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458" r:id="rId2"/>
    <p:sldId id="256" r:id="rId3"/>
    <p:sldId id="257" r:id="rId4"/>
    <p:sldId id="258" r:id="rId5"/>
    <p:sldId id="259" r:id="rId6"/>
    <p:sldId id="260" r:id="rId7"/>
    <p:sldId id="480" r:id="rId8"/>
    <p:sldId id="403" r:id="rId9"/>
    <p:sldId id="482" r:id="rId10"/>
    <p:sldId id="402" r:id="rId11"/>
    <p:sldId id="278" r:id="rId12"/>
    <p:sldId id="288" r:id="rId13"/>
    <p:sldId id="294" r:id="rId14"/>
    <p:sldId id="400" r:id="rId15"/>
    <p:sldId id="2430" r:id="rId16"/>
    <p:sldId id="2418" r:id="rId17"/>
    <p:sldId id="262" r:id="rId18"/>
    <p:sldId id="261" r:id="rId19"/>
    <p:sldId id="460" r:id="rId20"/>
    <p:sldId id="269" r:id="rId21"/>
    <p:sldId id="464" r:id="rId22"/>
    <p:sldId id="263" r:id="rId23"/>
    <p:sldId id="264" r:id="rId24"/>
    <p:sldId id="265" r:id="rId25"/>
    <p:sldId id="268" r:id="rId26"/>
    <p:sldId id="271" r:id="rId27"/>
    <p:sldId id="396" r:id="rId28"/>
    <p:sldId id="272" r:id="rId29"/>
    <p:sldId id="273" r:id="rId30"/>
    <p:sldId id="2431" r:id="rId31"/>
    <p:sldId id="374" r:id="rId32"/>
    <p:sldId id="466" r:id="rId33"/>
    <p:sldId id="467" r:id="rId34"/>
    <p:sldId id="465" r:id="rId35"/>
    <p:sldId id="462" r:id="rId36"/>
    <p:sldId id="2433" r:id="rId37"/>
    <p:sldId id="470" r:id="rId38"/>
    <p:sldId id="471" r:id="rId39"/>
    <p:sldId id="479" r:id="rId40"/>
    <p:sldId id="457" r:id="rId41"/>
  </p:sldIdLst>
  <p:sldSz cx="18288000" cy="10287000"/>
  <p:notesSz cx="7010400" cy="9296400"/>
  <p:embeddedFontLst>
    <p:embeddedFont>
      <p:font typeface="Arial" panose="020B0604020202020204" pitchFamily="34" charset="0"/>
      <p:regular r:id="rId43"/>
    </p:embeddedFont>
    <p:embeddedFont>
      <p:font typeface="Arial Bold" panose="020B0704020202020204" pitchFamily="34" charset="0"/>
      <p:regular r:id="rId44"/>
      <p:bold r:id="rId45"/>
    </p:embeddedFont>
    <p:embeddedFont>
      <p:font typeface="Arial Narrow" panose="020B0606020202030204" pitchFamily="34" charset="0"/>
      <p:regular r:id="rId46"/>
      <p:bold r:id="rId47"/>
      <p:italic r:id="rId48"/>
      <p:boldItalic r:id="rId49"/>
    </p:embeddedFont>
    <p:embeddedFont>
      <p:font typeface="Avenir Next LT Pro 1" panose="020B0604020202020204" charset="0"/>
      <p:regular r:id="rId50"/>
    </p:embeddedFont>
    <p:embeddedFont>
      <p:font typeface="Avenir Next LT Pro 2" panose="020B0604020202020204" charset="0"/>
      <p:regular r:id="rId51"/>
    </p:embeddedFont>
    <p:embeddedFont>
      <p:font typeface="Calibri" panose="020F0502020204030204" pitchFamily="34" charset="0"/>
      <p:regular r:id="rId52"/>
      <p:bold r:id="rId53"/>
      <p:italic r:id="rId54"/>
      <p:boldItalic r:id="rId55"/>
    </p:embeddedFont>
    <p:embeddedFont>
      <p:font typeface="Times New Roman Bold" panose="02020803070505020304" pitchFamily="18" charset="0"/>
      <p:regular r:id="rId56"/>
      <p:bold r:id="rId57"/>
    </p:embeddedFont>
    <p:embeddedFont>
      <p:font typeface="Times New Roman Italics"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FFA6"/>
    <a:srgbClr val="F4EE00"/>
    <a:srgbClr val="FFFF00"/>
    <a:srgbClr val="002541"/>
    <a:srgbClr val="ECCB08"/>
    <a:srgbClr val="D4D406"/>
    <a:srgbClr val="F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4416" autoAdjust="0"/>
  </p:normalViewPr>
  <p:slideViewPr>
    <p:cSldViewPr>
      <p:cViewPr varScale="1">
        <p:scale>
          <a:sx n="41" d="100"/>
          <a:sy n="41" d="100"/>
        </p:scale>
        <p:origin x="32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Rome\Dropbox\Texas%20School%20Coalition\Recapture\1994%20-%202021%20Chapter%2041%20Recapture%20Paid%20by%20District_April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ome\Dropbox\Texas%20School%20Coalition\Presentations\HPISD%20Figures%20for%20Sept%2015%20present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Rome\Dropbox\Texas%20School%20Coalition\Presentations\HPISD%20Figures%20for%20Sept%2015%20presentatio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4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areaChart>
        <c:grouping val="standard"/>
        <c:varyColors val="0"/>
        <c:ser>
          <c:idx val="0"/>
          <c:order val="0"/>
          <c:tx>
            <c:strRef>
              <c:f>'Total Recap thru 24'!$B$1</c:f>
              <c:strCache>
                <c:ptCount val="1"/>
                <c:pt idx="0">
                  <c:v>Statewide Recapture 2015-2024</c:v>
                </c:pt>
              </c:strCache>
            </c:strRef>
          </c:tx>
          <c:spPr>
            <a:solidFill>
              <a:schemeClr val="accent1"/>
            </a:solidFill>
            <a:ln>
              <a:noFill/>
            </a:ln>
            <a:effectLst/>
          </c:spPr>
          <c:cat>
            <c:strRef>
              <c:f>'Total Recap thru 24'!$A$23:$A$32</c:f>
              <c:strCache>
                <c:ptCount val="10"/>
                <c:pt idx="0">
                  <c:v>2015</c:v>
                </c:pt>
                <c:pt idx="1">
                  <c:v>2016</c:v>
                </c:pt>
                <c:pt idx="2">
                  <c:v>2017</c:v>
                </c:pt>
                <c:pt idx="3">
                  <c:v>2018</c:v>
                </c:pt>
                <c:pt idx="4">
                  <c:v>2019</c:v>
                </c:pt>
                <c:pt idx="5">
                  <c:v>2020</c:v>
                </c:pt>
                <c:pt idx="6">
                  <c:v>2021</c:v>
                </c:pt>
                <c:pt idx="7">
                  <c:v>2022</c:v>
                </c:pt>
                <c:pt idx="8">
                  <c:v>2023</c:v>
                </c:pt>
                <c:pt idx="9">
                  <c:v>2024</c:v>
                </c:pt>
              </c:strCache>
            </c:strRef>
          </c:cat>
          <c:val>
            <c:numRef>
              <c:f>'Total Recap thru 24'!$B$23:$B$32</c:f>
              <c:numCache>
                <c:formatCode>"$"#,##0</c:formatCode>
                <c:ptCount val="10"/>
                <c:pt idx="0">
                  <c:v>1483246058</c:v>
                </c:pt>
                <c:pt idx="1">
                  <c:v>1575260848</c:v>
                </c:pt>
                <c:pt idx="2">
                  <c:v>1699046129</c:v>
                </c:pt>
                <c:pt idx="3">
                  <c:v>2004983853</c:v>
                </c:pt>
                <c:pt idx="4">
                  <c:v>2687042428</c:v>
                </c:pt>
                <c:pt idx="5">
                  <c:v>2557579739</c:v>
                </c:pt>
                <c:pt idx="6">
                  <c:v>2966964797</c:v>
                </c:pt>
                <c:pt idx="7">
                  <c:v>3008120087</c:v>
                </c:pt>
                <c:pt idx="8">
                  <c:v>4524664439</c:v>
                </c:pt>
                <c:pt idx="9">
                  <c:v>2882869894</c:v>
                </c:pt>
              </c:numCache>
            </c:numRef>
          </c:val>
          <c:extLst>
            <c:ext xmlns:c16="http://schemas.microsoft.com/office/drawing/2014/chart" uri="{C3380CC4-5D6E-409C-BE32-E72D297353CC}">
              <c16:uniqueId val="{00000000-C101-4576-B8FE-0772C86DB550}"/>
            </c:ext>
          </c:extLst>
        </c:ser>
        <c:dLbls>
          <c:showLegendKey val="0"/>
          <c:showVal val="0"/>
          <c:showCatName val="0"/>
          <c:showSerName val="0"/>
          <c:showPercent val="0"/>
          <c:showBubbleSize val="0"/>
        </c:dLbls>
        <c:axId val="82423423"/>
        <c:axId val="1148515247"/>
      </c:areaChart>
      <c:catAx>
        <c:axId val="824234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1148515247"/>
        <c:crosses val="autoZero"/>
        <c:auto val="1"/>
        <c:lblAlgn val="ctr"/>
        <c:lblOffset val="100"/>
        <c:noMultiLvlLbl val="0"/>
      </c:catAx>
      <c:valAx>
        <c:axId val="114851524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82423423"/>
        <c:crosses val="autoZero"/>
        <c:crossBetween val="midCat"/>
        <c:majorUnit val="1000000000"/>
        <c:dispUnits>
          <c:builtInUnit val="billions"/>
          <c:dispUnitsLbl>
            <c:spPr>
              <a:noFill/>
              <a:ln>
                <a:noFill/>
              </a:ln>
              <a:effectLst/>
            </c:spPr>
            <c:txPr>
              <a:bodyPr rot="-5400000" spcFirstLastPara="1" vertOverflow="ellipsis" vert="horz" wrap="square" anchor="ctr" anchorCtr="1"/>
              <a:lstStyle/>
              <a:p>
                <a:pPr>
                  <a:defRPr sz="3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Sheet2!$B$3</c:f>
              <c:strCache>
                <c:ptCount val="1"/>
                <c:pt idx="0">
                  <c:v>Tier 1</c:v>
                </c:pt>
              </c:strCache>
            </c:strRef>
          </c:tx>
          <c:spPr>
            <a:solidFill>
              <a:schemeClr val="bg1">
                <a:lumMod val="65000"/>
              </a:schemeClr>
            </a:solidFill>
            <a:ln>
              <a:noFill/>
            </a:ln>
            <a:effectLst/>
          </c:spPr>
          <c:invertIfNegative val="0"/>
          <c:cat>
            <c:strRef>
              <c:f>Sheet2!$C$2:$H$2</c:f>
              <c:strCache>
                <c:ptCount val="6"/>
                <c:pt idx="0">
                  <c:v>2018-19</c:v>
                </c:pt>
                <c:pt idx="1">
                  <c:v>2019-20</c:v>
                </c:pt>
                <c:pt idx="2">
                  <c:v>2020-21</c:v>
                </c:pt>
                <c:pt idx="3">
                  <c:v>2021-22</c:v>
                </c:pt>
                <c:pt idx="4">
                  <c:v>2022-23</c:v>
                </c:pt>
                <c:pt idx="5">
                  <c:v>2023-24</c:v>
                </c:pt>
              </c:strCache>
            </c:strRef>
          </c:cat>
          <c:val>
            <c:numRef>
              <c:f>Sheet2!$C$3:$H$3</c:f>
              <c:numCache>
                <c:formatCode>"$"#,##0.00_);[Red]\("$"#,##0.00\)</c:formatCode>
                <c:ptCount val="6"/>
                <c:pt idx="0">
                  <c:v>0.98</c:v>
                </c:pt>
                <c:pt idx="1">
                  <c:v>0.93</c:v>
                </c:pt>
                <c:pt idx="2" formatCode="&quot;$&quot;#,##0.0000_);[Red]\(&quot;$&quot;#,##0.0000\)">
                  <c:v>0.91639999999999999</c:v>
                </c:pt>
                <c:pt idx="3" formatCode="&quot;$&quot;#,##0.0000_);[Red]\(&quot;$&quot;#,##0.0000\)">
                  <c:v>0.88100000000000001</c:v>
                </c:pt>
                <c:pt idx="4" formatCode="&quot;$&quot;#,##0.0000_);[Red]\(&quot;$&quot;#,##0.0000\)">
                  <c:v>0.82779999999999998</c:v>
                </c:pt>
                <c:pt idx="5" formatCode="&quot;$&quot;#,##0.0000_);[Red]\(&quot;$&quot;#,##0.0000\)">
                  <c:v>0.64270000000000005</c:v>
                </c:pt>
              </c:numCache>
            </c:numRef>
          </c:val>
          <c:extLst>
            <c:ext xmlns:c16="http://schemas.microsoft.com/office/drawing/2014/chart" uri="{C3380CC4-5D6E-409C-BE32-E72D297353CC}">
              <c16:uniqueId val="{00000000-FACC-4B8E-AF99-337A75A2AA4C}"/>
            </c:ext>
          </c:extLst>
        </c:ser>
        <c:ser>
          <c:idx val="1"/>
          <c:order val="1"/>
          <c:tx>
            <c:strRef>
              <c:f>Sheet2!$B$4</c:f>
              <c:strCache>
                <c:ptCount val="1"/>
                <c:pt idx="0">
                  <c:v>Golden Pennies</c:v>
                </c:pt>
              </c:strCache>
            </c:strRef>
          </c:tx>
          <c:spPr>
            <a:solidFill>
              <a:srgbClr val="F4EE00"/>
            </a:solidFill>
            <a:ln>
              <a:noFill/>
            </a:ln>
            <a:effectLst/>
          </c:spPr>
          <c:invertIfNegative val="0"/>
          <c:cat>
            <c:strRef>
              <c:f>Sheet2!$C$2:$H$2</c:f>
              <c:strCache>
                <c:ptCount val="6"/>
                <c:pt idx="0">
                  <c:v>2018-19</c:v>
                </c:pt>
                <c:pt idx="1">
                  <c:v>2019-20</c:v>
                </c:pt>
                <c:pt idx="2">
                  <c:v>2020-21</c:v>
                </c:pt>
                <c:pt idx="3">
                  <c:v>2021-22</c:v>
                </c:pt>
                <c:pt idx="4">
                  <c:v>2022-23</c:v>
                </c:pt>
                <c:pt idx="5">
                  <c:v>2023-24</c:v>
                </c:pt>
              </c:strCache>
            </c:strRef>
          </c:cat>
          <c:val>
            <c:numRef>
              <c:f>Sheet2!$C$4:$H$4</c:f>
              <c:numCache>
                <c:formatCode>"$"#,##0.00_);[Red]\("$"#,##0.00\)</c:formatCode>
                <c:ptCount val="6"/>
                <c:pt idx="0">
                  <c:v>6.0000000000000053E-2</c:v>
                </c:pt>
                <c:pt idx="1">
                  <c:v>3.9999999999999925E-2</c:v>
                </c:pt>
                <c:pt idx="2">
                  <c:v>4.0000000000000036E-2</c:v>
                </c:pt>
                <c:pt idx="3">
                  <c:v>7.999999999999996E-2</c:v>
                </c:pt>
                <c:pt idx="4">
                  <c:v>8.0000000000000071E-2</c:v>
                </c:pt>
                <c:pt idx="5">
                  <c:v>7.999999999999996E-2</c:v>
                </c:pt>
              </c:numCache>
            </c:numRef>
          </c:val>
          <c:extLst>
            <c:ext xmlns:c16="http://schemas.microsoft.com/office/drawing/2014/chart" uri="{C3380CC4-5D6E-409C-BE32-E72D297353CC}">
              <c16:uniqueId val="{00000001-FACC-4B8E-AF99-337A75A2AA4C}"/>
            </c:ext>
          </c:extLst>
        </c:ser>
        <c:dLbls>
          <c:showLegendKey val="0"/>
          <c:showVal val="0"/>
          <c:showCatName val="0"/>
          <c:showSerName val="0"/>
          <c:showPercent val="0"/>
          <c:showBubbleSize val="0"/>
        </c:dLbls>
        <c:gapWidth val="219"/>
        <c:overlap val="100"/>
        <c:axId val="1326616383"/>
        <c:axId val="143732255"/>
      </c:barChart>
      <c:lineChart>
        <c:grouping val="standard"/>
        <c:varyColors val="0"/>
        <c:ser>
          <c:idx val="2"/>
          <c:order val="2"/>
          <c:tx>
            <c:strRef>
              <c:f>Sheet2!$B$5</c:f>
              <c:strCache>
                <c:ptCount val="1"/>
                <c:pt idx="0">
                  <c:v>Property Vales</c:v>
                </c:pt>
              </c:strCache>
            </c:strRef>
          </c:tx>
          <c:spPr>
            <a:ln w="88900" cap="rnd">
              <a:solidFill>
                <a:schemeClr val="accent1"/>
              </a:solidFill>
              <a:round/>
            </a:ln>
            <a:effectLst/>
          </c:spPr>
          <c:marker>
            <c:symbol val="none"/>
          </c:marker>
          <c:cat>
            <c:strRef>
              <c:f>Sheet2!$C$2:$H$2</c:f>
              <c:strCache>
                <c:ptCount val="6"/>
                <c:pt idx="0">
                  <c:v>2018-19</c:v>
                </c:pt>
                <c:pt idx="1">
                  <c:v>2019-20</c:v>
                </c:pt>
                <c:pt idx="2">
                  <c:v>2020-21</c:v>
                </c:pt>
                <c:pt idx="3">
                  <c:v>2021-22</c:v>
                </c:pt>
                <c:pt idx="4">
                  <c:v>2022-23</c:v>
                </c:pt>
                <c:pt idx="5">
                  <c:v>2023-24</c:v>
                </c:pt>
              </c:strCache>
            </c:strRef>
          </c:cat>
          <c:val>
            <c:numRef>
              <c:f>Sheet2!$C$5:$H$5</c:f>
              <c:numCache>
                <c:formatCode>"$"#,##0_);[Red]\("$"#,##0\)</c:formatCode>
                <c:ptCount val="6"/>
                <c:pt idx="0">
                  <c:v>16931820788</c:v>
                </c:pt>
                <c:pt idx="1">
                  <c:v>17512939733</c:v>
                </c:pt>
                <c:pt idx="2">
                  <c:v>17972606171</c:v>
                </c:pt>
                <c:pt idx="3">
                  <c:v>18249203318</c:v>
                </c:pt>
                <c:pt idx="4">
                  <c:v>20204404566</c:v>
                </c:pt>
                <c:pt idx="5">
                  <c:v>22364474664.299999</c:v>
                </c:pt>
              </c:numCache>
            </c:numRef>
          </c:val>
          <c:smooth val="0"/>
          <c:extLst>
            <c:ext xmlns:c16="http://schemas.microsoft.com/office/drawing/2014/chart" uri="{C3380CC4-5D6E-409C-BE32-E72D297353CC}">
              <c16:uniqueId val="{00000002-FACC-4B8E-AF99-337A75A2AA4C}"/>
            </c:ext>
          </c:extLst>
        </c:ser>
        <c:dLbls>
          <c:showLegendKey val="0"/>
          <c:showVal val="0"/>
          <c:showCatName val="0"/>
          <c:showSerName val="0"/>
          <c:showPercent val="0"/>
          <c:showBubbleSize val="0"/>
        </c:dLbls>
        <c:marker val="1"/>
        <c:smooth val="0"/>
        <c:axId val="1407551"/>
        <c:axId val="97105759"/>
      </c:lineChart>
      <c:catAx>
        <c:axId val="1326616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43732255"/>
        <c:crosses val="autoZero"/>
        <c:auto val="1"/>
        <c:lblAlgn val="ctr"/>
        <c:lblOffset val="100"/>
        <c:noMultiLvlLbl val="0"/>
      </c:catAx>
      <c:valAx>
        <c:axId val="14373225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326616383"/>
        <c:crosses val="autoZero"/>
        <c:crossBetween val="between"/>
      </c:valAx>
      <c:valAx>
        <c:axId val="97105759"/>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407551"/>
        <c:crosses val="max"/>
        <c:crossBetween val="between"/>
        <c:dispUnits>
          <c:builtInUnit val="billions"/>
        </c:dispUnits>
      </c:valAx>
      <c:catAx>
        <c:axId val="1407551"/>
        <c:scaling>
          <c:orientation val="minMax"/>
        </c:scaling>
        <c:delete val="1"/>
        <c:axPos val="b"/>
        <c:numFmt formatCode="General" sourceLinked="1"/>
        <c:majorTickMark val="out"/>
        <c:minorTickMark val="none"/>
        <c:tickLblPos val="nextTo"/>
        <c:crossAx val="9710575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Sheet3!$B$3</c:f>
              <c:strCache>
                <c:ptCount val="1"/>
                <c:pt idx="0">
                  <c:v>Total M&amp;O Collections</c:v>
                </c:pt>
              </c:strCache>
            </c:strRef>
          </c:tx>
          <c:spPr>
            <a:solidFill>
              <a:schemeClr val="accent1"/>
            </a:solidFill>
            <a:ln>
              <a:noFill/>
            </a:ln>
            <a:effectLst/>
          </c:spPr>
          <c:invertIfNegative val="0"/>
          <c:cat>
            <c:strRef>
              <c:f>Sheet3!$C$2:$H$2</c:f>
              <c:strCache>
                <c:ptCount val="6"/>
                <c:pt idx="0">
                  <c:v>2018-19</c:v>
                </c:pt>
                <c:pt idx="1">
                  <c:v>2019-20</c:v>
                </c:pt>
                <c:pt idx="2">
                  <c:v>2020-21</c:v>
                </c:pt>
                <c:pt idx="3">
                  <c:v>2021-22</c:v>
                </c:pt>
                <c:pt idx="4">
                  <c:v>2022-23</c:v>
                </c:pt>
                <c:pt idx="5">
                  <c:v>2023-24</c:v>
                </c:pt>
              </c:strCache>
            </c:strRef>
          </c:cat>
          <c:val>
            <c:numRef>
              <c:f>Sheet3!$C$3:$H$3</c:f>
              <c:numCache>
                <c:formatCode>"$"#,##0_);[Red]\("$"#,##0\)</c:formatCode>
                <c:ptCount val="6"/>
                <c:pt idx="0">
                  <c:v>155399135</c:v>
                </c:pt>
                <c:pt idx="1">
                  <c:v>150982005</c:v>
                </c:pt>
                <c:pt idx="2">
                  <c:v>153355551</c:v>
                </c:pt>
                <c:pt idx="3">
                  <c:v>156122677</c:v>
                </c:pt>
                <c:pt idx="4">
                  <c:v>162499789</c:v>
                </c:pt>
                <c:pt idx="5">
                  <c:v>146967000</c:v>
                </c:pt>
              </c:numCache>
            </c:numRef>
          </c:val>
          <c:extLst>
            <c:ext xmlns:c16="http://schemas.microsoft.com/office/drawing/2014/chart" uri="{C3380CC4-5D6E-409C-BE32-E72D297353CC}">
              <c16:uniqueId val="{00000000-EC8B-46FE-857E-9762751E8C63}"/>
            </c:ext>
          </c:extLst>
        </c:ser>
        <c:dLbls>
          <c:showLegendKey val="0"/>
          <c:showVal val="0"/>
          <c:showCatName val="0"/>
          <c:showSerName val="0"/>
          <c:showPercent val="0"/>
          <c:showBubbleSize val="0"/>
        </c:dLbls>
        <c:gapWidth val="219"/>
        <c:overlap val="-27"/>
        <c:axId val="1039894895"/>
        <c:axId val="190152959"/>
      </c:barChart>
      <c:lineChart>
        <c:grouping val="standard"/>
        <c:varyColors val="0"/>
        <c:ser>
          <c:idx val="1"/>
          <c:order val="1"/>
          <c:tx>
            <c:strRef>
              <c:f>Sheet3!$B$4</c:f>
              <c:strCache>
                <c:ptCount val="1"/>
                <c:pt idx="0">
                  <c:v>Recapture</c:v>
                </c:pt>
              </c:strCache>
            </c:strRef>
          </c:tx>
          <c:spPr>
            <a:ln w="76200" cap="rnd">
              <a:solidFill>
                <a:schemeClr val="accent2"/>
              </a:solidFill>
              <a:round/>
            </a:ln>
            <a:effectLst/>
          </c:spPr>
          <c:marker>
            <c:symbol val="circle"/>
            <c:size val="15"/>
            <c:spPr>
              <a:solidFill>
                <a:schemeClr val="accent2"/>
              </a:solidFill>
              <a:ln w="76200">
                <a:solidFill>
                  <a:schemeClr val="accent2"/>
                </a:solidFill>
              </a:ln>
              <a:effectLst/>
            </c:spPr>
          </c:marker>
          <c:cat>
            <c:strRef>
              <c:f>Sheet3!$C$2:$H$2</c:f>
              <c:strCache>
                <c:ptCount val="6"/>
                <c:pt idx="0">
                  <c:v>2018-19</c:v>
                </c:pt>
                <c:pt idx="1">
                  <c:v>2019-20</c:v>
                </c:pt>
                <c:pt idx="2">
                  <c:v>2020-21</c:v>
                </c:pt>
                <c:pt idx="3">
                  <c:v>2021-22</c:v>
                </c:pt>
                <c:pt idx="4">
                  <c:v>2022-23</c:v>
                </c:pt>
                <c:pt idx="5">
                  <c:v>2023-24</c:v>
                </c:pt>
              </c:strCache>
            </c:strRef>
          </c:cat>
          <c:val>
            <c:numRef>
              <c:f>Sheet3!$C$4:$H$4</c:f>
              <c:numCache>
                <c:formatCode>"$"#,##0</c:formatCode>
                <c:ptCount val="6"/>
                <c:pt idx="0">
                  <c:v>106015528</c:v>
                </c:pt>
                <c:pt idx="1">
                  <c:v>100547402</c:v>
                </c:pt>
                <c:pt idx="2">
                  <c:v>104884697</c:v>
                </c:pt>
                <c:pt idx="3">
                  <c:v>100964842</c:v>
                </c:pt>
                <c:pt idx="4" formatCode="&quot;$&quot;#,##0_);[Red]\(&quot;$&quot;#,##0\)">
                  <c:v>107151707</c:v>
                </c:pt>
                <c:pt idx="5" formatCode="&quot;$&quot;#,##0_);[Red]\(&quot;$&quot;#,##0\)">
                  <c:v>89324074.485892102</c:v>
                </c:pt>
              </c:numCache>
            </c:numRef>
          </c:val>
          <c:smooth val="0"/>
          <c:extLst>
            <c:ext xmlns:c16="http://schemas.microsoft.com/office/drawing/2014/chart" uri="{C3380CC4-5D6E-409C-BE32-E72D297353CC}">
              <c16:uniqueId val="{00000001-EC8B-46FE-857E-9762751E8C63}"/>
            </c:ext>
          </c:extLst>
        </c:ser>
        <c:dLbls>
          <c:showLegendKey val="0"/>
          <c:showVal val="0"/>
          <c:showCatName val="0"/>
          <c:showSerName val="0"/>
          <c:showPercent val="0"/>
          <c:showBubbleSize val="0"/>
        </c:dLbls>
        <c:marker val="1"/>
        <c:smooth val="0"/>
        <c:axId val="1039894895"/>
        <c:axId val="190152959"/>
      </c:lineChart>
      <c:catAx>
        <c:axId val="1039894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90152959"/>
        <c:crosses val="autoZero"/>
        <c:auto val="1"/>
        <c:lblAlgn val="ctr"/>
        <c:lblOffset val="100"/>
        <c:noMultiLvlLbl val="0"/>
      </c:catAx>
      <c:valAx>
        <c:axId val="19015295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039894895"/>
        <c:crosses val="autoZero"/>
        <c:crossBetween val="between"/>
        <c:dispUnits>
          <c:builtInUnit val="millions"/>
          <c:dispUnitsLbl>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BF1F867-8A1D-4896-9A18-C33C0689CFF6}" type="datetimeFigureOut">
              <a:rPr lang="en-US" smtClean="0"/>
              <a:t>9/15/2023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FCC0E6-55B0-4318-A144-AD6DD7696B16}" type="slidenum">
              <a:rPr lang="en-US" smtClean="0"/>
              <a:t>‹#›</a:t>
            </a:fld>
            <a:endParaRPr lang="en-US" dirty="0"/>
          </a:p>
        </p:txBody>
      </p:sp>
    </p:spTree>
    <p:extLst>
      <p:ext uri="{BB962C8B-B14F-4D97-AF65-F5344CB8AC3E}">
        <p14:creationId xmlns:p14="http://schemas.microsoft.com/office/powerpoint/2010/main" val="4259910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1</a:t>
            </a:fld>
            <a:endParaRPr lang="en-US" dirty="0"/>
          </a:p>
        </p:txBody>
      </p:sp>
    </p:spTree>
    <p:extLst>
      <p:ext uri="{BB962C8B-B14F-4D97-AF65-F5344CB8AC3E}">
        <p14:creationId xmlns:p14="http://schemas.microsoft.com/office/powerpoint/2010/main" val="3770504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hear from some community members who say that they don’t mind recapture so much because it means that those funds benefit other schools in need.  However, as we discussed when we talked about the definition of recapture, when your district pays more and more in recapture, it doesn’t mean that other schools have more money.  In fact, they receive the same amount of funding to which school finance laws say they are entitled to receive, but the state doesn’t have to contribute as much as it otherwise would have.</a:t>
            </a:r>
          </a:p>
        </p:txBody>
      </p:sp>
      <p:sp>
        <p:nvSpPr>
          <p:cNvPr id="4" name="Slide Number Placeholder 3"/>
          <p:cNvSpPr>
            <a:spLocks noGrp="1"/>
          </p:cNvSpPr>
          <p:nvPr>
            <p:ph type="sldNum" sz="quarter" idx="5"/>
          </p:nvPr>
        </p:nvSpPr>
        <p:spPr/>
        <p:txBody>
          <a:bodyPr/>
          <a:lstStyle/>
          <a:p>
            <a:fld id="{FE99DB60-F547-49C9-8F62-DC65D8897178}" type="slidenum">
              <a:rPr lang="en-US" smtClean="0"/>
              <a:t>10</a:t>
            </a:fld>
            <a:endParaRPr lang="en-US" dirty="0"/>
          </a:p>
        </p:txBody>
      </p:sp>
    </p:spTree>
    <p:extLst>
      <p:ext uri="{BB962C8B-B14F-4D97-AF65-F5344CB8AC3E}">
        <p14:creationId xmlns:p14="http://schemas.microsoft.com/office/powerpoint/2010/main" val="2512395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live in a state</a:t>
            </a:r>
            <a:r>
              <a:rPr lang="en-US" baseline="0" dirty="0"/>
              <a:t> where the legislature meets every other year (thank goodness) and that means they adopt a two-year budget (based on estimates).  Then they adopt a supplemental appropriations act as a “true-up” of those estimates based on actual numbers.  The pattern we’ve seen is that the legislature adopts a budget that says recapture will be less than it actually is.  They appropriate enough state funds to pay for public education with less recapture than is actually collected.  Then they adopt a supplemental appropriations act in which the increased amount of recapture that was actually paid is recognized as a state savings that frees up state dollars to be spent on other things.</a:t>
            </a:r>
            <a:endParaRPr lang="en-US" dirty="0"/>
          </a:p>
        </p:txBody>
      </p:sp>
      <p:sp>
        <p:nvSpPr>
          <p:cNvPr id="4" name="Slide Number Placeholder 3"/>
          <p:cNvSpPr>
            <a:spLocks noGrp="1"/>
          </p:cNvSpPr>
          <p:nvPr>
            <p:ph type="sldNum" sz="quarter" idx="10"/>
          </p:nvPr>
        </p:nvSpPr>
        <p:spPr/>
        <p:txBody>
          <a:bodyPr/>
          <a:lstStyle/>
          <a:p>
            <a:fld id="{75E4D4F9-578F-4BA5-93C2-68AE8404E540}" type="slidenum">
              <a:rPr lang="en-US" smtClean="0"/>
              <a:t>11</a:t>
            </a:fld>
            <a:endParaRPr lang="en-US" dirty="0"/>
          </a:p>
        </p:txBody>
      </p:sp>
    </p:spTree>
    <p:extLst>
      <p:ext uri="{BB962C8B-B14F-4D97-AF65-F5344CB8AC3E}">
        <p14:creationId xmlns:p14="http://schemas.microsoft.com/office/powerpoint/2010/main" val="3293716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sharing dollars with other less fortunate districts, I will point out that recapture districts can be found in nearly every region of the state.  </a:t>
            </a:r>
          </a:p>
        </p:txBody>
      </p:sp>
      <p:sp>
        <p:nvSpPr>
          <p:cNvPr id="4" name="Slide Number Placeholder 3"/>
          <p:cNvSpPr>
            <a:spLocks noGrp="1"/>
          </p:cNvSpPr>
          <p:nvPr>
            <p:ph type="sldNum" sz="quarter" idx="5"/>
          </p:nvPr>
        </p:nvSpPr>
        <p:spPr/>
        <p:txBody>
          <a:bodyPr/>
          <a:lstStyle/>
          <a:p>
            <a:fld id="{FE99DB60-F547-49C9-8F62-DC65D8897178}" type="slidenum">
              <a:rPr lang="en-US" smtClean="0"/>
              <a:t>12</a:t>
            </a:fld>
            <a:endParaRPr lang="en-US" dirty="0"/>
          </a:p>
        </p:txBody>
      </p:sp>
    </p:spTree>
    <p:extLst>
      <p:ext uri="{BB962C8B-B14F-4D97-AF65-F5344CB8AC3E}">
        <p14:creationId xmlns:p14="http://schemas.microsoft.com/office/powerpoint/2010/main" val="666833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mn-lt"/>
                <a:ea typeface="+mn-ea"/>
                <a:cs typeface="+mn-cs"/>
              </a:rPr>
              <a:t>And you can also see through this list of top 10s that not all recapture districts are those communities that someone would consider “wealthy.” That’s because equalization is based on property wealth and how much “local revenue in excess of entitlement” in district collects.  Some of these districts educate high degrees of students in poverty.  There is a difference in personal wealth and property wealth per student.  The list on the left is ranked by total dollars paid in recapture, and the list on the right is ranked by the percent of total M&amp;O collections subject to recapture.  As you can see there are 8 districts that send more than 80% of their total collections to the state.  HPISD ranks number 21 on that list, as you share 60.8% of your total M&amp;O collections to the state.  Neither of these are lists on which you want to be #1.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E4D4F9-578F-4BA5-93C2-68AE8404E5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106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final misperception I want to share with you today is the one I hear the most.  If we could just pay less recapture, then we could have more money to keep in our district and serve students.  However, that desire has more to do with wanting adequate funding to serve students and teachers.  You can pay a lot less recapture—in fact HPISD is expected to pay almost $18 million less in recapture this year than last year.  That’s a 16% reduction.  However, the reason HPISD is paying less in recapture is because you are collecting less in property taxes, not because you have $18 million more to spend on students and teachers.</a:t>
            </a:r>
          </a:p>
        </p:txBody>
      </p:sp>
      <p:sp>
        <p:nvSpPr>
          <p:cNvPr id="4" name="Slide Number Placeholder 3"/>
          <p:cNvSpPr>
            <a:spLocks noGrp="1"/>
          </p:cNvSpPr>
          <p:nvPr>
            <p:ph type="sldNum" sz="quarter" idx="5"/>
          </p:nvPr>
        </p:nvSpPr>
        <p:spPr/>
        <p:txBody>
          <a:bodyPr/>
          <a:lstStyle/>
          <a:p>
            <a:fld id="{FE99DB60-F547-49C9-8F62-DC65D8897178}" type="slidenum">
              <a:rPr lang="en-US" smtClean="0"/>
              <a:t>14</a:t>
            </a:fld>
            <a:endParaRPr lang="en-US" dirty="0"/>
          </a:p>
        </p:txBody>
      </p:sp>
    </p:spTree>
    <p:extLst>
      <p:ext uri="{BB962C8B-B14F-4D97-AF65-F5344CB8AC3E}">
        <p14:creationId xmlns:p14="http://schemas.microsoft.com/office/powerpoint/2010/main" val="731359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are two ways you can reduce how much water spills outside your glass. You have to either get a bigger glass (by</a:t>
            </a:r>
            <a:r>
              <a:rPr lang="en-US" baseline="0" dirty="0"/>
              <a:t> increasing the entitlement the state school finance formulas calculate—by increasing student counts/student characteristics that draw down additional funding weights or increasing your tax rate) OR you can reduce the amount of water flowing into the glass via reduced property values (which is not great for the local economy).  The reduction in property taxes this year means that HPISD is putting less water into the glass, so you have less spill over.  You were not given a bigger glass.</a:t>
            </a:r>
            <a:endParaRPr lang="en-US" dirty="0"/>
          </a:p>
        </p:txBody>
      </p:sp>
      <p:sp>
        <p:nvSpPr>
          <p:cNvPr id="4" name="Slide Number Placeholder 3"/>
          <p:cNvSpPr>
            <a:spLocks noGrp="1"/>
          </p:cNvSpPr>
          <p:nvPr>
            <p:ph type="sldNum" sz="quarter" idx="10"/>
          </p:nvPr>
        </p:nvSpPr>
        <p:spPr/>
        <p:txBody>
          <a:bodyPr/>
          <a:lstStyle/>
          <a:p>
            <a:fld id="{75E4D4F9-578F-4BA5-93C2-68AE8404E540}" type="slidenum">
              <a:rPr lang="en-US" smtClean="0"/>
              <a:t>15</a:t>
            </a:fld>
            <a:endParaRPr lang="en-US" dirty="0"/>
          </a:p>
        </p:txBody>
      </p:sp>
    </p:spTree>
    <p:extLst>
      <p:ext uri="{BB962C8B-B14F-4D97-AF65-F5344CB8AC3E}">
        <p14:creationId xmlns:p14="http://schemas.microsoft.com/office/powerpoint/2010/main" val="771313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M&amp;O tax rates will be reduced by over 18 cents cent statewide.  That means that the total share of who pays shifts.  The state was only paying to fill 36% of the glass, and now they are paying enough to fill 46% of the glass because property taxpayers have been asked to foot less of the bill.  This is a shift in the source of funding, but not a shift in the total amount of funding available.</a:t>
            </a:r>
          </a:p>
        </p:txBody>
      </p:sp>
      <p:sp>
        <p:nvSpPr>
          <p:cNvPr id="4" name="Slide Number Placeholder 3"/>
          <p:cNvSpPr>
            <a:spLocks noGrp="1"/>
          </p:cNvSpPr>
          <p:nvPr>
            <p:ph type="sldNum" sz="quarter" idx="5"/>
          </p:nvPr>
        </p:nvSpPr>
        <p:spPr/>
        <p:txBody>
          <a:bodyPr/>
          <a:lstStyle/>
          <a:p>
            <a:fld id="{FE99DB60-F547-49C9-8F62-DC65D8897178}" type="slidenum">
              <a:rPr lang="en-US" smtClean="0"/>
              <a:t>16</a:t>
            </a:fld>
            <a:endParaRPr lang="en-US" dirty="0"/>
          </a:p>
        </p:txBody>
      </p:sp>
    </p:spTree>
    <p:extLst>
      <p:ext uri="{BB962C8B-B14F-4D97-AF65-F5344CB8AC3E}">
        <p14:creationId xmlns:p14="http://schemas.microsoft.com/office/powerpoint/2010/main" val="3060695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is not one I developed.  It’s from the Legislative Budget Board.  I know, it’s a lot of information and the numbers are small.  But the important part is the line with the diamonds.  That represents constant dollars that have been adjusted for inflation and population growth.  What you can clearly see is that in constant dollars, we are below the level of funding Texas schools enjoyed after the passage of school finance reform legislation in 2019.  The overall funding amounts are the highest in Texas history, but I should hope so.  After all, Texas public schools are educating more students than they ever have before.</a:t>
            </a:r>
          </a:p>
        </p:txBody>
      </p:sp>
      <p:sp>
        <p:nvSpPr>
          <p:cNvPr id="4" name="Slide Number Placeholder 3"/>
          <p:cNvSpPr>
            <a:spLocks noGrp="1"/>
          </p:cNvSpPr>
          <p:nvPr>
            <p:ph type="sldNum" sz="quarter" idx="5"/>
          </p:nvPr>
        </p:nvSpPr>
        <p:spPr/>
        <p:txBody>
          <a:bodyPr/>
          <a:lstStyle/>
          <a:p>
            <a:fld id="{77FCC0E6-55B0-4318-A144-AD6DD7696B16}" type="slidenum">
              <a:rPr lang="en-US" smtClean="0"/>
              <a:t>17</a:t>
            </a:fld>
            <a:endParaRPr lang="en-US" dirty="0"/>
          </a:p>
        </p:txBody>
      </p:sp>
    </p:spTree>
    <p:extLst>
      <p:ext uri="{BB962C8B-B14F-4D97-AF65-F5344CB8AC3E}">
        <p14:creationId xmlns:p14="http://schemas.microsoft.com/office/powerpoint/2010/main" val="2874188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we’ve seen over the past few years is an extraordinary amount of growth in the rate of inflation, but no growth in school finance formulas.  That means that the funding for schools has remained flat—the size of the glass is the same year after year, yet the buying power of those dollars is almost 20% less than what that same amount was worth 4 short years ago.  It’s for this reason that teachers and other school employees are desperate for a raise—it costs more to live now than it did a few years ago, so they are looking to districts to keep pace with that standard of living even though finances are flat.</a:t>
            </a:r>
          </a:p>
        </p:txBody>
      </p:sp>
      <p:sp>
        <p:nvSpPr>
          <p:cNvPr id="4" name="Slide Number Placeholder 3"/>
          <p:cNvSpPr>
            <a:spLocks noGrp="1"/>
          </p:cNvSpPr>
          <p:nvPr>
            <p:ph type="sldNum" sz="quarter" idx="5"/>
          </p:nvPr>
        </p:nvSpPr>
        <p:spPr/>
        <p:txBody>
          <a:bodyPr/>
          <a:lstStyle/>
          <a:p>
            <a:fld id="{77FCC0E6-55B0-4318-A144-AD6DD7696B16}" type="slidenum">
              <a:rPr lang="en-US" smtClean="0"/>
              <a:t>18</a:t>
            </a:fld>
            <a:endParaRPr lang="en-US" dirty="0"/>
          </a:p>
        </p:txBody>
      </p:sp>
    </p:spTree>
    <p:extLst>
      <p:ext uri="{BB962C8B-B14F-4D97-AF65-F5344CB8AC3E}">
        <p14:creationId xmlns:p14="http://schemas.microsoft.com/office/powerpoint/2010/main" val="2747469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19</a:t>
            </a:fld>
            <a:endParaRPr lang="en-US" dirty="0"/>
          </a:p>
        </p:txBody>
      </p:sp>
    </p:spTree>
    <p:extLst>
      <p:ext uri="{BB962C8B-B14F-4D97-AF65-F5344CB8AC3E}">
        <p14:creationId xmlns:p14="http://schemas.microsoft.com/office/powerpoint/2010/main" val="3472363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2</a:t>
            </a:fld>
            <a:endParaRPr lang="en-US" dirty="0"/>
          </a:p>
        </p:txBody>
      </p:sp>
    </p:spTree>
    <p:extLst>
      <p:ext uri="{BB962C8B-B14F-4D97-AF65-F5344CB8AC3E}">
        <p14:creationId xmlns:p14="http://schemas.microsoft.com/office/powerpoint/2010/main" val="3371856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713F3E-E6B6-4D8A-915D-E778F1B940E8}" type="slidenum">
              <a:rPr lang="en-US" smtClean="0"/>
              <a:t>20</a:t>
            </a:fld>
            <a:endParaRPr lang="en-US" dirty="0"/>
          </a:p>
        </p:txBody>
      </p:sp>
    </p:spTree>
    <p:extLst>
      <p:ext uri="{BB962C8B-B14F-4D97-AF65-F5344CB8AC3E}">
        <p14:creationId xmlns:p14="http://schemas.microsoft.com/office/powerpoint/2010/main" val="2594378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21</a:t>
            </a:fld>
            <a:endParaRPr lang="en-US" dirty="0"/>
          </a:p>
        </p:txBody>
      </p:sp>
    </p:spTree>
    <p:extLst>
      <p:ext uri="{BB962C8B-B14F-4D97-AF65-F5344CB8AC3E}">
        <p14:creationId xmlns:p14="http://schemas.microsoft.com/office/powerpoint/2010/main" val="1501806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happened during the 88</a:t>
            </a:r>
            <a:r>
              <a:rPr lang="en-US" baseline="30000" dirty="0"/>
              <a:t>th</a:t>
            </a:r>
            <a:r>
              <a:rPr lang="en-US" dirty="0"/>
              <a:t> Regular Legislative Session?  Lawmakers started with a record-setting surplus.  And 140 days later…</a:t>
            </a:r>
          </a:p>
        </p:txBody>
      </p:sp>
      <p:sp>
        <p:nvSpPr>
          <p:cNvPr id="4" name="Slide Number Placeholder 3"/>
          <p:cNvSpPr>
            <a:spLocks noGrp="1"/>
          </p:cNvSpPr>
          <p:nvPr>
            <p:ph type="sldNum" sz="quarter" idx="5"/>
          </p:nvPr>
        </p:nvSpPr>
        <p:spPr/>
        <p:txBody>
          <a:bodyPr/>
          <a:lstStyle/>
          <a:p>
            <a:fld id="{77FCC0E6-55B0-4318-A144-AD6DD7696B16}" type="slidenum">
              <a:rPr lang="en-US" smtClean="0"/>
              <a:t>22</a:t>
            </a:fld>
            <a:endParaRPr lang="en-US" dirty="0"/>
          </a:p>
        </p:txBody>
      </p:sp>
    </p:spTree>
    <p:extLst>
      <p:ext uri="{BB962C8B-B14F-4D97-AF65-F5344CB8AC3E}">
        <p14:creationId xmlns:p14="http://schemas.microsoft.com/office/powerpoint/2010/main" val="1044899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didn’t have much to show for it.  They spent very little of their record-breaking surplus because they could not agree on the method by which to provide the largest tax cut in Texas history and the school funding and teacher pay raise bill (which really never proposed spending anywhere close to the amount needed to keep pace with inflation) failed to pass because the bill was held hostage with an unrelated private school voucher proposal.  Therefore, the two biggest priorities expressed by state leaders failed to pass, and the money to spent on those priorities simply stays in the bank.</a:t>
            </a:r>
          </a:p>
        </p:txBody>
      </p:sp>
      <p:sp>
        <p:nvSpPr>
          <p:cNvPr id="4" name="Slide Number Placeholder 3"/>
          <p:cNvSpPr>
            <a:spLocks noGrp="1"/>
          </p:cNvSpPr>
          <p:nvPr>
            <p:ph type="sldNum" sz="quarter" idx="5"/>
          </p:nvPr>
        </p:nvSpPr>
        <p:spPr/>
        <p:txBody>
          <a:bodyPr/>
          <a:lstStyle/>
          <a:p>
            <a:fld id="{77FCC0E6-55B0-4318-A144-AD6DD7696B16}" type="slidenum">
              <a:rPr lang="en-US" smtClean="0"/>
              <a:t>23</a:t>
            </a:fld>
            <a:endParaRPr lang="en-US" dirty="0"/>
          </a:p>
        </p:txBody>
      </p:sp>
    </p:spTree>
    <p:extLst>
      <p:ext uri="{BB962C8B-B14F-4D97-AF65-F5344CB8AC3E}">
        <p14:creationId xmlns:p14="http://schemas.microsoft.com/office/powerpoint/2010/main" val="1614362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budget bill is the only bill lawmakers MUST pass.  And the bill they passed was touted as “the biggest increase in state funding for public education in state history,” but much of that money was contingent on the passage of bills that failed to pass, to lawmakers failed to make a big investment in schools.</a:t>
            </a:r>
          </a:p>
        </p:txBody>
      </p:sp>
      <p:sp>
        <p:nvSpPr>
          <p:cNvPr id="4" name="Slide Number Placeholder 3"/>
          <p:cNvSpPr>
            <a:spLocks noGrp="1"/>
          </p:cNvSpPr>
          <p:nvPr>
            <p:ph type="sldNum" sz="quarter" idx="5"/>
          </p:nvPr>
        </p:nvSpPr>
        <p:spPr/>
        <p:txBody>
          <a:bodyPr/>
          <a:lstStyle/>
          <a:p>
            <a:fld id="{77FCC0E6-55B0-4318-A144-AD6DD7696B16}" type="slidenum">
              <a:rPr lang="en-US" smtClean="0"/>
              <a:t>24</a:t>
            </a:fld>
            <a:endParaRPr lang="en-US" dirty="0"/>
          </a:p>
        </p:txBody>
      </p:sp>
    </p:spTree>
    <p:extLst>
      <p:ext uri="{BB962C8B-B14F-4D97-AF65-F5344CB8AC3E}">
        <p14:creationId xmlns:p14="http://schemas.microsoft.com/office/powerpoint/2010/main" val="1103864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page from the budget bill that spells all that out.  It would have spent nearly $8.7 billion, except it didn’t.</a:t>
            </a:r>
          </a:p>
        </p:txBody>
      </p:sp>
      <p:sp>
        <p:nvSpPr>
          <p:cNvPr id="4" name="Slide Number Placeholder 3"/>
          <p:cNvSpPr>
            <a:spLocks noGrp="1"/>
          </p:cNvSpPr>
          <p:nvPr>
            <p:ph type="sldNum" sz="quarter" idx="5"/>
          </p:nvPr>
        </p:nvSpPr>
        <p:spPr/>
        <p:txBody>
          <a:bodyPr/>
          <a:lstStyle/>
          <a:p>
            <a:fld id="{77FCC0E6-55B0-4318-A144-AD6DD7696B16}" type="slidenum">
              <a:rPr lang="en-US" smtClean="0"/>
              <a:t>25</a:t>
            </a:fld>
            <a:endParaRPr lang="en-US" dirty="0"/>
          </a:p>
        </p:txBody>
      </p:sp>
    </p:spTree>
    <p:extLst>
      <p:ext uri="{BB962C8B-B14F-4D97-AF65-F5344CB8AC3E}">
        <p14:creationId xmlns:p14="http://schemas.microsoft.com/office/powerpoint/2010/main" val="4243011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saw during the legislative session was an old-fashioned hostage situation.  After the House failed to pass a private school voucher bill, the Senate made it clear that no school funding bill could pass to provide raises for teachers or funding schools need for students unless that bill included Education Savings Accounts.</a:t>
            </a:r>
          </a:p>
        </p:txBody>
      </p:sp>
      <p:sp>
        <p:nvSpPr>
          <p:cNvPr id="4" name="Slide Number Placeholder 3"/>
          <p:cNvSpPr>
            <a:spLocks noGrp="1"/>
          </p:cNvSpPr>
          <p:nvPr>
            <p:ph type="sldNum" sz="quarter" idx="5"/>
          </p:nvPr>
        </p:nvSpPr>
        <p:spPr/>
        <p:txBody>
          <a:bodyPr/>
          <a:lstStyle/>
          <a:p>
            <a:fld id="{77FCC0E6-55B0-4318-A144-AD6DD7696B16}" type="slidenum">
              <a:rPr lang="en-US" smtClean="0"/>
              <a:t>26</a:t>
            </a:fld>
            <a:endParaRPr lang="en-US" dirty="0"/>
          </a:p>
        </p:txBody>
      </p:sp>
    </p:spTree>
    <p:extLst>
      <p:ext uri="{BB962C8B-B14F-4D97-AF65-F5344CB8AC3E}">
        <p14:creationId xmlns:p14="http://schemas.microsoft.com/office/powerpoint/2010/main" val="1726414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table, I walk through the numbers from which state leaders are making the statement at the top of the screen, but that I break it down on money that will actually flow to schools (not contingent on the passage of bills that failed to pass) and the column on the far right shows what is actually NEW money since some of those dollars are restorations of funding cuts state leaders applied to schools two years ago.  </a:t>
            </a:r>
          </a:p>
        </p:txBody>
      </p:sp>
      <p:sp>
        <p:nvSpPr>
          <p:cNvPr id="4" name="Slide Number Placeholder 3"/>
          <p:cNvSpPr>
            <a:spLocks noGrp="1"/>
          </p:cNvSpPr>
          <p:nvPr>
            <p:ph type="sldNum" sz="quarter" idx="5"/>
          </p:nvPr>
        </p:nvSpPr>
        <p:spPr/>
        <p:txBody>
          <a:bodyPr/>
          <a:lstStyle/>
          <a:p>
            <a:fld id="{3F713F3E-E6B6-4D8A-915D-E778F1B940E8}" type="slidenum">
              <a:rPr lang="en-US" smtClean="0"/>
              <a:t>27</a:t>
            </a:fld>
            <a:endParaRPr lang="en-US" dirty="0"/>
          </a:p>
        </p:txBody>
      </p:sp>
    </p:spTree>
    <p:extLst>
      <p:ext uri="{BB962C8B-B14F-4D97-AF65-F5344CB8AC3E}">
        <p14:creationId xmlns:p14="http://schemas.microsoft.com/office/powerpoint/2010/main" val="10941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$1.1 billion is one-time money to help school districts comply with the new standards which are expected to cost 3 times the amount of funding provided.  This varies from district-to-district, and we have no way of knowing how the Texas Education Agency will distribute the funding at this time.</a:t>
            </a:r>
          </a:p>
        </p:txBody>
      </p:sp>
      <p:sp>
        <p:nvSpPr>
          <p:cNvPr id="4" name="Slide Number Placeholder 3"/>
          <p:cNvSpPr>
            <a:spLocks noGrp="1"/>
          </p:cNvSpPr>
          <p:nvPr>
            <p:ph type="sldNum" sz="quarter" idx="5"/>
          </p:nvPr>
        </p:nvSpPr>
        <p:spPr/>
        <p:txBody>
          <a:bodyPr/>
          <a:lstStyle/>
          <a:p>
            <a:fld id="{77FCC0E6-55B0-4318-A144-AD6DD7696B16}" type="slidenum">
              <a:rPr lang="en-US" smtClean="0"/>
              <a:t>28</a:t>
            </a:fld>
            <a:endParaRPr lang="en-US" dirty="0"/>
          </a:p>
        </p:txBody>
      </p:sp>
    </p:spTree>
    <p:extLst>
      <p:ext uri="{BB962C8B-B14F-4D97-AF65-F5344CB8AC3E}">
        <p14:creationId xmlns:p14="http://schemas.microsoft.com/office/powerpoint/2010/main" val="3102890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Property tax relief was identified as the #1 priority of all state leaders, and they committed to spending at least half of the state’s surplus for that purpose.</a:t>
            </a:r>
          </a:p>
        </p:txBody>
      </p:sp>
      <p:sp>
        <p:nvSpPr>
          <p:cNvPr id="4" name="Slide Number Placeholder 3"/>
          <p:cNvSpPr>
            <a:spLocks noGrp="1"/>
          </p:cNvSpPr>
          <p:nvPr>
            <p:ph type="sldNum" sz="quarter" idx="5"/>
          </p:nvPr>
        </p:nvSpPr>
        <p:spPr/>
        <p:txBody>
          <a:bodyPr/>
          <a:lstStyle/>
          <a:p>
            <a:fld id="{77FCC0E6-55B0-4318-A144-AD6DD7696B16}" type="slidenum">
              <a:rPr lang="en-US" smtClean="0"/>
              <a:t>29</a:t>
            </a:fld>
            <a:endParaRPr lang="en-US" dirty="0"/>
          </a:p>
        </p:txBody>
      </p:sp>
    </p:spTree>
    <p:extLst>
      <p:ext uri="{BB962C8B-B14F-4D97-AF65-F5344CB8AC3E}">
        <p14:creationId xmlns:p14="http://schemas.microsoft.com/office/powerpoint/2010/main" val="59300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what the Legislature did or might do that impacts schools, I thought it might be a good idea to give everyone a refresher of how school finance works in Texas.  The building block of school finance formulas is the Basic Allotment.  The Legislature sets that amount other funding weights that apply to it in law.  It all depends on how many students show up each day—as school funding is based on Average Daily Attendance.  On top of that “basic funding” in state law, school districts may locally adopt additional “enrichment pennies,” (which were intended to provide for additional local priorities, but all too often fund the basic requirements to operate a school district.  And it is local property taxes that are first used to fund schools.  If a school can’t collect enough, the state provides the rest, and if a district collects too much, the excess is recaptured.  The box on the right tell you the main factors affecting school funding.</a:t>
            </a:r>
          </a:p>
        </p:txBody>
      </p:sp>
      <p:sp>
        <p:nvSpPr>
          <p:cNvPr id="4" name="Slide Number Placeholder 3"/>
          <p:cNvSpPr>
            <a:spLocks noGrp="1"/>
          </p:cNvSpPr>
          <p:nvPr>
            <p:ph type="sldNum" sz="quarter" idx="5"/>
          </p:nvPr>
        </p:nvSpPr>
        <p:spPr/>
        <p:txBody>
          <a:bodyPr/>
          <a:lstStyle/>
          <a:p>
            <a:fld id="{77FCC0E6-55B0-4318-A144-AD6DD7696B16}" type="slidenum">
              <a:rPr lang="en-US" smtClean="0"/>
              <a:t>3</a:t>
            </a:fld>
            <a:endParaRPr lang="en-US" dirty="0"/>
          </a:p>
        </p:txBody>
      </p:sp>
    </p:spTree>
    <p:extLst>
      <p:ext uri="{BB962C8B-B14F-4D97-AF65-F5344CB8AC3E}">
        <p14:creationId xmlns:p14="http://schemas.microsoft.com/office/powerpoint/2010/main" val="2950023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as we discussed before, the property tax relief measures benefit taxpayers, but not schools.  It is a shift in the method of funding, not the amount of total funding.</a:t>
            </a:r>
          </a:p>
        </p:txBody>
      </p:sp>
      <p:sp>
        <p:nvSpPr>
          <p:cNvPr id="4" name="Slide Number Placeholder 3"/>
          <p:cNvSpPr>
            <a:spLocks noGrp="1"/>
          </p:cNvSpPr>
          <p:nvPr>
            <p:ph type="sldNum" sz="quarter" idx="5"/>
          </p:nvPr>
        </p:nvSpPr>
        <p:spPr/>
        <p:txBody>
          <a:bodyPr/>
          <a:lstStyle/>
          <a:p>
            <a:fld id="{FE99DB60-F547-49C9-8F62-DC65D8897178}" type="slidenum">
              <a:rPr lang="en-US" smtClean="0"/>
              <a:t>30</a:t>
            </a:fld>
            <a:endParaRPr lang="en-US" dirty="0"/>
          </a:p>
        </p:txBody>
      </p:sp>
    </p:spTree>
    <p:extLst>
      <p:ext uri="{BB962C8B-B14F-4D97-AF65-F5344CB8AC3E}">
        <p14:creationId xmlns:p14="http://schemas.microsoft.com/office/powerpoint/2010/main" val="1998568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words in blue are something said by Speaker Phelan and some members of the Texas House during the legislative session.  We released a statement in response to that, just to set the record straight.  It is important to remember that while property tax relief has its merits—its’s something we support—it is an investment that benefits taxpayers, not Texas students and teachers.  It would be disingenuous for anyone to represent it as increased funding for Texas classrooms.  I will note that Chairman Morgan Meyer, who was the author and sponsor of the property tax relief legislation understood this concept quite well and did not misrepresent it as some of his colleagues did.</a:t>
            </a:r>
          </a:p>
        </p:txBody>
      </p:sp>
      <p:sp>
        <p:nvSpPr>
          <p:cNvPr id="4" name="Slide Number Placeholder 3"/>
          <p:cNvSpPr>
            <a:spLocks noGrp="1"/>
          </p:cNvSpPr>
          <p:nvPr>
            <p:ph type="sldNum" sz="quarter" idx="5"/>
          </p:nvPr>
        </p:nvSpPr>
        <p:spPr/>
        <p:txBody>
          <a:bodyPr/>
          <a:lstStyle/>
          <a:p>
            <a:fld id="{3F713F3E-E6B6-4D8A-915D-E778F1B940E8}" type="slidenum">
              <a:rPr lang="en-US" smtClean="0"/>
              <a:t>31</a:t>
            </a:fld>
            <a:endParaRPr lang="en-US" dirty="0"/>
          </a:p>
        </p:txBody>
      </p:sp>
    </p:spTree>
    <p:extLst>
      <p:ext uri="{BB962C8B-B14F-4D97-AF65-F5344CB8AC3E}">
        <p14:creationId xmlns:p14="http://schemas.microsoft.com/office/powerpoint/2010/main" val="3873041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32</a:t>
            </a:fld>
            <a:endParaRPr lang="en-US" dirty="0"/>
          </a:p>
        </p:txBody>
      </p:sp>
    </p:spTree>
    <p:extLst>
      <p:ext uri="{BB962C8B-B14F-4D97-AF65-F5344CB8AC3E}">
        <p14:creationId xmlns:p14="http://schemas.microsoft.com/office/powerpoint/2010/main" val="754084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33</a:t>
            </a:fld>
            <a:endParaRPr lang="en-US" dirty="0"/>
          </a:p>
        </p:txBody>
      </p:sp>
    </p:spTree>
    <p:extLst>
      <p:ext uri="{BB962C8B-B14F-4D97-AF65-F5344CB8AC3E}">
        <p14:creationId xmlns:p14="http://schemas.microsoft.com/office/powerpoint/2010/main" val="3680194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see on this chart are historic M&amp;O property tax rates in HPISD and historic property values.  You can see that the rate has been reduced each year as values increase.  This year, you can expect an 18 cent reduction—that’s the 10.7 cents everyone received plus another 8 cents of relief.</a:t>
            </a:r>
          </a:p>
        </p:txBody>
      </p:sp>
      <p:sp>
        <p:nvSpPr>
          <p:cNvPr id="4" name="Slide Number Placeholder 3"/>
          <p:cNvSpPr>
            <a:spLocks noGrp="1"/>
          </p:cNvSpPr>
          <p:nvPr>
            <p:ph type="sldNum" sz="quarter" idx="10"/>
          </p:nvPr>
        </p:nvSpPr>
        <p:spPr/>
        <p:txBody>
          <a:bodyPr/>
          <a:lstStyle/>
          <a:p>
            <a:fld id="{5ADD3612-4A6F-4FCE-9FCE-064F1F2D96DF}" type="slidenum">
              <a:rPr lang="en-US" smtClean="0"/>
              <a:t>34</a:t>
            </a:fld>
            <a:endParaRPr lang="en-US" dirty="0"/>
          </a:p>
        </p:txBody>
      </p:sp>
    </p:spTree>
    <p:extLst>
      <p:ext uri="{BB962C8B-B14F-4D97-AF65-F5344CB8AC3E}">
        <p14:creationId xmlns:p14="http://schemas.microsoft.com/office/powerpoint/2010/main" val="2795018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this graph illustrates exactly what we’ve been discussing.  HPISD is expected to collect 10% less in less property taxes and that results in a 16% reduction in recapture.</a:t>
            </a:r>
          </a:p>
        </p:txBody>
      </p:sp>
      <p:sp>
        <p:nvSpPr>
          <p:cNvPr id="4" name="Slide Number Placeholder 3"/>
          <p:cNvSpPr>
            <a:spLocks noGrp="1"/>
          </p:cNvSpPr>
          <p:nvPr>
            <p:ph type="sldNum" sz="quarter" idx="5"/>
          </p:nvPr>
        </p:nvSpPr>
        <p:spPr/>
        <p:txBody>
          <a:bodyPr/>
          <a:lstStyle/>
          <a:p>
            <a:fld id="{77FCC0E6-55B0-4318-A144-AD6DD7696B16}" type="slidenum">
              <a:rPr lang="en-US" smtClean="0"/>
              <a:t>35</a:t>
            </a:fld>
            <a:endParaRPr lang="en-US" dirty="0"/>
          </a:p>
        </p:txBody>
      </p:sp>
    </p:spTree>
    <p:extLst>
      <p:ext uri="{BB962C8B-B14F-4D97-AF65-F5344CB8AC3E}">
        <p14:creationId xmlns:p14="http://schemas.microsoft.com/office/powerpoint/2010/main" val="3034294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36</a:t>
            </a:fld>
            <a:endParaRPr lang="en-US" dirty="0"/>
          </a:p>
        </p:txBody>
      </p:sp>
    </p:spTree>
    <p:extLst>
      <p:ext uri="{BB962C8B-B14F-4D97-AF65-F5344CB8AC3E}">
        <p14:creationId xmlns:p14="http://schemas.microsoft.com/office/powerpoint/2010/main" val="3807297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37</a:t>
            </a:fld>
            <a:endParaRPr lang="en-US" dirty="0"/>
          </a:p>
        </p:txBody>
      </p:sp>
    </p:spTree>
    <p:extLst>
      <p:ext uri="{BB962C8B-B14F-4D97-AF65-F5344CB8AC3E}">
        <p14:creationId xmlns:p14="http://schemas.microsoft.com/office/powerpoint/2010/main" val="3176528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38</a:t>
            </a:fld>
            <a:endParaRPr lang="en-US" dirty="0"/>
          </a:p>
        </p:txBody>
      </p:sp>
    </p:spTree>
    <p:extLst>
      <p:ext uri="{BB962C8B-B14F-4D97-AF65-F5344CB8AC3E}">
        <p14:creationId xmlns:p14="http://schemas.microsoft.com/office/powerpoint/2010/main" val="1384415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39</a:t>
            </a:fld>
            <a:endParaRPr lang="en-US" dirty="0"/>
          </a:p>
        </p:txBody>
      </p:sp>
    </p:spTree>
    <p:extLst>
      <p:ext uri="{BB962C8B-B14F-4D97-AF65-F5344CB8AC3E}">
        <p14:creationId xmlns:p14="http://schemas.microsoft.com/office/powerpoint/2010/main" val="225654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typically illustrate it like this: think of this glass of water as what state law says your school district is entitled to.  Every district has a different sized glass.  You begin with the Basic Allotment, based on the number of students in attendance.  More students? You have a bigger glass.  Less students? The glass shrinks.  Then the size of the glass may increase further based on certain district characteristics (small or mid-sized) and student characteristics (special education, economically disadvantaged, bilingual, etc.) and other funding such as transportation, teacher incentive allotment or outcomes bonuses.  What a lot of people often forget is the role that the district’s tax effort plays in the size of your glass.  If you increase your tax rate, it causes the size of the glass to grow.  If the district reduces the rate (which is different than when the state does by providing tax relief), then the glass shrinks.</a:t>
            </a:r>
          </a:p>
        </p:txBody>
      </p:sp>
      <p:sp>
        <p:nvSpPr>
          <p:cNvPr id="4" name="Slide Number Placeholder 3"/>
          <p:cNvSpPr>
            <a:spLocks noGrp="1"/>
          </p:cNvSpPr>
          <p:nvPr>
            <p:ph type="sldNum" sz="quarter" idx="5"/>
          </p:nvPr>
        </p:nvSpPr>
        <p:spPr/>
        <p:txBody>
          <a:bodyPr/>
          <a:lstStyle/>
          <a:p>
            <a:fld id="{77FCC0E6-55B0-4318-A144-AD6DD7696B16}" type="slidenum">
              <a:rPr lang="en-US" smtClean="0"/>
              <a:t>4</a:t>
            </a:fld>
            <a:endParaRPr lang="en-US" dirty="0"/>
          </a:p>
        </p:txBody>
      </p:sp>
    </p:spTree>
    <p:extLst>
      <p:ext uri="{BB962C8B-B14F-4D97-AF65-F5344CB8AC3E}">
        <p14:creationId xmlns:p14="http://schemas.microsoft.com/office/powerpoint/2010/main" val="3675320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CC0E6-55B0-4318-A144-AD6DD7696B16}" type="slidenum">
              <a:rPr lang="en-US" smtClean="0"/>
              <a:t>40</a:t>
            </a:fld>
            <a:endParaRPr lang="en-US" dirty="0"/>
          </a:p>
        </p:txBody>
      </p:sp>
    </p:spTree>
    <p:extLst>
      <p:ext uri="{BB962C8B-B14F-4D97-AF65-F5344CB8AC3E}">
        <p14:creationId xmlns:p14="http://schemas.microsoft.com/office/powerpoint/2010/main" val="217374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source of funding to fill your glass is local property taxes.  If the district’s tax collections are not sufficient to fill the glass, then the state provides additional water to ensure every district’s glass is full.  If the local property tax revenue is greater than the size of the glass, it spills out of the glass onto the table, and the state comes along with a big sponge and soaks up that “excess” through recapture.  That overage is recapture.</a:t>
            </a:r>
          </a:p>
        </p:txBody>
      </p:sp>
      <p:sp>
        <p:nvSpPr>
          <p:cNvPr id="4" name="Slide Number Placeholder 3"/>
          <p:cNvSpPr>
            <a:spLocks noGrp="1"/>
          </p:cNvSpPr>
          <p:nvPr>
            <p:ph type="sldNum" sz="quarter" idx="5"/>
          </p:nvPr>
        </p:nvSpPr>
        <p:spPr/>
        <p:txBody>
          <a:bodyPr/>
          <a:lstStyle/>
          <a:p>
            <a:fld id="{77FCC0E6-55B0-4318-A144-AD6DD7696B16}" type="slidenum">
              <a:rPr lang="en-US" smtClean="0"/>
              <a:t>5</a:t>
            </a:fld>
            <a:endParaRPr lang="en-US" dirty="0"/>
          </a:p>
        </p:txBody>
      </p:sp>
    </p:spTree>
    <p:extLst>
      <p:ext uri="{BB962C8B-B14F-4D97-AF65-F5344CB8AC3E}">
        <p14:creationId xmlns:p14="http://schemas.microsoft.com/office/powerpoint/2010/main" val="37296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district wants to reduce recapture, you must either increase the size of your glass (which is largely controlled by the legislature and the school finance formulas, but which a district has some limited control over through the local tax rate) or you reduce the amount of water flowing into the glass—which means either values are declining (which isn’t great for the local economy) or because the state has provided tax relief which means the district collects less in taxes without it causing the size of the glass to shrink.  You either have to put less water in or you have to get a bigger glass.</a:t>
            </a:r>
          </a:p>
        </p:txBody>
      </p:sp>
      <p:sp>
        <p:nvSpPr>
          <p:cNvPr id="4" name="Slide Number Placeholder 3"/>
          <p:cNvSpPr>
            <a:spLocks noGrp="1"/>
          </p:cNvSpPr>
          <p:nvPr>
            <p:ph type="sldNum" sz="quarter" idx="5"/>
          </p:nvPr>
        </p:nvSpPr>
        <p:spPr/>
        <p:txBody>
          <a:bodyPr/>
          <a:lstStyle/>
          <a:p>
            <a:fld id="{77FCC0E6-55B0-4318-A144-AD6DD7696B16}" type="slidenum">
              <a:rPr lang="en-US" smtClean="0"/>
              <a:t>6</a:t>
            </a:fld>
            <a:endParaRPr lang="en-US" dirty="0"/>
          </a:p>
        </p:txBody>
      </p:sp>
    </p:spTree>
    <p:extLst>
      <p:ext uri="{BB962C8B-B14F-4D97-AF65-F5344CB8AC3E}">
        <p14:creationId xmlns:p14="http://schemas.microsoft.com/office/powerpoint/2010/main" val="8085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let’s all get a clear understanding of what recapture is: many of you might know this concept better as Robin Hood.  That’s because when the concept was first introduced, a reporter for the Dallas Morning News (Terry Stutz) first equated it with the figure in folklore who “stole from the rich and gave to the poor.”  The name stuck.  Even though the concept to bring about equalization has changed over time.  Recapture still means that property wealthy districts like Highland Park ISD are still required to send a portion of their wealth away.  But rather than those dollars going directly to a school district with less resources, the recapture payment goes to the state for use in the Foundation School Program.  As a result, the State is able to retain more of its own funding in General Revenue, rather the recapture payment resulting in other schools having additional funding, the state is who ends up with additional funding.  </a:t>
            </a:r>
          </a:p>
        </p:txBody>
      </p:sp>
      <p:sp>
        <p:nvSpPr>
          <p:cNvPr id="4" name="Slide Number Placeholder 3"/>
          <p:cNvSpPr>
            <a:spLocks noGrp="1"/>
          </p:cNvSpPr>
          <p:nvPr>
            <p:ph type="sldNum" sz="quarter" idx="5"/>
          </p:nvPr>
        </p:nvSpPr>
        <p:spPr/>
        <p:txBody>
          <a:bodyPr/>
          <a:lstStyle/>
          <a:p>
            <a:fld id="{77FCC0E6-55B0-4318-A144-AD6DD7696B16}" type="slidenum">
              <a:rPr lang="en-US" smtClean="0"/>
              <a:t>7</a:t>
            </a:fld>
            <a:endParaRPr lang="en-US" dirty="0"/>
          </a:p>
        </p:txBody>
      </p:sp>
    </p:spTree>
    <p:extLst>
      <p:ext uri="{BB962C8B-B14F-4D97-AF65-F5344CB8AC3E}">
        <p14:creationId xmlns:p14="http://schemas.microsoft.com/office/powerpoint/2010/main" val="3494586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travel the state and talk about recapture, one of the things I commonly hear is that the Legislature already fixed this problem via HB 3 in 2019.  That’s what the campaign newsletters all said, right?  And to answer that, I would say it is a matter of perspective.  It’s true that the legislation in 2019 made it so that recapture didn’t get AS BAD as it otherwise would have been, but it didn’t really make things better.</a:t>
            </a:r>
          </a:p>
        </p:txBody>
      </p:sp>
      <p:sp>
        <p:nvSpPr>
          <p:cNvPr id="4" name="Slide Number Placeholder 3"/>
          <p:cNvSpPr>
            <a:spLocks noGrp="1"/>
          </p:cNvSpPr>
          <p:nvPr>
            <p:ph type="sldNum" sz="quarter" idx="5"/>
          </p:nvPr>
        </p:nvSpPr>
        <p:spPr/>
        <p:txBody>
          <a:bodyPr/>
          <a:lstStyle/>
          <a:p>
            <a:fld id="{FE99DB60-F547-49C9-8F62-DC65D8897178}" type="slidenum">
              <a:rPr lang="en-US" smtClean="0"/>
              <a:t>8</a:t>
            </a:fld>
            <a:endParaRPr lang="en-US" dirty="0"/>
          </a:p>
        </p:txBody>
      </p:sp>
    </p:spTree>
    <p:extLst>
      <p:ext uri="{BB962C8B-B14F-4D97-AF65-F5344CB8AC3E}">
        <p14:creationId xmlns:p14="http://schemas.microsoft.com/office/powerpoint/2010/main" val="2500360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look at the total recapture collected statewide for the most recent 10 year period.  You can see the dip that occurred after the passage of HB 3 in 2019, but you can also see that it quickly started running out control again.  And you can see the result of the most recent action adopted by the Legislature to reduce property taxes that again results in a sizable dip.  But still not better than pre-2019 levels.</a:t>
            </a:r>
          </a:p>
        </p:txBody>
      </p:sp>
      <p:sp>
        <p:nvSpPr>
          <p:cNvPr id="4" name="Slide Number Placeholder 3"/>
          <p:cNvSpPr>
            <a:spLocks noGrp="1"/>
          </p:cNvSpPr>
          <p:nvPr>
            <p:ph type="sldNum" sz="quarter" idx="5"/>
          </p:nvPr>
        </p:nvSpPr>
        <p:spPr/>
        <p:txBody>
          <a:bodyPr/>
          <a:lstStyle/>
          <a:p>
            <a:fld id="{77FCC0E6-55B0-4318-A144-AD6DD7696B16}" type="slidenum">
              <a:rPr lang="en-US" smtClean="0"/>
              <a:t>9</a:t>
            </a:fld>
            <a:endParaRPr lang="en-US" dirty="0"/>
          </a:p>
        </p:txBody>
      </p:sp>
    </p:spTree>
    <p:extLst>
      <p:ext uri="{BB962C8B-B14F-4D97-AF65-F5344CB8AC3E}">
        <p14:creationId xmlns:p14="http://schemas.microsoft.com/office/powerpoint/2010/main" val="1400158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for Graph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360219-F2D3-423A-AF0F-4D0AB45F423F}"/>
              </a:ext>
            </a:extLst>
          </p:cNvPr>
          <p:cNvSpPr>
            <a:spLocks noGrp="1"/>
          </p:cNvSpPr>
          <p:nvPr>
            <p:ph type="dt" sz="half" idx="10"/>
          </p:nvPr>
        </p:nvSpPr>
        <p:spPr/>
        <p:txBody>
          <a:bodyPr/>
          <a:lstStyle/>
          <a:p>
            <a:fld id="{AEE1D71F-3F93-43FC-825E-0A405C144028}" type="datetime1">
              <a:rPr lang="en-US" smtClean="0"/>
              <a:t>9/15/2023</a:t>
            </a:fld>
            <a:endParaRPr lang="en-US" dirty="0"/>
          </a:p>
        </p:txBody>
      </p:sp>
      <p:sp>
        <p:nvSpPr>
          <p:cNvPr id="4" name="Footer Placeholder 3">
            <a:extLst>
              <a:ext uri="{FF2B5EF4-FFF2-40B4-BE49-F238E27FC236}">
                <a16:creationId xmlns:a16="http://schemas.microsoft.com/office/drawing/2014/main" id="{590D88D1-D0CB-4671-A541-24C616E3C0A3}"/>
              </a:ext>
            </a:extLst>
          </p:cNvPr>
          <p:cNvSpPr>
            <a:spLocks noGrp="1"/>
          </p:cNvSpPr>
          <p:nvPr>
            <p:ph type="ftr" sz="quarter" idx="11"/>
          </p:nvPr>
        </p:nvSpPr>
        <p:spPr/>
        <p:txBody>
          <a:bodyPr/>
          <a:lstStyle/>
          <a:p>
            <a:r>
              <a:rPr lang="en-US" dirty="0"/>
              <a:t>©2022 Texas Association of School Business Officials. All rights reserved. Do not duplicate or distribute without express permission.</a:t>
            </a:r>
          </a:p>
        </p:txBody>
      </p:sp>
      <p:sp>
        <p:nvSpPr>
          <p:cNvPr id="5" name="Slide Number Placeholder 4">
            <a:extLst>
              <a:ext uri="{FF2B5EF4-FFF2-40B4-BE49-F238E27FC236}">
                <a16:creationId xmlns:a16="http://schemas.microsoft.com/office/drawing/2014/main" id="{6D7A29B6-8D5D-43B7-8AA9-2A1D56EE53CF}"/>
              </a:ext>
            </a:extLst>
          </p:cNvPr>
          <p:cNvSpPr>
            <a:spLocks noGrp="1"/>
          </p:cNvSpPr>
          <p:nvPr>
            <p:ph type="sldNum" sz="quarter" idx="12"/>
          </p:nvPr>
        </p:nvSpPr>
        <p:spPr/>
        <p:txBody>
          <a:bodyPr/>
          <a:lstStyle/>
          <a:p>
            <a:fld id="{84EABBBB-E3DC-4519-9308-927FE08F4BCD}" type="slidenum">
              <a:rPr lang="en-US" smtClean="0"/>
              <a:pPr/>
              <a:t>‹#›</a:t>
            </a:fld>
            <a:endParaRPr lang="en-US" dirty="0"/>
          </a:p>
        </p:txBody>
      </p:sp>
    </p:spTree>
    <p:extLst>
      <p:ext uri="{BB962C8B-B14F-4D97-AF65-F5344CB8AC3E}">
        <p14:creationId xmlns:p14="http://schemas.microsoft.com/office/powerpoint/2010/main" val="384316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5.pn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5.png"/><Relationship Id="rId10" Type="http://schemas.openxmlformats.org/officeDocument/2006/relationships/image" Target="../media/image38.svg"/><Relationship Id="rId4" Type="http://schemas.openxmlformats.org/officeDocument/2006/relationships/image" Target="../media/image4.sv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45.svg"/><Relationship Id="rId12"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svg"/><Relationship Id="rId9" Type="http://schemas.openxmlformats.org/officeDocument/2006/relationships/image" Target="../media/image47.sv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BE0B42-C562-9342-49B4-A7A1CB93F9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 y="643"/>
            <a:ext cx="18285714" cy="10285714"/>
          </a:xfrm>
          <a:prstGeom prst="rect">
            <a:avLst/>
          </a:prstGeom>
        </p:spPr>
      </p:pic>
    </p:spTree>
    <p:extLst>
      <p:ext uri="{BB962C8B-B14F-4D97-AF65-F5344CB8AC3E}">
        <p14:creationId xmlns:p14="http://schemas.microsoft.com/office/powerpoint/2010/main" val="3990657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B925244-12A6-BEEB-CB69-EFE80A7E0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990289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1019176"/>
            <a:ext cx="8115300" cy="3693319"/>
          </a:xfrm>
          <a:prstGeom prst="rect">
            <a:avLst/>
          </a:prstGeom>
        </p:spPr>
        <p:txBody>
          <a:bodyPr lIns="0" tIns="0" rIns="0" bIns="0" rtlCol="0" anchor="t">
            <a:spAutoFit/>
          </a:bodyPr>
          <a:lstStyle/>
          <a:p>
            <a:pPr algn="just">
              <a:lnSpc>
                <a:spcPts val="9600"/>
              </a:lnSpc>
            </a:pPr>
            <a:r>
              <a:rPr lang="en-US" sz="8001" b="1" spc="161" dirty="0">
                <a:solidFill>
                  <a:srgbClr val="5D7963"/>
                </a:solidFill>
                <a:latin typeface="Arial" panose="020B0604020202020204" pitchFamily="34" charset="0"/>
                <a:cs typeface="Arial" panose="020B0604020202020204" pitchFamily="34" charset="0"/>
              </a:rPr>
              <a:t>The Appropriations Shell Game</a:t>
            </a:r>
          </a:p>
        </p:txBody>
      </p:sp>
      <p:sp>
        <p:nvSpPr>
          <p:cNvPr id="3" name="AutoShape 3"/>
          <p:cNvSpPr/>
          <p:nvPr/>
        </p:nvSpPr>
        <p:spPr>
          <a:xfrm>
            <a:off x="1" y="5143500"/>
            <a:ext cx="8146697" cy="5143500"/>
          </a:xfrm>
          <a:prstGeom prst="rect">
            <a:avLst/>
          </a:prstGeom>
          <a:solidFill>
            <a:srgbClr val="5D7963"/>
          </a:solidFill>
        </p:spPr>
        <p:txBody>
          <a:bodyPr/>
          <a:lstStyle/>
          <a:p>
            <a:endParaRPr lang="en-US" sz="2700" dirty="0"/>
          </a:p>
        </p:txBody>
      </p:sp>
      <p:pic>
        <p:nvPicPr>
          <p:cNvPr id="4" name="Picture 4"/>
          <p:cNvPicPr>
            <a:picLocks noChangeAspect="1"/>
          </p:cNvPicPr>
          <p:nvPr/>
        </p:nvPicPr>
        <p:blipFill>
          <a:blip r:embed="rId3"/>
          <a:srcRect t="5583" b="5583"/>
          <a:stretch>
            <a:fillRect/>
          </a:stretch>
        </p:blipFill>
        <p:spPr>
          <a:xfrm>
            <a:off x="1" y="1"/>
            <a:ext cx="8146697" cy="5427737"/>
          </a:xfrm>
          <a:prstGeom prst="rect">
            <a:avLst/>
          </a:prstGeom>
        </p:spPr>
      </p:pic>
      <p:sp>
        <p:nvSpPr>
          <p:cNvPr id="5" name="TextBox 5"/>
          <p:cNvSpPr txBox="1"/>
          <p:nvPr/>
        </p:nvSpPr>
        <p:spPr>
          <a:xfrm>
            <a:off x="211017" y="5887274"/>
            <a:ext cx="7483884" cy="3638881"/>
          </a:xfrm>
          <a:prstGeom prst="rect">
            <a:avLst/>
          </a:prstGeom>
        </p:spPr>
        <p:txBody>
          <a:bodyPr wrap="square" lIns="0" tIns="0" rIns="0" bIns="0" rtlCol="0" anchor="t">
            <a:spAutoFit/>
          </a:bodyPr>
          <a:lstStyle/>
          <a:p>
            <a:pPr algn="ctr">
              <a:lnSpc>
                <a:spcPts val="4769"/>
              </a:lnSpc>
            </a:pPr>
            <a:r>
              <a:rPr lang="en-US" sz="3407" b="1" dirty="0">
                <a:solidFill>
                  <a:srgbClr val="FFFFFF"/>
                </a:solidFill>
                <a:latin typeface="Arial" panose="020B0604020202020204" pitchFamily="34" charset="0"/>
                <a:cs typeface="Arial" panose="020B0604020202020204" pitchFamily="34" charset="0"/>
              </a:rPr>
              <a:t>SB 30, the Supplemental Appropriations Act, reduced spending for the Foundation School Program by $8.2 billion for FY 22-23.  $2.4 billion of that is due to higher-than-expected recapture.</a:t>
            </a:r>
          </a:p>
        </p:txBody>
      </p:sp>
      <p:sp>
        <p:nvSpPr>
          <p:cNvPr id="6" name="TextBox 6"/>
          <p:cNvSpPr txBox="1"/>
          <p:nvPr/>
        </p:nvSpPr>
        <p:spPr>
          <a:xfrm>
            <a:off x="9296400" y="5676900"/>
            <a:ext cx="8115300" cy="3877985"/>
          </a:xfrm>
          <a:prstGeom prst="rect">
            <a:avLst/>
          </a:prstGeom>
        </p:spPr>
        <p:txBody>
          <a:bodyPr lIns="0" tIns="0" rIns="0" bIns="0" rtlCol="0" anchor="t">
            <a:spAutoFit/>
          </a:bodyPr>
          <a:lstStyle/>
          <a:p>
            <a:r>
              <a:rPr lang="en-US" sz="3600" dirty="0">
                <a:latin typeface="Arial" panose="020B0604020202020204" pitchFamily="34" charset="0"/>
                <a:cs typeface="Arial" panose="020B0604020202020204" pitchFamily="34" charset="0"/>
              </a:rPr>
              <a:t>Every two years, legislators underestimate the total amount that districts will pay in recapture. Then, when districts pay more than projected, legislators use those recapture dollars to replace other state funding that would have gone to schools.</a:t>
            </a:r>
          </a:p>
        </p:txBody>
      </p:sp>
    </p:spTree>
    <p:extLst>
      <p:ext uri="{BB962C8B-B14F-4D97-AF65-F5344CB8AC3E}">
        <p14:creationId xmlns:p14="http://schemas.microsoft.com/office/powerpoint/2010/main" val="1475199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CDBBC56B-5649-7732-D3E2-675052CCE6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93" t="2905" r="23430" b="6330"/>
          <a:stretch/>
        </p:blipFill>
        <p:spPr>
          <a:xfrm>
            <a:off x="6344309" y="612127"/>
            <a:ext cx="11323682" cy="9062747"/>
          </a:xfrm>
          <a:prstGeom prst="rect">
            <a:avLst/>
          </a:prstGeom>
        </p:spPr>
      </p:pic>
      <p:sp>
        <p:nvSpPr>
          <p:cNvPr id="6" name="TextBox 5">
            <a:extLst>
              <a:ext uri="{FF2B5EF4-FFF2-40B4-BE49-F238E27FC236}">
                <a16:creationId xmlns:a16="http://schemas.microsoft.com/office/drawing/2014/main" id="{EB02900B-11E6-46E2-B4BE-F14F6904EA90}"/>
              </a:ext>
            </a:extLst>
          </p:cNvPr>
          <p:cNvSpPr txBox="1"/>
          <p:nvPr/>
        </p:nvSpPr>
        <p:spPr>
          <a:xfrm>
            <a:off x="289560" y="350520"/>
            <a:ext cx="4998720" cy="507831"/>
          </a:xfrm>
          <a:prstGeom prst="rect">
            <a:avLst/>
          </a:prstGeom>
          <a:noFill/>
        </p:spPr>
        <p:txBody>
          <a:bodyPr wrap="square" rtlCol="0">
            <a:spAutoFit/>
          </a:bodyPr>
          <a:lstStyle/>
          <a:p>
            <a:r>
              <a:rPr lang="en-US" sz="2700" dirty="0"/>
              <a:t>Notified Recapture Districts 2023</a:t>
            </a:r>
          </a:p>
        </p:txBody>
      </p:sp>
      <p:sp>
        <p:nvSpPr>
          <p:cNvPr id="4" name="TextBox 3">
            <a:extLst>
              <a:ext uri="{FF2B5EF4-FFF2-40B4-BE49-F238E27FC236}">
                <a16:creationId xmlns:a16="http://schemas.microsoft.com/office/drawing/2014/main" id="{8277BC8A-4F6A-4772-9A0C-DCAC428E17E7}"/>
              </a:ext>
            </a:extLst>
          </p:cNvPr>
          <p:cNvSpPr txBox="1"/>
          <p:nvPr/>
        </p:nvSpPr>
        <p:spPr>
          <a:xfrm>
            <a:off x="12262703" y="9674873"/>
            <a:ext cx="5318760" cy="323165"/>
          </a:xfrm>
          <a:prstGeom prst="rect">
            <a:avLst/>
          </a:prstGeom>
          <a:noFill/>
        </p:spPr>
        <p:txBody>
          <a:bodyPr wrap="square" rtlCol="0">
            <a:spAutoFit/>
          </a:bodyPr>
          <a:lstStyle/>
          <a:p>
            <a:r>
              <a:rPr lang="en-US" sz="1500" dirty="0"/>
              <a:t>Source: TEA Website 2023 Excess Local Revenue Notification List</a:t>
            </a:r>
          </a:p>
        </p:txBody>
      </p:sp>
      <p:grpSp>
        <p:nvGrpSpPr>
          <p:cNvPr id="12" name="Group 11">
            <a:extLst>
              <a:ext uri="{FF2B5EF4-FFF2-40B4-BE49-F238E27FC236}">
                <a16:creationId xmlns:a16="http://schemas.microsoft.com/office/drawing/2014/main" id="{89D1384A-B4CC-4D5E-B103-C5C0483CAE5E}"/>
              </a:ext>
            </a:extLst>
          </p:cNvPr>
          <p:cNvGrpSpPr/>
          <p:nvPr/>
        </p:nvGrpSpPr>
        <p:grpSpPr>
          <a:xfrm>
            <a:off x="8059010" y="7223798"/>
            <a:ext cx="3815255" cy="2384133"/>
            <a:chOff x="1440443" y="1121785"/>
            <a:chExt cx="2543503" cy="1589422"/>
          </a:xfrm>
        </p:grpSpPr>
        <p:sp>
          <p:nvSpPr>
            <p:cNvPr id="2" name="Rectangle 1">
              <a:extLst>
                <a:ext uri="{FF2B5EF4-FFF2-40B4-BE49-F238E27FC236}">
                  <a16:creationId xmlns:a16="http://schemas.microsoft.com/office/drawing/2014/main" id="{21DE7D40-01BF-4968-B730-CCB72422CF7C}"/>
                </a:ext>
              </a:extLst>
            </p:cNvPr>
            <p:cNvSpPr/>
            <p:nvPr/>
          </p:nvSpPr>
          <p:spPr>
            <a:xfrm>
              <a:off x="1625249" y="2064690"/>
              <a:ext cx="266612" cy="223520"/>
            </a:xfrm>
            <a:prstGeom prst="rect">
              <a:avLst/>
            </a:prstGeom>
            <a:solidFill>
              <a:srgbClr val="083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 name="Rectangle 4">
              <a:extLst>
                <a:ext uri="{FF2B5EF4-FFF2-40B4-BE49-F238E27FC236}">
                  <a16:creationId xmlns:a16="http://schemas.microsoft.com/office/drawing/2014/main" id="{2436AC74-F8FC-4FFF-82F2-504980391A0A}"/>
                </a:ext>
              </a:extLst>
            </p:cNvPr>
            <p:cNvSpPr/>
            <p:nvPr/>
          </p:nvSpPr>
          <p:spPr>
            <a:xfrm>
              <a:off x="1625249" y="2450437"/>
              <a:ext cx="266612" cy="223520"/>
            </a:xfrm>
            <a:prstGeom prst="rect">
              <a:avLst/>
            </a:prstGeom>
            <a:solidFill>
              <a:srgbClr val="6BA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TextBox 7">
              <a:extLst>
                <a:ext uri="{FF2B5EF4-FFF2-40B4-BE49-F238E27FC236}">
                  <a16:creationId xmlns:a16="http://schemas.microsoft.com/office/drawing/2014/main" id="{CF0A4E83-9036-41AA-8AE1-47663A4367E6}"/>
                </a:ext>
              </a:extLst>
            </p:cNvPr>
            <p:cNvSpPr txBox="1"/>
            <p:nvPr/>
          </p:nvSpPr>
          <p:spPr>
            <a:xfrm>
              <a:off x="1870842" y="2007173"/>
              <a:ext cx="1524000" cy="307777"/>
            </a:xfrm>
            <a:prstGeom prst="rect">
              <a:avLst/>
            </a:prstGeom>
            <a:noFill/>
          </p:spPr>
          <p:txBody>
            <a:bodyPr wrap="square" rtlCol="0">
              <a:spAutoFit/>
            </a:bodyPr>
            <a:lstStyle/>
            <a:p>
              <a:r>
                <a:rPr lang="en-US" sz="2400" dirty="0"/>
                <a:t>Tier 1 &amp; Tier 2</a:t>
              </a:r>
            </a:p>
          </p:txBody>
        </p:sp>
        <p:sp>
          <p:nvSpPr>
            <p:cNvPr id="10" name="TextBox 9">
              <a:extLst>
                <a:ext uri="{FF2B5EF4-FFF2-40B4-BE49-F238E27FC236}">
                  <a16:creationId xmlns:a16="http://schemas.microsoft.com/office/drawing/2014/main" id="{51E72A3C-B91F-4855-86A5-2A08E2290A6F}"/>
                </a:ext>
              </a:extLst>
            </p:cNvPr>
            <p:cNvSpPr txBox="1"/>
            <p:nvPr/>
          </p:nvSpPr>
          <p:spPr>
            <a:xfrm>
              <a:off x="1870842" y="2403430"/>
              <a:ext cx="1524000" cy="307777"/>
            </a:xfrm>
            <a:prstGeom prst="rect">
              <a:avLst/>
            </a:prstGeom>
            <a:noFill/>
          </p:spPr>
          <p:txBody>
            <a:bodyPr wrap="square" rtlCol="0">
              <a:spAutoFit/>
            </a:bodyPr>
            <a:lstStyle/>
            <a:p>
              <a:r>
                <a:rPr lang="en-US" sz="2400" dirty="0"/>
                <a:t>Tier 2 Only</a:t>
              </a:r>
            </a:p>
          </p:txBody>
        </p:sp>
        <p:sp>
          <p:nvSpPr>
            <p:cNvPr id="11" name="TextBox 10">
              <a:extLst>
                <a:ext uri="{FF2B5EF4-FFF2-40B4-BE49-F238E27FC236}">
                  <a16:creationId xmlns:a16="http://schemas.microsoft.com/office/drawing/2014/main" id="{AE8A98D7-463D-4C8F-8818-5DCC34C8A647}"/>
                </a:ext>
              </a:extLst>
            </p:cNvPr>
            <p:cNvSpPr txBox="1"/>
            <p:nvPr/>
          </p:nvSpPr>
          <p:spPr>
            <a:xfrm>
              <a:off x="1440443" y="1121785"/>
              <a:ext cx="2543503" cy="800219"/>
            </a:xfrm>
            <a:prstGeom prst="rect">
              <a:avLst/>
            </a:prstGeom>
            <a:noFill/>
          </p:spPr>
          <p:txBody>
            <a:bodyPr wrap="square" rtlCol="0">
              <a:spAutoFit/>
            </a:bodyPr>
            <a:lstStyle/>
            <a:p>
              <a:r>
                <a:rPr lang="en-US" sz="2400" dirty="0"/>
                <a:t>Districts that would have Excess Local Revenue for 2022-23 in:</a:t>
              </a:r>
            </a:p>
          </p:txBody>
        </p:sp>
      </p:grpSp>
      <p:sp>
        <p:nvSpPr>
          <p:cNvPr id="3" name="AutoShape 3">
            <a:extLst>
              <a:ext uri="{FF2B5EF4-FFF2-40B4-BE49-F238E27FC236}">
                <a16:creationId xmlns:a16="http://schemas.microsoft.com/office/drawing/2014/main" id="{B2A6E9E7-219F-3941-2C40-82DAFA43C3ED}"/>
              </a:ext>
            </a:extLst>
          </p:cNvPr>
          <p:cNvSpPr/>
          <p:nvPr/>
        </p:nvSpPr>
        <p:spPr>
          <a:xfrm>
            <a:off x="1" y="0"/>
            <a:ext cx="6344309" cy="10287000"/>
          </a:xfrm>
          <a:prstGeom prst="rect">
            <a:avLst/>
          </a:prstGeom>
          <a:solidFill>
            <a:srgbClr val="5D7963"/>
          </a:solidFill>
        </p:spPr>
        <p:txBody>
          <a:bodyPr/>
          <a:lstStyle/>
          <a:p>
            <a:endParaRPr lang="en-US" sz="2700" dirty="0"/>
          </a:p>
        </p:txBody>
      </p:sp>
      <p:sp>
        <p:nvSpPr>
          <p:cNvPr id="7" name="TextBox 6">
            <a:extLst>
              <a:ext uri="{FF2B5EF4-FFF2-40B4-BE49-F238E27FC236}">
                <a16:creationId xmlns:a16="http://schemas.microsoft.com/office/drawing/2014/main" id="{E5BD53BE-BEA0-0B31-71C1-68A693C8CD4C}"/>
              </a:ext>
            </a:extLst>
          </p:cNvPr>
          <p:cNvSpPr txBox="1"/>
          <p:nvPr/>
        </p:nvSpPr>
        <p:spPr>
          <a:xfrm>
            <a:off x="914402" y="1543052"/>
            <a:ext cx="4373880" cy="5632311"/>
          </a:xfrm>
          <a:prstGeom prst="rect">
            <a:avLst/>
          </a:prstGeom>
          <a:noFill/>
        </p:spPr>
        <p:txBody>
          <a:bodyPr wrap="square" rtlCol="0">
            <a:spAutoFit/>
          </a:bodyPr>
          <a:lstStyle/>
          <a:p>
            <a:r>
              <a:rPr lang="en-US" sz="6000" dirty="0">
                <a:solidFill>
                  <a:schemeClr val="bg1"/>
                </a:solidFill>
                <a:latin typeface="Arial" panose="020B0604020202020204" pitchFamily="34" charset="0"/>
                <a:cs typeface="Arial" panose="020B0604020202020204" pitchFamily="34" charset="0"/>
              </a:rPr>
              <a:t>Recapture districts can be found in nearly every region of the state</a:t>
            </a:r>
            <a:r>
              <a:rPr lang="en-US" sz="5400" dirty="0">
                <a:solidFill>
                  <a:schemeClr val="bg1"/>
                </a:solidFill>
                <a:latin typeface="Aileron Heavy" panose="020B0604020202020204" charset="0"/>
              </a:rPr>
              <a:t>. </a:t>
            </a:r>
          </a:p>
        </p:txBody>
      </p:sp>
    </p:spTree>
    <p:extLst>
      <p:ext uri="{BB962C8B-B14F-4D97-AF65-F5344CB8AC3E}">
        <p14:creationId xmlns:p14="http://schemas.microsoft.com/office/powerpoint/2010/main" val="186436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50297000"/>
              </p:ext>
            </p:extLst>
          </p:nvPr>
        </p:nvGraphicFramePr>
        <p:xfrm>
          <a:off x="1084730" y="2261910"/>
          <a:ext cx="6934201" cy="7209121"/>
        </p:xfrm>
        <a:graphic>
          <a:graphicData uri="http://schemas.openxmlformats.org/drawingml/2006/table">
            <a:tbl>
              <a:tblPr firstRow="1" bandRow="1">
                <a:tableStyleId>{073A0DAA-6AF3-43AB-8588-CEC1D06C72B9}</a:tableStyleId>
              </a:tblPr>
              <a:tblGrid>
                <a:gridCol w="685800">
                  <a:extLst>
                    <a:ext uri="{9D8B030D-6E8A-4147-A177-3AD203B41FA5}">
                      <a16:colId xmlns:a16="http://schemas.microsoft.com/office/drawing/2014/main" val="3299572908"/>
                    </a:ext>
                  </a:extLst>
                </a:gridCol>
                <a:gridCol w="3937001">
                  <a:extLst>
                    <a:ext uri="{9D8B030D-6E8A-4147-A177-3AD203B41FA5}">
                      <a16:colId xmlns:a16="http://schemas.microsoft.com/office/drawing/2014/main" val="53398139"/>
                    </a:ext>
                  </a:extLst>
                </a:gridCol>
                <a:gridCol w="2311400">
                  <a:extLst>
                    <a:ext uri="{9D8B030D-6E8A-4147-A177-3AD203B41FA5}">
                      <a16:colId xmlns:a16="http://schemas.microsoft.com/office/drawing/2014/main" val="1210392208"/>
                    </a:ext>
                  </a:extLst>
                </a:gridCol>
              </a:tblGrid>
              <a:tr h="821015">
                <a:tc>
                  <a:txBody>
                    <a:bodyPr/>
                    <a:lstStyle/>
                    <a:p>
                      <a:endParaRPr lang="en-US" sz="2400" dirty="0">
                        <a:latin typeface="Aileron Regular" panose="020B0604020202020204" charset="0"/>
                      </a:endParaRPr>
                    </a:p>
                  </a:txBody>
                  <a:tcPr/>
                </a:tc>
                <a:tc>
                  <a:txBody>
                    <a:bodyPr/>
                    <a:lstStyle/>
                    <a:p>
                      <a:pPr algn="ctr"/>
                      <a:r>
                        <a:rPr lang="en-US" sz="2400" dirty="0">
                          <a:latin typeface="Aileron Regular" panose="020B0604020202020204" charset="0"/>
                        </a:rPr>
                        <a:t>School District</a:t>
                      </a:r>
                    </a:p>
                  </a:txBody>
                  <a:tcPr anchor="ctr"/>
                </a:tc>
                <a:tc>
                  <a:txBody>
                    <a:bodyPr/>
                    <a:lstStyle/>
                    <a:p>
                      <a:pPr algn="ctr"/>
                      <a:r>
                        <a:rPr lang="en-US" sz="2400" dirty="0">
                          <a:latin typeface="Aileron Regular" panose="020B0604020202020204" charset="0"/>
                        </a:rPr>
                        <a:t>Recapture</a:t>
                      </a:r>
                    </a:p>
                  </a:txBody>
                  <a:tcPr anchor="ctr"/>
                </a:tc>
                <a:extLst>
                  <a:ext uri="{0D108BD9-81ED-4DB2-BD59-A6C34878D82A}">
                    <a16:rowId xmlns:a16="http://schemas.microsoft.com/office/drawing/2014/main" val="2848966002"/>
                  </a:ext>
                </a:extLst>
              </a:tr>
              <a:tr h="669926">
                <a:tc>
                  <a:txBody>
                    <a:bodyPr/>
                    <a:lstStyle/>
                    <a:p>
                      <a:pPr algn="ctr"/>
                      <a:r>
                        <a:rPr lang="en-US" sz="2400" dirty="0">
                          <a:latin typeface="Aileron Regular" panose="020B0604020202020204" charset="0"/>
                        </a:rPr>
                        <a:t>1</a:t>
                      </a:r>
                    </a:p>
                  </a:txBody>
                  <a:tcPr anchor="ct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Austin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$694,475,177 </a:t>
                      </a:r>
                    </a:p>
                  </a:txBody>
                  <a:tcPr marL="9525" marR="9525" marT="9525" marB="0" anchor="ctr"/>
                </a:tc>
                <a:extLst>
                  <a:ext uri="{0D108BD9-81ED-4DB2-BD59-A6C34878D82A}">
                    <a16:rowId xmlns:a16="http://schemas.microsoft.com/office/drawing/2014/main" val="3494812885"/>
                  </a:ext>
                </a:extLst>
              </a:tr>
              <a:tr h="476250">
                <a:tc>
                  <a:txBody>
                    <a:bodyPr/>
                    <a:lstStyle/>
                    <a:p>
                      <a:pPr algn="ctr"/>
                      <a:r>
                        <a:rPr lang="en-US" sz="2400" dirty="0">
                          <a:latin typeface="Aileron Regular" panose="020B0604020202020204" charset="0"/>
                        </a:rPr>
                        <a:t>2</a:t>
                      </a:r>
                    </a:p>
                  </a:txBody>
                  <a:tcPr anchor="ct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Pecos-Barstow-Toyah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$189,213,180 </a:t>
                      </a:r>
                    </a:p>
                  </a:txBody>
                  <a:tcPr marL="9525" marR="9525" marT="9525" marB="0" anchor="ctr"/>
                </a:tc>
                <a:extLst>
                  <a:ext uri="{0D108BD9-81ED-4DB2-BD59-A6C34878D82A}">
                    <a16:rowId xmlns:a16="http://schemas.microsoft.com/office/drawing/2014/main" val="3570464264"/>
                  </a:ext>
                </a:extLst>
              </a:tr>
              <a:tr h="669926">
                <a:tc>
                  <a:txBody>
                    <a:bodyPr/>
                    <a:lstStyle/>
                    <a:p>
                      <a:pPr algn="ctr"/>
                      <a:r>
                        <a:rPr lang="en-US" sz="2400" dirty="0">
                          <a:latin typeface="Aileron Regular" panose="020B0604020202020204" charset="0"/>
                        </a:rPr>
                        <a:t>3</a:t>
                      </a:r>
                    </a:p>
                  </a:txBody>
                  <a:tcPr anchor="ct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Plano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$156,872,880 </a:t>
                      </a:r>
                    </a:p>
                  </a:txBody>
                  <a:tcPr marL="9525" marR="9525" marT="9525" marB="0" anchor="ctr"/>
                </a:tc>
                <a:extLst>
                  <a:ext uri="{0D108BD9-81ED-4DB2-BD59-A6C34878D82A}">
                    <a16:rowId xmlns:a16="http://schemas.microsoft.com/office/drawing/2014/main" val="3058075844"/>
                  </a:ext>
                </a:extLst>
              </a:tr>
              <a:tr h="625475">
                <a:tc>
                  <a:txBody>
                    <a:bodyPr/>
                    <a:lstStyle/>
                    <a:p>
                      <a:pPr algn="ctr"/>
                      <a:r>
                        <a:rPr lang="en-US" sz="2400" dirty="0">
                          <a:latin typeface="Aileron Regular" panose="020B0604020202020204" charset="0"/>
                        </a:rPr>
                        <a:t>4</a:t>
                      </a:r>
                    </a:p>
                  </a:txBody>
                  <a:tcPr anchor="ct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Wink-Loving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$139,446,806 </a:t>
                      </a:r>
                    </a:p>
                  </a:txBody>
                  <a:tcPr marL="9525" marR="9525" marT="9525" marB="0" anchor="ctr"/>
                </a:tc>
                <a:extLst>
                  <a:ext uri="{0D108BD9-81ED-4DB2-BD59-A6C34878D82A}">
                    <a16:rowId xmlns:a16="http://schemas.microsoft.com/office/drawing/2014/main" val="1337682391"/>
                  </a:ext>
                </a:extLst>
              </a:tr>
              <a:tr h="669926">
                <a:tc>
                  <a:txBody>
                    <a:bodyPr/>
                    <a:lstStyle/>
                    <a:p>
                      <a:pPr algn="ctr"/>
                      <a:r>
                        <a:rPr lang="en-US" sz="2400" dirty="0">
                          <a:latin typeface="Aileron Regular" panose="020B0604020202020204" charset="0"/>
                        </a:rPr>
                        <a:t>5</a:t>
                      </a:r>
                    </a:p>
                  </a:txBody>
                  <a:tcPr anchor="ct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Midland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$107,896,521 </a:t>
                      </a:r>
                    </a:p>
                  </a:txBody>
                  <a:tcPr marL="9525" marR="9525" marT="9525" marB="0" anchor="ctr"/>
                </a:tc>
                <a:extLst>
                  <a:ext uri="{0D108BD9-81ED-4DB2-BD59-A6C34878D82A}">
                    <a16:rowId xmlns:a16="http://schemas.microsoft.com/office/drawing/2014/main" val="3847489268"/>
                  </a:ext>
                </a:extLst>
              </a:tr>
              <a:tr h="669926">
                <a:tc>
                  <a:txBody>
                    <a:bodyPr/>
                    <a:lstStyle/>
                    <a:p>
                      <a:pPr algn="ctr"/>
                      <a:r>
                        <a:rPr lang="en-US" sz="2400" dirty="0">
                          <a:latin typeface="Aileron Regular" panose="020B0604020202020204" charset="0"/>
                        </a:rPr>
                        <a:t>6</a:t>
                      </a:r>
                    </a:p>
                  </a:txBody>
                  <a:tcPr anchor="ct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Eanes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$93,423,375 </a:t>
                      </a:r>
                    </a:p>
                  </a:txBody>
                  <a:tcPr marL="9525" marR="9525" marT="9525" marB="0" anchor="ctr"/>
                </a:tc>
                <a:extLst>
                  <a:ext uri="{0D108BD9-81ED-4DB2-BD59-A6C34878D82A}">
                    <a16:rowId xmlns:a16="http://schemas.microsoft.com/office/drawing/2014/main" val="4025733211"/>
                  </a:ext>
                </a:extLst>
              </a:tr>
              <a:tr h="669926">
                <a:tc>
                  <a:txBody>
                    <a:bodyPr/>
                    <a:lstStyle/>
                    <a:p>
                      <a:pPr algn="ctr"/>
                      <a:r>
                        <a:rPr lang="en-US" sz="2400" dirty="0">
                          <a:latin typeface="Aileron Regular" panose="020B0604020202020204" charset="0"/>
                        </a:rPr>
                        <a:t>7</a:t>
                      </a:r>
                    </a:p>
                  </a:txBody>
                  <a:tcPr anchor="ct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Rankin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$91,265,536 </a:t>
                      </a:r>
                    </a:p>
                  </a:txBody>
                  <a:tcPr marL="9525" marR="9525" marT="9525" marB="0" anchor="ctr"/>
                </a:tc>
                <a:extLst>
                  <a:ext uri="{0D108BD9-81ED-4DB2-BD59-A6C34878D82A}">
                    <a16:rowId xmlns:a16="http://schemas.microsoft.com/office/drawing/2014/main" val="3867576016"/>
                  </a:ext>
                </a:extLst>
              </a:tr>
              <a:tr h="657225">
                <a:tc>
                  <a:txBody>
                    <a:bodyPr/>
                    <a:lstStyle/>
                    <a:p>
                      <a:pPr algn="ctr"/>
                      <a:r>
                        <a:rPr lang="en-US" sz="2400" dirty="0">
                          <a:latin typeface="Aileron Regular" panose="020B0604020202020204" charset="0"/>
                        </a:rPr>
                        <a:t>8</a:t>
                      </a:r>
                    </a:p>
                  </a:txBody>
                  <a:tcPr anchor="ct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Highland Park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$89,324,074 </a:t>
                      </a:r>
                    </a:p>
                  </a:txBody>
                  <a:tcPr marL="9525" marR="9525" marT="9525" marB="0" anchor="ctr"/>
                </a:tc>
                <a:extLst>
                  <a:ext uri="{0D108BD9-81ED-4DB2-BD59-A6C34878D82A}">
                    <a16:rowId xmlns:a16="http://schemas.microsoft.com/office/drawing/2014/main" val="3583070742"/>
                  </a:ext>
                </a:extLst>
              </a:tr>
              <a:tr h="609600">
                <a:tc>
                  <a:txBody>
                    <a:bodyPr/>
                    <a:lstStyle/>
                    <a:p>
                      <a:pPr algn="ctr"/>
                      <a:r>
                        <a:rPr lang="en-US" sz="2400" dirty="0">
                          <a:latin typeface="Aileron Regular" panose="020B0604020202020204" charset="0"/>
                        </a:rPr>
                        <a:t>9</a:t>
                      </a:r>
                    </a:p>
                  </a:txBody>
                  <a:tcPr anchor="ct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Grady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$59,050,664 </a:t>
                      </a:r>
                    </a:p>
                  </a:txBody>
                  <a:tcPr marL="9525" marR="9525" marT="9525" marB="0" anchor="ctr"/>
                </a:tc>
                <a:extLst>
                  <a:ext uri="{0D108BD9-81ED-4DB2-BD59-A6C34878D82A}">
                    <a16:rowId xmlns:a16="http://schemas.microsoft.com/office/drawing/2014/main" val="2422437236"/>
                  </a:ext>
                </a:extLst>
              </a:tr>
              <a:tr h="669926">
                <a:tc>
                  <a:txBody>
                    <a:bodyPr/>
                    <a:lstStyle/>
                    <a:p>
                      <a:pPr algn="ctr"/>
                      <a:r>
                        <a:rPr lang="en-US" sz="2400" dirty="0">
                          <a:latin typeface="Aileron Regular" panose="020B0604020202020204" charset="0"/>
                        </a:rPr>
                        <a:t>10</a:t>
                      </a:r>
                    </a:p>
                  </a:txBody>
                  <a:tcPr anchor="ctr"/>
                </a:tc>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Glasscock County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$53,952,771 </a:t>
                      </a:r>
                    </a:p>
                  </a:txBody>
                  <a:tcPr marL="9525" marR="9525" marT="9525" marB="0" anchor="ctr"/>
                </a:tc>
                <a:extLst>
                  <a:ext uri="{0D108BD9-81ED-4DB2-BD59-A6C34878D82A}">
                    <a16:rowId xmlns:a16="http://schemas.microsoft.com/office/drawing/2014/main" val="300115377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91927840"/>
              </p:ext>
            </p:extLst>
          </p:nvPr>
        </p:nvGraphicFramePr>
        <p:xfrm>
          <a:off x="8839201" y="2232776"/>
          <a:ext cx="8382002" cy="7827934"/>
        </p:xfrm>
        <a:graphic>
          <a:graphicData uri="http://schemas.openxmlformats.org/drawingml/2006/table">
            <a:tbl>
              <a:tblPr firstRow="1" bandRow="1">
                <a:tableStyleId>{073A0DAA-6AF3-43AB-8588-CEC1D06C72B9}</a:tableStyleId>
              </a:tblPr>
              <a:tblGrid>
                <a:gridCol w="4307457">
                  <a:extLst>
                    <a:ext uri="{9D8B030D-6E8A-4147-A177-3AD203B41FA5}">
                      <a16:colId xmlns:a16="http://schemas.microsoft.com/office/drawing/2014/main" val="3299572908"/>
                    </a:ext>
                  </a:extLst>
                </a:gridCol>
                <a:gridCol w="2199735">
                  <a:extLst>
                    <a:ext uri="{9D8B030D-6E8A-4147-A177-3AD203B41FA5}">
                      <a16:colId xmlns:a16="http://schemas.microsoft.com/office/drawing/2014/main" val="53398139"/>
                    </a:ext>
                  </a:extLst>
                </a:gridCol>
                <a:gridCol w="1874810">
                  <a:extLst>
                    <a:ext uri="{9D8B030D-6E8A-4147-A177-3AD203B41FA5}">
                      <a16:colId xmlns:a16="http://schemas.microsoft.com/office/drawing/2014/main" val="1210392208"/>
                    </a:ext>
                  </a:extLst>
                </a:gridCol>
              </a:tblGrid>
              <a:tr h="822960">
                <a:tc>
                  <a:txBody>
                    <a:bodyPr/>
                    <a:lstStyle/>
                    <a:p>
                      <a:pPr algn="ctr"/>
                      <a:r>
                        <a:rPr lang="en-US" sz="2400" dirty="0">
                          <a:latin typeface="Aileron Regular" panose="020B0604020202020204" charset="0"/>
                        </a:rPr>
                        <a:t>School District</a:t>
                      </a:r>
                    </a:p>
                  </a:txBody>
                  <a:tcPr marL="100584" marR="100584" anchor="ctr"/>
                </a:tc>
                <a:tc>
                  <a:txBody>
                    <a:bodyPr/>
                    <a:lstStyle/>
                    <a:p>
                      <a:pPr algn="ctr"/>
                      <a:r>
                        <a:rPr lang="en-US" sz="2400" dirty="0">
                          <a:latin typeface="Aileron Regular" panose="020B0604020202020204" charset="0"/>
                        </a:rPr>
                        <a:t>Recapture</a:t>
                      </a:r>
                    </a:p>
                  </a:txBody>
                  <a:tcPr marL="100584" marR="100584" anchor="ctr"/>
                </a:tc>
                <a:tc>
                  <a:txBody>
                    <a:bodyPr/>
                    <a:lstStyle/>
                    <a:p>
                      <a:pPr algn="ctr"/>
                      <a:r>
                        <a:rPr lang="en-US" sz="2400" dirty="0">
                          <a:latin typeface="Aileron Regular" panose="020B0604020202020204" charset="0"/>
                        </a:rPr>
                        <a:t>% of collections</a:t>
                      </a:r>
                    </a:p>
                  </a:txBody>
                  <a:tcPr marL="100584" marR="100584" anchor="ctr"/>
                </a:tc>
                <a:extLst>
                  <a:ext uri="{0D108BD9-81ED-4DB2-BD59-A6C34878D82A}">
                    <a16:rowId xmlns:a16="http://schemas.microsoft.com/office/drawing/2014/main" val="2848966002"/>
                  </a:ext>
                </a:extLst>
              </a:tr>
              <a:tr h="652904">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Rankin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$91,265,536 </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84.4%</a:t>
                      </a:r>
                    </a:p>
                  </a:txBody>
                  <a:tcPr marL="9525" marR="9525" marT="9525" marB="0" anchor="ctr"/>
                </a:tc>
                <a:extLst>
                  <a:ext uri="{0D108BD9-81ED-4DB2-BD59-A6C34878D82A}">
                    <a16:rowId xmlns:a16="http://schemas.microsoft.com/office/drawing/2014/main" val="3494812885"/>
                  </a:ext>
                </a:extLst>
              </a:tr>
              <a:tr h="652904">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Grady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$59,050,664 </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84.1%</a:t>
                      </a:r>
                    </a:p>
                  </a:txBody>
                  <a:tcPr marL="9525" marR="9525" marT="9525" marB="0" anchor="ctr"/>
                </a:tc>
                <a:extLst>
                  <a:ext uri="{0D108BD9-81ED-4DB2-BD59-A6C34878D82A}">
                    <a16:rowId xmlns:a16="http://schemas.microsoft.com/office/drawing/2014/main" val="3058075844"/>
                  </a:ext>
                </a:extLst>
              </a:tr>
              <a:tr h="652904">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Wink-Loving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$139,446,806 </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84.1%</a:t>
                      </a:r>
                    </a:p>
                  </a:txBody>
                  <a:tcPr marL="9525" marR="9525" marT="9525" marB="0" anchor="ctr"/>
                </a:tc>
                <a:extLst>
                  <a:ext uri="{0D108BD9-81ED-4DB2-BD59-A6C34878D82A}">
                    <a16:rowId xmlns:a16="http://schemas.microsoft.com/office/drawing/2014/main" val="1337682391"/>
                  </a:ext>
                </a:extLst>
              </a:tr>
              <a:tr h="652904">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Sands CISD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$26,163,446 </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83.5%</a:t>
                      </a:r>
                    </a:p>
                  </a:txBody>
                  <a:tcPr marL="9525" marR="9525" marT="9525" marB="0" anchor="ctr"/>
                </a:tc>
                <a:extLst>
                  <a:ext uri="{0D108BD9-81ED-4DB2-BD59-A6C34878D82A}">
                    <a16:rowId xmlns:a16="http://schemas.microsoft.com/office/drawing/2014/main" val="3353880053"/>
                  </a:ext>
                </a:extLst>
              </a:tr>
              <a:tr h="652904">
                <a:tc>
                  <a:txBody>
                    <a:bodyPr/>
                    <a:lstStyle/>
                    <a:p>
                      <a:pPr algn="l" fontAlgn="b"/>
                      <a:r>
                        <a:rPr lang="en-US" sz="2400" b="0" i="0" u="none" strike="noStrike" spc="-150" dirty="0">
                          <a:solidFill>
                            <a:srgbClr val="000000"/>
                          </a:solidFill>
                          <a:effectLst/>
                          <a:latin typeface="Arial" panose="020B0604020202020204" pitchFamily="34" charset="0"/>
                          <a:cs typeface="Arial" panose="020B0604020202020204" pitchFamily="34" charset="0"/>
                        </a:rPr>
                        <a:t>Culberson County-Allamoore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$48,047,027 </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82.3%</a:t>
                      </a:r>
                    </a:p>
                  </a:txBody>
                  <a:tcPr marL="9525" marR="9525" marT="9525" marB="0" anchor="ctr"/>
                </a:tc>
                <a:extLst>
                  <a:ext uri="{0D108BD9-81ED-4DB2-BD59-A6C34878D82A}">
                    <a16:rowId xmlns:a16="http://schemas.microsoft.com/office/drawing/2014/main" val="3107499819"/>
                  </a:ext>
                </a:extLst>
              </a:tr>
              <a:tr h="652904">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Pecos-Barstow-Toyah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$189,213,180 </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81.9%</a:t>
                      </a:r>
                    </a:p>
                  </a:txBody>
                  <a:tcPr marL="9525" marR="9525" marT="9525" marB="0" anchor="ctr"/>
                </a:tc>
                <a:extLst>
                  <a:ext uri="{0D108BD9-81ED-4DB2-BD59-A6C34878D82A}">
                    <a16:rowId xmlns:a16="http://schemas.microsoft.com/office/drawing/2014/main" val="3847489268"/>
                  </a:ext>
                </a:extLst>
              </a:tr>
              <a:tr h="475934">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McMullen County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$21,579,194 </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81.4%</a:t>
                      </a:r>
                    </a:p>
                  </a:txBody>
                  <a:tcPr marL="9525" marR="9525" marT="9525" marB="0" anchor="ctr"/>
                </a:tc>
                <a:extLst>
                  <a:ext uri="{0D108BD9-81ED-4DB2-BD59-A6C34878D82A}">
                    <a16:rowId xmlns:a16="http://schemas.microsoft.com/office/drawing/2014/main" val="4025733211"/>
                  </a:ext>
                </a:extLst>
              </a:tr>
              <a:tr h="652904">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Westhoff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$6,558,462 </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81.2%</a:t>
                      </a:r>
                    </a:p>
                  </a:txBody>
                  <a:tcPr marL="9525" marR="9525" marT="9525" marB="0" anchor="ctr"/>
                </a:tc>
                <a:extLst>
                  <a:ext uri="{0D108BD9-81ED-4DB2-BD59-A6C34878D82A}">
                    <a16:rowId xmlns:a16="http://schemas.microsoft.com/office/drawing/2014/main" val="3867576016"/>
                  </a:ext>
                </a:extLst>
              </a:tr>
              <a:tr h="652904">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Kenedy County Wide CSD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$7,353,736 </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79.5%</a:t>
                      </a:r>
                    </a:p>
                  </a:txBody>
                  <a:tcPr marL="9525" marR="9525" marT="9525" marB="0" anchor="ctr"/>
                </a:tc>
                <a:extLst>
                  <a:ext uri="{0D108BD9-81ED-4DB2-BD59-A6C34878D82A}">
                    <a16:rowId xmlns:a16="http://schemas.microsoft.com/office/drawing/2014/main" val="101988261"/>
                  </a:ext>
                </a:extLst>
              </a:tr>
              <a:tr h="652904">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Glassrock County ISD</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$53,952,771 </a:t>
                      </a:r>
                    </a:p>
                  </a:txBody>
                  <a:tcPr marL="9525" marR="9525" marT="9525" marB="0" anchor="ct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79.3%</a:t>
                      </a:r>
                    </a:p>
                  </a:txBody>
                  <a:tcPr marL="9525" marR="9525" marT="9525" marB="0" anchor="ctr"/>
                </a:tc>
                <a:extLst>
                  <a:ext uri="{0D108BD9-81ED-4DB2-BD59-A6C34878D82A}">
                    <a16:rowId xmlns:a16="http://schemas.microsoft.com/office/drawing/2014/main" val="1499116854"/>
                  </a:ext>
                </a:extLst>
              </a:tr>
              <a:tr h="652904">
                <a:tc>
                  <a:txBody>
                    <a:bodyPr/>
                    <a:lstStyle/>
                    <a:p>
                      <a:pPr algn="l" fontAlgn="b"/>
                      <a:r>
                        <a:rPr lang="en-US" sz="2400" b="0" i="0" u="none" strike="noStrike" dirty="0">
                          <a:solidFill>
                            <a:srgbClr val="000000"/>
                          </a:solidFill>
                          <a:effectLst/>
                          <a:latin typeface="Arial" panose="020B0604020202020204" pitchFamily="34" charset="0"/>
                          <a:cs typeface="Arial" panose="020B0604020202020204" pitchFamily="34" charset="0"/>
                        </a:rPr>
                        <a:t>Highland Park ISD</a:t>
                      </a:r>
                    </a:p>
                  </a:txBody>
                  <a:tcPr marL="14288" marR="14288" marT="14288" marB="0" anchor="ctr">
                    <a:solidFill>
                      <a:srgbClr val="FFFF99"/>
                    </a:solidFill>
                  </a:tcPr>
                </a:tc>
                <a:tc>
                  <a:txBody>
                    <a:bodyPr/>
                    <a:lstStyle/>
                    <a:p>
                      <a:pPr marL="0" marR="0" lvl="0" indent="0" algn="r" defTabSz="609630" rtl="0" eaLnBrk="1" fontAlgn="b"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Arial" panose="020B0604020202020204" pitchFamily="34" charset="0"/>
                          <a:cs typeface="Arial" panose="020B0604020202020204" pitchFamily="34" charset="0"/>
                        </a:rPr>
                        <a:t>$89,324,074</a:t>
                      </a:r>
                    </a:p>
                  </a:txBody>
                  <a:tcPr marL="14288" marR="14288" marT="14288" marB="0" anchor="ctr">
                    <a:solidFill>
                      <a:srgbClr val="FFFF99"/>
                    </a:solidFill>
                  </a:tcPr>
                </a:tc>
                <a:tc>
                  <a:txBody>
                    <a:bodyPr/>
                    <a:lstStyle/>
                    <a:p>
                      <a:pPr algn="r" fontAlgn="b"/>
                      <a:r>
                        <a:rPr lang="en-US" sz="2400" b="0" i="0" u="none" strike="noStrike" dirty="0">
                          <a:solidFill>
                            <a:srgbClr val="000000"/>
                          </a:solidFill>
                          <a:effectLst/>
                          <a:latin typeface="Arial" panose="020B0604020202020204" pitchFamily="34" charset="0"/>
                          <a:cs typeface="Arial" panose="020B0604020202020204" pitchFamily="34" charset="0"/>
                        </a:rPr>
                        <a:t>60.8%</a:t>
                      </a:r>
                    </a:p>
                  </a:txBody>
                  <a:tcPr marL="14288" marR="14288" marT="14288" marB="0" anchor="ctr">
                    <a:solidFill>
                      <a:srgbClr val="FFFF99"/>
                    </a:solidFill>
                  </a:tcPr>
                </a:tc>
                <a:extLst>
                  <a:ext uri="{0D108BD9-81ED-4DB2-BD59-A6C34878D82A}">
                    <a16:rowId xmlns:a16="http://schemas.microsoft.com/office/drawing/2014/main" val="3634676770"/>
                  </a:ext>
                </a:extLst>
              </a:tr>
            </a:tbl>
          </a:graphicData>
        </a:graphic>
      </p:graphicFrame>
      <p:sp>
        <p:nvSpPr>
          <p:cNvPr id="6" name="TextBox 5"/>
          <p:cNvSpPr txBox="1"/>
          <p:nvPr/>
        </p:nvSpPr>
        <p:spPr>
          <a:xfrm>
            <a:off x="1084730" y="1664198"/>
            <a:ext cx="6934200" cy="461665"/>
          </a:xfrm>
          <a:prstGeom prst="rect">
            <a:avLst/>
          </a:prstGeom>
          <a:noFill/>
        </p:spPr>
        <p:txBody>
          <a:bodyPr wrap="square" rtlCol="0">
            <a:spAutoFit/>
          </a:bodyPr>
          <a:lstStyle/>
          <a:p>
            <a:pPr algn="ctr" defTabSz="914445"/>
            <a:r>
              <a:rPr lang="en-US" sz="2400" dirty="0">
                <a:solidFill>
                  <a:prstClr val="black"/>
                </a:solidFill>
                <a:latin typeface="Arial" panose="020B0604020202020204" pitchFamily="34" charset="0"/>
                <a:cs typeface="Arial" panose="020B0604020202020204" pitchFamily="34" charset="0"/>
              </a:rPr>
              <a:t>Districts Paying the Most Recapture 2023-24</a:t>
            </a:r>
          </a:p>
        </p:txBody>
      </p:sp>
      <p:sp>
        <p:nvSpPr>
          <p:cNvPr id="7" name="TextBox 6"/>
          <p:cNvSpPr txBox="1"/>
          <p:nvPr/>
        </p:nvSpPr>
        <p:spPr>
          <a:xfrm>
            <a:off x="9906000" y="1416904"/>
            <a:ext cx="6934200" cy="830997"/>
          </a:xfrm>
          <a:prstGeom prst="rect">
            <a:avLst/>
          </a:prstGeom>
          <a:noFill/>
        </p:spPr>
        <p:txBody>
          <a:bodyPr wrap="square" rtlCol="0">
            <a:spAutoFit/>
          </a:bodyPr>
          <a:lstStyle/>
          <a:p>
            <a:pPr algn="ctr" defTabSz="914445"/>
            <a:r>
              <a:rPr lang="en-US" sz="2400" dirty="0">
                <a:solidFill>
                  <a:prstClr val="black"/>
                </a:solidFill>
                <a:latin typeface="Arial" panose="020B0604020202020204" pitchFamily="34" charset="0"/>
                <a:cs typeface="Arial" panose="020B0604020202020204" pitchFamily="34" charset="0"/>
              </a:rPr>
              <a:t>Districts Paying the Most Recapture as Percent of Total M&amp;O Tax Collections 2023-24</a:t>
            </a:r>
          </a:p>
        </p:txBody>
      </p:sp>
      <p:sp>
        <p:nvSpPr>
          <p:cNvPr id="10" name="TextBox 9"/>
          <p:cNvSpPr txBox="1"/>
          <p:nvPr/>
        </p:nvSpPr>
        <p:spPr>
          <a:xfrm>
            <a:off x="1084730" y="9667472"/>
            <a:ext cx="7162800" cy="338554"/>
          </a:xfrm>
          <a:prstGeom prst="rect">
            <a:avLst/>
          </a:prstGeom>
          <a:noFill/>
        </p:spPr>
        <p:txBody>
          <a:bodyPr wrap="square" rtlCol="0">
            <a:spAutoFit/>
          </a:bodyPr>
          <a:lstStyle/>
          <a:p>
            <a:pPr defTabSz="914445"/>
            <a:r>
              <a:rPr lang="en-US" sz="1600" i="1" dirty="0">
                <a:solidFill>
                  <a:prstClr val="black"/>
                </a:solidFill>
                <a:latin typeface="Arial" panose="020B0604020202020204" pitchFamily="34" charset="0"/>
                <a:cs typeface="Arial" panose="020B0604020202020204" pitchFamily="34" charset="0"/>
              </a:rPr>
              <a:t>Source: TEA SOF  Preliminary Data 2023-2024, accessed 9/11/2023</a:t>
            </a:r>
          </a:p>
        </p:txBody>
      </p:sp>
      <p:sp>
        <p:nvSpPr>
          <p:cNvPr id="11" name="AutoShape 3"/>
          <p:cNvSpPr/>
          <p:nvPr/>
        </p:nvSpPr>
        <p:spPr>
          <a:xfrm>
            <a:off x="0" y="-2948"/>
            <a:ext cx="13335000" cy="1257300"/>
          </a:xfrm>
          <a:prstGeom prst="rect">
            <a:avLst/>
          </a:prstGeom>
          <a:solidFill>
            <a:srgbClr val="5D7963"/>
          </a:solidFill>
        </p:spPr>
        <p:txBody>
          <a:bodyPr/>
          <a:lstStyle/>
          <a:p>
            <a:endParaRPr lang="en-US" sz="2700" dirty="0"/>
          </a:p>
        </p:txBody>
      </p:sp>
      <p:sp>
        <p:nvSpPr>
          <p:cNvPr id="12" name="TextBox 5"/>
          <p:cNvSpPr txBox="1"/>
          <p:nvPr/>
        </p:nvSpPr>
        <p:spPr>
          <a:xfrm>
            <a:off x="211017" y="103924"/>
            <a:ext cx="12801600" cy="1043555"/>
          </a:xfrm>
          <a:prstGeom prst="rect">
            <a:avLst/>
          </a:prstGeom>
        </p:spPr>
        <p:txBody>
          <a:bodyPr wrap="square" lIns="0" tIns="0" rIns="0" bIns="0" rtlCol="0" anchor="t">
            <a:spAutoFit/>
          </a:bodyPr>
          <a:lstStyle/>
          <a:p>
            <a:pPr algn="ctr" defTabSz="914445">
              <a:lnSpc>
                <a:spcPts val="8352"/>
              </a:lnSpc>
            </a:pPr>
            <a:r>
              <a:rPr lang="en-US" sz="6960" b="1" spc="140" dirty="0">
                <a:solidFill>
                  <a:srgbClr val="FFFFFF"/>
                </a:solidFill>
                <a:latin typeface="Arial" panose="020B0604020202020204" pitchFamily="34" charset="0"/>
                <a:cs typeface="Arial" panose="020B0604020202020204" pitchFamily="34" charset="0"/>
              </a:rPr>
              <a:t>Top 10 Recapture Districts</a:t>
            </a:r>
          </a:p>
        </p:txBody>
      </p:sp>
      <p:sp>
        <p:nvSpPr>
          <p:cNvPr id="8" name="TextBox 7">
            <a:extLst>
              <a:ext uri="{FF2B5EF4-FFF2-40B4-BE49-F238E27FC236}">
                <a16:creationId xmlns:a16="http://schemas.microsoft.com/office/drawing/2014/main" id="{13CB6F73-0A1F-75C6-47AE-EBD5929C1C94}"/>
              </a:ext>
            </a:extLst>
          </p:cNvPr>
          <p:cNvSpPr txBox="1"/>
          <p:nvPr/>
        </p:nvSpPr>
        <p:spPr>
          <a:xfrm>
            <a:off x="8133230" y="9471028"/>
            <a:ext cx="820271" cy="507831"/>
          </a:xfrm>
          <a:prstGeom prst="rect">
            <a:avLst/>
          </a:prstGeom>
          <a:noFill/>
        </p:spPr>
        <p:txBody>
          <a:bodyPr wrap="square" rtlCol="0">
            <a:spAutoFit/>
          </a:bodyPr>
          <a:lstStyle/>
          <a:p>
            <a:r>
              <a:rPr lang="en-US" sz="2700" dirty="0"/>
              <a:t>21</a:t>
            </a:r>
          </a:p>
        </p:txBody>
      </p:sp>
    </p:spTree>
    <p:extLst>
      <p:ext uri="{BB962C8B-B14F-4D97-AF65-F5344CB8AC3E}">
        <p14:creationId xmlns:p14="http://schemas.microsoft.com/office/powerpoint/2010/main" val="1238067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A33212B7-4B21-6E4D-8703-266802A67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469471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514600" y="0"/>
            <a:ext cx="15368067" cy="10287000"/>
          </a:xfrm>
          <a:prstGeom prst="rect">
            <a:avLst/>
          </a:prstGeom>
        </p:spPr>
      </p:pic>
      <p:sp>
        <p:nvSpPr>
          <p:cNvPr id="3" name="TextBox 3"/>
          <p:cNvSpPr txBox="1"/>
          <p:nvPr/>
        </p:nvSpPr>
        <p:spPr>
          <a:xfrm>
            <a:off x="1272667" y="2065286"/>
            <a:ext cx="7539044" cy="5117170"/>
          </a:xfrm>
          <a:prstGeom prst="rect">
            <a:avLst/>
          </a:prstGeom>
        </p:spPr>
        <p:txBody>
          <a:bodyPr lIns="0" tIns="0" rIns="0" bIns="0" rtlCol="0" anchor="t">
            <a:spAutoFit/>
          </a:bodyPr>
          <a:lstStyle/>
          <a:p>
            <a:r>
              <a:rPr lang="en-US" sz="4800" dirty="0">
                <a:solidFill>
                  <a:srgbClr val="000000"/>
                </a:solidFill>
                <a:latin typeface="Arial" panose="020B0604020202020204" pitchFamily="34" charset="0"/>
                <a:cs typeface="Arial" panose="020B0604020202020204" pitchFamily="34" charset="0"/>
              </a:rPr>
              <a:t>To reduce recapture, you must either increase the size of your glass (entitlement) or reduce the amount of water flowing in (taxable values)</a:t>
            </a:r>
          </a:p>
          <a:p>
            <a:pPr algn="ctr">
              <a:lnSpc>
                <a:spcPts val="5664"/>
              </a:lnSpc>
            </a:pPr>
            <a:endParaRPr lang="en-US" sz="4046" dirty="0">
              <a:solidFill>
                <a:srgbClr val="000000"/>
              </a:solidFill>
              <a:latin typeface="Aileron Regular"/>
            </a:endParaRPr>
          </a:p>
        </p:txBody>
      </p:sp>
    </p:spTree>
    <p:extLst>
      <p:ext uri="{BB962C8B-B14F-4D97-AF65-F5344CB8AC3E}">
        <p14:creationId xmlns:p14="http://schemas.microsoft.com/office/powerpoint/2010/main" val="2881642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arison of glasses with water&#10;&#10;Description automatically generated">
            <a:extLst>
              <a:ext uri="{FF2B5EF4-FFF2-40B4-BE49-F238E27FC236}">
                <a16:creationId xmlns:a16="http://schemas.microsoft.com/office/drawing/2014/main" id="{FEC7F5C4-CD94-93C8-4526-009B549B8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87697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9460" y="727062"/>
            <a:ext cx="16669080" cy="8832875"/>
          </a:xfrm>
          <a:custGeom>
            <a:avLst/>
            <a:gdLst/>
            <a:ahLst/>
            <a:cxnLst/>
            <a:rect l="l" t="t" r="r" b="b"/>
            <a:pathLst>
              <a:path w="16669080" h="8832875">
                <a:moveTo>
                  <a:pt x="0" y="0"/>
                </a:moveTo>
                <a:lnTo>
                  <a:pt x="16669080" y="0"/>
                </a:lnTo>
                <a:lnTo>
                  <a:pt x="16669080" y="8832876"/>
                </a:lnTo>
                <a:lnTo>
                  <a:pt x="0" y="8832876"/>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
        <p:nvSpPr>
          <p:cNvPr id="4" name="TextBox 4"/>
          <p:cNvSpPr txBox="1"/>
          <p:nvPr/>
        </p:nvSpPr>
        <p:spPr>
          <a:xfrm>
            <a:off x="1218389" y="9502788"/>
            <a:ext cx="2820211" cy="248979"/>
          </a:xfrm>
          <a:prstGeom prst="rect">
            <a:avLst/>
          </a:prstGeom>
        </p:spPr>
        <p:txBody>
          <a:bodyPr wrap="square" lIns="0" tIns="0" rIns="0" bIns="0" rtlCol="0" anchor="t">
            <a:spAutoFit/>
          </a:bodyPr>
          <a:lstStyle/>
          <a:p>
            <a:pPr algn="ctr">
              <a:lnSpc>
                <a:spcPts val="2099"/>
              </a:lnSpc>
            </a:pPr>
            <a:r>
              <a:rPr lang="en-US" sz="1499" dirty="0">
                <a:solidFill>
                  <a:srgbClr val="000000"/>
                </a:solidFill>
                <a:latin typeface="Avenir Next LT Pro 2"/>
              </a:rPr>
              <a:t>Source: Legislative Budget Board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62754" y="1405089"/>
            <a:ext cx="10963659" cy="8627142"/>
          </a:xfrm>
          <a:custGeom>
            <a:avLst/>
            <a:gdLst/>
            <a:ahLst/>
            <a:cxnLst/>
            <a:rect l="l" t="t" r="r" b="b"/>
            <a:pathLst>
              <a:path w="10963659" h="8627142">
                <a:moveTo>
                  <a:pt x="0" y="0"/>
                </a:moveTo>
                <a:lnTo>
                  <a:pt x="10963659" y="0"/>
                </a:lnTo>
                <a:lnTo>
                  <a:pt x="10963659" y="8627142"/>
                </a:lnTo>
                <a:lnTo>
                  <a:pt x="0" y="8627142"/>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
        <p:nvSpPr>
          <p:cNvPr id="4" name="Freeform 4"/>
          <p:cNvSpPr/>
          <p:nvPr/>
        </p:nvSpPr>
        <p:spPr>
          <a:xfrm>
            <a:off x="9607906" y="5957081"/>
            <a:ext cx="1247941" cy="2260950"/>
          </a:xfrm>
          <a:custGeom>
            <a:avLst/>
            <a:gdLst/>
            <a:ahLst/>
            <a:cxnLst/>
            <a:rect l="l" t="t" r="r" b="b"/>
            <a:pathLst>
              <a:path w="1247941" h="2260950">
                <a:moveTo>
                  <a:pt x="0" y="0"/>
                </a:moveTo>
                <a:lnTo>
                  <a:pt x="1247942" y="0"/>
                </a:lnTo>
                <a:lnTo>
                  <a:pt x="1247942" y="2260950"/>
                </a:lnTo>
                <a:lnTo>
                  <a:pt x="0" y="2260950"/>
                </a:lnTo>
                <a:lnTo>
                  <a:pt x="0" y="0"/>
                </a:lnTo>
                <a:close/>
              </a:path>
            </a:pathLst>
          </a:custGeom>
          <a:blipFill>
            <a:blip r:embed="rId5"/>
            <a:stretch>
              <a:fillRect l="-150704" t="-7763" r="-65305" b="-8990"/>
            </a:stretch>
          </a:blipFill>
        </p:spPr>
        <p:txBody>
          <a:bodyPr/>
          <a:lstStyle/>
          <a:p>
            <a:endParaRPr lang="en-US" dirty="0"/>
          </a:p>
        </p:txBody>
      </p:sp>
      <p:sp>
        <p:nvSpPr>
          <p:cNvPr id="5" name="Freeform 5"/>
          <p:cNvSpPr/>
          <p:nvPr/>
        </p:nvSpPr>
        <p:spPr>
          <a:xfrm>
            <a:off x="11444583" y="5957081"/>
            <a:ext cx="1247941" cy="2260950"/>
          </a:xfrm>
          <a:custGeom>
            <a:avLst/>
            <a:gdLst/>
            <a:ahLst/>
            <a:cxnLst/>
            <a:rect l="l" t="t" r="r" b="b"/>
            <a:pathLst>
              <a:path w="1247941" h="2260950">
                <a:moveTo>
                  <a:pt x="0" y="0"/>
                </a:moveTo>
                <a:lnTo>
                  <a:pt x="1247942" y="0"/>
                </a:lnTo>
                <a:lnTo>
                  <a:pt x="1247942" y="2260950"/>
                </a:lnTo>
                <a:lnTo>
                  <a:pt x="0" y="2260950"/>
                </a:lnTo>
                <a:lnTo>
                  <a:pt x="0" y="0"/>
                </a:lnTo>
                <a:close/>
              </a:path>
            </a:pathLst>
          </a:custGeom>
          <a:blipFill>
            <a:blip r:embed="rId5"/>
            <a:stretch>
              <a:fillRect l="-150704" t="-7763" r="-65305" b="-8990"/>
            </a:stretch>
          </a:blipFill>
        </p:spPr>
        <p:txBody>
          <a:bodyPr/>
          <a:lstStyle/>
          <a:p>
            <a:endParaRPr lang="en-US" dirty="0"/>
          </a:p>
        </p:txBody>
      </p:sp>
      <p:sp>
        <p:nvSpPr>
          <p:cNvPr id="6" name="Freeform 6"/>
          <p:cNvSpPr/>
          <p:nvPr/>
        </p:nvSpPr>
        <p:spPr>
          <a:xfrm>
            <a:off x="13281260" y="5957081"/>
            <a:ext cx="1247941" cy="2260950"/>
          </a:xfrm>
          <a:custGeom>
            <a:avLst/>
            <a:gdLst/>
            <a:ahLst/>
            <a:cxnLst/>
            <a:rect l="l" t="t" r="r" b="b"/>
            <a:pathLst>
              <a:path w="1247941" h="2260950">
                <a:moveTo>
                  <a:pt x="0" y="0"/>
                </a:moveTo>
                <a:lnTo>
                  <a:pt x="1247942" y="0"/>
                </a:lnTo>
                <a:lnTo>
                  <a:pt x="1247942" y="2260950"/>
                </a:lnTo>
                <a:lnTo>
                  <a:pt x="0" y="2260950"/>
                </a:lnTo>
                <a:lnTo>
                  <a:pt x="0" y="0"/>
                </a:lnTo>
                <a:close/>
              </a:path>
            </a:pathLst>
          </a:custGeom>
          <a:blipFill>
            <a:blip r:embed="rId5"/>
            <a:stretch>
              <a:fillRect l="-150704" t="-7763" r="-65305" b="-8990"/>
            </a:stretch>
          </a:blipFill>
        </p:spPr>
        <p:txBody>
          <a:bodyPr/>
          <a:lstStyle/>
          <a:p>
            <a:endParaRPr lang="en-US" dirty="0"/>
          </a:p>
        </p:txBody>
      </p:sp>
      <p:sp>
        <p:nvSpPr>
          <p:cNvPr id="7" name="Freeform 7"/>
          <p:cNvSpPr/>
          <p:nvPr/>
        </p:nvSpPr>
        <p:spPr>
          <a:xfrm>
            <a:off x="15117937" y="5957081"/>
            <a:ext cx="1247941" cy="2260950"/>
          </a:xfrm>
          <a:custGeom>
            <a:avLst/>
            <a:gdLst/>
            <a:ahLst/>
            <a:cxnLst/>
            <a:rect l="l" t="t" r="r" b="b"/>
            <a:pathLst>
              <a:path w="1247941" h="2260950">
                <a:moveTo>
                  <a:pt x="0" y="0"/>
                </a:moveTo>
                <a:lnTo>
                  <a:pt x="1247942" y="0"/>
                </a:lnTo>
                <a:lnTo>
                  <a:pt x="1247942" y="2260950"/>
                </a:lnTo>
                <a:lnTo>
                  <a:pt x="0" y="2260950"/>
                </a:lnTo>
                <a:lnTo>
                  <a:pt x="0" y="0"/>
                </a:lnTo>
                <a:close/>
              </a:path>
            </a:pathLst>
          </a:custGeom>
          <a:blipFill>
            <a:blip r:embed="rId5"/>
            <a:stretch>
              <a:fillRect l="-150704" t="-7763" r="-65305" b="-8990"/>
            </a:stretch>
          </a:blipFill>
        </p:spPr>
        <p:txBody>
          <a:bodyPr/>
          <a:lstStyle/>
          <a:p>
            <a:endParaRPr lang="en-US" dirty="0"/>
          </a:p>
        </p:txBody>
      </p:sp>
      <p:grpSp>
        <p:nvGrpSpPr>
          <p:cNvPr id="8" name="Group 8"/>
          <p:cNvGrpSpPr/>
          <p:nvPr/>
        </p:nvGrpSpPr>
        <p:grpSpPr>
          <a:xfrm>
            <a:off x="1028700" y="2272502"/>
            <a:ext cx="4736349" cy="7313054"/>
            <a:chOff x="0" y="0"/>
            <a:chExt cx="1247434" cy="1926072"/>
          </a:xfrm>
        </p:grpSpPr>
        <p:sp>
          <p:nvSpPr>
            <p:cNvPr id="9" name="Freeform 9"/>
            <p:cNvSpPr/>
            <p:nvPr/>
          </p:nvSpPr>
          <p:spPr>
            <a:xfrm>
              <a:off x="0" y="0"/>
              <a:ext cx="1247434" cy="1926072"/>
            </a:xfrm>
            <a:custGeom>
              <a:avLst/>
              <a:gdLst/>
              <a:ahLst/>
              <a:cxnLst/>
              <a:rect l="l" t="t" r="r" b="b"/>
              <a:pathLst>
                <a:path w="1247434" h="1926072">
                  <a:moveTo>
                    <a:pt x="0" y="0"/>
                  </a:moveTo>
                  <a:lnTo>
                    <a:pt x="1247434" y="0"/>
                  </a:lnTo>
                  <a:lnTo>
                    <a:pt x="1247434" y="1926072"/>
                  </a:lnTo>
                  <a:lnTo>
                    <a:pt x="0" y="1926072"/>
                  </a:lnTo>
                  <a:close/>
                </a:path>
              </a:pathLst>
            </a:custGeom>
            <a:solidFill>
              <a:srgbClr val="1B75BC"/>
            </a:solidFill>
          </p:spPr>
          <p:txBody>
            <a:bodyPr/>
            <a:lstStyle/>
            <a:p>
              <a:endParaRPr lang="en-US" dirty="0"/>
            </a:p>
          </p:txBody>
        </p:sp>
        <p:sp>
          <p:nvSpPr>
            <p:cNvPr id="10" name="TextBox 10"/>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11" name="TextBox 11"/>
          <p:cNvSpPr txBox="1"/>
          <p:nvPr/>
        </p:nvSpPr>
        <p:spPr>
          <a:xfrm>
            <a:off x="947481" y="510606"/>
            <a:ext cx="15978932" cy="713657"/>
          </a:xfrm>
          <a:prstGeom prst="rect">
            <a:avLst/>
          </a:prstGeom>
        </p:spPr>
        <p:txBody>
          <a:bodyPr wrap="square" lIns="0" tIns="0" rIns="0" bIns="0" rtlCol="0" anchor="t">
            <a:spAutoFit/>
          </a:bodyPr>
          <a:lstStyle/>
          <a:p>
            <a:pPr algn="ctr">
              <a:lnSpc>
                <a:spcPts val="6089"/>
              </a:lnSpc>
            </a:pPr>
            <a:r>
              <a:rPr lang="en-US" sz="4349" dirty="0">
                <a:solidFill>
                  <a:srgbClr val="1B75BC"/>
                </a:solidFill>
                <a:latin typeface="Arial Bold"/>
              </a:rPr>
              <a:t>What happens to school funding as property values grow?</a:t>
            </a:r>
          </a:p>
        </p:txBody>
      </p:sp>
      <p:sp>
        <p:nvSpPr>
          <p:cNvPr id="12" name="TextBox 12"/>
          <p:cNvSpPr txBox="1"/>
          <p:nvPr/>
        </p:nvSpPr>
        <p:spPr>
          <a:xfrm>
            <a:off x="1335368" y="2392199"/>
            <a:ext cx="4036835" cy="7304405"/>
          </a:xfrm>
          <a:prstGeom prst="rect">
            <a:avLst/>
          </a:prstGeom>
        </p:spPr>
        <p:txBody>
          <a:bodyPr lIns="0" tIns="0" rIns="0" bIns="0" rtlCol="0" anchor="t">
            <a:spAutoFit/>
          </a:bodyPr>
          <a:lstStyle/>
          <a:p>
            <a:pPr>
              <a:lnSpc>
                <a:spcPts val="3919"/>
              </a:lnSpc>
            </a:pPr>
            <a:r>
              <a:rPr lang="en-US" sz="2799" dirty="0">
                <a:solidFill>
                  <a:srgbClr val="FFFFFF"/>
                </a:solidFill>
                <a:latin typeface="Arial Bold"/>
              </a:rPr>
              <a:t>Without formula increases, school funding per student is flat, even when property values, and therefore taxes, increase.</a:t>
            </a:r>
          </a:p>
          <a:p>
            <a:pPr>
              <a:lnSpc>
                <a:spcPts val="3919"/>
              </a:lnSpc>
            </a:pPr>
            <a:endParaRPr lang="en-US" sz="2799" dirty="0">
              <a:solidFill>
                <a:srgbClr val="FFFFFF"/>
              </a:solidFill>
              <a:latin typeface="Arial Bold"/>
            </a:endParaRPr>
          </a:p>
          <a:p>
            <a:pPr>
              <a:lnSpc>
                <a:spcPts val="3919"/>
              </a:lnSpc>
            </a:pPr>
            <a:r>
              <a:rPr lang="en-US" sz="2799" dirty="0">
                <a:solidFill>
                  <a:srgbClr val="FFFFFF"/>
                </a:solidFill>
                <a:latin typeface="Arial Bold"/>
              </a:rPr>
              <a:t>The rate of inflation has increased by 17.2% since 2019 (the last time Texas school funding formulas were adjusted).</a:t>
            </a:r>
          </a:p>
          <a:p>
            <a:pPr algn="ctr">
              <a:lnSpc>
                <a:spcPts val="2520"/>
              </a:lnSpc>
            </a:pPr>
            <a:endParaRPr lang="en-US" sz="2799" dirty="0">
              <a:solidFill>
                <a:srgbClr val="FFFFFF"/>
              </a:solidFill>
              <a:latin typeface="Arial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93497" y="9272588"/>
            <a:ext cx="18852841"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5" name="Freeform 5"/>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txBody>
          <a:bodyPr/>
          <a:lstStyle/>
          <a:p>
            <a:endParaRPr lang="en-US" dirty="0"/>
          </a:p>
        </p:txBody>
      </p:sp>
      <p:sp>
        <p:nvSpPr>
          <p:cNvPr id="10" name="TextBox 10"/>
          <p:cNvSpPr txBox="1"/>
          <p:nvPr/>
        </p:nvSpPr>
        <p:spPr>
          <a:xfrm>
            <a:off x="1046926" y="3471000"/>
            <a:ext cx="14819176" cy="5801588"/>
          </a:xfrm>
          <a:prstGeom prst="rect">
            <a:avLst/>
          </a:prstGeom>
        </p:spPr>
        <p:txBody>
          <a:bodyPr lIns="0" tIns="0" rIns="0" bIns="0" rtlCol="0" anchor="t">
            <a:spAutoFit/>
          </a:bodyPr>
          <a:lstStyle/>
          <a:p>
            <a:pPr marL="777234" lvl="1" indent="-388617">
              <a:spcBef>
                <a:spcPts val="1800"/>
              </a:spcBef>
              <a:spcAft>
                <a:spcPts val="1800"/>
              </a:spcAft>
              <a:buFont typeface="Arial"/>
              <a:buChar char="•"/>
            </a:pPr>
            <a:r>
              <a:rPr lang="en-US" sz="3600" b="0" i="0" dirty="0">
                <a:solidFill>
                  <a:srgbClr val="222222"/>
                </a:solidFill>
                <a:effectLst/>
                <a:latin typeface="Arial" panose="020B0604020202020204" pitchFamily="34" charset="0"/>
              </a:rPr>
              <a:t>Obtain additional </a:t>
            </a:r>
            <a:r>
              <a:rPr lang="en-US" sz="3600" dirty="0">
                <a:solidFill>
                  <a:srgbClr val="222222"/>
                </a:solidFill>
                <a:latin typeface="Arial" panose="020B0604020202020204" pitchFamily="34" charset="0"/>
              </a:rPr>
              <a:t>s</a:t>
            </a:r>
            <a:r>
              <a:rPr lang="en-US" sz="3600" b="0" i="0" dirty="0">
                <a:solidFill>
                  <a:srgbClr val="222222"/>
                </a:solidFill>
                <a:effectLst/>
                <a:latin typeface="Arial" panose="020B0604020202020204" pitchFamily="34" charset="0"/>
              </a:rPr>
              <a:t>chool </a:t>
            </a:r>
            <a:r>
              <a:rPr lang="en-US" sz="3600" dirty="0">
                <a:solidFill>
                  <a:srgbClr val="222222"/>
                </a:solidFill>
                <a:latin typeface="Arial" panose="020B0604020202020204" pitchFamily="34" charset="0"/>
              </a:rPr>
              <a:t>f</a:t>
            </a:r>
            <a:r>
              <a:rPr lang="en-US" sz="3600" b="0" i="0" dirty="0">
                <a:solidFill>
                  <a:srgbClr val="222222"/>
                </a:solidFill>
                <a:effectLst/>
                <a:latin typeface="Arial" panose="020B0604020202020204" pitchFamily="34" charset="0"/>
              </a:rPr>
              <a:t>unding to support </a:t>
            </a:r>
            <a:r>
              <a:rPr lang="en-US" sz="3600" dirty="0">
                <a:solidFill>
                  <a:srgbClr val="222222"/>
                </a:solidFill>
                <a:latin typeface="Arial" panose="020B0604020202020204" pitchFamily="34" charset="0"/>
              </a:rPr>
              <a:t>s</a:t>
            </a:r>
            <a:r>
              <a:rPr lang="en-US" sz="3600" b="0" i="0" dirty="0">
                <a:solidFill>
                  <a:srgbClr val="222222"/>
                </a:solidFill>
                <a:effectLst/>
                <a:latin typeface="Arial" panose="020B0604020202020204" pitchFamily="34" charset="0"/>
              </a:rPr>
              <a:t>tudent </a:t>
            </a:r>
            <a:r>
              <a:rPr lang="en-US" sz="3600" dirty="0">
                <a:solidFill>
                  <a:srgbClr val="222222"/>
                </a:solidFill>
                <a:latin typeface="Arial" panose="020B0604020202020204" pitchFamily="34" charset="0"/>
              </a:rPr>
              <a:t>l</a:t>
            </a:r>
            <a:r>
              <a:rPr lang="en-US" sz="3600" b="0" i="0" dirty="0">
                <a:solidFill>
                  <a:srgbClr val="222222"/>
                </a:solidFill>
                <a:effectLst/>
                <a:latin typeface="Arial" panose="020B0604020202020204" pitchFamily="34" charset="0"/>
              </a:rPr>
              <a:t>earning in HPISD; reduce </a:t>
            </a:r>
            <a:r>
              <a:rPr lang="en-US" sz="3600" dirty="0">
                <a:solidFill>
                  <a:srgbClr val="222222"/>
                </a:solidFill>
                <a:latin typeface="Arial" panose="020B0604020202020204" pitchFamily="34" charset="0"/>
              </a:rPr>
              <a:t>i</a:t>
            </a:r>
            <a:r>
              <a:rPr lang="en-US" sz="3600" b="0" i="0" dirty="0">
                <a:solidFill>
                  <a:srgbClr val="222222"/>
                </a:solidFill>
                <a:effectLst/>
                <a:latin typeface="Arial" panose="020B0604020202020204" pitchFamily="34" charset="0"/>
              </a:rPr>
              <a:t>mpact of recapture</a:t>
            </a:r>
          </a:p>
          <a:p>
            <a:pPr lvl="2"/>
            <a:r>
              <a:rPr lang="en-US" sz="2800" b="0" i="0" dirty="0">
                <a:solidFill>
                  <a:srgbClr val="222222"/>
                </a:solidFill>
                <a:effectLst/>
                <a:latin typeface="Arial" panose="020B0604020202020204" pitchFamily="34" charset="0"/>
              </a:rPr>
              <a:t>HPISD asks for state lawmakers to reduce the impact of recapture on school districts throughout the state of Texas by:</a:t>
            </a:r>
          </a:p>
          <a:p>
            <a:pPr marL="1371600" lvl="2" indent="-457200">
              <a:buFont typeface="Courier New" panose="02070309020205020404" pitchFamily="49" charset="0"/>
              <a:buChar char="o"/>
            </a:pPr>
            <a:r>
              <a:rPr lang="en-US" sz="2800" b="0" i="0" dirty="0">
                <a:solidFill>
                  <a:srgbClr val="222222"/>
                </a:solidFill>
                <a:effectLst/>
                <a:latin typeface="Arial" panose="020B0604020202020204" pitchFamily="34" charset="0"/>
              </a:rPr>
              <a:t>Providing property tax relief</a:t>
            </a:r>
          </a:p>
          <a:p>
            <a:pPr marL="1371600" lvl="2" indent="-457200">
              <a:buFont typeface="Courier New" panose="02070309020205020404" pitchFamily="49" charset="0"/>
              <a:buChar char="o"/>
            </a:pPr>
            <a:r>
              <a:rPr lang="en-US" sz="2800" b="0" i="0" dirty="0">
                <a:solidFill>
                  <a:srgbClr val="222222"/>
                </a:solidFill>
                <a:effectLst/>
                <a:latin typeface="Arial" panose="020B0604020202020204" pitchFamily="34" charset="0"/>
              </a:rPr>
              <a:t>Increasing the basic allotment</a:t>
            </a:r>
          </a:p>
          <a:p>
            <a:pPr marL="1371600" lvl="2" indent="-457200">
              <a:buFont typeface="Courier New" panose="02070309020205020404" pitchFamily="49" charset="0"/>
              <a:buChar char="o"/>
            </a:pPr>
            <a:r>
              <a:rPr lang="en-US" sz="2800" b="0" i="0" dirty="0">
                <a:solidFill>
                  <a:srgbClr val="222222"/>
                </a:solidFill>
                <a:effectLst/>
                <a:latin typeface="Arial" panose="020B0604020202020204" pitchFamily="34" charset="0"/>
              </a:rPr>
              <a:t>Allowing school districts to receive a discount by making early recapture payments</a:t>
            </a:r>
          </a:p>
          <a:p>
            <a:pPr marL="1371600" lvl="2" indent="-457200">
              <a:buFont typeface="Courier New" panose="02070309020205020404" pitchFamily="49" charset="0"/>
              <a:buChar char="o"/>
            </a:pPr>
            <a:r>
              <a:rPr lang="en-US" sz="2800" b="0" i="0" dirty="0">
                <a:solidFill>
                  <a:srgbClr val="222222"/>
                </a:solidFill>
                <a:effectLst/>
                <a:latin typeface="Arial" panose="020B0604020202020204" pitchFamily="34" charset="0"/>
              </a:rPr>
              <a:t>Allowing school districts to access additional golden pennies</a:t>
            </a:r>
          </a:p>
          <a:p>
            <a:pPr marL="777234" lvl="1" indent="-388617">
              <a:spcBef>
                <a:spcPts val="1800"/>
              </a:spcBef>
              <a:spcAft>
                <a:spcPts val="1800"/>
              </a:spcAft>
              <a:buFont typeface="Arial"/>
              <a:buChar char="•"/>
            </a:pPr>
            <a:r>
              <a:rPr lang="en-US" sz="3600" b="0" i="0" dirty="0">
                <a:solidFill>
                  <a:srgbClr val="222222"/>
                </a:solidFill>
                <a:effectLst/>
                <a:latin typeface="Arial" panose="020B0604020202020204" pitchFamily="34" charset="0"/>
              </a:rPr>
              <a:t>Ensure accountability of public dollars</a:t>
            </a:r>
          </a:p>
          <a:p>
            <a:pPr marL="777234" lvl="1" indent="-388617">
              <a:spcBef>
                <a:spcPts val="1800"/>
              </a:spcBef>
              <a:spcAft>
                <a:spcPts val="1800"/>
              </a:spcAft>
              <a:buFont typeface="Arial"/>
              <a:buChar char="•"/>
            </a:pPr>
            <a:r>
              <a:rPr lang="en-US" sz="3600" b="0" i="0" dirty="0">
                <a:solidFill>
                  <a:srgbClr val="222222"/>
                </a:solidFill>
                <a:effectLst/>
                <a:latin typeface="Arial" panose="020B0604020202020204" pitchFamily="34" charset="0"/>
              </a:rPr>
              <a:t>Preserve local decision-making</a:t>
            </a:r>
          </a:p>
        </p:txBody>
      </p:sp>
      <p:sp>
        <p:nvSpPr>
          <p:cNvPr id="11" name="TextBox 11"/>
          <p:cNvSpPr txBox="1"/>
          <p:nvPr/>
        </p:nvSpPr>
        <p:spPr>
          <a:xfrm>
            <a:off x="4076584" y="1014411"/>
            <a:ext cx="10968339" cy="1877437"/>
          </a:xfrm>
          <a:prstGeom prst="rect">
            <a:avLst/>
          </a:prstGeom>
        </p:spPr>
        <p:txBody>
          <a:bodyPr lIns="0" tIns="0" rIns="0" bIns="0" rtlCol="0" anchor="t">
            <a:spAutoFit/>
          </a:bodyPr>
          <a:lstStyle/>
          <a:p>
            <a:r>
              <a:rPr lang="en-US" sz="6100" dirty="0">
                <a:solidFill>
                  <a:srgbClr val="002541"/>
                </a:solidFill>
                <a:latin typeface="Arial Bold"/>
              </a:rPr>
              <a:t>Highland Park ISD </a:t>
            </a:r>
          </a:p>
          <a:p>
            <a:pPr>
              <a:spcBef>
                <a:spcPct val="0"/>
              </a:spcBef>
            </a:pPr>
            <a:r>
              <a:rPr lang="en-US" sz="6100" dirty="0">
                <a:solidFill>
                  <a:srgbClr val="002541"/>
                </a:solidFill>
                <a:latin typeface="Arial Bold"/>
              </a:rPr>
              <a:t>2023 Legislative Priorities</a:t>
            </a:r>
          </a:p>
        </p:txBody>
      </p:sp>
      <p:pic>
        <p:nvPicPr>
          <p:cNvPr id="13" name="Picture 12" descr="A yellow and blue logo&#10;&#10;Description automatically generated">
            <a:extLst>
              <a:ext uri="{FF2B5EF4-FFF2-40B4-BE49-F238E27FC236}">
                <a16:creationId xmlns:a16="http://schemas.microsoft.com/office/drawing/2014/main" id="{57CD3BBF-21C6-FD84-45D8-66DDB4274C7E}"/>
              </a:ext>
            </a:extLst>
          </p:cNvPr>
          <p:cNvPicPr>
            <a:picLocks noChangeAspect="1"/>
          </p:cNvPicPr>
          <p:nvPr/>
        </p:nvPicPr>
        <p:blipFill rotWithShape="1">
          <a:blip r:embed="rId6">
            <a:extLst>
              <a:ext uri="{28A0092B-C50C-407E-A947-70E740481C1C}">
                <a14:useLocalDpi xmlns:a14="http://schemas.microsoft.com/office/drawing/2010/main" val="0"/>
              </a:ext>
            </a:extLst>
          </a:blip>
          <a:srcRect l="9891" r="7222" b="7837"/>
          <a:stretch/>
        </p:blipFill>
        <p:spPr>
          <a:xfrm>
            <a:off x="1307781" y="468473"/>
            <a:ext cx="2670438" cy="29693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020614" y="0"/>
            <a:ext cx="8267386" cy="2739331"/>
          </a:xfrm>
          <a:prstGeom prst="rect">
            <a:avLst/>
          </a:prstGeom>
          <a:solidFill>
            <a:srgbClr val="1B75BC"/>
          </a:solidFill>
        </p:spPr>
        <p:txBody>
          <a:bodyPr/>
          <a:lstStyle/>
          <a:p>
            <a:endParaRPr lang="en-US" dirty="0"/>
          </a:p>
        </p:txBody>
      </p:sp>
      <p:sp>
        <p:nvSpPr>
          <p:cNvPr id="3" name="AutoShape 3"/>
          <p:cNvSpPr/>
          <p:nvPr/>
        </p:nvSpPr>
        <p:spPr>
          <a:xfrm>
            <a:off x="13316422" y="-1044190"/>
            <a:ext cx="4434749" cy="6615583"/>
          </a:xfrm>
          <a:prstGeom prst="rect">
            <a:avLst/>
          </a:prstGeom>
          <a:solidFill>
            <a:srgbClr val="000000">
              <a:alpha val="21961"/>
            </a:srgbClr>
          </a:solidFill>
        </p:spPr>
        <p:txBody>
          <a:bodyPr/>
          <a:lstStyle/>
          <a:p>
            <a:endParaRPr lang="en-US" dirty="0"/>
          </a:p>
        </p:txBody>
      </p:sp>
      <p:grpSp>
        <p:nvGrpSpPr>
          <p:cNvPr id="7" name="Group 7"/>
          <p:cNvGrpSpPr/>
          <p:nvPr/>
        </p:nvGrpSpPr>
        <p:grpSpPr>
          <a:xfrm>
            <a:off x="12900774" y="-216222"/>
            <a:ext cx="4443573" cy="5359722"/>
            <a:chOff x="0" y="0"/>
            <a:chExt cx="5298377" cy="6575773"/>
          </a:xfrm>
        </p:grpSpPr>
        <p:pic>
          <p:nvPicPr>
            <p:cNvPr id="8" name="Picture 8"/>
            <p:cNvPicPr>
              <a:picLocks noChangeAspect="1"/>
            </p:cNvPicPr>
            <p:nvPr/>
          </p:nvPicPr>
          <p:blipFill>
            <a:blip r:embed="rId3"/>
            <a:srcRect l="7255" r="39262"/>
            <a:stretch>
              <a:fillRect/>
            </a:stretch>
          </p:blipFill>
          <p:spPr>
            <a:xfrm>
              <a:off x="0" y="0"/>
              <a:ext cx="5298377" cy="6575773"/>
            </a:xfrm>
            <a:prstGeom prst="rect">
              <a:avLst/>
            </a:prstGeom>
          </p:spPr>
        </p:pic>
      </p:grpSp>
      <p:sp>
        <p:nvSpPr>
          <p:cNvPr id="9" name="AutoShape 9"/>
          <p:cNvSpPr/>
          <p:nvPr/>
        </p:nvSpPr>
        <p:spPr>
          <a:xfrm flipV="1">
            <a:off x="-282420" y="9258300"/>
            <a:ext cx="15866493" cy="42862"/>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10" name="Freeform 10"/>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1" name="AutoShape 11"/>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12" name="TextBox 12"/>
          <p:cNvSpPr txBox="1"/>
          <p:nvPr/>
        </p:nvSpPr>
        <p:spPr>
          <a:xfrm>
            <a:off x="943653" y="1019175"/>
            <a:ext cx="8200347" cy="1152529"/>
          </a:xfrm>
          <a:prstGeom prst="rect">
            <a:avLst/>
          </a:prstGeom>
        </p:spPr>
        <p:txBody>
          <a:bodyPr lIns="0" tIns="0" rIns="0" bIns="0" rtlCol="0" anchor="t">
            <a:spAutoFit/>
          </a:bodyPr>
          <a:lstStyle/>
          <a:p>
            <a:pPr>
              <a:lnSpc>
                <a:spcPts val="7500"/>
              </a:lnSpc>
              <a:spcBef>
                <a:spcPct val="0"/>
              </a:spcBef>
            </a:pPr>
            <a:r>
              <a:rPr lang="en-US" sz="7500" spc="-315" dirty="0">
                <a:solidFill>
                  <a:srgbClr val="1B75BC"/>
                </a:solidFill>
                <a:latin typeface="Arial Bold"/>
              </a:rPr>
              <a:t>Overview</a:t>
            </a:r>
          </a:p>
        </p:txBody>
      </p:sp>
      <p:sp>
        <p:nvSpPr>
          <p:cNvPr id="14" name="Freeform 14"/>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dirty="0"/>
          </a:p>
        </p:txBody>
      </p:sp>
      <p:sp>
        <p:nvSpPr>
          <p:cNvPr id="15" name="TextBox 14">
            <a:extLst>
              <a:ext uri="{FF2B5EF4-FFF2-40B4-BE49-F238E27FC236}">
                <a16:creationId xmlns:a16="http://schemas.microsoft.com/office/drawing/2014/main" id="{270F18D1-FCC7-3659-34FE-AA7CFD24D79F}"/>
              </a:ext>
            </a:extLst>
          </p:cNvPr>
          <p:cNvSpPr txBox="1"/>
          <p:nvPr/>
        </p:nvSpPr>
        <p:spPr>
          <a:xfrm>
            <a:off x="943653" y="3009900"/>
            <a:ext cx="11420292" cy="5693866"/>
          </a:xfrm>
          <a:prstGeom prst="rect">
            <a:avLst/>
          </a:prstGeom>
          <a:noFill/>
        </p:spPr>
        <p:txBody>
          <a:bodyPr wrap="square" rtlCol="0">
            <a:spAutoFit/>
          </a:bodyPr>
          <a:lstStyle/>
          <a:p>
            <a:pPr marL="400050" indent="-400050">
              <a:spcBef>
                <a:spcPts val="1200"/>
              </a:spcBef>
              <a:spcAft>
                <a:spcPts val="1200"/>
              </a:spcAft>
              <a:buAutoNum type="romanUcPeriod"/>
            </a:pPr>
            <a:r>
              <a:rPr lang="en-US" sz="4400" dirty="0"/>
              <a:t>  </a:t>
            </a:r>
            <a:r>
              <a:rPr lang="en-US" sz="4400" dirty="0">
                <a:latin typeface="Arial" panose="020B0604020202020204" pitchFamily="34" charset="0"/>
                <a:cs typeface="Arial" panose="020B0604020202020204" pitchFamily="34" charset="0"/>
              </a:rPr>
              <a:t>School Finance &amp; Recapture</a:t>
            </a:r>
          </a:p>
          <a:p>
            <a:pPr marL="400050" indent="-400050">
              <a:spcBef>
                <a:spcPts val="1200"/>
              </a:spcBef>
              <a:spcAft>
                <a:spcPts val="1200"/>
              </a:spcAft>
              <a:buAutoNum type="romanUcPeriod"/>
            </a:pPr>
            <a:r>
              <a:rPr lang="en-US" sz="4400" dirty="0">
                <a:latin typeface="Arial" panose="020B0604020202020204" pitchFamily="34" charset="0"/>
                <a:cs typeface="Arial" panose="020B0604020202020204" pitchFamily="34" charset="0"/>
              </a:rPr>
              <a:t>  HPISD Legislative Priorities</a:t>
            </a:r>
          </a:p>
          <a:p>
            <a:pPr marL="400050" indent="-400050">
              <a:spcBef>
                <a:spcPts val="1200"/>
              </a:spcBef>
              <a:spcAft>
                <a:spcPts val="1200"/>
              </a:spcAft>
              <a:buAutoNum type="romanUcPeriod"/>
            </a:pPr>
            <a:r>
              <a:rPr lang="en-US" sz="4400" dirty="0">
                <a:latin typeface="Arial" panose="020B0604020202020204" pitchFamily="34" charset="0"/>
                <a:cs typeface="Arial" panose="020B0604020202020204" pitchFamily="34" charset="0"/>
              </a:rPr>
              <a:t> Actions of the 88</a:t>
            </a:r>
            <a:r>
              <a:rPr lang="en-US" sz="4400" baseline="30000" dirty="0">
                <a:latin typeface="Arial" panose="020B0604020202020204" pitchFamily="34" charset="0"/>
                <a:cs typeface="Arial" panose="020B0604020202020204" pitchFamily="34" charset="0"/>
              </a:rPr>
              <a:t>th</a:t>
            </a:r>
            <a:r>
              <a:rPr lang="en-US" sz="4400" dirty="0">
                <a:latin typeface="Arial" panose="020B0604020202020204" pitchFamily="34" charset="0"/>
                <a:cs typeface="Arial" panose="020B0604020202020204" pitchFamily="34" charset="0"/>
              </a:rPr>
              <a:t> Legislature</a:t>
            </a:r>
          </a:p>
          <a:p>
            <a:pPr marL="400050" indent="-400050">
              <a:spcBef>
                <a:spcPts val="1200"/>
              </a:spcBef>
              <a:spcAft>
                <a:spcPts val="1200"/>
              </a:spcAft>
              <a:buAutoNum type="romanUcPeriod"/>
            </a:pPr>
            <a:r>
              <a:rPr lang="en-US" sz="4400" dirty="0">
                <a:latin typeface="Arial" panose="020B0604020202020204" pitchFamily="34" charset="0"/>
                <a:cs typeface="Arial" panose="020B0604020202020204" pitchFamily="34" charset="0"/>
              </a:rPr>
              <a:t> Progress on Priorities</a:t>
            </a:r>
          </a:p>
          <a:p>
            <a:pPr marL="400050" indent="-400050">
              <a:spcBef>
                <a:spcPts val="1200"/>
              </a:spcBef>
              <a:spcAft>
                <a:spcPts val="1200"/>
              </a:spcAft>
              <a:buAutoNum type="romanUcPeriod"/>
            </a:pPr>
            <a:r>
              <a:rPr lang="en-US" sz="4400" dirty="0">
                <a:latin typeface="Arial" panose="020B0604020202020204" pitchFamily="34" charset="0"/>
                <a:cs typeface="Arial" panose="020B0604020202020204" pitchFamily="34" charset="0"/>
              </a:rPr>
              <a:t>  What’s Next?</a:t>
            </a:r>
          </a:p>
          <a:p>
            <a:pPr marL="400050" indent="-400050">
              <a:spcBef>
                <a:spcPts val="1200"/>
              </a:spcBef>
              <a:spcAft>
                <a:spcPts val="1200"/>
              </a:spcAft>
              <a:buAutoNum type="romanUcPeriod"/>
            </a:pPr>
            <a:r>
              <a:rPr lang="en-US" sz="4400" dirty="0">
                <a:latin typeface="Arial" panose="020B0604020202020204" pitchFamily="34" charset="0"/>
                <a:cs typeface="Arial" panose="020B0604020202020204" pitchFamily="34" charset="0"/>
              </a:rPr>
              <a:t> Questions &amp; Answers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graphicFrame>
        <p:nvGraphicFramePr>
          <p:cNvPr id="3" name="Content Placeholder 11">
            <a:extLst>
              <a:ext uri="{FF2B5EF4-FFF2-40B4-BE49-F238E27FC236}">
                <a16:creationId xmlns:a16="http://schemas.microsoft.com/office/drawing/2014/main" id="{3B7C1C80-EE0D-5AB3-6704-A8616DBF33F2}"/>
              </a:ext>
            </a:extLst>
          </p:cNvPr>
          <p:cNvGraphicFramePr>
            <a:graphicFrameLocks/>
          </p:cNvGraphicFramePr>
          <p:nvPr/>
        </p:nvGraphicFramePr>
        <p:xfrm>
          <a:off x="6291263" y="2614245"/>
          <a:ext cx="9632284" cy="7177431"/>
        </p:xfrm>
        <a:graphic>
          <a:graphicData uri="http://schemas.openxmlformats.org/drawingml/2006/table">
            <a:tbl>
              <a:tblPr firstRow="1">
                <a:tableStyleId>{B301B821-A1FF-4177-AEE7-76D212191A09}</a:tableStyleId>
              </a:tblPr>
              <a:tblGrid>
                <a:gridCol w="2131418">
                  <a:extLst>
                    <a:ext uri="{9D8B030D-6E8A-4147-A177-3AD203B41FA5}">
                      <a16:colId xmlns:a16="http://schemas.microsoft.com/office/drawing/2014/main" val="1185358324"/>
                    </a:ext>
                  </a:extLst>
                </a:gridCol>
                <a:gridCol w="2790806">
                  <a:extLst>
                    <a:ext uri="{9D8B030D-6E8A-4147-A177-3AD203B41FA5}">
                      <a16:colId xmlns:a16="http://schemas.microsoft.com/office/drawing/2014/main" val="537907028"/>
                    </a:ext>
                  </a:extLst>
                </a:gridCol>
                <a:gridCol w="4710060">
                  <a:extLst>
                    <a:ext uri="{9D8B030D-6E8A-4147-A177-3AD203B41FA5}">
                      <a16:colId xmlns:a16="http://schemas.microsoft.com/office/drawing/2014/main" val="1002402017"/>
                    </a:ext>
                  </a:extLst>
                </a:gridCol>
              </a:tblGrid>
              <a:tr h="1037616">
                <a:tc>
                  <a:txBody>
                    <a:bodyPr/>
                    <a:lstStyle/>
                    <a:p>
                      <a:pPr algn="ctr" fontAlgn="b"/>
                      <a:r>
                        <a:rPr lang="en-US" sz="3200" b="1" u="none" strike="noStrike" dirty="0">
                          <a:solidFill>
                            <a:schemeClr val="bg1"/>
                          </a:solidFill>
                          <a:effectLst/>
                        </a:rPr>
                        <a:t>BA</a:t>
                      </a:r>
                      <a:endParaRPr lang="en-US" sz="3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200" b="1" u="none" strike="noStrike" dirty="0">
                          <a:solidFill>
                            <a:schemeClr val="bg1"/>
                          </a:solidFill>
                          <a:effectLst/>
                        </a:rPr>
                        <a:t>Increase from Current BA</a:t>
                      </a:r>
                      <a:endParaRPr lang="en-US" sz="3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200" b="1" u="none" strike="noStrike" dirty="0">
                          <a:solidFill>
                            <a:schemeClr val="bg1"/>
                          </a:solidFill>
                          <a:effectLst/>
                        </a:rPr>
                        <a:t>Two-Year</a:t>
                      </a:r>
                    </a:p>
                    <a:p>
                      <a:pPr algn="ctr" fontAlgn="b"/>
                      <a:r>
                        <a:rPr lang="en-US" sz="3200" b="1" u="none" strike="noStrike" dirty="0">
                          <a:solidFill>
                            <a:schemeClr val="bg1"/>
                          </a:solidFill>
                          <a:effectLst/>
                        </a:rPr>
                        <a:t>Statewide Total Cost</a:t>
                      </a:r>
                      <a:endParaRPr lang="en-US" sz="3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82606687"/>
                  </a:ext>
                </a:extLst>
              </a:tr>
              <a:tr h="459853">
                <a:tc>
                  <a:txBody>
                    <a:bodyPr/>
                    <a:lstStyle/>
                    <a:p>
                      <a:pPr algn="ctr" fontAlgn="b"/>
                      <a:r>
                        <a:rPr lang="en-US" sz="3600" u="none" strike="noStrike" dirty="0">
                          <a:effectLst/>
                        </a:rPr>
                        <a:t>$6,160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b="0" u="none" strike="noStrike" dirty="0">
                          <a:solidFill>
                            <a:srgbClr val="000000"/>
                          </a:solidFill>
                          <a:effectLst/>
                        </a:rPr>
                        <a:t>--</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36877632"/>
                  </a:ext>
                </a:extLst>
              </a:tr>
              <a:tr h="459853">
                <a:tc>
                  <a:txBody>
                    <a:bodyPr/>
                    <a:lstStyle/>
                    <a:p>
                      <a:pPr algn="ctr" fontAlgn="b"/>
                      <a:r>
                        <a:rPr lang="en-US" sz="3600" u="none" strike="noStrike" dirty="0">
                          <a:effectLst/>
                        </a:rPr>
                        <a:t>$6,260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$1.443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908538328"/>
                  </a:ext>
                </a:extLst>
              </a:tr>
              <a:tr h="459853">
                <a:tc>
                  <a:txBody>
                    <a:bodyPr/>
                    <a:lstStyle/>
                    <a:p>
                      <a:pPr algn="ctr" fontAlgn="b"/>
                      <a:r>
                        <a:rPr lang="en-US" sz="3600" u="none" strike="noStrike" dirty="0">
                          <a:effectLst/>
                        </a:rPr>
                        <a:t>$6,360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$200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$2.896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1833380"/>
                  </a:ext>
                </a:extLst>
              </a:tr>
              <a:tr h="459853">
                <a:tc>
                  <a:txBody>
                    <a:bodyPr/>
                    <a:lstStyle/>
                    <a:p>
                      <a:pPr algn="ctr" fontAlgn="b"/>
                      <a:r>
                        <a:rPr lang="en-US" sz="3600" u="none" strike="noStrike" dirty="0">
                          <a:effectLst/>
                        </a:rPr>
                        <a:t>$6,460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$300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$4.353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31813362"/>
                  </a:ext>
                </a:extLst>
              </a:tr>
              <a:tr h="459853">
                <a:tc>
                  <a:txBody>
                    <a:bodyPr/>
                    <a:lstStyle/>
                    <a:p>
                      <a:pPr algn="ctr" fontAlgn="b"/>
                      <a:r>
                        <a:rPr lang="en-US" sz="3600" u="none" strike="noStrike" dirty="0">
                          <a:effectLst/>
                        </a:rPr>
                        <a:t>$6,560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$400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$5.812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25399238"/>
                  </a:ext>
                </a:extLst>
              </a:tr>
              <a:tr h="459853">
                <a:tc>
                  <a:txBody>
                    <a:bodyPr/>
                    <a:lstStyle/>
                    <a:p>
                      <a:pPr algn="ctr" fontAlgn="b"/>
                      <a:r>
                        <a:rPr lang="en-US" sz="3600" u="none" strike="noStrike" dirty="0">
                          <a:effectLst/>
                        </a:rPr>
                        <a:t>$6,660</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$500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$7.272 billion</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17932417"/>
                  </a:ext>
                </a:extLst>
              </a:tr>
              <a:tr h="459853">
                <a:tc>
                  <a:txBody>
                    <a:bodyPr/>
                    <a:lstStyle/>
                    <a:p>
                      <a:pPr algn="ctr" fontAlgn="b"/>
                      <a:r>
                        <a:rPr lang="en-US" sz="3600" u="none" strike="noStrike" dirty="0">
                          <a:effectLst/>
                        </a:rPr>
                        <a:t>$6,760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$600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$8.732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5391744"/>
                  </a:ext>
                </a:extLst>
              </a:tr>
              <a:tr h="459853">
                <a:tc>
                  <a:txBody>
                    <a:bodyPr/>
                    <a:lstStyle/>
                    <a:p>
                      <a:pPr algn="ctr" fontAlgn="b"/>
                      <a:r>
                        <a:rPr lang="en-US" sz="3600" u="none" strike="noStrike" dirty="0">
                          <a:effectLst/>
                        </a:rPr>
                        <a:t>$6,860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$700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$10.194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89936957"/>
                  </a:ext>
                </a:extLst>
              </a:tr>
              <a:tr h="459853">
                <a:tc>
                  <a:txBody>
                    <a:bodyPr/>
                    <a:lstStyle/>
                    <a:p>
                      <a:pPr algn="ctr" fontAlgn="b"/>
                      <a:r>
                        <a:rPr lang="en-US" sz="3600" u="none" strike="noStrike" dirty="0">
                          <a:effectLst/>
                        </a:rPr>
                        <a:t>$6,960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$800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$11.656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85683487"/>
                  </a:ext>
                </a:extLst>
              </a:tr>
              <a:tr h="459853">
                <a:tc>
                  <a:txBody>
                    <a:bodyPr/>
                    <a:lstStyle/>
                    <a:p>
                      <a:pPr algn="ctr" fontAlgn="b"/>
                      <a:r>
                        <a:rPr lang="en-US" sz="3600" u="none" strike="noStrike" dirty="0">
                          <a:effectLst/>
                        </a:rPr>
                        <a:t>$7,060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$900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$13.118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0164270"/>
                  </a:ext>
                </a:extLst>
              </a:tr>
              <a:tr h="459853">
                <a:tc>
                  <a:txBody>
                    <a:bodyPr/>
                    <a:lstStyle/>
                    <a:p>
                      <a:pPr algn="ctr" fontAlgn="b"/>
                      <a:r>
                        <a:rPr lang="en-US" sz="3600" u="none" strike="noStrike" dirty="0">
                          <a:effectLst/>
                        </a:rPr>
                        <a:t>$7,160</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$1,000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$14.581 billion</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551557448"/>
                  </a:ext>
                </a:extLst>
              </a:tr>
            </a:tbl>
          </a:graphicData>
        </a:graphic>
      </p:graphicFrame>
      <p:sp>
        <p:nvSpPr>
          <p:cNvPr id="4" name="Rectangle: Rounded Corners 3">
            <a:extLst>
              <a:ext uri="{FF2B5EF4-FFF2-40B4-BE49-F238E27FC236}">
                <a16:creationId xmlns:a16="http://schemas.microsoft.com/office/drawing/2014/main" id="{BDDBAC66-D8E3-704E-5159-E4A636824D4C}"/>
              </a:ext>
            </a:extLst>
          </p:cNvPr>
          <p:cNvSpPr/>
          <p:nvPr/>
        </p:nvSpPr>
        <p:spPr>
          <a:xfrm>
            <a:off x="757238" y="3886111"/>
            <a:ext cx="4638674" cy="479183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C3609FF-C0BC-CCD6-04E9-A32ABA9517DC}"/>
              </a:ext>
            </a:extLst>
          </p:cNvPr>
          <p:cNvSpPr txBox="1"/>
          <p:nvPr/>
        </p:nvSpPr>
        <p:spPr>
          <a:xfrm>
            <a:off x="1095375" y="4279734"/>
            <a:ext cx="3962400" cy="4185761"/>
          </a:xfrm>
          <a:prstGeom prst="rect">
            <a:avLst/>
          </a:prstGeom>
          <a:noFill/>
        </p:spPr>
        <p:txBody>
          <a:bodyPr wrap="square" rtlCol="0">
            <a:spAutoFit/>
          </a:bodyPr>
          <a:lstStyle/>
          <a:p>
            <a:r>
              <a:rPr lang="en-US" sz="3800" b="1" dirty="0">
                <a:solidFill>
                  <a:schemeClr val="bg1"/>
                </a:solidFill>
              </a:rPr>
              <a:t>Adjusting the Basic Allotment for estimated inflation from 2019 through 2023 (17%) would mean a $1,000 increase.</a:t>
            </a:r>
          </a:p>
        </p:txBody>
      </p:sp>
      <p:sp>
        <p:nvSpPr>
          <p:cNvPr id="6" name="TextBox 5">
            <a:extLst>
              <a:ext uri="{FF2B5EF4-FFF2-40B4-BE49-F238E27FC236}">
                <a16:creationId xmlns:a16="http://schemas.microsoft.com/office/drawing/2014/main" id="{71431C84-83A6-2415-18B2-43423A7257C5}"/>
              </a:ext>
            </a:extLst>
          </p:cNvPr>
          <p:cNvSpPr txBox="1"/>
          <p:nvPr/>
        </p:nvSpPr>
        <p:spPr>
          <a:xfrm>
            <a:off x="1095375" y="9500103"/>
            <a:ext cx="12420600" cy="338554"/>
          </a:xfrm>
          <a:prstGeom prst="rect">
            <a:avLst/>
          </a:prstGeom>
          <a:noFill/>
        </p:spPr>
        <p:txBody>
          <a:bodyPr wrap="square" rtlCol="0">
            <a:spAutoFit/>
          </a:bodyPr>
          <a:lstStyle/>
          <a:p>
            <a:r>
              <a:rPr lang="en-US" sz="1600" i="1" dirty="0"/>
              <a:t>Source: Consumer Price Index (CPI)</a:t>
            </a:r>
          </a:p>
        </p:txBody>
      </p:sp>
      <p:sp>
        <p:nvSpPr>
          <p:cNvPr id="7" name="Freeform 41">
            <a:extLst>
              <a:ext uri="{FF2B5EF4-FFF2-40B4-BE49-F238E27FC236}">
                <a16:creationId xmlns:a16="http://schemas.microsoft.com/office/drawing/2014/main" id="{517C95F0-A052-9CCE-C60A-8C2DE4E7A822}"/>
              </a:ext>
            </a:extLst>
          </p:cNvPr>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8" name="AutoShape 42">
            <a:extLst>
              <a:ext uri="{FF2B5EF4-FFF2-40B4-BE49-F238E27FC236}">
                <a16:creationId xmlns:a16="http://schemas.microsoft.com/office/drawing/2014/main" id="{E63E5CD6-CC27-7595-2705-F9F6614030F6}"/>
              </a:ext>
            </a:extLst>
          </p:cNvPr>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9" name="TextBox 44">
            <a:extLst>
              <a:ext uri="{FF2B5EF4-FFF2-40B4-BE49-F238E27FC236}">
                <a16:creationId xmlns:a16="http://schemas.microsoft.com/office/drawing/2014/main" id="{4AC62CE1-835D-737C-3EE0-C8AB49BB577A}"/>
              </a:ext>
            </a:extLst>
          </p:cNvPr>
          <p:cNvSpPr txBox="1"/>
          <p:nvPr/>
        </p:nvSpPr>
        <p:spPr>
          <a:xfrm>
            <a:off x="1171353" y="482033"/>
            <a:ext cx="16116300" cy="1970539"/>
          </a:xfrm>
          <a:prstGeom prst="rect">
            <a:avLst/>
          </a:prstGeom>
        </p:spPr>
        <p:txBody>
          <a:bodyPr wrap="square" lIns="0" tIns="0" rIns="0" bIns="0" rtlCol="0" anchor="t">
            <a:spAutoFit/>
          </a:bodyPr>
          <a:lstStyle/>
          <a:p>
            <a:pPr>
              <a:lnSpc>
                <a:spcPts val="8000"/>
              </a:lnSpc>
              <a:spcBef>
                <a:spcPct val="0"/>
              </a:spcBef>
            </a:pPr>
            <a:r>
              <a:rPr lang="en-US" sz="6000" dirty="0">
                <a:solidFill>
                  <a:srgbClr val="1B75BC"/>
                </a:solidFill>
                <a:latin typeface="Arial Bold"/>
              </a:rPr>
              <a:t>The Case for a </a:t>
            </a:r>
          </a:p>
          <a:p>
            <a:pPr>
              <a:lnSpc>
                <a:spcPts val="8000"/>
              </a:lnSpc>
              <a:spcBef>
                <a:spcPct val="0"/>
              </a:spcBef>
            </a:pPr>
            <a:r>
              <a:rPr lang="en-US" sz="6000" dirty="0">
                <a:solidFill>
                  <a:srgbClr val="1B75BC"/>
                </a:solidFill>
                <a:latin typeface="Arial Bold"/>
              </a:rPr>
              <a:t>Inflation-Adjusted Basic Allotment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lage of several pictures of a building&#10;&#10;Description automatically generated">
            <a:extLst>
              <a:ext uri="{FF2B5EF4-FFF2-40B4-BE49-F238E27FC236}">
                <a16:creationId xmlns:a16="http://schemas.microsoft.com/office/drawing/2014/main" id="{C4E95CD2-F53D-148C-7791-0AFBEC329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027679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922" y="2471331"/>
            <a:ext cx="7733378" cy="6702261"/>
          </a:xfrm>
          <a:custGeom>
            <a:avLst/>
            <a:gdLst/>
            <a:ahLst/>
            <a:cxnLst/>
            <a:rect l="l" t="t" r="r" b="b"/>
            <a:pathLst>
              <a:path w="7733378" h="6702261">
                <a:moveTo>
                  <a:pt x="0" y="0"/>
                </a:moveTo>
                <a:lnTo>
                  <a:pt x="7733378" y="0"/>
                </a:lnTo>
                <a:lnTo>
                  <a:pt x="7733378" y="6702261"/>
                </a:lnTo>
                <a:lnTo>
                  <a:pt x="0" y="6702261"/>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
        <p:nvSpPr>
          <p:cNvPr id="4" name="Freeform 4"/>
          <p:cNvSpPr/>
          <p:nvPr/>
        </p:nvSpPr>
        <p:spPr>
          <a:xfrm>
            <a:off x="1613512" y="2386622"/>
            <a:ext cx="7077344" cy="6871678"/>
          </a:xfrm>
          <a:custGeom>
            <a:avLst/>
            <a:gdLst/>
            <a:ahLst/>
            <a:cxnLst/>
            <a:rect l="l" t="t" r="r" b="b"/>
            <a:pathLst>
              <a:path w="7077344" h="6871678">
                <a:moveTo>
                  <a:pt x="0" y="0"/>
                </a:moveTo>
                <a:lnTo>
                  <a:pt x="7077344" y="0"/>
                </a:lnTo>
                <a:lnTo>
                  <a:pt x="7077344" y="6871678"/>
                </a:lnTo>
                <a:lnTo>
                  <a:pt x="0" y="6871678"/>
                </a:lnTo>
                <a:lnTo>
                  <a:pt x="0" y="0"/>
                </a:lnTo>
                <a:close/>
              </a:path>
            </a:pathLst>
          </a:custGeom>
          <a:blipFill>
            <a:blip r:embed="rId5"/>
            <a:stretch>
              <a:fillRect/>
            </a:stretch>
          </a:blipFill>
        </p:spPr>
        <p:txBody>
          <a:bodyPr/>
          <a:lstStyle/>
          <a:p>
            <a:endParaRPr lang="en-US" dirty="0"/>
          </a:p>
        </p:txBody>
      </p:sp>
      <p:grpSp>
        <p:nvGrpSpPr>
          <p:cNvPr id="5" name="Group 5"/>
          <p:cNvGrpSpPr/>
          <p:nvPr/>
        </p:nvGrpSpPr>
        <p:grpSpPr>
          <a:xfrm>
            <a:off x="36095" y="802785"/>
            <a:ext cx="18288000" cy="1220815"/>
            <a:chOff x="0" y="0"/>
            <a:chExt cx="4816593" cy="321531"/>
          </a:xfrm>
        </p:grpSpPr>
        <p:sp>
          <p:nvSpPr>
            <p:cNvPr id="6" name="Freeform 6"/>
            <p:cNvSpPr/>
            <p:nvPr/>
          </p:nvSpPr>
          <p:spPr>
            <a:xfrm>
              <a:off x="0" y="0"/>
              <a:ext cx="4816592" cy="321531"/>
            </a:xfrm>
            <a:custGeom>
              <a:avLst/>
              <a:gdLst/>
              <a:ahLst/>
              <a:cxnLst/>
              <a:rect l="l" t="t" r="r" b="b"/>
              <a:pathLst>
                <a:path w="4816592" h="321531">
                  <a:moveTo>
                    <a:pt x="0" y="0"/>
                  </a:moveTo>
                  <a:lnTo>
                    <a:pt x="4816592" y="0"/>
                  </a:lnTo>
                  <a:lnTo>
                    <a:pt x="4816592" y="321531"/>
                  </a:lnTo>
                  <a:lnTo>
                    <a:pt x="0" y="321531"/>
                  </a:lnTo>
                  <a:close/>
                </a:path>
              </a:pathLst>
            </a:custGeom>
            <a:solidFill>
              <a:srgbClr val="1B75BC"/>
            </a:solidFill>
          </p:spPr>
          <p:txBody>
            <a:bodyPr/>
            <a:lstStyle/>
            <a:p>
              <a:endParaRPr lang="en-US" dirty="0"/>
            </a:p>
          </p:txBody>
        </p:sp>
        <p:sp>
          <p:nvSpPr>
            <p:cNvPr id="7" name="TextBox 7"/>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8" name="TextBox 8"/>
          <p:cNvSpPr txBox="1"/>
          <p:nvPr/>
        </p:nvSpPr>
        <p:spPr>
          <a:xfrm>
            <a:off x="0" y="762000"/>
            <a:ext cx="18288000" cy="1302387"/>
          </a:xfrm>
          <a:prstGeom prst="rect">
            <a:avLst/>
          </a:prstGeom>
        </p:spPr>
        <p:txBody>
          <a:bodyPr lIns="0" tIns="0" rIns="0" bIns="0" rtlCol="0" anchor="t">
            <a:spAutoFit/>
          </a:bodyPr>
          <a:lstStyle/>
          <a:p>
            <a:pPr algn="ctr">
              <a:lnSpc>
                <a:spcPts val="9589"/>
              </a:lnSpc>
            </a:pPr>
            <a:r>
              <a:rPr lang="en-US" sz="6849" dirty="0">
                <a:solidFill>
                  <a:srgbClr val="FFFFFF"/>
                </a:solidFill>
                <a:latin typeface="Arial Bold"/>
              </a:rPr>
              <a:t>How it started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43572"/>
            <a:ext cx="18288000" cy="1220815"/>
            <a:chOff x="0" y="0"/>
            <a:chExt cx="4816593" cy="321531"/>
          </a:xfrm>
        </p:grpSpPr>
        <p:sp>
          <p:nvSpPr>
            <p:cNvPr id="3" name="Freeform 3"/>
            <p:cNvSpPr/>
            <p:nvPr/>
          </p:nvSpPr>
          <p:spPr>
            <a:xfrm>
              <a:off x="0" y="0"/>
              <a:ext cx="4816592" cy="321531"/>
            </a:xfrm>
            <a:custGeom>
              <a:avLst/>
              <a:gdLst/>
              <a:ahLst/>
              <a:cxnLst/>
              <a:rect l="l" t="t" r="r" b="b"/>
              <a:pathLst>
                <a:path w="4816592" h="321531">
                  <a:moveTo>
                    <a:pt x="0" y="0"/>
                  </a:moveTo>
                  <a:lnTo>
                    <a:pt x="4816592" y="0"/>
                  </a:lnTo>
                  <a:lnTo>
                    <a:pt x="4816592" y="321531"/>
                  </a:lnTo>
                  <a:lnTo>
                    <a:pt x="0" y="321531"/>
                  </a:lnTo>
                  <a:close/>
                </a:path>
              </a:pathLst>
            </a:custGeom>
            <a:solidFill>
              <a:srgbClr val="1B75BC"/>
            </a:solidFill>
          </p:spPr>
          <p:txBody>
            <a:bodyPr/>
            <a:lstStyle/>
            <a:p>
              <a:endParaRPr lang="en-US" dirty="0"/>
            </a:p>
          </p:txBody>
        </p:sp>
        <p:sp>
          <p:nvSpPr>
            <p:cNvPr id="4" name="TextBox 4"/>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5" name="Freeform 5"/>
          <p:cNvSpPr/>
          <p:nvPr/>
        </p:nvSpPr>
        <p:spPr>
          <a:xfrm>
            <a:off x="1613512" y="2386622"/>
            <a:ext cx="6560603" cy="7014798"/>
          </a:xfrm>
          <a:custGeom>
            <a:avLst/>
            <a:gdLst/>
            <a:ahLst/>
            <a:cxnLst/>
            <a:rect l="l" t="t" r="r" b="b"/>
            <a:pathLst>
              <a:path w="6560603" h="7014798">
                <a:moveTo>
                  <a:pt x="0" y="0"/>
                </a:moveTo>
                <a:lnTo>
                  <a:pt x="6560603" y="0"/>
                </a:lnTo>
                <a:lnTo>
                  <a:pt x="6560603" y="7014799"/>
                </a:lnTo>
                <a:lnTo>
                  <a:pt x="0" y="7014799"/>
                </a:lnTo>
                <a:lnTo>
                  <a:pt x="0" y="0"/>
                </a:lnTo>
                <a:close/>
              </a:path>
            </a:pathLst>
          </a:custGeom>
          <a:blipFill>
            <a:blip r:embed="rId3"/>
            <a:stretch>
              <a:fillRect/>
            </a:stretch>
          </a:blipFill>
        </p:spPr>
        <p:txBody>
          <a:bodyPr/>
          <a:lstStyle/>
          <a:p>
            <a:endParaRPr lang="en-US" dirty="0"/>
          </a:p>
        </p:txBody>
      </p:sp>
      <p:sp>
        <p:nvSpPr>
          <p:cNvPr id="6" name="Freeform 6"/>
          <p:cNvSpPr/>
          <p:nvPr/>
        </p:nvSpPr>
        <p:spPr>
          <a:xfrm>
            <a:off x="10084474" y="2386622"/>
            <a:ext cx="6676018" cy="7452034"/>
          </a:xfrm>
          <a:custGeom>
            <a:avLst/>
            <a:gdLst/>
            <a:ahLst/>
            <a:cxnLst/>
            <a:rect l="l" t="t" r="r" b="b"/>
            <a:pathLst>
              <a:path w="6676018" h="7452034">
                <a:moveTo>
                  <a:pt x="0" y="0"/>
                </a:moveTo>
                <a:lnTo>
                  <a:pt x="6676018" y="0"/>
                </a:lnTo>
                <a:lnTo>
                  <a:pt x="6676018" y="7452035"/>
                </a:lnTo>
                <a:lnTo>
                  <a:pt x="0" y="7452035"/>
                </a:lnTo>
                <a:lnTo>
                  <a:pt x="0" y="0"/>
                </a:lnTo>
                <a:close/>
              </a:path>
            </a:pathLst>
          </a:custGeom>
          <a:blipFill>
            <a:blip r:embed="rId4"/>
            <a:stretch>
              <a:fillRect/>
            </a:stretch>
          </a:blipFill>
        </p:spPr>
        <p:txBody>
          <a:bodyPr/>
          <a:lstStyle/>
          <a:p>
            <a:endParaRPr lang="en-US" dirty="0"/>
          </a:p>
        </p:txBody>
      </p:sp>
      <p:sp>
        <p:nvSpPr>
          <p:cNvPr id="7" name="Freeform 7"/>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txBody>
          <a:bodyPr/>
          <a:lstStyle/>
          <a:p>
            <a:endParaRPr lang="en-US" dirty="0"/>
          </a:p>
        </p:txBody>
      </p:sp>
      <p:sp>
        <p:nvSpPr>
          <p:cNvPr id="8" name="TextBox 8"/>
          <p:cNvSpPr txBox="1"/>
          <p:nvPr/>
        </p:nvSpPr>
        <p:spPr>
          <a:xfrm>
            <a:off x="0" y="802785"/>
            <a:ext cx="18288000" cy="1302387"/>
          </a:xfrm>
          <a:prstGeom prst="rect">
            <a:avLst/>
          </a:prstGeom>
        </p:spPr>
        <p:txBody>
          <a:bodyPr lIns="0" tIns="0" rIns="0" bIns="0" rtlCol="0" anchor="t">
            <a:spAutoFit/>
          </a:bodyPr>
          <a:lstStyle/>
          <a:p>
            <a:pPr algn="ctr">
              <a:lnSpc>
                <a:spcPts val="9589"/>
              </a:lnSpc>
            </a:pPr>
            <a:r>
              <a:rPr lang="en-US" sz="6849" dirty="0">
                <a:solidFill>
                  <a:srgbClr val="FFFFFF"/>
                </a:solidFill>
                <a:latin typeface="Arial Bold"/>
              </a:rPr>
              <a:t>How it ended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AutoShape 3"/>
          <p:cNvSpPr/>
          <p:nvPr/>
        </p:nvSpPr>
        <p:spPr>
          <a:xfrm>
            <a:off x="-5640384" y="6884421"/>
            <a:ext cx="16256977" cy="8229600"/>
          </a:xfrm>
          <a:prstGeom prst="rect">
            <a:avLst/>
          </a:prstGeom>
          <a:solidFill>
            <a:srgbClr val="16CEF6"/>
          </a:solidFill>
        </p:spPr>
        <p:txBody>
          <a:bodyPr/>
          <a:lstStyle/>
          <a:p>
            <a:endParaRPr lang="en-US" dirty="0"/>
          </a:p>
        </p:txBody>
      </p:sp>
      <p:sp>
        <p:nvSpPr>
          <p:cNvPr id="4" name="AutoShape 4"/>
          <p:cNvSpPr/>
          <p:nvPr/>
        </p:nvSpPr>
        <p:spPr>
          <a:xfrm>
            <a:off x="9144000" y="3876862"/>
            <a:ext cx="9952845" cy="4610492"/>
          </a:xfrm>
          <a:prstGeom prst="rect">
            <a:avLst/>
          </a:prstGeom>
          <a:solidFill>
            <a:srgbClr val="1B75BC"/>
          </a:solidFill>
        </p:spPr>
        <p:txBody>
          <a:bodyPr/>
          <a:lstStyle/>
          <a:p>
            <a:endParaRPr lang="en-US" dirty="0"/>
          </a:p>
        </p:txBody>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16979" r="22473"/>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dirty="0"/>
          </a:p>
        </p:txBody>
      </p:sp>
      <p:sp>
        <p:nvSpPr>
          <p:cNvPr id="10" name="TextBox 10"/>
          <p:cNvSpPr txBox="1"/>
          <p:nvPr/>
        </p:nvSpPr>
        <p:spPr>
          <a:xfrm>
            <a:off x="9144000" y="1160582"/>
            <a:ext cx="7616492" cy="2243021"/>
          </a:xfrm>
          <a:prstGeom prst="rect">
            <a:avLst/>
          </a:prstGeom>
        </p:spPr>
        <p:txBody>
          <a:bodyPr lIns="0" tIns="0" rIns="0" bIns="0" rtlCol="0" anchor="t">
            <a:spAutoFit/>
          </a:bodyPr>
          <a:lstStyle/>
          <a:p>
            <a:pPr>
              <a:lnSpc>
                <a:spcPts val="8057"/>
              </a:lnSpc>
            </a:pPr>
            <a:r>
              <a:rPr lang="en-US" sz="8057" dirty="0">
                <a:solidFill>
                  <a:srgbClr val="1B75BC"/>
                </a:solidFill>
                <a:latin typeface="Arial Bold"/>
              </a:rPr>
              <a:t>State Budget &amp;</a:t>
            </a:r>
          </a:p>
          <a:p>
            <a:pPr>
              <a:lnSpc>
                <a:spcPts val="8057"/>
              </a:lnSpc>
              <a:spcBef>
                <a:spcPct val="0"/>
              </a:spcBef>
            </a:pPr>
            <a:r>
              <a:rPr lang="en-US" sz="8057" dirty="0">
                <a:solidFill>
                  <a:srgbClr val="1B75BC"/>
                </a:solidFill>
                <a:latin typeface="Arial Bold"/>
              </a:rPr>
              <a:t>Appropriations</a:t>
            </a:r>
          </a:p>
        </p:txBody>
      </p:sp>
      <p:sp>
        <p:nvSpPr>
          <p:cNvPr id="11" name="TextBox 11"/>
          <p:cNvSpPr txBox="1"/>
          <p:nvPr/>
        </p:nvSpPr>
        <p:spPr>
          <a:xfrm>
            <a:off x="9553932" y="4347532"/>
            <a:ext cx="8199119" cy="3692293"/>
          </a:xfrm>
          <a:prstGeom prst="rect">
            <a:avLst/>
          </a:prstGeom>
        </p:spPr>
        <p:txBody>
          <a:bodyPr lIns="0" tIns="0" rIns="0" bIns="0" rtlCol="0" anchor="t">
            <a:spAutoFit/>
          </a:bodyPr>
          <a:lstStyle/>
          <a:p>
            <a:r>
              <a:rPr lang="en-US" sz="2999" dirty="0">
                <a:solidFill>
                  <a:srgbClr val="FFFFFF"/>
                </a:solidFill>
                <a:latin typeface="Arial"/>
              </a:rPr>
              <a:t>With a record-setting $32.7 billion surplus, lawmakers were poised to make historic investments in schools and property tax cuts.</a:t>
            </a:r>
          </a:p>
          <a:p>
            <a:pPr algn="just"/>
            <a:endParaRPr lang="en-US" sz="2999" dirty="0">
              <a:solidFill>
                <a:srgbClr val="FFFFFF"/>
              </a:solidFill>
              <a:latin typeface="Arial"/>
            </a:endParaRPr>
          </a:p>
          <a:p>
            <a:r>
              <a:rPr lang="en-US" sz="2999" dirty="0">
                <a:solidFill>
                  <a:srgbClr val="FFFFFF"/>
                </a:solidFill>
                <a:latin typeface="Arial"/>
              </a:rPr>
              <a:t>HB 1 was touted as the biggest increase in state funding for public education in state history...but due to contingency riders, and legislation that did not pass, that isn't exactly true.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2012590" y="1453516"/>
            <a:ext cx="13947813" cy="8201026"/>
          </a:xfrm>
          <a:custGeom>
            <a:avLst/>
            <a:gdLst/>
            <a:ahLst/>
            <a:cxnLst/>
            <a:rect l="l" t="t" r="r" b="b"/>
            <a:pathLst>
              <a:path w="13947813" h="8201026">
                <a:moveTo>
                  <a:pt x="0" y="0"/>
                </a:moveTo>
                <a:lnTo>
                  <a:pt x="13947813" y="0"/>
                </a:lnTo>
                <a:lnTo>
                  <a:pt x="13947813" y="8201026"/>
                </a:lnTo>
                <a:lnTo>
                  <a:pt x="0" y="8201026"/>
                </a:lnTo>
                <a:lnTo>
                  <a:pt x="0" y="0"/>
                </a:lnTo>
                <a:close/>
              </a:path>
            </a:pathLst>
          </a:custGeom>
          <a:blipFill>
            <a:blip r:embed="rId4"/>
            <a:stretch>
              <a:fillRect r="-2213"/>
            </a:stretch>
          </a:blipFill>
        </p:spPr>
        <p:txBody>
          <a:bodyPr/>
          <a:lstStyle/>
          <a:p>
            <a:endParaRPr lang="en-US" dirty="0"/>
          </a:p>
        </p:txBody>
      </p:sp>
      <p:sp>
        <p:nvSpPr>
          <p:cNvPr id="4" name="TextBox 4"/>
          <p:cNvSpPr txBox="1"/>
          <p:nvPr/>
        </p:nvSpPr>
        <p:spPr>
          <a:xfrm>
            <a:off x="347666" y="621030"/>
            <a:ext cx="17277661" cy="832486"/>
          </a:xfrm>
          <a:prstGeom prst="rect">
            <a:avLst/>
          </a:prstGeom>
        </p:spPr>
        <p:txBody>
          <a:bodyPr lIns="0" tIns="0" rIns="0" bIns="0" rtlCol="0" anchor="t">
            <a:spAutoFit/>
          </a:bodyPr>
          <a:lstStyle/>
          <a:p>
            <a:pPr algn="ctr">
              <a:lnSpc>
                <a:spcPts val="6089"/>
              </a:lnSpc>
            </a:pPr>
            <a:r>
              <a:rPr lang="en-US" sz="4349" dirty="0">
                <a:solidFill>
                  <a:srgbClr val="1B75BC"/>
                </a:solidFill>
                <a:latin typeface="Arial Bold"/>
              </a:rPr>
              <a:t>"This budget spends $8.7 billion in new money for schools."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335760" y="5238750"/>
            <a:ext cx="9479760" cy="6019647"/>
          </a:xfrm>
          <a:custGeom>
            <a:avLst/>
            <a:gdLst/>
            <a:ahLst/>
            <a:cxnLst/>
            <a:rect l="l" t="t" r="r" b="b"/>
            <a:pathLst>
              <a:path w="9479760" h="6019647">
                <a:moveTo>
                  <a:pt x="0" y="0"/>
                </a:moveTo>
                <a:lnTo>
                  <a:pt x="9479760" y="0"/>
                </a:lnTo>
                <a:lnTo>
                  <a:pt x="9479760" y="6019647"/>
                </a:lnTo>
                <a:lnTo>
                  <a:pt x="0" y="6019647"/>
                </a:lnTo>
                <a:lnTo>
                  <a:pt x="0" y="0"/>
                </a:lnTo>
                <a:close/>
              </a:path>
            </a:pathLst>
          </a:custGeom>
          <a:blipFill>
            <a:blip r:embed="rId4"/>
            <a:stretch>
              <a:fillRect/>
            </a:stretch>
          </a:blipFill>
        </p:spPr>
        <p:txBody>
          <a:bodyPr/>
          <a:lstStyle/>
          <a:p>
            <a:endParaRPr lang="en-US" dirty="0"/>
          </a:p>
        </p:txBody>
      </p:sp>
      <p:grpSp>
        <p:nvGrpSpPr>
          <p:cNvPr id="4" name="Group 4"/>
          <p:cNvGrpSpPr/>
          <p:nvPr/>
        </p:nvGrpSpPr>
        <p:grpSpPr>
          <a:xfrm>
            <a:off x="1028700" y="2386673"/>
            <a:ext cx="8776366" cy="3086100"/>
            <a:chOff x="0" y="0"/>
            <a:chExt cx="2311471" cy="812800"/>
          </a:xfrm>
        </p:grpSpPr>
        <p:sp>
          <p:nvSpPr>
            <p:cNvPr id="5" name="Freeform 5"/>
            <p:cNvSpPr/>
            <p:nvPr/>
          </p:nvSpPr>
          <p:spPr>
            <a:xfrm>
              <a:off x="0" y="0"/>
              <a:ext cx="2311471" cy="812800"/>
            </a:xfrm>
            <a:custGeom>
              <a:avLst/>
              <a:gdLst/>
              <a:ahLst/>
              <a:cxnLst/>
              <a:rect l="l" t="t" r="r" b="b"/>
              <a:pathLst>
                <a:path w="2311471" h="812800">
                  <a:moveTo>
                    <a:pt x="0" y="0"/>
                  </a:moveTo>
                  <a:lnTo>
                    <a:pt x="2311471" y="0"/>
                  </a:lnTo>
                  <a:lnTo>
                    <a:pt x="2311471" y="812800"/>
                  </a:lnTo>
                  <a:lnTo>
                    <a:pt x="0" y="812800"/>
                  </a:lnTo>
                  <a:close/>
                </a:path>
              </a:pathLst>
            </a:custGeom>
            <a:solidFill>
              <a:srgbClr val="000000">
                <a:alpha val="0"/>
              </a:srgbClr>
            </a:solidFill>
            <a:ln w="38100">
              <a:solidFill>
                <a:srgbClr val="000000"/>
              </a:solidFill>
            </a:ln>
          </p:spPr>
          <p:txBody>
            <a:bodyPr/>
            <a:lstStyle/>
            <a:p>
              <a:endParaRPr lang="en-US" dirty="0"/>
            </a:p>
          </p:txBody>
        </p:sp>
        <p:sp>
          <p:nvSpPr>
            <p:cNvPr id="6" name="TextBox 6"/>
            <p:cNvSpPr txBox="1"/>
            <p:nvPr/>
          </p:nvSpPr>
          <p:spPr>
            <a:xfrm>
              <a:off x="0" y="-95250"/>
              <a:ext cx="812800" cy="908050"/>
            </a:xfrm>
            <a:prstGeom prst="rect">
              <a:avLst/>
            </a:prstGeom>
          </p:spPr>
          <p:txBody>
            <a:bodyPr lIns="50800" tIns="50800" rIns="50800" bIns="50800" rtlCol="0" anchor="ctr"/>
            <a:lstStyle/>
            <a:p>
              <a:pPr algn="ctr">
                <a:lnSpc>
                  <a:spcPts val="3220"/>
                </a:lnSpc>
              </a:pPr>
              <a:endParaRPr dirty="0"/>
            </a:p>
          </p:txBody>
        </p:sp>
      </p:grpSp>
      <p:sp>
        <p:nvSpPr>
          <p:cNvPr id="7" name="TextBox 7"/>
          <p:cNvSpPr txBox="1"/>
          <p:nvPr/>
        </p:nvSpPr>
        <p:spPr>
          <a:xfrm>
            <a:off x="1028700" y="1019175"/>
            <a:ext cx="16735089" cy="1015369"/>
          </a:xfrm>
          <a:prstGeom prst="rect">
            <a:avLst/>
          </a:prstGeom>
        </p:spPr>
        <p:txBody>
          <a:bodyPr lIns="0" tIns="0" rIns="0" bIns="0" rtlCol="0" anchor="t">
            <a:spAutoFit/>
          </a:bodyPr>
          <a:lstStyle/>
          <a:p>
            <a:pPr>
              <a:lnSpc>
                <a:spcPts val="6600"/>
              </a:lnSpc>
              <a:spcBef>
                <a:spcPct val="0"/>
              </a:spcBef>
            </a:pPr>
            <a:r>
              <a:rPr lang="en-US" sz="6600" dirty="0">
                <a:solidFill>
                  <a:srgbClr val="1B75BC"/>
                </a:solidFill>
                <a:latin typeface="Arial Bold"/>
              </a:rPr>
              <a:t>The Hostage Situation</a:t>
            </a:r>
          </a:p>
        </p:txBody>
      </p:sp>
      <p:sp>
        <p:nvSpPr>
          <p:cNvPr id="8" name="TextBox 8"/>
          <p:cNvSpPr txBox="1"/>
          <p:nvPr/>
        </p:nvSpPr>
        <p:spPr>
          <a:xfrm>
            <a:off x="1368763" y="2440657"/>
            <a:ext cx="8333521" cy="1148715"/>
          </a:xfrm>
          <a:prstGeom prst="rect">
            <a:avLst/>
          </a:prstGeom>
        </p:spPr>
        <p:txBody>
          <a:bodyPr lIns="0" tIns="0" rIns="0" bIns="0" rtlCol="0" anchor="t">
            <a:spAutoFit/>
          </a:bodyPr>
          <a:lstStyle/>
          <a:p>
            <a:pPr>
              <a:lnSpc>
                <a:spcPts val="4409"/>
              </a:lnSpc>
            </a:pPr>
            <a:r>
              <a:rPr lang="en-US" sz="3150" dirty="0">
                <a:solidFill>
                  <a:srgbClr val="000000"/>
                </a:solidFill>
                <a:latin typeface="Times New Roman Bold"/>
              </a:rPr>
              <a:t>Hostage Taking </a:t>
            </a:r>
          </a:p>
          <a:p>
            <a:pPr>
              <a:lnSpc>
                <a:spcPts val="4409"/>
              </a:lnSpc>
            </a:pPr>
            <a:r>
              <a:rPr lang="en-US" sz="3150" dirty="0">
                <a:solidFill>
                  <a:srgbClr val="000000"/>
                </a:solidFill>
                <a:latin typeface="Times New Roman Bold"/>
              </a:rPr>
              <a:t>(18 U.S.C. 1203) - Justice Department</a:t>
            </a:r>
          </a:p>
        </p:txBody>
      </p:sp>
      <p:sp>
        <p:nvSpPr>
          <p:cNvPr id="9" name="TextBox 9"/>
          <p:cNvSpPr txBox="1"/>
          <p:nvPr/>
        </p:nvSpPr>
        <p:spPr>
          <a:xfrm>
            <a:off x="1368763" y="3601720"/>
            <a:ext cx="8436303" cy="1637030"/>
          </a:xfrm>
          <a:prstGeom prst="rect">
            <a:avLst/>
          </a:prstGeom>
        </p:spPr>
        <p:txBody>
          <a:bodyPr lIns="0" tIns="0" rIns="0" bIns="0" rtlCol="0" anchor="t">
            <a:spAutoFit/>
          </a:bodyPr>
          <a:lstStyle/>
          <a:p>
            <a:pPr>
              <a:lnSpc>
                <a:spcPts val="3219"/>
              </a:lnSpc>
            </a:pPr>
            <a:r>
              <a:rPr lang="en-US" sz="2299" dirty="0">
                <a:solidFill>
                  <a:srgbClr val="000000"/>
                </a:solidFill>
                <a:latin typeface="Times New Roman Italics"/>
              </a:rPr>
              <a:t>Hostage taking is defined as the seizing or detention of an individual coupled with a threat to kill, injure or continue to detain such individual in order to compel a third person or governmental organization to take some action.</a:t>
            </a:r>
          </a:p>
        </p:txBody>
      </p:sp>
      <p:sp>
        <p:nvSpPr>
          <p:cNvPr id="10" name="TextBox 10"/>
          <p:cNvSpPr txBox="1"/>
          <p:nvPr/>
        </p:nvSpPr>
        <p:spPr>
          <a:xfrm>
            <a:off x="10972980" y="2281574"/>
            <a:ext cx="6286320" cy="5726889"/>
          </a:xfrm>
          <a:prstGeom prst="rect">
            <a:avLst/>
          </a:prstGeom>
        </p:spPr>
        <p:txBody>
          <a:bodyPr lIns="0" tIns="0" rIns="0" bIns="0" rtlCol="0" anchor="t">
            <a:spAutoFit/>
          </a:bodyPr>
          <a:lstStyle/>
          <a:p>
            <a:r>
              <a:rPr lang="en-US" sz="3000" dirty="0">
                <a:solidFill>
                  <a:srgbClr val="000000"/>
                </a:solidFill>
                <a:latin typeface="Arial"/>
              </a:rPr>
              <a:t>Since a voucher bill failed to pass the House on its own merits, private school vouchers were added to one bill that could increase school funding in the Senate; once it returned to a House with vouchers attached, it was not allowed to pass. </a:t>
            </a:r>
          </a:p>
          <a:p>
            <a:endParaRPr lang="en-US" sz="3000" dirty="0">
              <a:solidFill>
                <a:srgbClr val="000000"/>
              </a:solidFill>
              <a:latin typeface="Arial"/>
            </a:endParaRPr>
          </a:p>
          <a:p>
            <a:r>
              <a:rPr lang="en-US" sz="3000" dirty="0">
                <a:solidFill>
                  <a:srgbClr val="000000"/>
                </a:solidFill>
                <a:latin typeface="Arial"/>
              </a:rPr>
              <a:t>The outcome of the hostage situation was that everyone lost, most especially Texas students. </a:t>
            </a:r>
          </a:p>
          <a:p>
            <a:pPr>
              <a:lnSpc>
                <a:spcPts val="2520"/>
              </a:lnSpc>
            </a:pPr>
            <a:endParaRPr lang="en-US" sz="3000" dirty="0">
              <a:solidFill>
                <a:srgbClr val="000000"/>
              </a:solidFill>
              <a:latin typeface="Arial"/>
            </a:endParaRPr>
          </a:p>
          <a:p>
            <a:pPr>
              <a:lnSpc>
                <a:spcPts val="2520"/>
              </a:lnSpc>
            </a:pPr>
            <a:endParaRPr lang="en-US" sz="3000" dirty="0">
              <a:solidFill>
                <a:srgbClr val="00000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47666" y="621030"/>
            <a:ext cx="17277661" cy="832486"/>
          </a:xfrm>
          <a:prstGeom prst="rect">
            <a:avLst/>
          </a:prstGeom>
        </p:spPr>
        <p:txBody>
          <a:bodyPr lIns="0" tIns="0" rIns="0" bIns="0" rtlCol="0" anchor="t">
            <a:spAutoFit/>
          </a:bodyPr>
          <a:lstStyle/>
          <a:p>
            <a:pPr algn="ctr">
              <a:lnSpc>
                <a:spcPts val="6089"/>
              </a:lnSpc>
            </a:pPr>
            <a:r>
              <a:rPr lang="en-US" sz="4349" dirty="0">
                <a:solidFill>
                  <a:srgbClr val="1B75BC"/>
                </a:solidFill>
                <a:latin typeface="Arial Bold"/>
              </a:rPr>
              <a:t>"This budget spends $8.7 billion in new money for schools."</a:t>
            </a:r>
          </a:p>
        </p:txBody>
      </p:sp>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graphicFrame>
        <p:nvGraphicFramePr>
          <p:cNvPr id="5" name="Table 5">
            <a:extLst>
              <a:ext uri="{FF2B5EF4-FFF2-40B4-BE49-F238E27FC236}">
                <a16:creationId xmlns:a16="http://schemas.microsoft.com/office/drawing/2014/main" id="{9E3C6850-8EDE-B2DB-9B8E-53B1AC58CC30}"/>
              </a:ext>
            </a:extLst>
          </p:cNvPr>
          <p:cNvGraphicFramePr>
            <a:graphicFrameLocks noGrp="1"/>
          </p:cNvGraphicFramePr>
          <p:nvPr/>
        </p:nvGraphicFramePr>
        <p:xfrm>
          <a:off x="1058826" y="1554834"/>
          <a:ext cx="15621000" cy="7391400"/>
        </p:xfrm>
        <a:graphic>
          <a:graphicData uri="http://schemas.openxmlformats.org/drawingml/2006/table">
            <a:tbl>
              <a:tblPr firstRow="1" lastRow="1" bandRow="1">
                <a:tableStyleId>{5C22544A-7EE6-4342-B048-85BDC9FD1C3A}</a:tableStyleId>
              </a:tblPr>
              <a:tblGrid>
                <a:gridCol w="7323174">
                  <a:extLst>
                    <a:ext uri="{9D8B030D-6E8A-4147-A177-3AD203B41FA5}">
                      <a16:colId xmlns:a16="http://schemas.microsoft.com/office/drawing/2014/main" val="3392945373"/>
                    </a:ext>
                  </a:extLst>
                </a:gridCol>
                <a:gridCol w="2514600">
                  <a:extLst>
                    <a:ext uri="{9D8B030D-6E8A-4147-A177-3AD203B41FA5}">
                      <a16:colId xmlns:a16="http://schemas.microsoft.com/office/drawing/2014/main" val="3614319092"/>
                    </a:ext>
                  </a:extLst>
                </a:gridCol>
                <a:gridCol w="2782582">
                  <a:extLst>
                    <a:ext uri="{9D8B030D-6E8A-4147-A177-3AD203B41FA5}">
                      <a16:colId xmlns:a16="http://schemas.microsoft.com/office/drawing/2014/main" val="459747504"/>
                    </a:ext>
                  </a:extLst>
                </a:gridCol>
                <a:gridCol w="3000644">
                  <a:extLst>
                    <a:ext uri="{9D8B030D-6E8A-4147-A177-3AD203B41FA5}">
                      <a16:colId xmlns:a16="http://schemas.microsoft.com/office/drawing/2014/main" val="2478489381"/>
                    </a:ext>
                  </a:extLst>
                </a:gridCol>
              </a:tblGrid>
              <a:tr h="561975">
                <a:tc>
                  <a:txBody>
                    <a:bodyPr/>
                    <a:lstStyle/>
                    <a:p>
                      <a:endParaRPr lang="en-US" sz="2400" dirty="0">
                        <a:latin typeface="Arial" panose="020B0604020202020204" pitchFamily="34" charset="0"/>
                        <a:cs typeface="Arial" panose="020B0604020202020204" pitchFamily="34" charset="0"/>
                      </a:endParaRPr>
                    </a:p>
                  </a:txBody>
                  <a:tcPr/>
                </a:tc>
                <a:tc>
                  <a:txBody>
                    <a:bodyPr/>
                    <a:lstStyle/>
                    <a:p>
                      <a:pPr algn="ctr"/>
                      <a:r>
                        <a:rPr lang="en-US" sz="2800" dirty="0">
                          <a:latin typeface="Arial" panose="020B0604020202020204" pitchFamily="34" charset="0"/>
                          <a:cs typeface="Arial" panose="020B0604020202020204" pitchFamily="34" charset="0"/>
                        </a:rPr>
                        <a:t>In HB 1</a:t>
                      </a:r>
                    </a:p>
                    <a:p>
                      <a:pPr algn="ctr"/>
                      <a:r>
                        <a:rPr lang="en-US" sz="2800" dirty="0">
                          <a:latin typeface="Arial" panose="020B0604020202020204" pitchFamily="34" charset="0"/>
                          <a:cs typeface="Arial" panose="020B0604020202020204" pitchFamily="34" charset="0"/>
                        </a:rPr>
                        <a:t>2024-25</a:t>
                      </a:r>
                    </a:p>
                  </a:txBody>
                  <a:tcPr/>
                </a:tc>
                <a:tc>
                  <a:txBody>
                    <a:bodyPr/>
                    <a:lstStyle/>
                    <a:p>
                      <a:pPr algn="ctr"/>
                      <a:r>
                        <a:rPr lang="en-US" sz="2800" dirty="0">
                          <a:latin typeface="Arial" panose="020B0604020202020204" pitchFamily="34" charset="0"/>
                          <a:cs typeface="Arial" panose="020B0604020202020204" pitchFamily="34" charset="0"/>
                        </a:rPr>
                        <a:t>Funding Available for 2024-25</a:t>
                      </a:r>
                    </a:p>
                  </a:txBody>
                  <a:tcPr/>
                </a:tc>
                <a:tc>
                  <a:txBody>
                    <a:bodyPr/>
                    <a:lstStyle/>
                    <a:p>
                      <a:pPr algn="ctr"/>
                      <a:r>
                        <a:rPr lang="en-US" sz="2800" dirty="0">
                          <a:latin typeface="Arial" panose="020B0604020202020204" pitchFamily="34" charset="0"/>
                          <a:cs typeface="Arial" panose="020B0604020202020204" pitchFamily="34" charset="0"/>
                        </a:rPr>
                        <a:t>New Funding </a:t>
                      </a:r>
                    </a:p>
                    <a:p>
                      <a:pPr algn="ctr"/>
                      <a:r>
                        <a:rPr lang="en-US" sz="2800" dirty="0">
                          <a:latin typeface="Arial" panose="020B0604020202020204" pitchFamily="34" charset="0"/>
                          <a:cs typeface="Arial" panose="020B0604020202020204" pitchFamily="34" charset="0"/>
                        </a:rPr>
                        <a:t>2024-25</a:t>
                      </a:r>
                    </a:p>
                  </a:txBody>
                  <a:tcPr/>
                </a:tc>
                <a:extLst>
                  <a:ext uri="{0D108BD9-81ED-4DB2-BD59-A6C34878D82A}">
                    <a16:rowId xmlns:a16="http://schemas.microsoft.com/office/drawing/2014/main" val="3277894615"/>
                  </a:ext>
                </a:extLst>
              </a:tr>
              <a:tr h="561975">
                <a:tc>
                  <a:txBody>
                    <a:bodyPr/>
                    <a:lstStyle/>
                    <a:p>
                      <a:r>
                        <a:rPr lang="en-US" sz="2800" dirty="0">
                          <a:latin typeface="Arial" panose="020B0604020202020204" pitchFamily="34" charset="0"/>
                          <a:cs typeface="Arial" panose="020B0604020202020204" pitchFamily="34" charset="0"/>
                        </a:rPr>
                        <a:t>Curriculum/Instructional Materials (HB 1605)</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extLst>
                  <a:ext uri="{0D108BD9-81ED-4DB2-BD59-A6C34878D82A}">
                    <a16:rowId xmlns:a16="http://schemas.microsoft.com/office/drawing/2014/main" val="1069021464"/>
                  </a:ext>
                </a:extLst>
              </a:tr>
              <a:tr h="561975">
                <a:tc>
                  <a:txBody>
                    <a:bodyPr/>
                    <a:lstStyle/>
                    <a:p>
                      <a:r>
                        <a:rPr lang="en-US" sz="2800" dirty="0">
                          <a:latin typeface="Arial" panose="020B0604020202020204" pitchFamily="34" charset="0"/>
                          <a:cs typeface="Arial" panose="020B0604020202020204" pitchFamily="34" charset="0"/>
                        </a:rPr>
                        <a:t>School Safety (HB 3) </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extLst>
                  <a:ext uri="{0D108BD9-81ED-4DB2-BD59-A6C34878D82A}">
                    <a16:rowId xmlns:a16="http://schemas.microsoft.com/office/drawing/2014/main" val="2796525734"/>
                  </a:ext>
                </a:extLst>
              </a:tr>
              <a:tr h="561975">
                <a:tc>
                  <a:txBody>
                    <a:bodyPr/>
                    <a:lstStyle/>
                    <a:p>
                      <a:r>
                        <a:rPr lang="en-US" sz="2800" dirty="0">
                          <a:latin typeface="Arial" panose="020B0604020202020204" pitchFamily="34" charset="0"/>
                          <a:cs typeface="Arial" panose="020B0604020202020204" pitchFamily="34" charset="0"/>
                        </a:rPr>
                        <a:t>FSP Formula Funding Increases and Teacher Compensation (HB 100)</a:t>
                      </a:r>
                    </a:p>
                  </a:txBody>
                  <a:tcPr/>
                </a:tc>
                <a:tc>
                  <a:txBody>
                    <a:bodyPr/>
                    <a:lstStyle/>
                    <a:p>
                      <a:pPr algn="r"/>
                      <a:r>
                        <a:rPr lang="en-US" sz="2800" dirty="0">
                          <a:latin typeface="Arial" panose="020B0604020202020204" pitchFamily="34" charset="0"/>
                          <a:cs typeface="Arial" panose="020B0604020202020204" pitchFamily="34" charset="0"/>
                        </a:rPr>
                        <a:t>$3.997B</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1879874"/>
                  </a:ext>
                </a:extLst>
              </a:tr>
              <a:tr h="561975">
                <a:tc>
                  <a:txBody>
                    <a:bodyPr/>
                    <a:lstStyle/>
                    <a:p>
                      <a:r>
                        <a:rPr lang="en-US" sz="2800" dirty="0">
                          <a:latin typeface="Arial" panose="020B0604020202020204" pitchFamily="34" charset="0"/>
                          <a:cs typeface="Arial" panose="020B0604020202020204" pitchFamily="34" charset="0"/>
                        </a:rPr>
                        <a:t>School Choice (Education Savings Accounts)</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83299736"/>
                  </a:ext>
                </a:extLst>
              </a:tr>
              <a:tr h="561975">
                <a:tc>
                  <a:txBody>
                    <a:bodyPr/>
                    <a:lstStyle/>
                    <a:p>
                      <a:r>
                        <a:rPr lang="en-US" sz="2800" dirty="0">
                          <a:latin typeface="Arial" panose="020B0604020202020204" pitchFamily="34" charset="0"/>
                          <a:cs typeface="Arial" panose="020B0604020202020204" pitchFamily="34" charset="0"/>
                        </a:rPr>
                        <a:t>Virtual Education</a:t>
                      </a:r>
                    </a:p>
                  </a:txBody>
                  <a:tcPr/>
                </a:tc>
                <a:tc>
                  <a:txBody>
                    <a:bodyPr/>
                    <a:lstStyle/>
                    <a:p>
                      <a:pPr algn="r"/>
                      <a:r>
                        <a:rPr lang="en-US" sz="2800" dirty="0">
                          <a:latin typeface="Arial" panose="020B0604020202020204" pitchFamily="34" charset="0"/>
                          <a:cs typeface="Arial" panose="020B0604020202020204" pitchFamily="34" charset="0"/>
                        </a:rPr>
                        <a:t>$49.4M</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05742920"/>
                  </a:ext>
                </a:extLst>
              </a:tr>
              <a:tr h="561975">
                <a:tc>
                  <a:txBody>
                    <a:bodyPr/>
                    <a:lstStyle/>
                    <a:p>
                      <a:r>
                        <a:rPr lang="en-US" sz="2800" dirty="0">
                          <a:latin typeface="Arial" panose="020B0604020202020204" pitchFamily="34" charset="0"/>
                          <a:cs typeface="Arial" panose="020B0604020202020204" pitchFamily="34" charset="0"/>
                        </a:rPr>
                        <a:t>TRS Active Care</a:t>
                      </a:r>
                    </a:p>
                  </a:txBody>
                  <a:tcPr/>
                </a:tc>
                <a:tc>
                  <a:txBody>
                    <a:bodyPr/>
                    <a:lstStyle/>
                    <a:p>
                      <a:pPr algn="r"/>
                      <a:r>
                        <a:rPr lang="en-US" sz="2800" dirty="0">
                          <a:latin typeface="Arial" panose="020B0604020202020204" pitchFamily="34" charset="0"/>
                          <a:cs typeface="Arial" panose="020B0604020202020204" pitchFamily="34" charset="0"/>
                        </a:rPr>
                        <a:t>$589M</a:t>
                      </a:r>
                    </a:p>
                  </a:txBody>
                  <a:tcPr/>
                </a:tc>
                <a:tc>
                  <a:txBody>
                    <a:bodyPr/>
                    <a:lstStyle/>
                    <a:p>
                      <a:pPr algn="r"/>
                      <a:r>
                        <a:rPr lang="en-US" sz="2800" dirty="0">
                          <a:latin typeface="Arial" panose="020B0604020202020204" pitchFamily="34" charset="0"/>
                          <a:cs typeface="Arial" panose="020B0604020202020204" pitchFamily="34" charset="0"/>
                        </a:rPr>
                        <a:t>$588.5M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$588.5M</a:t>
                      </a:r>
                    </a:p>
                  </a:txBody>
                  <a:tcPr/>
                </a:tc>
                <a:extLst>
                  <a:ext uri="{0D108BD9-81ED-4DB2-BD59-A6C34878D82A}">
                    <a16:rowId xmlns:a16="http://schemas.microsoft.com/office/drawing/2014/main" val="766512160"/>
                  </a:ext>
                </a:extLst>
              </a:tr>
              <a:tr h="561975">
                <a:tc>
                  <a:txBody>
                    <a:bodyPr/>
                    <a:lstStyle/>
                    <a:p>
                      <a:r>
                        <a:rPr lang="en-US" sz="2800" dirty="0">
                          <a:latin typeface="Arial" panose="020B0604020202020204" pitchFamily="34" charset="0"/>
                          <a:cs typeface="Arial" panose="020B0604020202020204" pitchFamily="34" charset="0"/>
                        </a:rPr>
                        <a:t>Increase in Golden Penny Yield</a:t>
                      </a:r>
                    </a:p>
                  </a:txBody>
                  <a:tcPr/>
                </a:tc>
                <a:tc>
                  <a:txBody>
                    <a:bodyPr/>
                    <a:lstStyle/>
                    <a:p>
                      <a:pPr algn="r"/>
                      <a:r>
                        <a:rPr lang="en-US" sz="2800" dirty="0">
                          <a:latin typeface="Arial" panose="020B0604020202020204" pitchFamily="34" charset="0"/>
                          <a:cs typeface="Arial" panose="020B0604020202020204" pitchFamily="34" charset="0"/>
                        </a:rPr>
                        <a:t>$2.367B</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$2.367B</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$2.367B</a:t>
                      </a:r>
                    </a:p>
                  </a:txBody>
                  <a:tcPr/>
                </a:tc>
                <a:extLst>
                  <a:ext uri="{0D108BD9-81ED-4DB2-BD59-A6C34878D82A}">
                    <a16:rowId xmlns:a16="http://schemas.microsoft.com/office/drawing/2014/main" val="4101107812"/>
                  </a:ext>
                </a:extLst>
              </a:tr>
              <a:tr h="561975">
                <a:tc>
                  <a:txBody>
                    <a:bodyPr/>
                    <a:lstStyle/>
                    <a:p>
                      <a:r>
                        <a:rPr lang="en-US" sz="2800" dirty="0">
                          <a:latin typeface="Arial" panose="020B0604020202020204" pitchFamily="34" charset="0"/>
                          <a:cs typeface="Arial" panose="020B0604020202020204" pitchFamily="34" charset="0"/>
                        </a:rPr>
                        <a:t>New Instructional Facilities Allotment (NIFA)</a:t>
                      </a:r>
                    </a:p>
                  </a:txBody>
                  <a:tcPr/>
                </a:tc>
                <a:tc>
                  <a:txBody>
                    <a:bodyPr/>
                    <a:lstStyle/>
                    <a:p>
                      <a:pPr algn="r"/>
                      <a:r>
                        <a:rPr lang="en-US" sz="2800" dirty="0">
                          <a:latin typeface="Arial" panose="020B0604020202020204" pitchFamily="34" charset="0"/>
                          <a:cs typeface="Arial" panose="020B0604020202020204" pitchFamily="34" charset="0"/>
                        </a:rPr>
                        <a:t>$60M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$60M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60797917"/>
                  </a:ext>
                </a:extLst>
              </a:tr>
              <a:tr h="561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Instructional Materials (IMTA)</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$307M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$307M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87048615"/>
                  </a:ext>
                </a:extLst>
              </a:tr>
              <a:tr h="561975">
                <a:tc>
                  <a:txBody>
                    <a:bodyPr/>
                    <a:lstStyle/>
                    <a:p>
                      <a:pPr algn="l"/>
                      <a:r>
                        <a:rPr lang="en-US" sz="3200" b="1" dirty="0">
                          <a:latin typeface="Arial" panose="020B0604020202020204" pitchFamily="34" charset="0"/>
                          <a:cs typeface="Arial" panose="020B0604020202020204" pitchFamily="34" charset="0"/>
                        </a:rPr>
                        <a:t>TOTAL</a:t>
                      </a:r>
                    </a:p>
                  </a:txBody>
                  <a:tcPr/>
                </a:tc>
                <a:tc>
                  <a:txBody>
                    <a:bodyPr/>
                    <a:lstStyle/>
                    <a:p>
                      <a:pPr algn="ctr"/>
                      <a:r>
                        <a:rPr lang="en-US" sz="3200" dirty="0">
                          <a:latin typeface="Arial" panose="020B0604020202020204" pitchFamily="34" charset="0"/>
                          <a:cs typeface="Arial" panose="020B0604020202020204" pitchFamily="34" charset="0"/>
                        </a:rPr>
                        <a:t>$8.67 billion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$4.12 billion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$3.75 billion</a:t>
                      </a:r>
                    </a:p>
                  </a:txBody>
                  <a:tcPr/>
                </a:tc>
                <a:extLst>
                  <a:ext uri="{0D108BD9-81ED-4DB2-BD59-A6C34878D82A}">
                    <a16:rowId xmlns:a16="http://schemas.microsoft.com/office/drawing/2014/main" val="648975552"/>
                  </a:ext>
                </a:extLst>
              </a:tr>
            </a:tbl>
          </a:graphicData>
        </a:graphic>
      </p:graphicFrame>
    </p:spTree>
    <p:extLst>
      <p:ext uri="{BB962C8B-B14F-4D97-AF65-F5344CB8AC3E}">
        <p14:creationId xmlns:p14="http://schemas.microsoft.com/office/powerpoint/2010/main" val="3860783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txBody>
          <a:bodyPr/>
          <a:lstStyle/>
          <a:p>
            <a:endParaRPr lang="en-US" dirty="0"/>
          </a:p>
        </p:txBody>
      </p:sp>
      <p:grpSp>
        <p:nvGrpSpPr>
          <p:cNvPr id="3" name="Group 3"/>
          <p:cNvGrpSpPr/>
          <p:nvPr/>
        </p:nvGrpSpPr>
        <p:grpSpPr>
          <a:xfrm>
            <a:off x="14198969" y="0"/>
            <a:ext cx="4089031" cy="10287000"/>
            <a:chOff x="0" y="0"/>
            <a:chExt cx="5452042" cy="13716000"/>
          </a:xfrm>
        </p:grpSpPr>
        <p:pic>
          <p:nvPicPr>
            <p:cNvPr id="4" name="Picture 4"/>
            <p:cNvPicPr>
              <a:picLocks noChangeAspect="1"/>
            </p:cNvPicPr>
            <p:nvPr/>
          </p:nvPicPr>
          <p:blipFill>
            <a:blip r:embed="rId3"/>
            <a:srcRect l="20169" r="20169"/>
            <a:stretch>
              <a:fillRect/>
            </a:stretch>
          </p:blipFill>
          <p:spPr>
            <a:xfrm>
              <a:off x="0" y="0"/>
              <a:ext cx="5452042"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dirty="0"/>
          </a:p>
        </p:txBody>
      </p:sp>
      <p:sp>
        <p:nvSpPr>
          <p:cNvPr id="9" name="TextBox 9"/>
          <p:cNvSpPr txBox="1"/>
          <p:nvPr/>
        </p:nvSpPr>
        <p:spPr>
          <a:xfrm>
            <a:off x="1028699" y="1019175"/>
            <a:ext cx="13170269" cy="1590179"/>
          </a:xfrm>
          <a:prstGeom prst="rect">
            <a:avLst/>
          </a:prstGeom>
        </p:spPr>
        <p:txBody>
          <a:bodyPr wrap="square" lIns="0" tIns="0" rIns="0" bIns="0" rtlCol="0" anchor="t">
            <a:spAutoFit/>
          </a:bodyPr>
          <a:lstStyle/>
          <a:p>
            <a:pPr>
              <a:lnSpc>
                <a:spcPts val="6200"/>
              </a:lnSpc>
              <a:spcBef>
                <a:spcPct val="0"/>
              </a:spcBef>
            </a:pPr>
            <a:r>
              <a:rPr lang="en-US" sz="6200" spc="-105" dirty="0">
                <a:solidFill>
                  <a:srgbClr val="1B75BC"/>
                </a:solidFill>
                <a:latin typeface="Arial Bold"/>
              </a:rPr>
              <a:t>New Funding for HPISD from the 88</a:t>
            </a:r>
            <a:r>
              <a:rPr lang="en-US" sz="6200" spc="-105" baseline="30000" dirty="0">
                <a:solidFill>
                  <a:srgbClr val="1B75BC"/>
                </a:solidFill>
                <a:latin typeface="Arial Bold"/>
              </a:rPr>
              <a:t>th</a:t>
            </a:r>
            <a:r>
              <a:rPr lang="en-US" sz="6200" spc="-105" dirty="0">
                <a:solidFill>
                  <a:srgbClr val="1B75BC"/>
                </a:solidFill>
                <a:latin typeface="Arial Bold"/>
              </a:rPr>
              <a:t> Legislative Session</a:t>
            </a:r>
          </a:p>
        </p:txBody>
      </p:sp>
      <p:sp>
        <p:nvSpPr>
          <p:cNvPr id="10" name="TextBox 10"/>
          <p:cNvSpPr txBox="1"/>
          <p:nvPr/>
        </p:nvSpPr>
        <p:spPr>
          <a:xfrm>
            <a:off x="1028699" y="3647993"/>
            <a:ext cx="5915025" cy="763906"/>
          </a:xfrm>
          <a:prstGeom prst="rect">
            <a:avLst/>
          </a:prstGeom>
        </p:spPr>
        <p:txBody>
          <a:bodyPr lIns="0" tIns="0" rIns="0" bIns="0" rtlCol="0" anchor="t">
            <a:spAutoFit/>
          </a:bodyPr>
          <a:lstStyle/>
          <a:p>
            <a:pPr>
              <a:lnSpc>
                <a:spcPts val="5669"/>
              </a:lnSpc>
            </a:pPr>
            <a:r>
              <a:rPr lang="en-US" sz="4049" dirty="0">
                <a:solidFill>
                  <a:srgbClr val="1B75BC"/>
                </a:solidFill>
                <a:latin typeface="Arial Bold"/>
              </a:rPr>
              <a:t>School Safety Allotment</a:t>
            </a:r>
          </a:p>
        </p:txBody>
      </p:sp>
      <p:sp>
        <p:nvSpPr>
          <p:cNvPr id="11" name="TextBox 11"/>
          <p:cNvSpPr txBox="1"/>
          <p:nvPr/>
        </p:nvSpPr>
        <p:spPr>
          <a:xfrm>
            <a:off x="1028700" y="4455495"/>
            <a:ext cx="12063412" cy="1351396"/>
          </a:xfrm>
          <a:prstGeom prst="rect">
            <a:avLst/>
          </a:prstGeom>
        </p:spPr>
        <p:txBody>
          <a:bodyPr wrap="square" lIns="0" tIns="0" rIns="0" bIns="0" rtlCol="0" anchor="t">
            <a:spAutoFit/>
          </a:bodyPr>
          <a:lstStyle/>
          <a:p>
            <a:pPr>
              <a:lnSpc>
                <a:spcPts val="3643"/>
              </a:lnSpc>
            </a:pPr>
            <a:r>
              <a:rPr lang="en-US" sz="2802" dirty="0">
                <a:solidFill>
                  <a:srgbClr val="191919"/>
                </a:solidFill>
                <a:latin typeface="Arial"/>
              </a:rPr>
              <a:t>Increases the School Safety Allotment from $9.72/ADA to $10/ADA and provides $15,000 per campus.  SSA dollars must be spent on specific purposes spelled out in law, related to safety &amp; security.</a:t>
            </a:r>
          </a:p>
        </p:txBody>
      </p:sp>
      <p:sp>
        <p:nvSpPr>
          <p:cNvPr id="12" name="TextBox 12"/>
          <p:cNvSpPr txBox="1"/>
          <p:nvPr/>
        </p:nvSpPr>
        <p:spPr>
          <a:xfrm>
            <a:off x="10307029" y="3647993"/>
            <a:ext cx="3338512" cy="666401"/>
          </a:xfrm>
          <a:prstGeom prst="rect">
            <a:avLst/>
          </a:prstGeom>
        </p:spPr>
        <p:txBody>
          <a:bodyPr wrap="square" lIns="0" tIns="0" rIns="0" bIns="0" rtlCol="0" anchor="t">
            <a:spAutoFit/>
          </a:bodyPr>
          <a:lstStyle/>
          <a:p>
            <a:pPr algn="r">
              <a:lnSpc>
                <a:spcPts val="5669"/>
              </a:lnSpc>
            </a:pPr>
            <a:r>
              <a:rPr lang="en-US" sz="4049" dirty="0">
                <a:solidFill>
                  <a:srgbClr val="1B75BC"/>
                </a:solidFill>
                <a:latin typeface="Arial Bold"/>
              </a:rPr>
              <a:t>$151,142</a:t>
            </a:r>
          </a:p>
        </p:txBody>
      </p:sp>
      <p:sp>
        <p:nvSpPr>
          <p:cNvPr id="17" name="TextBox 17"/>
          <p:cNvSpPr txBox="1"/>
          <p:nvPr/>
        </p:nvSpPr>
        <p:spPr>
          <a:xfrm>
            <a:off x="2064544" y="7655409"/>
            <a:ext cx="11720512" cy="1397370"/>
          </a:xfrm>
          <a:prstGeom prst="rect">
            <a:avLst/>
          </a:prstGeom>
        </p:spPr>
        <p:txBody>
          <a:bodyPr wrap="square" lIns="0" tIns="0" rIns="0" bIns="0" rtlCol="0" anchor="t">
            <a:spAutoFit/>
          </a:bodyPr>
          <a:lstStyle/>
          <a:p>
            <a:pPr algn="r">
              <a:lnSpc>
                <a:spcPts val="5669"/>
              </a:lnSpc>
            </a:pPr>
            <a:r>
              <a:rPr lang="en-US" sz="4049" dirty="0">
                <a:solidFill>
                  <a:srgbClr val="1B75BC"/>
                </a:solidFill>
                <a:latin typeface="Arial Bold"/>
              </a:rPr>
              <a:t>TOTAL INCREASE: 0.3%</a:t>
            </a:r>
          </a:p>
          <a:p>
            <a:pPr algn="r">
              <a:lnSpc>
                <a:spcPts val="5669"/>
              </a:lnSpc>
            </a:pPr>
            <a:r>
              <a:rPr lang="en-US" sz="4049" dirty="0">
                <a:solidFill>
                  <a:srgbClr val="1B75BC"/>
                </a:solidFill>
                <a:latin typeface="Arial Bold"/>
              </a:rPr>
              <a:t>$24 per student in Average Daily Attendance</a:t>
            </a:r>
          </a:p>
        </p:txBody>
      </p:sp>
      <p:sp>
        <p:nvSpPr>
          <p:cNvPr id="18" name="TextBox 17">
            <a:extLst>
              <a:ext uri="{FF2B5EF4-FFF2-40B4-BE49-F238E27FC236}">
                <a16:creationId xmlns:a16="http://schemas.microsoft.com/office/drawing/2014/main" id="{1DF2F4F5-C487-EAE8-05BE-7BDB6A9C601C}"/>
              </a:ext>
            </a:extLst>
          </p:cNvPr>
          <p:cNvSpPr txBox="1"/>
          <p:nvPr/>
        </p:nvSpPr>
        <p:spPr>
          <a:xfrm>
            <a:off x="13411009" y="759602"/>
            <a:ext cx="4274767" cy="2246769"/>
          </a:xfrm>
          <a:prstGeom prst="rect">
            <a:avLst/>
          </a:prstGeom>
          <a:solidFill>
            <a:srgbClr val="C00000"/>
          </a:solidFill>
        </p:spPr>
        <p:txBody>
          <a:bodyPr wrap="square" rtlCol="0">
            <a:spAutoFit/>
          </a:bodyPr>
          <a:lstStyle/>
          <a:p>
            <a:r>
              <a:rPr lang="en-US" sz="2800" b="1" dirty="0">
                <a:solidFill>
                  <a:schemeClr val="bg1"/>
                </a:solidFill>
              </a:rPr>
              <a:t>Lawmakers also provided $1.1 billion in school safety grants to help schools comply with new Safety &amp; Security Standards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AutoShape 3"/>
          <p:cNvSpPr/>
          <p:nvPr/>
        </p:nvSpPr>
        <p:spPr>
          <a:xfrm>
            <a:off x="-5640384" y="6884421"/>
            <a:ext cx="16256977" cy="8229600"/>
          </a:xfrm>
          <a:prstGeom prst="rect">
            <a:avLst/>
          </a:prstGeom>
          <a:solidFill>
            <a:srgbClr val="16CEF6"/>
          </a:solidFill>
        </p:spPr>
        <p:txBody>
          <a:bodyPr/>
          <a:lstStyle/>
          <a:p>
            <a:endParaRPr lang="en-US" dirty="0"/>
          </a:p>
        </p:txBody>
      </p:sp>
      <p:sp>
        <p:nvSpPr>
          <p:cNvPr id="4" name="AutoShape 4"/>
          <p:cNvSpPr/>
          <p:nvPr/>
        </p:nvSpPr>
        <p:spPr>
          <a:xfrm>
            <a:off x="9144000" y="4835932"/>
            <a:ext cx="9952845" cy="3651422"/>
          </a:xfrm>
          <a:prstGeom prst="rect">
            <a:avLst/>
          </a:prstGeom>
          <a:solidFill>
            <a:srgbClr val="1B75BC"/>
          </a:solidFill>
        </p:spPr>
        <p:txBody>
          <a:bodyPr/>
          <a:lstStyle/>
          <a:p>
            <a:endParaRPr lang="en-US" dirty="0"/>
          </a:p>
        </p:txBody>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27986" t="7276" r="19464" b="5932"/>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dirty="0"/>
          </a:p>
        </p:txBody>
      </p:sp>
      <p:sp>
        <p:nvSpPr>
          <p:cNvPr id="10" name="TextBox 10"/>
          <p:cNvSpPr txBox="1"/>
          <p:nvPr/>
        </p:nvSpPr>
        <p:spPr>
          <a:xfrm>
            <a:off x="9144000" y="1160582"/>
            <a:ext cx="7616492" cy="1223846"/>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Property Taxes</a:t>
            </a:r>
          </a:p>
        </p:txBody>
      </p:sp>
      <p:sp>
        <p:nvSpPr>
          <p:cNvPr id="11" name="TextBox 11"/>
          <p:cNvSpPr txBox="1"/>
          <p:nvPr/>
        </p:nvSpPr>
        <p:spPr>
          <a:xfrm>
            <a:off x="9550302" y="5188357"/>
            <a:ext cx="7939371" cy="2657651"/>
          </a:xfrm>
          <a:prstGeom prst="rect">
            <a:avLst/>
          </a:prstGeom>
        </p:spPr>
        <p:txBody>
          <a:bodyPr lIns="0" tIns="0" rIns="0" bIns="0" rtlCol="0" anchor="t">
            <a:spAutoFit/>
          </a:bodyPr>
          <a:lstStyle/>
          <a:p>
            <a:r>
              <a:rPr lang="en-US" sz="3399" dirty="0">
                <a:solidFill>
                  <a:srgbClr val="FFFFFF"/>
                </a:solidFill>
                <a:latin typeface="Arial"/>
              </a:rPr>
              <a:t>In 2021, Texans experienced 6% growth statewide.  In 2022, Texans experienced 19% growth statewide.  For the reason, among others, property tax relief was the first  priority among state leaders.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0000"/>
          </a:blip>
          <a:srcRect t="10595" b="10595"/>
          <a:stretch>
            <a:fillRect/>
          </a:stretch>
        </p:blipFill>
        <p:spPr>
          <a:xfrm>
            <a:off x="0" y="0"/>
            <a:ext cx="18288000" cy="10287000"/>
          </a:xfrm>
          <a:prstGeom prst="rect">
            <a:avLst/>
          </a:prstGeom>
        </p:spPr>
      </p:pic>
      <p:sp>
        <p:nvSpPr>
          <p:cNvPr id="12" name="Rectangle 11">
            <a:extLst>
              <a:ext uri="{FF2B5EF4-FFF2-40B4-BE49-F238E27FC236}">
                <a16:creationId xmlns:a16="http://schemas.microsoft.com/office/drawing/2014/main" id="{263CF724-ACE5-9B3F-D117-04D209AC3B8C}"/>
              </a:ext>
            </a:extLst>
          </p:cNvPr>
          <p:cNvSpPr/>
          <p:nvPr/>
        </p:nvSpPr>
        <p:spPr>
          <a:xfrm>
            <a:off x="1028700" y="448343"/>
            <a:ext cx="14592300" cy="1576046"/>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3"/>
          <p:cNvGrpSpPr/>
          <p:nvPr/>
        </p:nvGrpSpPr>
        <p:grpSpPr>
          <a:xfrm>
            <a:off x="1028700" y="2225894"/>
            <a:ext cx="12641207" cy="7032406"/>
            <a:chOff x="0" y="0"/>
            <a:chExt cx="3547314" cy="1852156"/>
          </a:xfrm>
        </p:grpSpPr>
        <p:sp>
          <p:nvSpPr>
            <p:cNvPr id="4" name="Freeform 4"/>
            <p:cNvSpPr/>
            <p:nvPr/>
          </p:nvSpPr>
          <p:spPr>
            <a:xfrm>
              <a:off x="0" y="0"/>
              <a:ext cx="3547314" cy="1852157"/>
            </a:xfrm>
            <a:custGeom>
              <a:avLst/>
              <a:gdLst/>
              <a:ahLst/>
              <a:cxnLst/>
              <a:rect l="l" t="t" r="r" b="b"/>
              <a:pathLst>
                <a:path w="3547314" h="1852157">
                  <a:moveTo>
                    <a:pt x="0" y="0"/>
                  </a:moveTo>
                  <a:lnTo>
                    <a:pt x="3547314" y="0"/>
                  </a:lnTo>
                  <a:lnTo>
                    <a:pt x="3547314" y="1852157"/>
                  </a:lnTo>
                  <a:lnTo>
                    <a:pt x="0" y="1852157"/>
                  </a:lnTo>
                  <a:close/>
                </a:path>
              </a:pathLst>
            </a:custGeom>
            <a:solidFill>
              <a:srgbClr val="F2F4F5"/>
            </a:solidFill>
          </p:spPr>
          <p:txBody>
            <a:bodyPr/>
            <a:lstStyle/>
            <a:p>
              <a:endParaRPr lang="en-US" dirty="0"/>
            </a:p>
          </p:txBody>
        </p:sp>
        <p:sp>
          <p:nvSpPr>
            <p:cNvPr id="5" name="TextBox 5"/>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6" name="TextBox 6"/>
          <p:cNvSpPr txBox="1"/>
          <p:nvPr/>
        </p:nvSpPr>
        <p:spPr>
          <a:xfrm>
            <a:off x="822256" y="2427399"/>
            <a:ext cx="12317001" cy="6629400"/>
          </a:xfrm>
          <a:prstGeom prst="rect">
            <a:avLst/>
          </a:prstGeom>
        </p:spPr>
        <p:txBody>
          <a:bodyPr wrap="square" lIns="0" tIns="0" rIns="0" bIns="0" rtlCol="0" anchor="t">
            <a:spAutoFit/>
          </a:bodyPr>
          <a:lstStyle/>
          <a:p>
            <a:pPr marL="723264" lvl="1" indent="-361632">
              <a:buFont typeface="Arial"/>
              <a:buChar char="•"/>
            </a:pPr>
            <a:r>
              <a:rPr lang="en-US" sz="3200" dirty="0">
                <a:solidFill>
                  <a:srgbClr val="191919"/>
                </a:solidFill>
                <a:latin typeface="Arial" panose="020B0604020202020204" pitchFamily="34" charset="0"/>
                <a:cs typeface="Arial" panose="020B0604020202020204" pitchFamily="34" charset="0"/>
              </a:rPr>
              <a:t>The legislature sets the cost of each student through the </a:t>
            </a:r>
            <a:r>
              <a:rPr lang="en-US" sz="3200" b="1" dirty="0">
                <a:solidFill>
                  <a:srgbClr val="191919"/>
                </a:solidFill>
                <a:latin typeface="Arial" panose="020B0604020202020204" pitchFamily="34" charset="0"/>
                <a:cs typeface="Arial" panose="020B0604020202020204" pitchFamily="34" charset="0"/>
              </a:rPr>
              <a:t>basic allotment</a:t>
            </a:r>
            <a:r>
              <a:rPr lang="en-US" sz="3200" dirty="0">
                <a:solidFill>
                  <a:srgbClr val="191919"/>
                </a:solidFill>
                <a:latin typeface="Arial" panose="020B0604020202020204" pitchFamily="34" charset="0"/>
                <a:cs typeface="Arial" panose="020B0604020202020204" pitchFamily="34" charset="0"/>
              </a:rPr>
              <a:t> and other weighted formulas</a:t>
            </a:r>
          </a:p>
          <a:p>
            <a:endParaRPr lang="en-US" sz="3200" dirty="0">
              <a:solidFill>
                <a:srgbClr val="191919"/>
              </a:solidFill>
              <a:latin typeface="Arial" panose="020B0604020202020204" pitchFamily="34" charset="0"/>
              <a:cs typeface="Arial" panose="020B0604020202020204" pitchFamily="34" charset="0"/>
            </a:endParaRPr>
          </a:p>
          <a:p>
            <a:pPr marL="723264" lvl="1" indent="-361632">
              <a:buFont typeface="Arial"/>
              <a:buChar char="•"/>
            </a:pPr>
            <a:r>
              <a:rPr lang="en-US" sz="3200" dirty="0">
                <a:solidFill>
                  <a:srgbClr val="191919"/>
                </a:solidFill>
                <a:latin typeface="Arial" panose="020B0604020202020204" pitchFamily="34" charset="0"/>
                <a:cs typeface="Arial" panose="020B0604020202020204" pitchFamily="34" charset="0"/>
              </a:rPr>
              <a:t>The </a:t>
            </a:r>
            <a:r>
              <a:rPr lang="en-US" sz="3200" b="1" dirty="0">
                <a:solidFill>
                  <a:srgbClr val="191919"/>
                </a:solidFill>
                <a:latin typeface="Arial" panose="020B0604020202020204" pitchFamily="34" charset="0"/>
                <a:cs typeface="Arial" panose="020B0604020202020204" pitchFamily="34" charset="0"/>
              </a:rPr>
              <a:t>number of students who show up each day</a:t>
            </a:r>
            <a:r>
              <a:rPr lang="en-US" sz="3200" dirty="0">
                <a:solidFill>
                  <a:srgbClr val="191919"/>
                </a:solidFill>
                <a:latin typeface="Arial" panose="020B0604020202020204" pitchFamily="34" charset="0"/>
                <a:cs typeface="Arial" panose="020B0604020202020204" pitchFamily="34" charset="0"/>
              </a:rPr>
              <a:t>, combined with the formulas determine the size of the overall base budget</a:t>
            </a:r>
          </a:p>
          <a:p>
            <a:endParaRPr lang="en-US" sz="3200" dirty="0">
              <a:solidFill>
                <a:srgbClr val="191919"/>
              </a:solidFill>
              <a:latin typeface="Arial" panose="020B0604020202020204" pitchFamily="34" charset="0"/>
              <a:cs typeface="Arial" panose="020B0604020202020204" pitchFamily="34" charset="0"/>
            </a:endParaRPr>
          </a:p>
          <a:p>
            <a:pPr marL="723264" lvl="1" indent="-361632">
              <a:buFont typeface="Arial"/>
              <a:buChar char="•"/>
            </a:pPr>
            <a:r>
              <a:rPr lang="en-US" sz="3200" dirty="0">
                <a:solidFill>
                  <a:srgbClr val="191919"/>
                </a:solidFill>
                <a:latin typeface="Arial" panose="020B0604020202020204" pitchFamily="34" charset="0"/>
                <a:cs typeface="Arial" panose="020B0604020202020204" pitchFamily="34" charset="0"/>
              </a:rPr>
              <a:t>The school district has limited authority to add “</a:t>
            </a:r>
            <a:r>
              <a:rPr lang="en-US" sz="3200" b="1" dirty="0">
                <a:solidFill>
                  <a:srgbClr val="191919"/>
                </a:solidFill>
                <a:latin typeface="Arial" panose="020B0604020202020204" pitchFamily="34" charset="0"/>
                <a:cs typeface="Arial" panose="020B0604020202020204" pitchFamily="34" charset="0"/>
              </a:rPr>
              <a:t>enrichment pennies</a:t>
            </a:r>
            <a:r>
              <a:rPr lang="en-US" sz="3200" dirty="0">
                <a:solidFill>
                  <a:srgbClr val="191919"/>
                </a:solidFill>
                <a:latin typeface="Arial" panose="020B0604020202020204" pitchFamily="34" charset="0"/>
                <a:cs typeface="Arial" panose="020B0604020202020204" pitchFamily="34" charset="0"/>
              </a:rPr>
              <a:t>” to increase the budget</a:t>
            </a:r>
          </a:p>
          <a:p>
            <a:endParaRPr lang="en-US" sz="3200" dirty="0">
              <a:solidFill>
                <a:srgbClr val="191919"/>
              </a:solidFill>
              <a:latin typeface="Arial" panose="020B0604020202020204" pitchFamily="34" charset="0"/>
              <a:cs typeface="Arial" panose="020B0604020202020204" pitchFamily="34" charset="0"/>
            </a:endParaRPr>
          </a:p>
          <a:p>
            <a:pPr marL="723264" lvl="1" indent="-361632">
              <a:buFont typeface="Arial"/>
              <a:buChar char="•"/>
            </a:pPr>
            <a:r>
              <a:rPr lang="en-US" sz="3200" b="1" dirty="0">
                <a:solidFill>
                  <a:srgbClr val="191919"/>
                </a:solidFill>
                <a:latin typeface="Arial" panose="020B0604020202020204" pitchFamily="34" charset="0"/>
                <a:cs typeface="Arial" panose="020B0604020202020204" pitchFamily="34" charset="0"/>
              </a:rPr>
              <a:t>Local property taxes </a:t>
            </a:r>
            <a:r>
              <a:rPr lang="en-US" sz="3200" dirty="0">
                <a:solidFill>
                  <a:srgbClr val="191919"/>
                </a:solidFill>
                <a:latin typeface="Arial" panose="020B0604020202020204" pitchFamily="34" charset="0"/>
                <a:cs typeface="Arial" panose="020B0604020202020204" pitchFamily="34" charset="0"/>
              </a:rPr>
              <a:t>are used first to fund that budget.  When they are insufficient, state aid fills the gap.  If local property taxes produce more than the state-determined cost, </a:t>
            </a:r>
            <a:r>
              <a:rPr lang="en-US" sz="3200" b="1" dirty="0">
                <a:solidFill>
                  <a:srgbClr val="191919"/>
                </a:solidFill>
                <a:latin typeface="Arial" panose="020B0604020202020204" pitchFamily="34" charset="0"/>
                <a:cs typeface="Arial" panose="020B0604020202020204" pitchFamily="34" charset="0"/>
              </a:rPr>
              <a:t>the “excess” is recaptured</a:t>
            </a:r>
            <a:r>
              <a:rPr lang="en-US" sz="3200" dirty="0">
                <a:solidFill>
                  <a:srgbClr val="191919"/>
                </a:solidFill>
                <a:latin typeface="Arial" panose="020B0604020202020204" pitchFamily="34" charset="0"/>
                <a:cs typeface="Arial" panose="020B0604020202020204" pitchFamily="34" charset="0"/>
              </a:rPr>
              <a:t>.</a:t>
            </a:r>
          </a:p>
        </p:txBody>
      </p:sp>
      <p:sp>
        <p:nvSpPr>
          <p:cNvPr id="7" name="Freeform 7"/>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grpSp>
        <p:nvGrpSpPr>
          <p:cNvPr id="8" name="Group 8"/>
          <p:cNvGrpSpPr/>
          <p:nvPr/>
        </p:nvGrpSpPr>
        <p:grpSpPr>
          <a:xfrm>
            <a:off x="13876351" y="3033936"/>
            <a:ext cx="3893574" cy="4556121"/>
            <a:chOff x="-221836" y="-219340"/>
            <a:chExt cx="1025468" cy="1069841"/>
          </a:xfrm>
        </p:grpSpPr>
        <p:sp>
          <p:nvSpPr>
            <p:cNvPr id="9" name="Freeform 9"/>
            <p:cNvSpPr/>
            <p:nvPr/>
          </p:nvSpPr>
          <p:spPr>
            <a:xfrm>
              <a:off x="-221836" y="25516"/>
              <a:ext cx="1025468" cy="661957"/>
            </a:xfrm>
            <a:custGeom>
              <a:avLst/>
              <a:gdLst/>
              <a:ahLst/>
              <a:cxnLst/>
              <a:rect l="l" t="t" r="r" b="b"/>
              <a:pathLst>
                <a:path w="812800" h="681702">
                  <a:moveTo>
                    <a:pt x="0" y="0"/>
                  </a:moveTo>
                  <a:lnTo>
                    <a:pt x="812800" y="0"/>
                  </a:lnTo>
                  <a:lnTo>
                    <a:pt x="812800" y="681702"/>
                  </a:lnTo>
                  <a:lnTo>
                    <a:pt x="0" y="681702"/>
                  </a:lnTo>
                  <a:close/>
                </a:path>
              </a:pathLst>
            </a:custGeom>
            <a:solidFill>
              <a:srgbClr val="132C2C"/>
            </a:solidFill>
          </p:spPr>
          <p:txBody>
            <a:bodyPr/>
            <a:lstStyle/>
            <a:p>
              <a:endParaRPr lang="en-US" dirty="0"/>
            </a:p>
          </p:txBody>
        </p:sp>
        <p:sp>
          <p:nvSpPr>
            <p:cNvPr id="10" name="TextBox 10"/>
            <p:cNvSpPr txBox="1"/>
            <p:nvPr/>
          </p:nvSpPr>
          <p:spPr>
            <a:xfrm>
              <a:off x="-201498" y="-219340"/>
              <a:ext cx="967201" cy="1069841"/>
            </a:xfrm>
            <a:prstGeom prst="rect">
              <a:avLst/>
            </a:prstGeom>
          </p:spPr>
          <p:txBody>
            <a:bodyPr lIns="50800" tIns="50800" rIns="50800" bIns="50800" rtlCol="0" anchor="ctr"/>
            <a:lstStyle/>
            <a:p>
              <a:pPr algn="ctr">
                <a:lnSpc>
                  <a:spcPct val="150000"/>
                </a:lnSpc>
              </a:pPr>
              <a:r>
                <a:rPr lang="en-US" sz="3600" b="1" dirty="0">
                  <a:solidFill>
                    <a:srgbClr val="FFFFFF"/>
                  </a:solidFill>
                  <a:latin typeface="Arial" panose="020B0604020202020204" pitchFamily="34" charset="0"/>
                  <a:cs typeface="Arial" panose="020B0604020202020204" pitchFamily="34" charset="0"/>
                </a:rPr>
                <a:t>Student Counts</a:t>
              </a:r>
            </a:p>
            <a:p>
              <a:pPr algn="ctr">
                <a:lnSpc>
                  <a:spcPct val="150000"/>
                </a:lnSpc>
              </a:pPr>
              <a:r>
                <a:rPr lang="en-US" sz="3600" b="1" dirty="0">
                  <a:solidFill>
                    <a:srgbClr val="FFFFFF"/>
                  </a:solidFill>
                  <a:latin typeface="Arial" panose="020B0604020202020204" pitchFamily="34" charset="0"/>
                  <a:cs typeface="Arial" panose="020B0604020202020204" pitchFamily="34" charset="0"/>
                </a:rPr>
                <a:t>Property Values</a:t>
              </a:r>
            </a:p>
            <a:p>
              <a:pPr algn="ctr">
                <a:lnSpc>
                  <a:spcPct val="150000"/>
                </a:lnSpc>
              </a:pPr>
              <a:r>
                <a:rPr lang="en-US" sz="3600" b="1" dirty="0">
                  <a:solidFill>
                    <a:srgbClr val="FFFFFF"/>
                  </a:solidFill>
                  <a:latin typeface="Arial" panose="020B0604020202020204" pitchFamily="34" charset="0"/>
                  <a:cs typeface="Arial" panose="020B0604020202020204" pitchFamily="34" charset="0"/>
                </a:rPr>
                <a:t>Tax Effort</a:t>
              </a:r>
              <a:endParaRPr lang="en-US" sz="3299" b="1" dirty="0">
                <a:solidFill>
                  <a:srgbClr val="FFFFFF"/>
                </a:solidFill>
                <a:latin typeface="Arial" panose="020B0604020202020204" pitchFamily="34" charset="0"/>
                <a:cs typeface="Arial" panose="020B0604020202020204" pitchFamily="34" charset="0"/>
              </a:endParaRPr>
            </a:p>
          </p:txBody>
        </p:sp>
      </p:grpSp>
      <p:sp>
        <p:nvSpPr>
          <p:cNvPr id="11" name="TextBox 11"/>
          <p:cNvSpPr txBox="1"/>
          <p:nvPr/>
        </p:nvSpPr>
        <p:spPr>
          <a:xfrm>
            <a:off x="1315640" y="620302"/>
            <a:ext cx="14018419" cy="1387478"/>
          </a:xfrm>
          <a:prstGeom prst="rect">
            <a:avLst/>
          </a:prstGeom>
        </p:spPr>
        <p:txBody>
          <a:bodyPr lIns="0" tIns="0" rIns="0" bIns="0" rtlCol="0" anchor="t">
            <a:spAutoFit/>
          </a:bodyPr>
          <a:lstStyle/>
          <a:p>
            <a:pPr algn="ctr">
              <a:lnSpc>
                <a:spcPts val="10149"/>
              </a:lnSpc>
            </a:pPr>
            <a:r>
              <a:rPr lang="en-US" sz="7249" dirty="0">
                <a:solidFill>
                  <a:srgbClr val="FFFFFF"/>
                </a:solidFill>
                <a:latin typeface="Arial Bold"/>
              </a:rPr>
              <a:t>How does school finance work?</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arison of glasses with water&#10;&#10;Description automatically generated">
            <a:extLst>
              <a:ext uri="{FF2B5EF4-FFF2-40B4-BE49-F238E27FC236}">
                <a16:creationId xmlns:a16="http://schemas.microsoft.com/office/drawing/2014/main" id="{FEC7F5C4-CD94-93C8-4526-009B549B8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79748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4" name="TextBox 4"/>
          <p:cNvSpPr txBox="1"/>
          <p:nvPr/>
        </p:nvSpPr>
        <p:spPr>
          <a:xfrm>
            <a:off x="1143000" y="1028700"/>
            <a:ext cx="15316200" cy="2278188"/>
          </a:xfrm>
          <a:prstGeom prst="rect">
            <a:avLst/>
          </a:prstGeom>
        </p:spPr>
        <p:txBody>
          <a:bodyPr wrap="square" lIns="0" tIns="0" rIns="0" bIns="0" rtlCol="0" anchor="t">
            <a:spAutoFit/>
          </a:bodyPr>
          <a:lstStyle/>
          <a:p>
            <a:pPr algn="ctr">
              <a:lnSpc>
                <a:spcPts val="6089"/>
              </a:lnSpc>
            </a:pPr>
            <a:r>
              <a:rPr lang="en-US" sz="4349" dirty="0">
                <a:solidFill>
                  <a:srgbClr val="1B75BC"/>
                </a:solidFill>
                <a:latin typeface="Arial Bold"/>
              </a:rPr>
              <a:t>“This is the largest tax cut in Texas History, </a:t>
            </a:r>
          </a:p>
          <a:p>
            <a:pPr algn="ctr">
              <a:lnSpc>
                <a:spcPts val="6089"/>
              </a:lnSpc>
            </a:pPr>
            <a:r>
              <a:rPr lang="en-US" sz="4349" dirty="0">
                <a:solidFill>
                  <a:srgbClr val="1B75BC"/>
                </a:solidFill>
                <a:latin typeface="Arial Bold"/>
              </a:rPr>
              <a:t>and it injects billions of new dollars </a:t>
            </a:r>
          </a:p>
          <a:p>
            <a:pPr algn="ctr">
              <a:lnSpc>
                <a:spcPts val="6089"/>
              </a:lnSpc>
            </a:pPr>
            <a:r>
              <a:rPr lang="en-US" sz="4349" dirty="0">
                <a:solidFill>
                  <a:srgbClr val="1B75BC"/>
                </a:solidFill>
                <a:latin typeface="Arial Bold"/>
              </a:rPr>
              <a:t>into the state’s public education system."</a:t>
            </a:r>
          </a:p>
        </p:txBody>
      </p:sp>
      <p:sp>
        <p:nvSpPr>
          <p:cNvPr id="3" name="TextBox 2">
            <a:extLst>
              <a:ext uri="{FF2B5EF4-FFF2-40B4-BE49-F238E27FC236}">
                <a16:creationId xmlns:a16="http://schemas.microsoft.com/office/drawing/2014/main" id="{8028F5E6-F95E-B6F3-747E-F9506A24E4F0}"/>
              </a:ext>
            </a:extLst>
          </p:cNvPr>
          <p:cNvSpPr txBox="1"/>
          <p:nvPr/>
        </p:nvSpPr>
        <p:spPr>
          <a:xfrm>
            <a:off x="1806146" y="5293545"/>
            <a:ext cx="14020800" cy="3416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3600" b="0" i="0" dirty="0">
                <a:solidFill>
                  <a:schemeClr val="bg1"/>
                </a:solidFill>
                <a:effectLst/>
                <a:latin typeface="Arial" panose="020B0604020202020204" pitchFamily="34" charset="0"/>
                <a:cs typeface="Arial" panose="020B0604020202020204" pitchFamily="34" charset="0"/>
              </a:rPr>
              <a:t>Those dollars do not reach classrooms and they do not give schools more money to pay teachers and meet other needs. It would be disingenuous for any legislator to claim that a vote for property tax relief is a vote to increase funding for Texas classrooms. Property tax relief is good, but it does not provide the net increase in resources that Texas public schools severely need.</a:t>
            </a:r>
            <a:endParaRPr lang="en-US" sz="36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8F33EA-F9D8-38E2-2D0A-ECDB92FFB03B}"/>
              </a:ext>
            </a:extLst>
          </p:cNvPr>
          <p:cNvSpPr txBox="1"/>
          <p:nvPr/>
        </p:nvSpPr>
        <p:spPr>
          <a:xfrm>
            <a:off x="1806146" y="4435614"/>
            <a:ext cx="89154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Texas School Coalition Statement:</a:t>
            </a:r>
          </a:p>
        </p:txBody>
      </p:sp>
    </p:spTree>
    <p:extLst>
      <p:ext uri="{BB962C8B-B14F-4D97-AF65-F5344CB8AC3E}">
        <p14:creationId xmlns:p14="http://schemas.microsoft.com/office/powerpoint/2010/main" val="1859771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building with a dome and a person in a suit&#10;&#10;Description automatically generated">
            <a:extLst>
              <a:ext uri="{FF2B5EF4-FFF2-40B4-BE49-F238E27FC236}">
                <a16:creationId xmlns:a16="http://schemas.microsoft.com/office/drawing/2014/main" id="{37860DC3-998E-BE41-BE96-35B75E644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3125119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9443368" y="1911163"/>
            <a:ext cx="7815932" cy="4745395"/>
          </a:xfrm>
          <a:custGeom>
            <a:avLst/>
            <a:gdLst/>
            <a:ahLst/>
            <a:cxnLst/>
            <a:rect l="l" t="t" r="r" b="b"/>
            <a:pathLst>
              <a:path w="7815932" h="4745395">
                <a:moveTo>
                  <a:pt x="0" y="0"/>
                </a:moveTo>
                <a:lnTo>
                  <a:pt x="7815932" y="0"/>
                </a:lnTo>
                <a:lnTo>
                  <a:pt x="7815932" y="4745395"/>
                </a:lnTo>
                <a:lnTo>
                  <a:pt x="0" y="4745395"/>
                </a:lnTo>
                <a:lnTo>
                  <a:pt x="0" y="0"/>
                </a:lnTo>
                <a:close/>
              </a:path>
            </a:pathLst>
          </a:custGeom>
          <a:blipFill>
            <a:blip r:embed="rId4"/>
            <a:stretch>
              <a:fillRect l="-21901" t="-7373" r="-17571" b="-21843"/>
            </a:stretch>
          </a:blipFill>
        </p:spPr>
        <p:txBody>
          <a:bodyPr/>
          <a:lstStyle/>
          <a:p>
            <a:endParaRPr lang="en-US" dirty="0"/>
          </a:p>
        </p:txBody>
      </p:sp>
      <p:grpSp>
        <p:nvGrpSpPr>
          <p:cNvPr id="4" name="Group 4"/>
          <p:cNvGrpSpPr/>
          <p:nvPr/>
        </p:nvGrpSpPr>
        <p:grpSpPr>
          <a:xfrm>
            <a:off x="1296954" y="1883301"/>
            <a:ext cx="7903146" cy="6993853"/>
            <a:chOff x="857917" y="-143175"/>
            <a:chExt cx="2081487" cy="1842002"/>
          </a:xfrm>
        </p:grpSpPr>
        <p:sp>
          <p:nvSpPr>
            <p:cNvPr id="5" name="Freeform 5"/>
            <p:cNvSpPr/>
            <p:nvPr/>
          </p:nvSpPr>
          <p:spPr>
            <a:xfrm>
              <a:off x="857917" y="-143175"/>
              <a:ext cx="2081487" cy="1842002"/>
            </a:xfrm>
            <a:custGeom>
              <a:avLst/>
              <a:gdLst/>
              <a:ahLst/>
              <a:cxnLst/>
              <a:rect l="l" t="t" r="r" b="b"/>
              <a:pathLst>
                <a:path w="2081487" h="1842002">
                  <a:moveTo>
                    <a:pt x="0" y="0"/>
                  </a:moveTo>
                  <a:lnTo>
                    <a:pt x="2081487" y="0"/>
                  </a:lnTo>
                  <a:lnTo>
                    <a:pt x="2081487" y="1842002"/>
                  </a:lnTo>
                  <a:lnTo>
                    <a:pt x="0" y="1842002"/>
                  </a:lnTo>
                  <a:lnTo>
                    <a:pt x="0" y="0"/>
                  </a:lnTo>
                </a:path>
              </a:pathLst>
            </a:custGeom>
            <a:solidFill>
              <a:srgbClr val="19598D"/>
            </a:solidFill>
          </p:spPr>
          <p:txBody>
            <a:bodyPr/>
            <a:lstStyle/>
            <a:p>
              <a:endParaRPr lang="en-US" dirty="0"/>
            </a:p>
          </p:txBody>
        </p:sp>
        <p:sp>
          <p:nvSpPr>
            <p:cNvPr id="6" name="TextBox 6"/>
            <p:cNvSpPr txBox="1"/>
            <p:nvPr/>
          </p:nvSpPr>
          <p:spPr>
            <a:xfrm>
              <a:off x="957853" y="454579"/>
              <a:ext cx="1838634" cy="927100"/>
            </a:xfrm>
            <a:prstGeom prst="rect">
              <a:avLst/>
            </a:prstGeom>
          </p:spPr>
          <p:txBody>
            <a:bodyPr lIns="50800" tIns="50800" rIns="50800" bIns="50800" rtlCol="0" anchor="ctr"/>
            <a:lstStyle/>
            <a:p>
              <a:pPr>
                <a:lnSpc>
                  <a:spcPts val="4059"/>
                </a:lnSpc>
              </a:pPr>
              <a:r>
                <a:rPr lang="en-US" sz="3200" b="1" dirty="0">
                  <a:solidFill>
                    <a:srgbClr val="FFFFFF"/>
                  </a:solidFill>
                  <a:latin typeface="Arial" panose="020B0604020202020204" pitchFamily="34" charset="0"/>
                  <a:cs typeface="Arial" panose="020B0604020202020204" pitchFamily="34" charset="0"/>
                </a:rPr>
                <a:t>$13.3 billion in tax relief (when combined with the $5.3B from the regular session, that’s </a:t>
              </a:r>
              <a:r>
                <a:rPr lang="en-US" sz="3200" b="1" u="sng" dirty="0">
                  <a:solidFill>
                    <a:srgbClr val="FFFFFF"/>
                  </a:solidFill>
                  <a:latin typeface="Arial" panose="020B0604020202020204" pitchFamily="34" charset="0"/>
                  <a:cs typeface="Arial" panose="020B0604020202020204" pitchFamily="34" charset="0"/>
                </a:rPr>
                <a:t>$18 billion</a:t>
              </a:r>
              <a:r>
                <a:rPr lang="en-US" sz="3200" b="1" dirty="0">
                  <a:solidFill>
                    <a:srgbClr val="FFFFFF"/>
                  </a:solidFill>
                  <a:latin typeface="Arial" panose="020B0604020202020204" pitchFamily="34" charset="0"/>
                  <a:cs typeface="Arial" panose="020B0604020202020204" pitchFamily="34" charset="0"/>
                </a:rPr>
                <a:t> in property tax relief).</a:t>
              </a:r>
            </a:p>
            <a:p>
              <a:pPr algn="ctr">
                <a:lnSpc>
                  <a:spcPts val="4059"/>
                </a:lnSpc>
              </a:pPr>
              <a:endParaRPr lang="en-US" sz="3200" b="1" dirty="0">
                <a:solidFill>
                  <a:srgbClr val="FFFFFF"/>
                </a:solidFill>
                <a:latin typeface="Arial" panose="020B0604020202020204" pitchFamily="34" charset="0"/>
                <a:cs typeface="Arial" panose="020B0604020202020204" pitchFamily="34" charset="0"/>
              </a:endParaRPr>
            </a:p>
            <a:p>
              <a:pPr marL="626104" lvl="1" indent="-313052">
                <a:lnSpc>
                  <a:spcPts val="4059"/>
                </a:lnSpc>
                <a:buFont typeface="Arial"/>
                <a:buChar char="•"/>
              </a:pPr>
              <a:r>
                <a:rPr lang="en-US" sz="3200" b="1" dirty="0">
                  <a:solidFill>
                    <a:srgbClr val="FFFFFF"/>
                  </a:solidFill>
                  <a:latin typeface="Arial" panose="020B0604020202020204" pitchFamily="34" charset="0"/>
                  <a:cs typeface="Arial" panose="020B0604020202020204" pitchFamily="34" charset="0"/>
                </a:rPr>
                <a:t>10.7 cents additional tax rate compression (+ current law)</a:t>
              </a:r>
            </a:p>
            <a:p>
              <a:pPr marL="626104" lvl="1" indent="-313052">
                <a:lnSpc>
                  <a:spcPts val="4059"/>
                </a:lnSpc>
                <a:buFont typeface="Arial"/>
                <a:buChar char="•"/>
              </a:pPr>
              <a:r>
                <a:rPr lang="en-US" sz="3200" b="1" dirty="0">
                  <a:solidFill>
                    <a:srgbClr val="FFFFFF"/>
                  </a:solidFill>
                  <a:latin typeface="Arial" panose="020B0604020202020204" pitchFamily="34" charset="0"/>
                  <a:cs typeface="Arial" panose="020B0604020202020204" pitchFamily="34" charset="0"/>
                </a:rPr>
                <a:t>$100,000 homestead exemption</a:t>
              </a:r>
            </a:p>
            <a:p>
              <a:pPr marL="626104" lvl="1" indent="-313052">
                <a:lnSpc>
                  <a:spcPts val="4059"/>
                </a:lnSpc>
                <a:buFont typeface="Arial"/>
                <a:buChar char="•"/>
              </a:pPr>
              <a:r>
                <a:rPr lang="en-US" sz="3200" b="1" dirty="0">
                  <a:solidFill>
                    <a:srgbClr val="FFFFFF"/>
                  </a:solidFill>
                  <a:latin typeface="Arial" panose="020B0604020202020204" pitchFamily="34" charset="0"/>
                  <a:cs typeface="Arial" panose="020B0604020202020204" pitchFamily="34" charset="0"/>
                </a:rPr>
                <a:t>New 20% appraisal cap on non-homestead real property valued at less than $5 million</a:t>
              </a:r>
            </a:p>
            <a:p>
              <a:pPr algn="ctr">
                <a:lnSpc>
                  <a:spcPts val="3359"/>
                </a:lnSpc>
              </a:pPr>
              <a:endParaRPr lang="en-US" sz="2899" dirty="0">
                <a:solidFill>
                  <a:srgbClr val="FFFFFF"/>
                </a:solidFill>
                <a:latin typeface="Avenir Next LT Pro 1"/>
              </a:endParaRPr>
            </a:p>
            <a:p>
              <a:pPr algn="ctr">
                <a:lnSpc>
                  <a:spcPts val="3359"/>
                </a:lnSpc>
              </a:pPr>
              <a:endParaRPr lang="en-US" sz="2899" dirty="0">
                <a:solidFill>
                  <a:srgbClr val="FFFFFF"/>
                </a:solidFill>
                <a:latin typeface="Avenir Next LT Pro 1"/>
              </a:endParaRPr>
            </a:p>
          </p:txBody>
        </p:sp>
      </p:grpSp>
      <p:sp>
        <p:nvSpPr>
          <p:cNvPr id="7" name="TextBox 7"/>
          <p:cNvSpPr txBox="1"/>
          <p:nvPr/>
        </p:nvSpPr>
        <p:spPr>
          <a:xfrm>
            <a:off x="1240854" y="508727"/>
            <a:ext cx="15806291" cy="1013098"/>
          </a:xfrm>
          <a:prstGeom prst="rect">
            <a:avLst/>
          </a:prstGeom>
        </p:spPr>
        <p:txBody>
          <a:bodyPr lIns="0" tIns="0" rIns="0" bIns="0" rtlCol="0" anchor="t">
            <a:spAutoFit/>
          </a:bodyPr>
          <a:lstStyle/>
          <a:p>
            <a:pPr algn="ctr">
              <a:lnSpc>
                <a:spcPts val="7909"/>
              </a:lnSpc>
            </a:pPr>
            <a:r>
              <a:rPr lang="en-US" sz="6600" b="1" dirty="0">
                <a:solidFill>
                  <a:srgbClr val="19598D"/>
                </a:solidFill>
                <a:latin typeface="Arial Narrow" panose="020B0606020202030204" pitchFamily="34" charset="0"/>
              </a:rPr>
              <a:t>The Largest Property Tax Cut in Texas History</a:t>
            </a:r>
          </a:p>
        </p:txBody>
      </p:sp>
      <p:sp>
        <p:nvSpPr>
          <p:cNvPr id="8" name="AutoShape 8"/>
          <p:cNvSpPr/>
          <p:nvPr/>
        </p:nvSpPr>
        <p:spPr>
          <a:xfrm flipV="1">
            <a:off x="-282420" y="9258300"/>
            <a:ext cx="15866493" cy="42862"/>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9" name="TextBox 9"/>
          <p:cNvSpPr txBox="1"/>
          <p:nvPr/>
        </p:nvSpPr>
        <p:spPr>
          <a:xfrm>
            <a:off x="9536953" y="6906744"/>
            <a:ext cx="7628761" cy="1956048"/>
          </a:xfrm>
          <a:prstGeom prst="rect">
            <a:avLst/>
          </a:prstGeom>
        </p:spPr>
        <p:txBody>
          <a:bodyPr lIns="0" tIns="0" rIns="0" bIns="0" rtlCol="0" anchor="t">
            <a:spAutoFit/>
          </a:bodyPr>
          <a:lstStyle/>
          <a:p>
            <a:pPr marL="595236" lvl="1" indent="-297618">
              <a:lnSpc>
                <a:spcPts val="3859"/>
              </a:lnSpc>
              <a:buFont typeface="Arial"/>
              <a:buChar char="•"/>
            </a:pPr>
            <a:r>
              <a:rPr lang="en-US" sz="2757" dirty="0">
                <a:solidFill>
                  <a:srgbClr val="000000"/>
                </a:solidFill>
                <a:latin typeface="Avenir Next LT Pro 1"/>
              </a:rPr>
              <a:t>$18 billion in tax relief</a:t>
            </a:r>
          </a:p>
          <a:p>
            <a:pPr marL="595236" lvl="1" indent="-297618">
              <a:lnSpc>
                <a:spcPts val="3859"/>
              </a:lnSpc>
              <a:buFont typeface="Arial"/>
              <a:buChar char="•"/>
            </a:pPr>
            <a:r>
              <a:rPr lang="en-US" sz="2757" dirty="0">
                <a:solidFill>
                  <a:srgbClr val="000000"/>
                </a:solidFill>
                <a:latin typeface="Avenir Next LT Pro 1"/>
              </a:rPr>
              <a:t>Expected to save average homeowner $1,300 per year, with slightly more for 65+</a:t>
            </a:r>
          </a:p>
          <a:p>
            <a:pPr marL="595236" lvl="1" indent="-297618">
              <a:lnSpc>
                <a:spcPts val="3859"/>
              </a:lnSpc>
              <a:buFont typeface="Arial"/>
              <a:buChar char="•"/>
            </a:pPr>
            <a:r>
              <a:rPr lang="en-US" sz="2757" dirty="0">
                <a:solidFill>
                  <a:srgbClr val="000000"/>
                </a:solidFill>
                <a:latin typeface="Avenir Next LT Pro 1"/>
              </a:rPr>
              <a:t>41% reduction in recapture statewide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73FE7B5A-1B85-FA88-B1C1-E34F970377A9}"/>
              </a:ext>
            </a:extLst>
          </p:cNvPr>
          <p:cNvGraphicFramePr>
            <a:graphicFrameLocks/>
          </p:cNvGraphicFramePr>
          <p:nvPr>
            <p:extLst>
              <p:ext uri="{D42A27DB-BD31-4B8C-83A1-F6EECF244321}">
                <p14:modId xmlns:p14="http://schemas.microsoft.com/office/powerpoint/2010/main" val="2052040199"/>
              </p:ext>
            </p:extLst>
          </p:nvPr>
        </p:nvGraphicFramePr>
        <p:xfrm>
          <a:off x="1142612" y="2324100"/>
          <a:ext cx="15875000" cy="7227641"/>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77628"/>
            <a:ext cx="18288000" cy="11048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4798" y="965200"/>
            <a:ext cx="16816387" cy="1117254"/>
          </a:xfrm>
        </p:spPr>
        <p:txBody>
          <a:bodyPr vert="horz" lIns="91440" tIns="45720" rIns="91440" bIns="45720" rtlCol="0" anchor="ctr">
            <a:normAutofit/>
          </a:bodyPr>
          <a:lstStyle/>
          <a:p>
            <a:pPr>
              <a:lnSpc>
                <a:spcPct val="90000"/>
              </a:lnSpc>
            </a:pPr>
            <a:r>
              <a:rPr lang="en-US" sz="4800" dirty="0">
                <a:solidFill>
                  <a:schemeClr val="bg1"/>
                </a:solidFill>
              </a:rPr>
              <a:t>Highland Park</a:t>
            </a:r>
            <a:r>
              <a:rPr lang="en-US" sz="4800" kern="1200" dirty="0">
                <a:solidFill>
                  <a:schemeClr val="bg1"/>
                </a:solidFill>
                <a:latin typeface="+mj-lt"/>
                <a:ea typeface="+mj-ea"/>
                <a:cs typeface="+mj-cs"/>
              </a:rPr>
              <a:t> ISD Historic Property Values + M&amp;O Tax Rates</a:t>
            </a:r>
          </a:p>
        </p:txBody>
      </p:sp>
      <p:sp>
        <p:nvSpPr>
          <p:cNvPr id="7" name="TextBox 6">
            <a:extLst>
              <a:ext uri="{FF2B5EF4-FFF2-40B4-BE49-F238E27FC236}">
                <a16:creationId xmlns:a16="http://schemas.microsoft.com/office/drawing/2014/main" id="{6F5A5C71-4FF3-AF8A-8A55-1703A7E73404}"/>
              </a:ext>
            </a:extLst>
          </p:cNvPr>
          <p:cNvSpPr txBox="1"/>
          <p:nvPr/>
        </p:nvSpPr>
        <p:spPr>
          <a:xfrm>
            <a:off x="2932569" y="2744039"/>
            <a:ext cx="1295400" cy="523220"/>
          </a:xfrm>
          <a:prstGeom prst="rect">
            <a:avLst/>
          </a:prstGeom>
          <a:noFill/>
        </p:spPr>
        <p:txBody>
          <a:bodyPr wrap="square" rtlCol="0">
            <a:spAutoFit/>
          </a:bodyPr>
          <a:lstStyle/>
          <a:p>
            <a:r>
              <a:rPr lang="en-US" sz="2800" dirty="0"/>
              <a:t>$1.04</a:t>
            </a:r>
          </a:p>
        </p:txBody>
      </p:sp>
      <p:sp>
        <p:nvSpPr>
          <p:cNvPr id="8" name="TextBox 7">
            <a:extLst>
              <a:ext uri="{FF2B5EF4-FFF2-40B4-BE49-F238E27FC236}">
                <a16:creationId xmlns:a16="http://schemas.microsoft.com/office/drawing/2014/main" id="{8C7B1385-1C7E-9A0E-750D-73F0C286CF64}"/>
              </a:ext>
            </a:extLst>
          </p:cNvPr>
          <p:cNvSpPr txBox="1"/>
          <p:nvPr/>
        </p:nvSpPr>
        <p:spPr>
          <a:xfrm>
            <a:off x="5160108" y="3086100"/>
            <a:ext cx="1295400" cy="523220"/>
          </a:xfrm>
          <a:prstGeom prst="rect">
            <a:avLst/>
          </a:prstGeom>
          <a:noFill/>
        </p:spPr>
        <p:txBody>
          <a:bodyPr wrap="square" rtlCol="0">
            <a:spAutoFit/>
          </a:bodyPr>
          <a:lstStyle/>
          <a:p>
            <a:r>
              <a:rPr lang="en-US" sz="2800" dirty="0"/>
              <a:t>$0.97</a:t>
            </a:r>
          </a:p>
        </p:txBody>
      </p:sp>
      <p:sp>
        <p:nvSpPr>
          <p:cNvPr id="9" name="TextBox 8">
            <a:extLst>
              <a:ext uri="{FF2B5EF4-FFF2-40B4-BE49-F238E27FC236}">
                <a16:creationId xmlns:a16="http://schemas.microsoft.com/office/drawing/2014/main" id="{F7AABCAE-FC5F-FD73-CC6D-DCCB13AE0995}"/>
              </a:ext>
            </a:extLst>
          </p:cNvPr>
          <p:cNvSpPr txBox="1"/>
          <p:nvPr/>
        </p:nvSpPr>
        <p:spPr>
          <a:xfrm>
            <a:off x="7338438" y="3240318"/>
            <a:ext cx="1460501" cy="523220"/>
          </a:xfrm>
          <a:prstGeom prst="rect">
            <a:avLst/>
          </a:prstGeom>
          <a:noFill/>
        </p:spPr>
        <p:txBody>
          <a:bodyPr wrap="square" rtlCol="0">
            <a:spAutoFit/>
          </a:bodyPr>
          <a:lstStyle/>
          <a:p>
            <a:r>
              <a:rPr lang="en-US" sz="2800" dirty="0"/>
              <a:t>$0.9564</a:t>
            </a:r>
          </a:p>
        </p:txBody>
      </p:sp>
      <p:sp>
        <p:nvSpPr>
          <p:cNvPr id="10" name="TextBox 9">
            <a:extLst>
              <a:ext uri="{FF2B5EF4-FFF2-40B4-BE49-F238E27FC236}">
                <a16:creationId xmlns:a16="http://schemas.microsoft.com/office/drawing/2014/main" id="{A9288735-E992-5EC4-4FFD-7329D2EFF2A2}"/>
              </a:ext>
            </a:extLst>
          </p:cNvPr>
          <p:cNvSpPr txBox="1"/>
          <p:nvPr/>
        </p:nvSpPr>
        <p:spPr>
          <a:xfrm>
            <a:off x="9632363" y="3162300"/>
            <a:ext cx="1460500" cy="523220"/>
          </a:xfrm>
          <a:prstGeom prst="rect">
            <a:avLst/>
          </a:prstGeom>
          <a:noFill/>
        </p:spPr>
        <p:txBody>
          <a:bodyPr wrap="square" rtlCol="0">
            <a:spAutoFit/>
          </a:bodyPr>
          <a:lstStyle/>
          <a:p>
            <a:r>
              <a:rPr lang="en-US" sz="2800" dirty="0"/>
              <a:t>$0.9610</a:t>
            </a:r>
          </a:p>
        </p:txBody>
      </p:sp>
      <p:sp>
        <p:nvSpPr>
          <p:cNvPr id="12" name="TextBox 11">
            <a:extLst>
              <a:ext uri="{FF2B5EF4-FFF2-40B4-BE49-F238E27FC236}">
                <a16:creationId xmlns:a16="http://schemas.microsoft.com/office/drawing/2014/main" id="{E06A4B9E-765F-F5A3-8F9D-9E2FF1D7D684}"/>
              </a:ext>
            </a:extLst>
          </p:cNvPr>
          <p:cNvSpPr txBox="1"/>
          <p:nvPr/>
        </p:nvSpPr>
        <p:spPr>
          <a:xfrm>
            <a:off x="11926287" y="3493740"/>
            <a:ext cx="1460499" cy="523220"/>
          </a:xfrm>
          <a:prstGeom prst="rect">
            <a:avLst/>
          </a:prstGeom>
          <a:noFill/>
        </p:spPr>
        <p:txBody>
          <a:bodyPr wrap="square" rtlCol="0">
            <a:spAutoFit/>
          </a:bodyPr>
          <a:lstStyle/>
          <a:p>
            <a:r>
              <a:rPr lang="en-US" sz="2800" dirty="0"/>
              <a:t>$0.9078</a:t>
            </a:r>
          </a:p>
        </p:txBody>
      </p:sp>
      <p:sp>
        <p:nvSpPr>
          <p:cNvPr id="13" name="TextBox 12">
            <a:extLst>
              <a:ext uri="{FF2B5EF4-FFF2-40B4-BE49-F238E27FC236}">
                <a16:creationId xmlns:a16="http://schemas.microsoft.com/office/drawing/2014/main" id="{5A8893A8-0CC9-E883-38C1-6456BB7196A9}"/>
              </a:ext>
            </a:extLst>
          </p:cNvPr>
          <p:cNvSpPr txBox="1"/>
          <p:nvPr/>
        </p:nvSpPr>
        <p:spPr>
          <a:xfrm>
            <a:off x="14249400" y="4305300"/>
            <a:ext cx="1547395" cy="523220"/>
          </a:xfrm>
          <a:prstGeom prst="rect">
            <a:avLst/>
          </a:prstGeom>
          <a:noFill/>
        </p:spPr>
        <p:txBody>
          <a:bodyPr wrap="square" rtlCol="0">
            <a:spAutoFit/>
          </a:bodyPr>
          <a:lstStyle/>
          <a:p>
            <a:r>
              <a:rPr lang="en-US" sz="2800" dirty="0"/>
              <a:t>$0.7227</a:t>
            </a:r>
          </a:p>
        </p:txBody>
      </p:sp>
      <p:sp>
        <p:nvSpPr>
          <p:cNvPr id="14" name="TextBox 13">
            <a:extLst>
              <a:ext uri="{FF2B5EF4-FFF2-40B4-BE49-F238E27FC236}">
                <a16:creationId xmlns:a16="http://schemas.microsoft.com/office/drawing/2014/main" id="{A6CB8B8A-C7F8-DC30-D63C-05104AF5E929}"/>
              </a:ext>
            </a:extLst>
          </p:cNvPr>
          <p:cNvSpPr txBox="1"/>
          <p:nvPr/>
        </p:nvSpPr>
        <p:spPr>
          <a:xfrm>
            <a:off x="386684" y="9477119"/>
            <a:ext cx="15875000" cy="369332"/>
          </a:xfrm>
          <a:prstGeom prst="rect">
            <a:avLst/>
          </a:prstGeom>
          <a:noFill/>
        </p:spPr>
        <p:txBody>
          <a:bodyPr wrap="square" rtlCol="0">
            <a:spAutoFit/>
          </a:bodyPr>
          <a:lstStyle/>
          <a:p>
            <a:pPr algn="r"/>
            <a:r>
              <a:rPr lang="en-US" i="1" dirty="0"/>
              <a:t>*2023-24 value growth are preliminary estimates and subject to change. </a:t>
            </a:r>
          </a:p>
        </p:txBody>
      </p:sp>
      <p:sp>
        <p:nvSpPr>
          <p:cNvPr id="15" name="Freeform 8">
            <a:extLst>
              <a:ext uri="{FF2B5EF4-FFF2-40B4-BE49-F238E27FC236}">
                <a16:creationId xmlns:a16="http://schemas.microsoft.com/office/drawing/2014/main" id="{5E666A53-4F28-439F-2F2C-67B175A0520F}"/>
              </a:ext>
            </a:extLst>
          </p:cNvPr>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
        <p:nvSpPr>
          <p:cNvPr id="4" name="TextBox 3">
            <a:extLst>
              <a:ext uri="{FF2B5EF4-FFF2-40B4-BE49-F238E27FC236}">
                <a16:creationId xmlns:a16="http://schemas.microsoft.com/office/drawing/2014/main" id="{55A577CB-ED1D-6997-6827-6C3F26CEC1EF}"/>
              </a:ext>
            </a:extLst>
          </p:cNvPr>
          <p:cNvSpPr txBox="1"/>
          <p:nvPr/>
        </p:nvSpPr>
        <p:spPr>
          <a:xfrm rot="16200000">
            <a:off x="14478997" y="2652914"/>
            <a:ext cx="5538894" cy="461665"/>
          </a:xfrm>
          <a:prstGeom prst="rect">
            <a:avLst/>
          </a:prstGeom>
          <a:noFill/>
        </p:spPr>
        <p:txBody>
          <a:bodyPr wrap="square" rtlCol="0">
            <a:spAutoFit/>
          </a:bodyPr>
          <a:lstStyle/>
          <a:p>
            <a:r>
              <a:rPr lang="en-US" sz="2400" dirty="0"/>
              <a:t>Property Values in Billions</a:t>
            </a:r>
          </a:p>
        </p:txBody>
      </p:sp>
      <p:sp>
        <p:nvSpPr>
          <p:cNvPr id="5" name="TextBox 4">
            <a:extLst>
              <a:ext uri="{FF2B5EF4-FFF2-40B4-BE49-F238E27FC236}">
                <a16:creationId xmlns:a16="http://schemas.microsoft.com/office/drawing/2014/main" id="{920F192B-E5AA-E151-C1AE-E96373585205}"/>
              </a:ext>
            </a:extLst>
          </p:cNvPr>
          <p:cNvSpPr txBox="1"/>
          <p:nvPr/>
        </p:nvSpPr>
        <p:spPr>
          <a:xfrm rot="16200000">
            <a:off x="-58839" y="2618528"/>
            <a:ext cx="1854488" cy="584775"/>
          </a:xfrm>
          <a:prstGeom prst="rect">
            <a:avLst/>
          </a:prstGeom>
          <a:noFill/>
        </p:spPr>
        <p:txBody>
          <a:bodyPr wrap="square" rtlCol="0">
            <a:spAutoFit/>
          </a:bodyPr>
          <a:lstStyle/>
          <a:p>
            <a:r>
              <a:rPr lang="en-US" sz="3200" dirty="0"/>
              <a:t>Tax Rate</a:t>
            </a:r>
          </a:p>
        </p:txBody>
      </p:sp>
    </p:spTree>
    <p:extLst>
      <p:ext uri="{BB962C8B-B14F-4D97-AF65-F5344CB8AC3E}">
        <p14:creationId xmlns:p14="http://schemas.microsoft.com/office/powerpoint/2010/main" val="1346813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AD4825-478C-D546-BCF8-D18FB8691E4A}"/>
              </a:ext>
            </a:extLst>
          </p:cNvPr>
          <p:cNvSpPr txBox="1"/>
          <p:nvPr/>
        </p:nvSpPr>
        <p:spPr>
          <a:xfrm>
            <a:off x="1447800" y="613201"/>
            <a:ext cx="16154400" cy="830997"/>
          </a:xfrm>
          <a:prstGeom prst="rect">
            <a:avLst/>
          </a:prstGeom>
          <a:noFill/>
        </p:spPr>
        <p:txBody>
          <a:bodyPr wrap="square" rtlCol="0">
            <a:spAutoFit/>
          </a:bodyPr>
          <a:lstStyle/>
          <a:p>
            <a:r>
              <a:rPr lang="en-US" sz="4800" b="1" dirty="0">
                <a:latin typeface="Arial Narrow" panose="020B0606020202030204" pitchFamily="34" charset="0"/>
                <a:cs typeface="Arial" panose="020B0604020202020204" pitchFamily="34" charset="0"/>
              </a:rPr>
              <a:t>Highland Park ISD M&amp;O Property Tax Collections and Recapture</a:t>
            </a:r>
          </a:p>
        </p:txBody>
      </p:sp>
      <p:sp>
        <p:nvSpPr>
          <p:cNvPr id="4" name="TextBox 3">
            <a:extLst>
              <a:ext uri="{FF2B5EF4-FFF2-40B4-BE49-F238E27FC236}">
                <a16:creationId xmlns:a16="http://schemas.microsoft.com/office/drawing/2014/main" id="{076A52DA-7353-417F-454D-06AE06E86938}"/>
              </a:ext>
            </a:extLst>
          </p:cNvPr>
          <p:cNvSpPr txBox="1"/>
          <p:nvPr/>
        </p:nvSpPr>
        <p:spPr>
          <a:xfrm>
            <a:off x="14478000" y="3546663"/>
            <a:ext cx="3124200" cy="403187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The 16% expected reduction in recapture is caused by the reduction in property tax collections.</a:t>
            </a:r>
          </a:p>
        </p:txBody>
      </p:sp>
      <p:graphicFrame>
        <p:nvGraphicFramePr>
          <p:cNvPr id="5" name="Chart 4">
            <a:extLst>
              <a:ext uri="{FF2B5EF4-FFF2-40B4-BE49-F238E27FC236}">
                <a16:creationId xmlns:a16="http://schemas.microsoft.com/office/drawing/2014/main" id="{BC8DBFDD-ABEB-E2A4-12CB-67EB9F073EDF}"/>
              </a:ext>
            </a:extLst>
          </p:cNvPr>
          <p:cNvGraphicFramePr>
            <a:graphicFrameLocks/>
          </p:cNvGraphicFramePr>
          <p:nvPr>
            <p:extLst>
              <p:ext uri="{D42A27DB-BD31-4B8C-83A1-F6EECF244321}">
                <p14:modId xmlns:p14="http://schemas.microsoft.com/office/powerpoint/2010/main" val="187854191"/>
              </p:ext>
            </p:extLst>
          </p:nvPr>
        </p:nvGraphicFramePr>
        <p:xfrm>
          <a:off x="1447800" y="1866900"/>
          <a:ext cx="12649200" cy="7315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451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93497" y="9272588"/>
            <a:ext cx="18852841" cy="0"/>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Freeform 3"/>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AutoShape 4"/>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5" name="Freeform 5"/>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txBody>
          <a:bodyPr/>
          <a:lstStyle/>
          <a:p>
            <a:endParaRPr lang="en-US" dirty="0"/>
          </a:p>
        </p:txBody>
      </p:sp>
      <p:sp>
        <p:nvSpPr>
          <p:cNvPr id="10" name="TextBox 10"/>
          <p:cNvSpPr txBox="1"/>
          <p:nvPr/>
        </p:nvSpPr>
        <p:spPr>
          <a:xfrm>
            <a:off x="1046926" y="3471000"/>
            <a:ext cx="14819176" cy="5801588"/>
          </a:xfrm>
          <a:prstGeom prst="rect">
            <a:avLst/>
          </a:prstGeom>
        </p:spPr>
        <p:txBody>
          <a:bodyPr lIns="0" tIns="0" rIns="0" bIns="0" rtlCol="0" anchor="t">
            <a:spAutoFit/>
          </a:bodyPr>
          <a:lstStyle/>
          <a:p>
            <a:pPr marL="777234" lvl="1" indent="-388617">
              <a:spcBef>
                <a:spcPts val="1800"/>
              </a:spcBef>
              <a:spcAft>
                <a:spcPts val="1800"/>
              </a:spcAft>
              <a:buFont typeface="Arial"/>
              <a:buChar char="•"/>
            </a:pPr>
            <a:r>
              <a:rPr lang="en-US" sz="3600" b="0" i="0" dirty="0">
                <a:solidFill>
                  <a:srgbClr val="222222"/>
                </a:solidFill>
                <a:effectLst/>
                <a:latin typeface="Arial" panose="020B0604020202020204" pitchFamily="34" charset="0"/>
              </a:rPr>
              <a:t>Obtain Additional School Funding to Support Student Learning in HPISD; Reduce Impact of Recapture</a:t>
            </a:r>
          </a:p>
          <a:p>
            <a:pPr lvl="2"/>
            <a:r>
              <a:rPr lang="en-US" sz="2800" b="0" i="0" dirty="0">
                <a:solidFill>
                  <a:srgbClr val="222222"/>
                </a:solidFill>
                <a:effectLst/>
                <a:latin typeface="Arial" panose="020B0604020202020204" pitchFamily="34" charset="0"/>
              </a:rPr>
              <a:t>HPISD asks for state lawmakers to reduce the impact of recapture on school districts throughout the state of Texas by:</a:t>
            </a:r>
          </a:p>
          <a:p>
            <a:pPr marL="1371600" lvl="2" indent="-457200">
              <a:buFont typeface="Courier New" panose="02070309020205020404" pitchFamily="49" charset="0"/>
              <a:buChar char="o"/>
            </a:pPr>
            <a:r>
              <a:rPr lang="en-US" sz="2800" b="0" i="0" dirty="0">
                <a:solidFill>
                  <a:srgbClr val="222222"/>
                </a:solidFill>
                <a:effectLst/>
                <a:latin typeface="Arial" panose="020B0604020202020204" pitchFamily="34" charset="0"/>
              </a:rPr>
              <a:t>Providing property tax relief</a:t>
            </a:r>
          </a:p>
          <a:p>
            <a:pPr marL="1371600" lvl="2" indent="-457200">
              <a:buFont typeface="Courier New" panose="02070309020205020404" pitchFamily="49" charset="0"/>
              <a:buChar char="o"/>
            </a:pPr>
            <a:r>
              <a:rPr lang="en-US" sz="2800" b="0" i="0" dirty="0">
                <a:solidFill>
                  <a:srgbClr val="222222"/>
                </a:solidFill>
                <a:effectLst/>
                <a:latin typeface="Arial" panose="020B0604020202020204" pitchFamily="34" charset="0"/>
              </a:rPr>
              <a:t>Increasing the basic allotment</a:t>
            </a:r>
          </a:p>
          <a:p>
            <a:pPr marL="1371600" lvl="2" indent="-457200">
              <a:buFont typeface="Courier New" panose="02070309020205020404" pitchFamily="49" charset="0"/>
              <a:buChar char="o"/>
            </a:pPr>
            <a:r>
              <a:rPr lang="en-US" sz="2800" b="0" i="0" dirty="0">
                <a:solidFill>
                  <a:srgbClr val="222222"/>
                </a:solidFill>
                <a:effectLst/>
                <a:latin typeface="Arial" panose="020B0604020202020204" pitchFamily="34" charset="0"/>
              </a:rPr>
              <a:t>Allowing school districts to receive a discount by making early recapture payments</a:t>
            </a:r>
          </a:p>
          <a:p>
            <a:pPr marL="1371600" lvl="2" indent="-457200">
              <a:buFont typeface="Courier New" panose="02070309020205020404" pitchFamily="49" charset="0"/>
              <a:buChar char="o"/>
            </a:pPr>
            <a:r>
              <a:rPr lang="en-US" sz="2800" b="0" i="0" dirty="0">
                <a:solidFill>
                  <a:srgbClr val="222222"/>
                </a:solidFill>
                <a:effectLst/>
                <a:latin typeface="Arial" panose="020B0604020202020204" pitchFamily="34" charset="0"/>
              </a:rPr>
              <a:t>Allowing school districts to access additional golden pennies</a:t>
            </a:r>
          </a:p>
          <a:p>
            <a:pPr marL="777234" lvl="1" indent="-388617">
              <a:spcBef>
                <a:spcPts val="1800"/>
              </a:spcBef>
              <a:spcAft>
                <a:spcPts val="1800"/>
              </a:spcAft>
              <a:buFont typeface="Arial"/>
              <a:buChar char="•"/>
            </a:pPr>
            <a:r>
              <a:rPr lang="en-US" sz="3600" b="0" i="0" dirty="0">
                <a:solidFill>
                  <a:srgbClr val="222222"/>
                </a:solidFill>
                <a:effectLst/>
                <a:latin typeface="Arial" panose="020B0604020202020204" pitchFamily="34" charset="0"/>
              </a:rPr>
              <a:t>Ensure accountability of public dollars</a:t>
            </a:r>
          </a:p>
          <a:p>
            <a:pPr marL="777234" lvl="1" indent="-388617">
              <a:spcBef>
                <a:spcPts val="1800"/>
              </a:spcBef>
              <a:spcAft>
                <a:spcPts val="1800"/>
              </a:spcAft>
              <a:buFont typeface="Arial"/>
              <a:buChar char="•"/>
            </a:pPr>
            <a:r>
              <a:rPr lang="en-US" sz="3600" b="0" i="0" dirty="0">
                <a:solidFill>
                  <a:srgbClr val="222222"/>
                </a:solidFill>
                <a:effectLst/>
                <a:latin typeface="Arial" panose="020B0604020202020204" pitchFamily="34" charset="0"/>
              </a:rPr>
              <a:t>Preserve local decision-making</a:t>
            </a:r>
          </a:p>
        </p:txBody>
      </p:sp>
      <p:sp>
        <p:nvSpPr>
          <p:cNvPr id="11" name="TextBox 11"/>
          <p:cNvSpPr txBox="1"/>
          <p:nvPr/>
        </p:nvSpPr>
        <p:spPr>
          <a:xfrm>
            <a:off x="4076584" y="1014411"/>
            <a:ext cx="10968339" cy="1877437"/>
          </a:xfrm>
          <a:prstGeom prst="rect">
            <a:avLst/>
          </a:prstGeom>
        </p:spPr>
        <p:txBody>
          <a:bodyPr lIns="0" tIns="0" rIns="0" bIns="0" rtlCol="0" anchor="t">
            <a:spAutoFit/>
          </a:bodyPr>
          <a:lstStyle/>
          <a:p>
            <a:r>
              <a:rPr lang="en-US" sz="6100" dirty="0">
                <a:solidFill>
                  <a:srgbClr val="002541"/>
                </a:solidFill>
                <a:latin typeface="Arial Bold"/>
              </a:rPr>
              <a:t>Highland Park ISD </a:t>
            </a:r>
          </a:p>
          <a:p>
            <a:pPr>
              <a:spcBef>
                <a:spcPct val="0"/>
              </a:spcBef>
            </a:pPr>
            <a:r>
              <a:rPr lang="en-US" sz="6100" dirty="0">
                <a:solidFill>
                  <a:srgbClr val="002541"/>
                </a:solidFill>
                <a:latin typeface="Arial Bold"/>
              </a:rPr>
              <a:t>2023 Legislative Priorities</a:t>
            </a:r>
          </a:p>
        </p:txBody>
      </p:sp>
      <p:pic>
        <p:nvPicPr>
          <p:cNvPr id="13" name="Picture 12" descr="A yellow and blue logo&#10;&#10;Description automatically generated">
            <a:extLst>
              <a:ext uri="{FF2B5EF4-FFF2-40B4-BE49-F238E27FC236}">
                <a16:creationId xmlns:a16="http://schemas.microsoft.com/office/drawing/2014/main" id="{57CD3BBF-21C6-FD84-45D8-66DDB4274C7E}"/>
              </a:ext>
            </a:extLst>
          </p:cNvPr>
          <p:cNvPicPr>
            <a:picLocks noChangeAspect="1"/>
          </p:cNvPicPr>
          <p:nvPr/>
        </p:nvPicPr>
        <p:blipFill rotWithShape="1">
          <a:blip r:embed="rId6">
            <a:extLst>
              <a:ext uri="{28A0092B-C50C-407E-A947-70E740481C1C}">
                <a14:useLocalDpi xmlns:a14="http://schemas.microsoft.com/office/drawing/2010/main" val="0"/>
              </a:ext>
            </a:extLst>
          </a:blip>
          <a:srcRect l="9891" r="7222" b="7837"/>
          <a:stretch/>
        </p:blipFill>
        <p:spPr>
          <a:xfrm>
            <a:off x="1307781" y="468473"/>
            <a:ext cx="2670438" cy="2969312"/>
          </a:xfrm>
          <a:prstGeom prst="rect">
            <a:avLst/>
          </a:prstGeom>
        </p:spPr>
      </p:pic>
      <p:pic>
        <p:nvPicPr>
          <p:cNvPr id="6" name="Graphic 5" descr="Checkmark with solid fill">
            <a:extLst>
              <a:ext uri="{FF2B5EF4-FFF2-40B4-BE49-F238E27FC236}">
                <a16:creationId xmlns:a16="http://schemas.microsoft.com/office/drawing/2014/main" id="{A8C43365-0449-E654-4014-FBF007FF7C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24000" y="5745355"/>
            <a:ext cx="417626" cy="417626"/>
          </a:xfrm>
          <a:prstGeom prst="rect">
            <a:avLst/>
          </a:prstGeom>
        </p:spPr>
      </p:pic>
      <p:pic>
        <p:nvPicPr>
          <p:cNvPr id="7" name="Graphic 6" descr="Checkmark with solid fill">
            <a:extLst>
              <a:ext uri="{FF2B5EF4-FFF2-40B4-BE49-F238E27FC236}">
                <a16:creationId xmlns:a16="http://schemas.microsoft.com/office/drawing/2014/main" id="{C24FB173-D4C0-73CC-784E-69F787495A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3691" y="7375304"/>
            <a:ext cx="844063" cy="844063"/>
          </a:xfrm>
          <a:prstGeom prst="rect">
            <a:avLst/>
          </a:prstGeom>
        </p:spPr>
      </p:pic>
      <p:pic>
        <p:nvPicPr>
          <p:cNvPr id="8" name="Graphic 7" descr="Close with solid fill">
            <a:extLst>
              <a:ext uri="{FF2B5EF4-FFF2-40B4-BE49-F238E27FC236}">
                <a16:creationId xmlns:a16="http://schemas.microsoft.com/office/drawing/2014/main" id="{272A1581-DD21-A2E2-E59C-5773237F31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4000" y="6162980"/>
            <a:ext cx="417627" cy="417627"/>
          </a:xfrm>
          <a:prstGeom prst="rect">
            <a:avLst/>
          </a:prstGeom>
        </p:spPr>
      </p:pic>
      <p:pic>
        <p:nvPicPr>
          <p:cNvPr id="9" name="Graphic 8" descr="Close with solid fill">
            <a:extLst>
              <a:ext uri="{FF2B5EF4-FFF2-40B4-BE49-F238E27FC236}">
                <a16:creationId xmlns:a16="http://schemas.microsoft.com/office/drawing/2014/main" id="{334B5831-0409-8558-69BA-CE0C0B2830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4000" y="6524201"/>
            <a:ext cx="417627" cy="417627"/>
          </a:xfrm>
          <a:prstGeom prst="rect">
            <a:avLst/>
          </a:prstGeom>
        </p:spPr>
      </p:pic>
      <p:pic>
        <p:nvPicPr>
          <p:cNvPr id="12" name="Graphic 11" descr="Close with solid fill">
            <a:extLst>
              <a:ext uri="{FF2B5EF4-FFF2-40B4-BE49-F238E27FC236}">
                <a16:creationId xmlns:a16="http://schemas.microsoft.com/office/drawing/2014/main" id="{0460094F-92CB-A39C-7768-055EA5204B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4000" y="6971568"/>
            <a:ext cx="417627" cy="417627"/>
          </a:xfrm>
          <a:prstGeom prst="rect">
            <a:avLst/>
          </a:prstGeom>
        </p:spPr>
      </p:pic>
      <p:sp>
        <p:nvSpPr>
          <p:cNvPr id="15" name="Minus Sign 14">
            <a:extLst>
              <a:ext uri="{FF2B5EF4-FFF2-40B4-BE49-F238E27FC236}">
                <a16:creationId xmlns:a16="http://schemas.microsoft.com/office/drawing/2014/main" id="{B4018C42-72F3-FE3D-50F4-C27FE6707BE9}"/>
              </a:ext>
            </a:extLst>
          </p:cNvPr>
          <p:cNvSpPr/>
          <p:nvPr/>
        </p:nvSpPr>
        <p:spPr>
          <a:xfrm>
            <a:off x="531935" y="3471000"/>
            <a:ext cx="844063" cy="45329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Minus Sign 15">
            <a:extLst>
              <a:ext uri="{FF2B5EF4-FFF2-40B4-BE49-F238E27FC236}">
                <a16:creationId xmlns:a16="http://schemas.microsoft.com/office/drawing/2014/main" id="{D28F67CE-8533-46B1-C9EF-2004A7945BF4}"/>
              </a:ext>
            </a:extLst>
          </p:cNvPr>
          <p:cNvSpPr/>
          <p:nvPr/>
        </p:nvSpPr>
        <p:spPr>
          <a:xfrm>
            <a:off x="463718" y="8616254"/>
            <a:ext cx="844063" cy="45329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9128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txBody>
          <a:bodyPr/>
          <a:lstStyle/>
          <a:p>
            <a:endParaRPr lang="en-US" dirty="0"/>
          </a:p>
        </p:txBody>
      </p:sp>
      <p:grpSp>
        <p:nvGrpSpPr>
          <p:cNvPr id="3" name="Group 3"/>
          <p:cNvGrpSpPr/>
          <p:nvPr/>
        </p:nvGrpSpPr>
        <p:grpSpPr>
          <a:xfrm>
            <a:off x="12736051" y="0"/>
            <a:ext cx="5551949" cy="10287000"/>
            <a:chOff x="0" y="0"/>
            <a:chExt cx="7402599" cy="13716000"/>
          </a:xfrm>
        </p:grpSpPr>
        <p:pic>
          <p:nvPicPr>
            <p:cNvPr id="4" name="Picture 4"/>
            <p:cNvPicPr>
              <a:picLocks noChangeAspect="1"/>
            </p:cNvPicPr>
            <p:nvPr/>
          </p:nvPicPr>
          <p:blipFill>
            <a:blip r:embed="rId3"/>
            <a:srcRect l="9496" r="9496"/>
            <a:stretch>
              <a:fillRect/>
            </a:stretch>
          </p:blipFill>
          <p:spPr>
            <a:xfrm>
              <a:off x="0" y="0"/>
              <a:ext cx="7402599"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txBody>
          <a:bodyPr/>
          <a:lstStyle/>
          <a:p>
            <a:endParaRPr lang="en-US" dirty="0"/>
          </a:p>
        </p:txBody>
      </p:sp>
      <p:sp>
        <p:nvSpPr>
          <p:cNvPr id="9" name="TextBox 9"/>
          <p:cNvSpPr txBox="1"/>
          <p:nvPr/>
        </p:nvSpPr>
        <p:spPr>
          <a:xfrm>
            <a:off x="1028700" y="742950"/>
            <a:ext cx="10405270" cy="948060"/>
          </a:xfrm>
          <a:prstGeom prst="rect">
            <a:avLst/>
          </a:prstGeom>
        </p:spPr>
        <p:txBody>
          <a:bodyPr lIns="0" tIns="0" rIns="0" bIns="0" rtlCol="0" anchor="t">
            <a:spAutoFit/>
          </a:bodyPr>
          <a:lstStyle/>
          <a:p>
            <a:pPr>
              <a:lnSpc>
                <a:spcPts val="6200"/>
              </a:lnSpc>
              <a:spcBef>
                <a:spcPct val="0"/>
              </a:spcBef>
            </a:pPr>
            <a:r>
              <a:rPr lang="en-US" sz="6200" spc="-105" dirty="0">
                <a:solidFill>
                  <a:srgbClr val="1B75BC"/>
                </a:solidFill>
                <a:latin typeface="Arial Bold"/>
              </a:rPr>
              <a:t>What options are available?</a:t>
            </a:r>
          </a:p>
        </p:txBody>
      </p:sp>
      <p:sp>
        <p:nvSpPr>
          <p:cNvPr id="10" name="TextBox 10"/>
          <p:cNvSpPr txBox="1"/>
          <p:nvPr/>
        </p:nvSpPr>
        <p:spPr>
          <a:xfrm>
            <a:off x="1028700" y="1741021"/>
            <a:ext cx="2755106" cy="595612"/>
          </a:xfrm>
          <a:prstGeom prst="rect">
            <a:avLst/>
          </a:prstGeom>
        </p:spPr>
        <p:txBody>
          <a:bodyPr lIns="0" tIns="0" rIns="0" bIns="0" rtlCol="0" anchor="t">
            <a:spAutoFit/>
          </a:bodyPr>
          <a:lstStyle/>
          <a:p>
            <a:pPr>
              <a:lnSpc>
                <a:spcPts val="5109"/>
              </a:lnSpc>
            </a:pPr>
            <a:r>
              <a:rPr lang="en-US" sz="3600" dirty="0">
                <a:solidFill>
                  <a:srgbClr val="1B75BC"/>
                </a:solidFill>
                <a:latin typeface="Arial Bold"/>
              </a:rPr>
              <a:t>Budget Cuts</a:t>
            </a:r>
          </a:p>
        </p:txBody>
      </p:sp>
      <p:sp>
        <p:nvSpPr>
          <p:cNvPr id="11" name="TextBox 11"/>
          <p:cNvSpPr txBox="1"/>
          <p:nvPr/>
        </p:nvSpPr>
        <p:spPr>
          <a:xfrm>
            <a:off x="1028700" y="5831135"/>
            <a:ext cx="11345281" cy="1107996"/>
          </a:xfrm>
          <a:prstGeom prst="rect">
            <a:avLst/>
          </a:prstGeom>
        </p:spPr>
        <p:txBody>
          <a:bodyPr lIns="0" tIns="0" rIns="0" bIns="0" rtlCol="0" anchor="t">
            <a:spAutoFit/>
          </a:bodyPr>
          <a:lstStyle/>
          <a:p>
            <a:r>
              <a:rPr lang="en-US" sz="2400" dirty="0">
                <a:solidFill>
                  <a:srgbClr val="191919"/>
                </a:solidFill>
                <a:latin typeface="Arial"/>
              </a:rPr>
              <a:t>Districts can seek voter approval to tax at a higher rate through a November election, but HPISD has limited pennies left, and remaining pennies of tax effort won’t deliver as much revenue due to recapture.</a:t>
            </a:r>
          </a:p>
        </p:txBody>
      </p:sp>
      <p:sp>
        <p:nvSpPr>
          <p:cNvPr id="12" name="TextBox 12"/>
          <p:cNvSpPr txBox="1"/>
          <p:nvPr/>
        </p:nvSpPr>
        <p:spPr>
          <a:xfrm>
            <a:off x="1028700" y="3874734"/>
            <a:ext cx="11345281" cy="1107996"/>
          </a:xfrm>
          <a:prstGeom prst="rect">
            <a:avLst/>
          </a:prstGeom>
        </p:spPr>
        <p:txBody>
          <a:bodyPr lIns="0" tIns="0" rIns="0" bIns="0" rtlCol="0" anchor="t">
            <a:spAutoFit/>
          </a:bodyPr>
          <a:lstStyle/>
          <a:p>
            <a:r>
              <a:rPr lang="en-US" sz="2400" dirty="0">
                <a:solidFill>
                  <a:srgbClr val="191919"/>
                </a:solidFill>
                <a:latin typeface="Arial"/>
              </a:rPr>
              <a:t>To avoid cuts districts can adopt a deficit budget and finance ongoing district operations from the fund balance. That reserve fund is for emergency and special purposes and funding will run out over time.</a:t>
            </a:r>
          </a:p>
        </p:txBody>
      </p:sp>
      <p:sp>
        <p:nvSpPr>
          <p:cNvPr id="13" name="TextBox 13"/>
          <p:cNvSpPr txBox="1"/>
          <p:nvPr/>
        </p:nvSpPr>
        <p:spPr>
          <a:xfrm>
            <a:off x="1028700" y="2280230"/>
            <a:ext cx="11707351" cy="738664"/>
          </a:xfrm>
          <a:prstGeom prst="rect">
            <a:avLst/>
          </a:prstGeom>
        </p:spPr>
        <p:txBody>
          <a:bodyPr lIns="0" tIns="0" rIns="0" bIns="0" rtlCol="0" anchor="t">
            <a:spAutoFit/>
          </a:bodyPr>
          <a:lstStyle/>
          <a:p>
            <a:r>
              <a:rPr lang="en-US" sz="2400" dirty="0">
                <a:solidFill>
                  <a:srgbClr val="191919"/>
                </a:solidFill>
                <a:latin typeface="Arial"/>
              </a:rPr>
              <a:t>Reducing programs and services for students are never a popular option. Reductions in staff are even less desirable.</a:t>
            </a:r>
          </a:p>
        </p:txBody>
      </p:sp>
      <p:sp>
        <p:nvSpPr>
          <p:cNvPr id="14" name="TextBox 14"/>
          <p:cNvSpPr txBox="1"/>
          <p:nvPr/>
        </p:nvSpPr>
        <p:spPr>
          <a:xfrm>
            <a:off x="1028700" y="3310272"/>
            <a:ext cx="3141613" cy="595612"/>
          </a:xfrm>
          <a:prstGeom prst="rect">
            <a:avLst/>
          </a:prstGeom>
        </p:spPr>
        <p:txBody>
          <a:bodyPr lIns="0" tIns="0" rIns="0" bIns="0" rtlCol="0" anchor="t">
            <a:spAutoFit/>
          </a:bodyPr>
          <a:lstStyle/>
          <a:p>
            <a:pPr>
              <a:lnSpc>
                <a:spcPts val="5109"/>
              </a:lnSpc>
            </a:pPr>
            <a:r>
              <a:rPr lang="en-US" sz="3600" dirty="0">
                <a:solidFill>
                  <a:srgbClr val="1B75BC"/>
                </a:solidFill>
                <a:latin typeface="Arial Bold"/>
              </a:rPr>
              <a:t>Deficit Budget</a:t>
            </a:r>
          </a:p>
        </p:txBody>
      </p:sp>
      <p:sp>
        <p:nvSpPr>
          <p:cNvPr id="15" name="TextBox 15"/>
          <p:cNvSpPr txBox="1"/>
          <p:nvPr/>
        </p:nvSpPr>
        <p:spPr>
          <a:xfrm>
            <a:off x="1028700" y="5278685"/>
            <a:ext cx="9323040" cy="595612"/>
          </a:xfrm>
          <a:prstGeom prst="rect">
            <a:avLst/>
          </a:prstGeom>
        </p:spPr>
        <p:txBody>
          <a:bodyPr lIns="0" tIns="0" rIns="0" bIns="0" rtlCol="0" anchor="t">
            <a:spAutoFit/>
          </a:bodyPr>
          <a:lstStyle/>
          <a:p>
            <a:pPr>
              <a:lnSpc>
                <a:spcPts val="5109"/>
              </a:lnSpc>
            </a:pPr>
            <a:r>
              <a:rPr lang="en-US" sz="3600" dirty="0">
                <a:solidFill>
                  <a:srgbClr val="1B75BC"/>
                </a:solidFill>
                <a:latin typeface="Arial Bold"/>
              </a:rPr>
              <a:t>Voter Approval Tax Rate Election (VATRE)</a:t>
            </a:r>
          </a:p>
        </p:txBody>
      </p:sp>
      <p:sp>
        <p:nvSpPr>
          <p:cNvPr id="16" name="TextBox 16"/>
          <p:cNvSpPr txBox="1"/>
          <p:nvPr/>
        </p:nvSpPr>
        <p:spPr>
          <a:xfrm>
            <a:off x="1028700" y="7351864"/>
            <a:ext cx="5588794" cy="595612"/>
          </a:xfrm>
          <a:prstGeom prst="rect">
            <a:avLst/>
          </a:prstGeom>
        </p:spPr>
        <p:txBody>
          <a:bodyPr lIns="0" tIns="0" rIns="0" bIns="0" rtlCol="0" anchor="t">
            <a:spAutoFit/>
          </a:bodyPr>
          <a:lstStyle/>
          <a:p>
            <a:pPr>
              <a:lnSpc>
                <a:spcPts val="5109"/>
              </a:lnSpc>
            </a:pPr>
            <a:r>
              <a:rPr lang="en-US" sz="3600" dirty="0">
                <a:solidFill>
                  <a:srgbClr val="1B75BC"/>
                </a:solidFill>
                <a:latin typeface="Arial Bold"/>
              </a:rPr>
              <a:t>Legislative Appropriation</a:t>
            </a:r>
          </a:p>
        </p:txBody>
      </p:sp>
      <p:sp>
        <p:nvSpPr>
          <p:cNvPr id="17" name="TextBox 17"/>
          <p:cNvSpPr txBox="1"/>
          <p:nvPr/>
        </p:nvSpPr>
        <p:spPr>
          <a:xfrm>
            <a:off x="1028701" y="7973529"/>
            <a:ext cx="11010900" cy="738664"/>
          </a:xfrm>
          <a:prstGeom prst="rect">
            <a:avLst/>
          </a:prstGeom>
        </p:spPr>
        <p:txBody>
          <a:bodyPr wrap="square" lIns="0" tIns="0" rIns="0" bIns="0" rtlCol="0" anchor="t">
            <a:spAutoFit/>
          </a:bodyPr>
          <a:lstStyle/>
          <a:p>
            <a:r>
              <a:rPr lang="en-US" sz="2400" dirty="0">
                <a:solidFill>
                  <a:srgbClr val="191919"/>
                </a:solidFill>
                <a:latin typeface="Arial"/>
              </a:rPr>
              <a:t>Legislators have funding available, but are they willing to spend it without passage of a private school voucher bill?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sign on a road&#10;&#10;Description automatically generated">
            <a:extLst>
              <a:ext uri="{FF2B5EF4-FFF2-40B4-BE49-F238E27FC236}">
                <a16:creationId xmlns:a16="http://schemas.microsoft.com/office/drawing/2014/main" id="{B3E4FA5D-E890-CA74-FFF3-C58ABAE8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
        <p:nvSpPr>
          <p:cNvPr id="2" name="TextBox 1">
            <a:extLst>
              <a:ext uri="{FF2B5EF4-FFF2-40B4-BE49-F238E27FC236}">
                <a16:creationId xmlns:a16="http://schemas.microsoft.com/office/drawing/2014/main" id="{E5099CB5-5C6D-BB52-BFB6-06DCF2D46289}"/>
              </a:ext>
            </a:extLst>
          </p:cNvPr>
          <p:cNvSpPr txBox="1"/>
          <p:nvPr/>
        </p:nvSpPr>
        <p:spPr>
          <a:xfrm>
            <a:off x="694899" y="1638300"/>
            <a:ext cx="8305800" cy="7632859"/>
          </a:xfrm>
          <a:prstGeom prst="rect">
            <a:avLst/>
          </a:prstGeom>
          <a:noFill/>
        </p:spPr>
        <p:txBody>
          <a:bodyPr wrap="square" rtlCol="0">
            <a:spAutoFit/>
          </a:bodyPr>
          <a:lstStyle/>
          <a:p>
            <a:r>
              <a:rPr lang="en-US" sz="3600" b="0" i="0" dirty="0">
                <a:solidFill>
                  <a:srgbClr val="000000"/>
                </a:solidFill>
                <a:effectLst/>
                <a:latin typeface="Arial" panose="020B0604020202020204" pitchFamily="34" charset="0"/>
                <a:cs typeface="Arial" panose="020B0604020202020204" pitchFamily="34" charset="0"/>
              </a:rPr>
              <a:t>Governor Abbott is the only person who may call a special session, and he has promised one on school choice and education freedom in October</a:t>
            </a:r>
          </a:p>
          <a:p>
            <a:endParaRPr lang="en-US" sz="3600" dirty="0">
              <a:latin typeface="Arial" panose="020B0604020202020204" pitchFamily="34" charset="0"/>
              <a:cs typeface="Arial" panose="020B0604020202020204" pitchFamily="34" charset="0"/>
            </a:endParaRPr>
          </a:p>
          <a:p>
            <a:r>
              <a:rPr lang="en-US" sz="3600" b="0" i="0" dirty="0">
                <a:solidFill>
                  <a:srgbClr val="000000"/>
                </a:solidFill>
                <a:effectLst/>
                <a:latin typeface="Arial" panose="020B0604020202020204" pitchFamily="34" charset="0"/>
                <a:cs typeface="Arial" panose="020B0604020202020204" pitchFamily="34" charset="0"/>
              </a:rPr>
              <a:t>October:</a:t>
            </a:r>
            <a:endParaRPr lang="en-US" sz="3600" dirty="0">
              <a:latin typeface="Arial" panose="020B0604020202020204" pitchFamily="34" charset="0"/>
              <a:cs typeface="Arial" panose="020B0604020202020204" pitchFamily="34" charset="0"/>
            </a:endParaRPr>
          </a:p>
          <a:p>
            <a:pPr marL="1428750" lvl="2" indent="-514350">
              <a:buFont typeface="+mj-lt"/>
              <a:buAutoNum type="arabicPeriod"/>
            </a:pPr>
            <a:r>
              <a:rPr lang="en-US" sz="3200" b="0" i="0" dirty="0">
                <a:solidFill>
                  <a:srgbClr val="000000"/>
                </a:solidFill>
                <a:effectLst/>
                <a:latin typeface="Arial" panose="020B0604020202020204" pitchFamily="34" charset="0"/>
                <a:cs typeface="Arial" panose="020B0604020202020204" pitchFamily="34" charset="0"/>
              </a:rPr>
              <a:t>Follows the conclusion of the impeachment trial</a:t>
            </a:r>
          </a:p>
          <a:p>
            <a:pPr marL="1428750" lvl="2" indent="-514350">
              <a:buFont typeface="+mj-lt"/>
              <a:buAutoNum type="arabicPeriod"/>
            </a:pPr>
            <a:r>
              <a:rPr lang="en-US" sz="3200" dirty="0">
                <a:solidFill>
                  <a:srgbClr val="000000"/>
                </a:solidFill>
                <a:latin typeface="Arial" panose="020B0604020202020204" pitchFamily="34" charset="0"/>
                <a:cs typeface="Arial" panose="020B0604020202020204" pitchFamily="34" charset="0"/>
              </a:rPr>
              <a:t>Allows for new school ratings to be released</a:t>
            </a:r>
          </a:p>
          <a:p>
            <a:pPr marL="1428750" lvl="2" indent="-514350">
              <a:buFont typeface="+mj-lt"/>
              <a:buAutoNum type="arabicPeriod"/>
            </a:pPr>
            <a:r>
              <a:rPr lang="en-US" sz="3200" dirty="0">
                <a:solidFill>
                  <a:srgbClr val="000000"/>
                </a:solidFill>
                <a:latin typeface="Arial" panose="020B0604020202020204" pitchFamily="34" charset="0"/>
                <a:cs typeface="Arial" panose="020B0604020202020204" pitchFamily="34" charset="0"/>
              </a:rPr>
              <a:t>Occurs before filing opens for the March 2024 Primary Election</a:t>
            </a:r>
          </a:p>
          <a:p>
            <a:pPr marL="1428750" lvl="2" indent="-514350">
              <a:buFont typeface="+mj-lt"/>
              <a:buAutoNum type="arabicPeriod"/>
            </a:pPr>
            <a:r>
              <a:rPr lang="en-US" sz="3200" dirty="0">
                <a:solidFill>
                  <a:srgbClr val="000000"/>
                </a:solidFill>
                <a:latin typeface="Arial" panose="020B0604020202020204" pitchFamily="34" charset="0"/>
                <a:cs typeface="Arial" panose="020B0604020202020204" pitchFamily="34" charset="0"/>
              </a:rPr>
              <a:t>Is open season for campaign fundraising</a:t>
            </a:r>
            <a:endParaRPr lang="en-US" sz="3200" dirty="0">
              <a:latin typeface="Arial" panose="020B0604020202020204" pitchFamily="34" charset="0"/>
              <a:cs typeface="Arial" panose="020B0604020202020204" pitchFamily="34" charset="0"/>
            </a:endParaRPr>
          </a:p>
          <a:p>
            <a:endParaRPr lang="en-US" dirty="0"/>
          </a:p>
        </p:txBody>
      </p:sp>
      <p:sp>
        <p:nvSpPr>
          <p:cNvPr id="5" name="TextBox 4">
            <a:extLst>
              <a:ext uri="{FF2B5EF4-FFF2-40B4-BE49-F238E27FC236}">
                <a16:creationId xmlns:a16="http://schemas.microsoft.com/office/drawing/2014/main" id="{FD6F1517-D0AB-750E-6E60-3DDA1312010A}"/>
              </a:ext>
            </a:extLst>
          </p:cNvPr>
          <p:cNvSpPr txBox="1"/>
          <p:nvPr/>
        </p:nvSpPr>
        <p:spPr>
          <a:xfrm>
            <a:off x="685800" y="571500"/>
            <a:ext cx="8305800" cy="769441"/>
          </a:xfrm>
          <a:prstGeom prst="rect">
            <a:avLst/>
          </a:prstGeom>
          <a:noFill/>
        </p:spPr>
        <p:txBody>
          <a:bodyPr wrap="square" rtlCol="0">
            <a:spAutoFit/>
          </a:bodyPr>
          <a:lstStyle/>
          <a:p>
            <a:r>
              <a:rPr lang="en-US" sz="4400" b="1" dirty="0">
                <a:solidFill>
                  <a:srgbClr val="0070C0"/>
                </a:solidFill>
                <a:latin typeface="Arial" panose="020B0604020202020204" pitchFamily="34" charset="0"/>
                <a:cs typeface="Arial" panose="020B0604020202020204" pitchFamily="34" charset="0"/>
              </a:rPr>
              <a:t>Fall special session expected</a:t>
            </a:r>
          </a:p>
        </p:txBody>
      </p:sp>
    </p:spTree>
    <p:extLst>
      <p:ext uri="{BB962C8B-B14F-4D97-AF65-F5344CB8AC3E}">
        <p14:creationId xmlns:p14="http://schemas.microsoft.com/office/powerpoint/2010/main" val="2501596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txBody>
          <a:bodyPr/>
          <a:lstStyle/>
          <a:p>
            <a:endParaRPr lang="en-US" dirty="0"/>
          </a:p>
        </p:txBody>
      </p:sp>
      <p:grpSp>
        <p:nvGrpSpPr>
          <p:cNvPr id="8" name="Group 8"/>
          <p:cNvGrpSpPr/>
          <p:nvPr/>
        </p:nvGrpSpPr>
        <p:grpSpPr>
          <a:xfrm>
            <a:off x="0" y="431788"/>
            <a:ext cx="18288000" cy="1121842"/>
            <a:chOff x="0" y="0"/>
            <a:chExt cx="4816593" cy="295465"/>
          </a:xfrm>
        </p:grpSpPr>
        <p:sp>
          <p:nvSpPr>
            <p:cNvPr id="9" name="Freeform 9"/>
            <p:cNvSpPr/>
            <p:nvPr/>
          </p:nvSpPr>
          <p:spPr>
            <a:xfrm>
              <a:off x="0" y="0"/>
              <a:ext cx="4816592" cy="295465"/>
            </a:xfrm>
            <a:custGeom>
              <a:avLst/>
              <a:gdLst/>
              <a:ahLst/>
              <a:cxnLst/>
              <a:rect l="l" t="t" r="r" b="b"/>
              <a:pathLst>
                <a:path w="4816592" h="295465">
                  <a:moveTo>
                    <a:pt x="0" y="0"/>
                  </a:moveTo>
                  <a:lnTo>
                    <a:pt x="4816592" y="0"/>
                  </a:lnTo>
                  <a:lnTo>
                    <a:pt x="4816592" y="295465"/>
                  </a:lnTo>
                  <a:lnTo>
                    <a:pt x="0" y="295465"/>
                  </a:lnTo>
                  <a:lnTo>
                    <a:pt x="0" y="0"/>
                  </a:lnTo>
                </a:path>
              </a:pathLst>
            </a:custGeom>
            <a:solidFill>
              <a:srgbClr val="19598D"/>
            </a:solidFill>
          </p:spPr>
          <p:txBody>
            <a:bodyPr/>
            <a:lstStyle/>
            <a:p>
              <a:endParaRPr lang="en-US" dirty="0"/>
            </a:p>
          </p:txBody>
        </p:sp>
        <p:sp>
          <p:nvSpPr>
            <p:cNvPr id="10" name="TextBox 10"/>
            <p:cNvSpPr txBox="1"/>
            <p:nvPr/>
          </p:nvSpPr>
          <p:spPr>
            <a:xfrm>
              <a:off x="0" y="-95250"/>
              <a:ext cx="812800" cy="908050"/>
            </a:xfrm>
            <a:prstGeom prst="rect">
              <a:avLst/>
            </a:prstGeom>
          </p:spPr>
          <p:txBody>
            <a:bodyPr lIns="50800" tIns="50800" rIns="50800" bIns="50800" rtlCol="0" anchor="ctr"/>
            <a:lstStyle/>
            <a:p>
              <a:pPr algn="ctr">
                <a:lnSpc>
                  <a:spcPts val="3359"/>
                </a:lnSpc>
              </a:pPr>
              <a:endParaRPr dirty="0"/>
            </a:p>
          </p:txBody>
        </p:sp>
      </p:grpSp>
      <p:sp>
        <p:nvSpPr>
          <p:cNvPr id="11" name="TextBox 11"/>
          <p:cNvSpPr txBox="1"/>
          <p:nvPr/>
        </p:nvSpPr>
        <p:spPr>
          <a:xfrm>
            <a:off x="972413" y="593891"/>
            <a:ext cx="16735089" cy="820738"/>
          </a:xfrm>
          <a:prstGeom prst="rect">
            <a:avLst/>
          </a:prstGeom>
        </p:spPr>
        <p:txBody>
          <a:bodyPr lIns="0" tIns="0" rIns="0" bIns="0" rtlCol="0" anchor="t">
            <a:spAutoFit/>
          </a:bodyPr>
          <a:lstStyle/>
          <a:p>
            <a:pPr algn="ctr">
              <a:lnSpc>
                <a:spcPts val="6400"/>
              </a:lnSpc>
              <a:spcBef>
                <a:spcPct val="0"/>
              </a:spcBef>
            </a:pPr>
            <a:r>
              <a:rPr lang="en-US" sz="6400" dirty="0">
                <a:solidFill>
                  <a:srgbClr val="E2D704"/>
                </a:solidFill>
                <a:latin typeface="Arial Bold"/>
              </a:rPr>
              <a:t>Get to know your HPISD Legislators</a:t>
            </a:r>
          </a:p>
        </p:txBody>
      </p:sp>
      <p:sp>
        <p:nvSpPr>
          <p:cNvPr id="12" name="TextBox 12"/>
          <p:cNvSpPr txBox="1"/>
          <p:nvPr/>
        </p:nvSpPr>
        <p:spPr>
          <a:xfrm>
            <a:off x="2523833" y="6242061"/>
            <a:ext cx="5638800" cy="1549207"/>
          </a:xfrm>
          <a:prstGeom prst="rect">
            <a:avLst/>
          </a:prstGeom>
        </p:spPr>
        <p:txBody>
          <a:bodyPr wrap="square" lIns="0" tIns="0" rIns="0" bIns="0" rtlCol="0" anchor="t">
            <a:spAutoFit/>
          </a:bodyPr>
          <a:lstStyle/>
          <a:p>
            <a:pPr algn="ctr">
              <a:lnSpc>
                <a:spcPts val="4059"/>
              </a:lnSpc>
            </a:pPr>
            <a:r>
              <a:rPr lang="en-US" sz="3200" dirty="0">
                <a:solidFill>
                  <a:srgbClr val="191919"/>
                </a:solidFill>
                <a:latin typeface="Arial" panose="020B0604020202020204" pitchFamily="34" charset="0"/>
                <a:cs typeface="Arial" panose="020B0604020202020204" pitchFamily="34" charset="0"/>
              </a:rPr>
              <a:t>Senator Tan Parker</a:t>
            </a:r>
          </a:p>
          <a:p>
            <a:pPr algn="ctr">
              <a:lnSpc>
                <a:spcPts val="4059"/>
              </a:lnSpc>
            </a:pPr>
            <a:r>
              <a:rPr lang="en-US" sz="3200" dirty="0">
                <a:solidFill>
                  <a:srgbClr val="191919"/>
                </a:solidFill>
                <a:latin typeface="Arial" panose="020B0604020202020204" pitchFamily="34" charset="0"/>
                <a:cs typeface="Arial" panose="020B0604020202020204" pitchFamily="34" charset="0"/>
              </a:rPr>
              <a:t>512-463-0112</a:t>
            </a:r>
          </a:p>
          <a:p>
            <a:pPr algn="ctr">
              <a:lnSpc>
                <a:spcPts val="4059"/>
              </a:lnSpc>
            </a:pPr>
            <a:r>
              <a:rPr lang="en-US" sz="3200" b="0" i="0" dirty="0">
                <a:solidFill>
                  <a:srgbClr val="222222"/>
                </a:solidFill>
                <a:effectLst/>
                <a:latin typeface="Arial" panose="020B0604020202020204" pitchFamily="34" charset="0"/>
                <a:cs typeface="Arial" panose="020B0604020202020204" pitchFamily="34" charset="0"/>
              </a:rPr>
              <a:t>tan.parker@senate.texas.gov</a:t>
            </a:r>
            <a:endParaRPr lang="en-US" sz="3200" dirty="0">
              <a:solidFill>
                <a:srgbClr val="191919"/>
              </a:solidFill>
              <a:latin typeface="Arial" panose="020B0604020202020204" pitchFamily="34" charset="0"/>
              <a:cs typeface="Arial" panose="020B0604020202020204" pitchFamily="34" charset="0"/>
            </a:endParaRPr>
          </a:p>
        </p:txBody>
      </p:sp>
      <p:sp>
        <p:nvSpPr>
          <p:cNvPr id="16" name="TextBox 16"/>
          <p:cNvSpPr txBox="1"/>
          <p:nvPr/>
        </p:nvSpPr>
        <p:spPr>
          <a:xfrm>
            <a:off x="9906000" y="6242061"/>
            <a:ext cx="6537883" cy="2056332"/>
          </a:xfrm>
          <a:prstGeom prst="rect">
            <a:avLst/>
          </a:prstGeom>
        </p:spPr>
        <p:txBody>
          <a:bodyPr wrap="square" lIns="0" tIns="0" rIns="0" bIns="0" rtlCol="0" anchor="t">
            <a:spAutoFit/>
          </a:bodyPr>
          <a:lstStyle/>
          <a:p>
            <a:pPr algn="ctr">
              <a:lnSpc>
                <a:spcPts val="4059"/>
              </a:lnSpc>
            </a:pPr>
            <a:r>
              <a:rPr lang="en-US" sz="3200" dirty="0">
                <a:solidFill>
                  <a:srgbClr val="191919"/>
                </a:solidFill>
                <a:latin typeface="Arial" panose="020B0604020202020204" pitchFamily="34" charset="0"/>
                <a:cs typeface="Arial" panose="020B0604020202020204" pitchFamily="34" charset="0"/>
              </a:rPr>
              <a:t>Chairman Morgan Meyer</a:t>
            </a:r>
          </a:p>
          <a:p>
            <a:pPr algn="ctr">
              <a:lnSpc>
                <a:spcPts val="4059"/>
              </a:lnSpc>
            </a:pPr>
            <a:r>
              <a:rPr lang="en-US" sz="3200" dirty="0">
                <a:solidFill>
                  <a:srgbClr val="191919"/>
                </a:solidFill>
                <a:latin typeface="Arial" panose="020B0604020202020204" pitchFamily="34" charset="0"/>
                <a:cs typeface="Arial" panose="020B0604020202020204" pitchFamily="34" charset="0"/>
              </a:rPr>
              <a:t>512-463-0367</a:t>
            </a:r>
          </a:p>
          <a:p>
            <a:pPr algn="ctr">
              <a:lnSpc>
                <a:spcPts val="4059"/>
              </a:lnSpc>
            </a:pPr>
            <a:r>
              <a:rPr lang="en-US" sz="3200" b="0" i="0" dirty="0">
                <a:solidFill>
                  <a:srgbClr val="222222"/>
                </a:solidFill>
                <a:effectLst/>
                <a:latin typeface="Arial" panose="020B0604020202020204" pitchFamily="34" charset="0"/>
                <a:cs typeface="Arial" panose="020B0604020202020204" pitchFamily="34" charset="0"/>
              </a:rPr>
              <a:t>morgan.meyer@house.texas.gov</a:t>
            </a:r>
            <a:endParaRPr lang="en-US" sz="3200" dirty="0">
              <a:solidFill>
                <a:srgbClr val="191919"/>
              </a:solidFill>
              <a:latin typeface="Arial" panose="020B0604020202020204" pitchFamily="34" charset="0"/>
              <a:cs typeface="Arial" panose="020B0604020202020204" pitchFamily="34" charset="0"/>
            </a:endParaRPr>
          </a:p>
          <a:p>
            <a:pPr algn="ctr">
              <a:lnSpc>
                <a:spcPts val="4059"/>
              </a:lnSpc>
            </a:pPr>
            <a:endParaRPr lang="en-US" sz="2899" dirty="0">
              <a:solidFill>
                <a:srgbClr val="191919"/>
              </a:solidFill>
              <a:latin typeface="Arial"/>
            </a:endParaRPr>
          </a:p>
        </p:txBody>
      </p:sp>
      <p:pic>
        <p:nvPicPr>
          <p:cNvPr id="1028" name="Picture 4" descr="Texas Rep. Morgan Meyer">
            <a:extLst>
              <a:ext uri="{FF2B5EF4-FFF2-40B4-BE49-F238E27FC236}">
                <a16:creationId xmlns:a16="http://schemas.microsoft.com/office/drawing/2014/main" id="{038CD149-6327-4D1D-14D1-0FCC09E566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9307" y="2830548"/>
            <a:ext cx="3250454" cy="32504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xas Sen. Tan Parker">
            <a:extLst>
              <a:ext uri="{FF2B5EF4-FFF2-40B4-BE49-F238E27FC236}">
                <a16:creationId xmlns:a16="http://schemas.microsoft.com/office/drawing/2014/main" id="{B0717682-5F58-085D-0971-2F674A4C0D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5121" y="2784778"/>
            <a:ext cx="3296224" cy="3296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9933" y="0"/>
            <a:ext cx="15368067" cy="10287000"/>
          </a:xfrm>
          <a:custGeom>
            <a:avLst/>
            <a:gdLst/>
            <a:ahLst/>
            <a:cxnLst/>
            <a:rect l="l" t="t" r="r" b="b"/>
            <a:pathLst>
              <a:path w="15368067" h="10287000">
                <a:moveTo>
                  <a:pt x="0" y="0"/>
                </a:moveTo>
                <a:lnTo>
                  <a:pt x="15368067" y="0"/>
                </a:lnTo>
                <a:lnTo>
                  <a:pt x="15368067" y="10287000"/>
                </a:lnTo>
                <a:lnTo>
                  <a:pt x="0" y="10287000"/>
                </a:lnTo>
                <a:lnTo>
                  <a:pt x="0" y="0"/>
                </a:lnTo>
                <a:close/>
              </a:path>
            </a:pathLst>
          </a:custGeom>
          <a:blipFill>
            <a:blip r:embed="rId3"/>
            <a:stretch>
              <a:fillRect/>
            </a:stretch>
          </a:blipFill>
        </p:spPr>
        <p:txBody>
          <a:bodyPr/>
          <a:lstStyle/>
          <a:p>
            <a:endParaRPr lang="en-US" dirty="0"/>
          </a:p>
        </p:txBody>
      </p:sp>
      <p:sp>
        <p:nvSpPr>
          <p:cNvPr id="3" name="Freeform 3"/>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
        <p:nvSpPr>
          <p:cNvPr id="4" name="TextBox 4"/>
          <p:cNvSpPr txBox="1"/>
          <p:nvPr/>
        </p:nvSpPr>
        <p:spPr>
          <a:xfrm>
            <a:off x="1272666" y="1257919"/>
            <a:ext cx="8785734" cy="1923604"/>
          </a:xfrm>
          <a:prstGeom prst="rect">
            <a:avLst/>
          </a:prstGeom>
        </p:spPr>
        <p:txBody>
          <a:bodyPr wrap="square" lIns="0" tIns="0" rIns="0" bIns="0" rtlCol="0" anchor="t">
            <a:spAutoFit/>
          </a:bodyPr>
          <a:lstStyle/>
          <a:p>
            <a:pPr>
              <a:lnSpc>
                <a:spcPts val="4964"/>
              </a:lnSpc>
            </a:pPr>
            <a:r>
              <a:rPr lang="en-US" sz="4000" dirty="0">
                <a:solidFill>
                  <a:srgbClr val="000000"/>
                </a:solidFill>
                <a:latin typeface="Arial"/>
              </a:rPr>
              <a:t>Formulas in state law determine the size of the glass (district’s entitlement) based on:</a:t>
            </a:r>
          </a:p>
        </p:txBody>
      </p:sp>
      <p:sp>
        <p:nvSpPr>
          <p:cNvPr id="5" name="TextBox 5"/>
          <p:cNvSpPr txBox="1"/>
          <p:nvPr/>
        </p:nvSpPr>
        <p:spPr>
          <a:xfrm>
            <a:off x="1272666" y="3695700"/>
            <a:ext cx="8176134" cy="4086953"/>
          </a:xfrm>
          <a:prstGeom prst="rect">
            <a:avLst/>
          </a:prstGeom>
        </p:spPr>
        <p:txBody>
          <a:bodyPr wrap="square" lIns="0" tIns="0" rIns="0" bIns="0" rtlCol="0" anchor="t">
            <a:spAutoFit/>
          </a:bodyPr>
          <a:lstStyle/>
          <a:p>
            <a:pPr marL="704557" lvl="1" indent="-352278">
              <a:lnSpc>
                <a:spcPts val="4568"/>
              </a:lnSpc>
              <a:buFont typeface="Arial"/>
              <a:buChar char="•"/>
            </a:pPr>
            <a:r>
              <a:rPr lang="en-US" sz="3600" dirty="0">
                <a:solidFill>
                  <a:srgbClr val="000000"/>
                </a:solidFill>
                <a:latin typeface="Arial"/>
              </a:rPr>
              <a:t>Basic Allotment</a:t>
            </a:r>
          </a:p>
          <a:p>
            <a:pPr marL="704557" lvl="1" indent="-352278">
              <a:lnSpc>
                <a:spcPts val="4568"/>
              </a:lnSpc>
              <a:buFont typeface="Arial"/>
              <a:buChar char="•"/>
            </a:pPr>
            <a:r>
              <a:rPr lang="en-US" sz="3600" dirty="0">
                <a:solidFill>
                  <a:srgbClr val="000000"/>
                </a:solidFill>
                <a:latin typeface="Arial"/>
              </a:rPr>
              <a:t>District characteristics</a:t>
            </a:r>
          </a:p>
          <a:p>
            <a:pPr marL="704557" lvl="1" indent="-352278">
              <a:lnSpc>
                <a:spcPts val="4568"/>
              </a:lnSpc>
              <a:buFont typeface="Arial"/>
              <a:buChar char="•"/>
            </a:pPr>
            <a:r>
              <a:rPr lang="en-US" sz="3600" dirty="0">
                <a:solidFill>
                  <a:srgbClr val="000000"/>
                </a:solidFill>
                <a:latin typeface="Arial"/>
              </a:rPr>
              <a:t>Student characteristics</a:t>
            </a:r>
          </a:p>
          <a:p>
            <a:pPr marL="704557" lvl="1" indent="-352278">
              <a:lnSpc>
                <a:spcPts val="4568"/>
              </a:lnSpc>
              <a:buFont typeface="Arial"/>
              <a:buChar char="•"/>
            </a:pPr>
            <a:r>
              <a:rPr lang="en-US" sz="3600" dirty="0">
                <a:solidFill>
                  <a:srgbClr val="000000"/>
                </a:solidFill>
                <a:latin typeface="Arial"/>
              </a:rPr>
              <a:t>Other additional funding not on a per-student basis (such as outcomes-based incentives)</a:t>
            </a:r>
          </a:p>
          <a:p>
            <a:pPr marL="704557" lvl="1" indent="-352278">
              <a:lnSpc>
                <a:spcPts val="4568"/>
              </a:lnSpc>
              <a:buFont typeface="Arial"/>
              <a:buChar char="•"/>
            </a:pPr>
            <a:r>
              <a:rPr lang="en-US" sz="3600" dirty="0">
                <a:solidFill>
                  <a:srgbClr val="000000"/>
                </a:solidFill>
                <a:latin typeface="Arial"/>
              </a:rPr>
              <a:t>District tax effort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282420" y="9258300"/>
            <a:ext cx="15992050" cy="42862"/>
          </a:xfrm>
          <a:prstGeom prst="line">
            <a:avLst/>
          </a:prstGeom>
          <a:ln w="28575" cap="rnd">
            <a:solidFill>
              <a:srgbClr val="D9D9D9"/>
            </a:solidFill>
            <a:prstDash val="solid"/>
            <a:headEnd type="none" w="sm" len="sm"/>
            <a:tailEnd type="none" w="sm" len="sm"/>
          </a:ln>
        </p:spPr>
        <p:txBody>
          <a:bodyPr/>
          <a:lstStyle/>
          <a:p>
            <a:endParaRPr lang="en-US" dirty="0"/>
          </a:p>
        </p:txBody>
      </p:sp>
      <p:sp>
        <p:nvSpPr>
          <p:cNvPr id="3" name="Freeform 3"/>
          <p:cNvSpPr/>
          <p:nvPr/>
        </p:nvSpPr>
        <p:spPr>
          <a:xfrm rot="-5400000">
            <a:off x="16905215" y="1385687"/>
            <a:ext cx="844062" cy="211015"/>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AutoShape 4"/>
          <p:cNvSpPr/>
          <p:nvPr/>
        </p:nvSpPr>
        <p:spPr>
          <a:xfrm rot="-5376337">
            <a:off x="16289363" y="3377588"/>
            <a:ext cx="2075766" cy="0"/>
          </a:xfrm>
          <a:prstGeom prst="line">
            <a:avLst/>
          </a:prstGeom>
          <a:ln w="28575" cap="rnd">
            <a:solidFill>
              <a:srgbClr val="D9D9D9">
                <a:alpha val="74902"/>
              </a:srgbClr>
            </a:solidFill>
            <a:prstDash val="solid"/>
            <a:headEnd type="none" w="sm" len="sm"/>
            <a:tailEnd type="none" w="sm" len="sm"/>
          </a:ln>
        </p:spPr>
        <p:txBody>
          <a:bodyPr/>
          <a:lstStyle/>
          <a:p>
            <a:endParaRPr lang="en-US" dirty="0"/>
          </a:p>
        </p:txBody>
      </p:sp>
      <p:sp>
        <p:nvSpPr>
          <p:cNvPr id="5" name="AutoShape 5"/>
          <p:cNvSpPr/>
          <p:nvPr/>
        </p:nvSpPr>
        <p:spPr>
          <a:xfrm>
            <a:off x="8071391" y="-175209"/>
            <a:ext cx="2145217" cy="6805228"/>
          </a:xfrm>
          <a:prstGeom prst="rect">
            <a:avLst/>
          </a:prstGeom>
          <a:solidFill>
            <a:srgbClr val="1B75BC"/>
          </a:solidFill>
        </p:spPr>
        <p:txBody>
          <a:bodyPr/>
          <a:lstStyle/>
          <a:p>
            <a:endParaRPr lang="en-US" dirty="0"/>
          </a:p>
        </p:txBody>
      </p:sp>
      <p:grpSp>
        <p:nvGrpSpPr>
          <p:cNvPr id="6" name="Group 6"/>
          <p:cNvGrpSpPr/>
          <p:nvPr/>
        </p:nvGrpSpPr>
        <p:grpSpPr>
          <a:xfrm>
            <a:off x="0" y="3051175"/>
            <a:ext cx="8852287" cy="7235825"/>
            <a:chOff x="0" y="0"/>
            <a:chExt cx="11803049" cy="9647767"/>
          </a:xfrm>
        </p:grpSpPr>
        <p:pic>
          <p:nvPicPr>
            <p:cNvPr id="7" name="Picture 7"/>
            <p:cNvPicPr>
              <a:picLocks noChangeAspect="1"/>
            </p:cNvPicPr>
            <p:nvPr/>
          </p:nvPicPr>
          <p:blipFill>
            <a:blip r:embed="rId5"/>
            <a:srcRect t="1810" b="36884"/>
            <a:stretch>
              <a:fillRect/>
            </a:stretch>
          </p:blipFill>
          <p:spPr>
            <a:xfrm>
              <a:off x="0" y="0"/>
              <a:ext cx="11803049" cy="9647767"/>
            </a:xfrm>
            <a:prstGeom prst="rect">
              <a:avLst/>
            </a:prstGeom>
          </p:spPr>
        </p:pic>
      </p:grpSp>
      <p:sp>
        <p:nvSpPr>
          <p:cNvPr id="8" name="TextBox 8"/>
          <p:cNvSpPr txBox="1"/>
          <p:nvPr/>
        </p:nvSpPr>
        <p:spPr>
          <a:xfrm>
            <a:off x="1028700" y="918277"/>
            <a:ext cx="6481769" cy="1406738"/>
          </a:xfrm>
          <a:prstGeom prst="rect">
            <a:avLst/>
          </a:prstGeom>
        </p:spPr>
        <p:txBody>
          <a:bodyPr lIns="0" tIns="0" rIns="0" bIns="0" rtlCol="0" anchor="t">
            <a:spAutoFit/>
          </a:bodyPr>
          <a:lstStyle/>
          <a:p>
            <a:pPr>
              <a:lnSpc>
                <a:spcPts val="9258"/>
              </a:lnSpc>
              <a:spcBef>
                <a:spcPct val="0"/>
              </a:spcBef>
            </a:pPr>
            <a:r>
              <a:rPr lang="en-US" sz="9258" dirty="0">
                <a:solidFill>
                  <a:srgbClr val="1B75BC"/>
                </a:solidFill>
                <a:latin typeface="Arial Bold"/>
              </a:rPr>
              <a:t>Questions?</a:t>
            </a:r>
          </a:p>
        </p:txBody>
      </p:sp>
      <p:sp>
        <p:nvSpPr>
          <p:cNvPr id="9" name="Freeform 9"/>
          <p:cNvSpPr/>
          <p:nvPr/>
        </p:nvSpPr>
        <p:spPr>
          <a:xfrm>
            <a:off x="10827074" y="4806751"/>
            <a:ext cx="478506" cy="336749"/>
          </a:xfrm>
          <a:custGeom>
            <a:avLst/>
            <a:gdLst/>
            <a:ahLst/>
            <a:cxnLst/>
            <a:rect l="l" t="t" r="r" b="b"/>
            <a:pathLst>
              <a:path w="478506" h="336749">
                <a:moveTo>
                  <a:pt x="0" y="0"/>
                </a:moveTo>
                <a:lnTo>
                  <a:pt x="478506" y="0"/>
                </a:lnTo>
                <a:lnTo>
                  <a:pt x="478506" y="336749"/>
                </a:lnTo>
                <a:lnTo>
                  <a:pt x="0" y="336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0" name="Freeform 10"/>
          <p:cNvSpPr/>
          <p:nvPr/>
        </p:nvSpPr>
        <p:spPr>
          <a:xfrm>
            <a:off x="10827074" y="6510247"/>
            <a:ext cx="549347" cy="549349"/>
          </a:xfrm>
          <a:custGeom>
            <a:avLst/>
            <a:gdLst/>
            <a:ahLst/>
            <a:cxnLst/>
            <a:rect l="l" t="t" r="r" b="b"/>
            <a:pathLst>
              <a:path w="549347" h="549349">
                <a:moveTo>
                  <a:pt x="0" y="0"/>
                </a:moveTo>
                <a:lnTo>
                  <a:pt x="549347" y="0"/>
                </a:lnTo>
                <a:lnTo>
                  <a:pt x="549347" y="549348"/>
                </a:lnTo>
                <a:lnTo>
                  <a:pt x="0" y="5493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1" name="TextBox 11"/>
          <p:cNvSpPr txBox="1"/>
          <p:nvPr/>
        </p:nvSpPr>
        <p:spPr>
          <a:xfrm>
            <a:off x="11803291" y="4730750"/>
            <a:ext cx="5799562" cy="448841"/>
          </a:xfrm>
          <a:prstGeom prst="rect">
            <a:avLst/>
          </a:prstGeom>
        </p:spPr>
        <p:txBody>
          <a:bodyPr lIns="0" tIns="0" rIns="0" bIns="0" rtlCol="0" anchor="t">
            <a:spAutoFit/>
          </a:bodyPr>
          <a:lstStyle/>
          <a:p>
            <a:pPr marL="0" lvl="0" indent="0">
              <a:lnSpc>
                <a:spcPts val="3499"/>
              </a:lnSpc>
              <a:spcBef>
                <a:spcPct val="0"/>
              </a:spcBef>
            </a:pPr>
            <a:r>
              <a:rPr lang="en-US" sz="3600" dirty="0">
                <a:solidFill>
                  <a:srgbClr val="000000"/>
                </a:solidFill>
                <a:latin typeface="Arial" panose="020B0604020202020204" pitchFamily="34" charset="0"/>
                <a:cs typeface="Arial" panose="020B0604020202020204" pitchFamily="34" charset="0"/>
              </a:rPr>
              <a:t>christy@txsc.org</a:t>
            </a:r>
          </a:p>
        </p:txBody>
      </p:sp>
      <p:sp>
        <p:nvSpPr>
          <p:cNvPr id="12" name="Freeform 12"/>
          <p:cNvSpPr/>
          <p:nvPr/>
        </p:nvSpPr>
        <p:spPr>
          <a:xfrm>
            <a:off x="10827074" y="5711827"/>
            <a:ext cx="460420" cy="460420"/>
          </a:xfrm>
          <a:custGeom>
            <a:avLst/>
            <a:gdLst/>
            <a:ahLst/>
            <a:cxnLst/>
            <a:rect l="l" t="t" r="r" b="b"/>
            <a:pathLst>
              <a:path w="460420" h="460420">
                <a:moveTo>
                  <a:pt x="0" y="0"/>
                </a:moveTo>
                <a:lnTo>
                  <a:pt x="460420" y="0"/>
                </a:lnTo>
                <a:lnTo>
                  <a:pt x="460420" y="460420"/>
                </a:lnTo>
                <a:lnTo>
                  <a:pt x="0" y="460420"/>
                </a:lnTo>
                <a:lnTo>
                  <a:pt x="0" y="0"/>
                </a:lnTo>
                <a:close/>
              </a:path>
            </a:pathLst>
          </a:custGeom>
          <a:blipFill>
            <a:blip r:embed="rId10">
              <a:extLst>
                <a:ext uri="{96DAC541-7B7A-43D3-8B79-37D633B846F1}">
                  <asvg:svgBlip xmlns:asvg="http://schemas.microsoft.com/office/drawing/2016/SVG/main" r:embed="rId11"/>
                </a:ext>
              </a:extLst>
            </a:blip>
            <a:stretch>
              <a:fillRect t="-800" b="-800"/>
            </a:stretch>
          </a:blipFill>
        </p:spPr>
        <p:txBody>
          <a:bodyPr/>
          <a:lstStyle/>
          <a:p>
            <a:endParaRPr lang="en-US" dirty="0"/>
          </a:p>
        </p:txBody>
      </p:sp>
      <p:sp>
        <p:nvSpPr>
          <p:cNvPr id="13" name="TextBox 13"/>
          <p:cNvSpPr txBox="1"/>
          <p:nvPr/>
        </p:nvSpPr>
        <p:spPr>
          <a:xfrm>
            <a:off x="11803291" y="5716612"/>
            <a:ext cx="4991047" cy="448841"/>
          </a:xfrm>
          <a:prstGeom prst="rect">
            <a:avLst/>
          </a:prstGeom>
        </p:spPr>
        <p:txBody>
          <a:bodyPr lIns="0" tIns="0" rIns="0" bIns="0" rtlCol="0" anchor="t">
            <a:spAutoFit/>
          </a:bodyPr>
          <a:lstStyle/>
          <a:p>
            <a:pPr marL="0" lvl="0" indent="0">
              <a:lnSpc>
                <a:spcPts val="3499"/>
              </a:lnSpc>
              <a:spcBef>
                <a:spcPct val="0"/>
              </a:spcBef>
            </a:pPr>
            <a:r>
              <a:rPr lang="en-US" sz="3200" dirty="0">
                <a:solidFill>
                  <a:srgbClr val="000000"/>
                </a:solidFill>
                <a:latin typeface="Arial" panose="020B0604020202020204" pitchFamily="34" charset="0"/>
                <a:cs typeface="Arial" panose="020B0604020202020204" pitchFamily="34" charset="0"/>
              </a:rPr>
              <a:t>512-732-9072</a:t>
            </a:r>
          </a:p>
        </p:txBody>
      </p:sp>
      <p:sp>
        <p:nvSpPr>
          <p:cNvPr id="14" name="TextBox 14"/>
          <p:cNvSpPr txBox="1"/>
          <p:nvPr/>
        </p:nvSpPr>
        <p:spPr>
          <a:xfrm>
            <a:off x="11772402" y="6559496"/>
            <a:ext cx="5729948" cy="448841"/>
          </a:xfrm>
          <a:prstGeom prst="rect">
            <a:avLst/>
          </a:prstGeom>
        </p:spPr>
        <p:txBody>
          <a:bodyPr lIns="0" tIns="0" rIns="0" bIns="0" rtlCol="0" anchor="t">
            <a:spAutoFit/>
          </a:bodyPr>
          <a:lstStyle/>
          <a:p>
            <a:pPr marL="0" lvl="0" indent="0" algn="l">
              <a:lnSpc>
                <a:spcPts val="3499"/>
              </a:lnSpc>
              <a:spcBef>
                <a:spcPct val="0"/>
              </a:spcBef>
            </a:pPr>
            <a:r>
              <a:rPr lang="en-US" sz="3200" dirty="0">
                <a:solidFill>
                  <a:srgbClr val="000000"/>
                </a:solidFill>
                <a:latin typeface="Arial" panose="020B0604020202020204" pitchFamily="34" charset="0"/>
                <a:cs typeface="Arial" panose="020B0604020202020204" pitchFamily="34" charset="0"/>
              </a:rPr>
              <a:t>www.txsc.org</a:t>
            </a:r>
          </a:p>
        </p:txBody>
      </p:sp>
      <p:sp>
        <p:nvSpPr>
          <p:cNvPr id="15" name="Freeform 15"/>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12"/>
            <a:stretch>
              <a:fillRect/>
            </a:stretch>
          </a:blipFill>
        </p:spPr>
        <p:txBody>
          <a:bodyPr/>
          <a:lstStyle/>
          <a:p>
            <a:endParaRPr lang="en-US" dirty="0"/>
          </a:p>
        </p:txBody>
      </p:sp>
      <p:sp>
        <p:nvSpPr>
          <p:cNvPr id="16" name="TextBox 16"/>
          <p:cNvSpPr txBox="1"/>
          <p:nvPr/>
        </p:nvSpPr>
        <p:spPr>
          <a:xfrm>
            <a:off x="11803291" y="3013075"/>
            <a:ext cx="5799562" cy="1346522"/>
          </a:xfrm>
          <a:prstGeom prst="rect">
            <a:avLst/>
          </a:prstGeom>
        </p:spPr>
        <p:txBody>
          <a:bodyPr lIns="0" tIns="0" rIns="0" bIns="0" rtlCol="0" anchor="t">
            <a:spAutoFit/>
          </a:bodyPr>
          <a:lstStyle/>
          <a:p>
            <a:pPr>
              <a:lnSpc>
                <a:spcPts val="3499"/>
              </a:lnSpc>
            </a:pPr>
            <a:r>
              <a:rPr lang="en-US" sz="3200" dirty="0">
                <a:solidFill>
                  <a:srgbClr val="000000"/>
                </a:solidFill>
                <a:latin typeface="Arial" panose="020B0604020202020204" pitchFamily="34" charset="0"/>
                <a:cs typeface="Arial" panose="020B0604020202020204" pitchFamily="34" charset="0"/>
              </a:rPr>
              <a:t>Christy Rome</a:t>
            </a:r>
          </a:p>
          <a:p>
            <a:pPr>
              <a:lnSpc>
                <a:spcPts val="3499"/>
              </a:lnSpc>
            </a:pPr>
            <a:r>
              <a:rPr lang="en-US" sz="3200" dirty="0">
                <a:solidFill>
                  <a:srgbClr val="000000"/>
                </a:solidFill>
                <a:latin typeface="Arial" panose="020B0604020202020204" pitchFamily="34" charset="0"/>
                <a:cs typeface="Arial" panose="020B0604020202020204" pitchFamily="34" charset="0"/>
              </a:rPr>
              <a:t>Executive Director</a:t>
            </a:r>
          </a:p>
          <a:p>
            <a:pPr marL="0" lvl="0" indent="0">
              <a:lnSpc>
                <a:spcPts val="3499"/>
              </a:lnSpc>
              <a:spcBef>
                <a:spcPct val="0"/>
              </a:spcBef>
            </a:pPr>
            <a:r>
              <a:rPr lang="en-US" sz="3200" dirty="0">
                <a:solidFill>
                  <a:srgbClr val="000000"/>
                </a:solidFill>
                <a:latin typeface="Arial" panose="020B0604020202020204" pitchFamily="34" charset="0"/>
                <a:cs typeface="Arial" panose="020B0604020202020204" pitchFamily="34" charset="0"/>
              </a:rPr>
              <a:t>Texas School Coalition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9933" y="0"/>
            <a:ext cx="15368067" cy="10287000"/>
          </a:xfrm>
          <a:custGeom>
            <a:avLst/>
            <a:gdLst/>
            <a:ahLst/>
            <a:cxnLst/>
            <a:rect l="l" t="t" r="r" b="b"/>
            <a:pathLst>
              <a:path w="15368067" h="10287000">
                <a:moveTo>
                  <a:pt x="0" y="0"/>
                </a:moveTo>
                <a:lnTo>
                  <a:pt x="15368067" y="0"/>
                </a:lnTo>
                <a:lnTo>
                  <a:pt x="15368067" y="10287000"/>
                </a:lnTo>
                <a:lnTo>
                  <a:pt x="0" y="10287000"/>
                </a:lnTo>
                <a:lnTo>
                  <a:pt x="0" y="0"/>
                </a:lnTo>
                <a:close/>
              </a:path>
            </a:pathLst>
          </a:custGeom>
          <a:blipFill>
            <a:blip r:embed="rId3"/>
            <a:stretch>
              <a:fillRect/>
            </a:stretch>
          </a:blipFill>
        </p:spPr>
        <p:txBody>
          <a:bodyPr/>
          <a:lstStyle/>
          <a:p>
            <a:endParaRPr lang="en-US" dirty="0"/>
          </a:p>
        </p:txBody>
      </p:sp>
      <p:sp>
        <p:nvSpPr>
          <p:cNvPr id="3" name="TextBox 3"/>
          <p:cNvSpPr txBox="1"/>
          <p:nvPr/>
        </p:nvSpPr>
        <p:spPr>
          <a:xfrm>
            <a:off x="1272666" y="1989085"/>
            <a:ext cx="7539044" cy="5050263"/>
          </a:xfrm>
          <a:prstGeom prst="rect">
            <a:avLst/>
          </a:prstGeom>
        </p:spPr>
        <p:txBody>
          <a:bodyPr lIns="0" tIns="0" rIns="0" bIns="0" rtlCol="0" anchor="t">
            <a:spAutoFit/>
          </a:bodyPr>
          <a:lstStyle/>
          <a:p>
            <a:pPr algn="ctr">
              <a:lnSpc>
                <a:spcPts val="5664"/>
              </a:lnSpc>
            </a:pPr>
            <a:r>
              <a:rPr lang="en-US" sz="4045" dirty="0">
                <a:solidFill>
                  <a:srgbClr val="000000"/>
                </a:solidFill>
                <a:latin typeface="Arial"/>
              </a:rPr>
              <a:t>Local property taxes fill the glass first, and the state will fill in any space that is left.  </a:t>
            </a:r>
          </a:p>
          <a:p>
            <a:pPr algn="ctr">
              <a:lnSpc>
                <a:spcPts val="5664"/>
              </a:lnSpc>
            </a:pPr>
            <a:endParaRPr lang="en-US" sz="4045" dirty="0">
              <a:solidFill>
                <a:srgbClr val="000000"/>
              </a:solidFill>
              <a:latin typeface="Arial"/>
            </a:endParaRPr>
          </a:p>
          <a:p>
            <a:pPr algn="ctr">
              <a:lnSpc>
                <a:spcPts val="5664"/>
              </a:lnSpc>
            </a:pPr>
            <a:r>
              <a:rPr lang="en-US" sz="4045" dirty="0">
                <a:solidFill>
                  <a:srgbClr val="000000"/>
                </a:solidFill>
                <a:latin typeface="Arial"/>
              </a:rPr>
              <a:t>Local Revenue in Excess of Entitlement is recaptured.</a:t>
            </a:r>
          </a:p>
          <a:p>
            <a:pPr algn="ctr">
              <a:lnSpc>
                <a:spcPts val="5664"/>
              </a:lnSpc>
            </a:pPr>
            <a:endParaRPr lang="en-US" sz="4045" dirty="0">
              <a:solidFill>
                <a:srgbClr val="000000"/>
              </a:solidFill>
              <a:latin typeface="Arial"/>
            </a:endParaRPr>
          </a:p>
        </p:txBody>
      </p:sp>
      <p:sp>
        <p:nvSpPr>
          <p:cNvPr id="4" name="Freeform 4"/>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19933" y="0"/>
            <a:ext cx="15368067" cy="10287000"/>
          </a:xfrm>
          <a:custGeom>
            <a:avLst/>
            <a:gdLst/>
            <a:ahLst/>
            <a:cxnLst/>
            <a:rect l="l" t="t" r="r" b="b"/>
            <a:pathLst>
              <a:path w="15368067" h="10287000">
                <a:moveTo>
                  <a:pt x="0" y="0"/>
                </a:moveTo>
                <a:lnTo>
                  <a:pt x="15368067" y="0"/>
                </a:lnTo>
                <a:lnTo>
                  <a:pt x="15368067" y="10287000"/>
                </a:lnTo>
                <a:lnTo>
                  <a:pt x="0" y="10287000"/>
                </a:lnTo>
                <a:lnTo>
                  <a:pt x="0" y="0"/>
                </a:lnTo>
                <a:close/>
              </a:path>
            </a:pathLst>
          </a:custGeom>
          <a:blipFill>
            <a:blip r:embed="rId3"/>
            <a:stretch>
              <a:fillRect/>
            </a:stretch>
          </a:blipFill>
        </p:spPr>
        <p:txBody>
          <a:bodyPr/>
          <a:lstStyle/>
          <a:p>
            <a:endParaRPr lang="en-US" dirty="0"/>
          </a:p>
        </p:txBody>
      </p:sp>
      <p:sp>
        <p:nvSpPr>
          <p:cNvPr id="3" name="TextBox 3"/>
          <p:cNvSpPr txBox="1"/>
          <p:nvPr/>
        </p:nvSpPr>
        <p:spPr>
          <a:xfrm>
            <a:off x="1272666" y="1979560"/>
            <a:ext cx="7539044" cy="4457173"/>
          </a:xfrm>
          <a:prstGeom prst="rect">
            <a:avLst/>
          </a:prstGeom>
        </p:spPr>
        <p:txBody>
          <a:bodyPr lIns="0" tIns="0" rIns="0" bIns="0" rtlCol="0" anchor="t">
            <a:spAutoFit/>
          </a:bodyPr>
          <a:lstStyle/>
          <a:p>
            <a:pPr algn="ctr">
              <a:lnSpc>
                <a:spcPts val="5804"/>
              </a:lnSpc>
            </a:pPr>
            <a:r>
              <a:rPr lang="en-US" sz="4145" dirty="0">
                <a:solidFill>
                  <a:srgbClr val="000000"/>
                </a:solidFill>
                <a:latin typeface="Arial"/>
              </a:rPr>
              <a:t>To reduce recapture, you must either increase the size of your glass (entitlement) or reduce the amount of water flowing in (taxable values)</a:t>
            </a:r>
          </a:p>
          <a:p>
            <a:pPr algn="ctr">
              <a:lnSpc>
                <a:spcPts val="5804"/>
              </a:lnSpc>
            </a:pPr>
            <a:endParaRPr lang="en-US" sz="4145" dirty="0">
              <a:solidFill>
                <a:srgbClr val="000000"/>
              </a:solidFill>
              <a:latin typeface="Arial"/>
            </a:endParaRPr>
          </a:p>
        </p:txBody>
      </p:sp>
      <p:sp>
        <p:nvSpPr>
          <p:cNvPr id="4" name="Freeform 4"/>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168806" cy="10287000"/>
          </a:xfrm>
          <a:custGeom>
            <a:avLst/>
            <a:gdLst/>
            <a:ahLst/>
            <a:cxnLst/>
            <a:rect l="l" t="t" r="r" b="b"/>
            <a:pathLst>
              <a:path w="4168806" h="10287000">
                <a:moveTo>
                  <a:pt x="0" y="0"/>
                </a:moveTo>
                <a:lnTo>
                  <a:pt x="4168806" y="0"/>
                </a:lnTo>
                <a:lnTo>
                  <a:pt x="4168806" y="10287000"/>
                </a:lnTo>
                <a:lnTo>
                  <a:pt x="0" y="10287000"/>
                </a:lnTo>
                <a:lnTo>
                  <a:pt x="0" y="0"/>
                </a:lnTo>
                <a:close/>
              </a:path>
            </a:pathLst>
          </a:custGeom>
          <a:blipFill>
            <a:blip r:embed="rId3"/>
            <a:stretch>
              <a:fillRect l="-135709" r="-135709"/>
            </a:stretch>
          </a:blipFill>
        </p:spPr>
        <p:txBody>
          <a:bodyPr/>
          <a:lstStyle/>
          <a:p>
            <a:endParaRPr lang="en-US" dirty="0"/>
          </a:p>
        </p:txBody>
      </p:sp>
      <p:sp>
        <p:nvSpPr>
          <p:cNvPr id="4" name="TextBox 4"/>
          <p:cNvSpPr txBox="1"/>
          <p:nvPr/>
        </p:nvSpPr>
        <p:spPr>
          <a:xfrm>
            <a:off x="7696200" y="4152900"/>
            <a:ext cx="9155300" cy="4862100"/>
          </a:xfrm>
          <a:prstGeom prst="rect">
            <a:avLst/>
          </a:prstGeom>
        </p:spPr>
        <p:txBody>
          <a:bodyPr wrap="square" lIns="0" tIns="0" rIns="0" bIns="0" rtlCol="0" anchor="t">
            <a:spAutoFit/>
          </a:bodyPr>
          <a:lstStyle/>
          <a:p>
            <a:pPr marL="1014092" lvl="1" indent="-571500">
              <a:spcBef>
                <a:spcPts val="1800"/>
              </a:spcBef>
              <a:spcAft>
                <a:spcPts val="2400"/>
              </a:spcAft>
              <a:buFont typeface="Wingdings" panose="05000000000000000000" pitchFamily="2" charset="2"/>
              <a:buChar char="Ø"/>
            </a:pPr>
            <a:r>
              <a:rPr lang="en-US" sz="4099" spc="40" dirty="0">
                <a:latin typeface="Arial"/>
              </a:rPr>
              <a:t>A method of equalizing varying degrees of property wealth among Texas school districts.</a:t>
            </a:r>
          </a:p>
          <a:p>
            <a:pPr marL="1014092" lvl="1" indent="-571500">
              <a:spcBef>
                <a:spcPts val="1800"/>
              </a:spcBef>
              <a:spcAft>
                <a:spcPts val="2400"/>
              </a:spcAft>
              <a:buFont typeface="Wingdings" panose="05000000000000000000" pitchFamily="2" charset="2"/>
              <a:buChar char="Ø"/>
            </a:pPr>
            <a:r>
              <a:rPr lang="en-US" sz="4099" spc="40" dirty="0">
                <a:latin typeface="Arial"/>
              </a:rPr>
              <a:t>Known as “Robin Hood” due to “stealing from the rich”</a:t>
            </a:r>
          </a:p>
          <a:p>
            <a:pPr marL="1014092" lvl="1" indent="-571500">
              <a:spcBef>
                <a:spcPts val="1800"/>
              </a:spcBef>
              <a:spcAft>
                <a:spcPts val="2400"/>
              </a:spcAft>
              <a:buFont typeface="Wingdings" panose="05000000000000000000" pitchFamily="2" charset="2"/>
              <a:buChar char="Ø"/>
            </a:pPr>
            <a:r>
              <a:rPr lang="en-US" sz="4099" spc="40" dirty="0">
                <a:latin typeface="Arial"/>
              </a:rPr>
              <a:t>Not necessarily giving to the poor</a:t>
            </a:r>
          </a:p>
        </p:txBody>
      </p:sp>
      <p:sp>
        <p:nvSpPr>
          <p:cNvPr id="5" name="Freeform 5"/>
          <p:cNvSpPr/>
          <p:nvPr/>
        </p:nvSpPr>
        <p:spPr>
          <a:xfrm>
            <a:off x="-909573" y="0"/>
            <a:ext cx="7451617" cy="10287000"/>
          </a:xfrm>
          <a:custGeom>
            <a:avLst/>
            <a:gdLst/>
            <a:ahLst/>
            <a:cxnLst/>
            <a:rect l="l" t="t" r="r" b="b"/>
            <a:pathLst>
              <a:path w="7451617" h="10287000">
                <a:moveTo>
                  <a:pt x="0" y="0"/>
                </a:moveTo>
                <a:lnTo>
                  <a:pt x="7451617" y="0"/>
                </a:lnTo>
                <a:lnTo>
                  <a:pt x="7451617" y="10287000"/>
                </a:lnTo>
                <a:lnTo>
                  <a:pt x="0" y="10287000"/>
                </a:lnTo>
                <a:lnTo>
                  <a:pt x="0" y="0"/>
                </a:lnTo>
                <a:close/>
              </a:path>
            </a:pathLst>
          </a:custGeom>
          <a:blipFill>
            <a:blip r:embed="rId4"/>
            <a:stretch>
              <a:fillRect l="-13805" r="-32520" b="-10988"/>
            </a:stretch>
          </a:blipFill>
        </p:spPr>
        <p:txBody>
          <a:bodyPr/>
          <a:lstStyle/>
          <a:p>
            <a:endParaRPr lang="en-US" dirty="0"/>
          </a:p>
        </p:txBody>
      </p:sp>
      <p:grpSp>
        <p:nvGrpSpPr>
          <p:cNvPr id="6" name="Group 6"/>
          <p:cNvGrpSpPr/>
          <p:nvPr/>
        </p:nvGrpSpPr>
        <p:grpSpPr>
          <a:xfrm>
            <a:off x="5155908" y="876300"/>
            <a:ext cx="12078717" cy="2154717"/>
            <a:chOff x="0" y="0"/>
            <a:chExt cx="16104956" cy="3159956"/>
          </a:xfrm>
        </p:grpSpPr>
        <p:sp>
          <p:nvSpPr>
            <p:cNvPr id="7" name="AutoShape 7"/>
            <p:cNvSpPr/>
            <p:nvPr/>
          </p:nvSpPr>
          <p:spPr>
            <a:xfrm>
              <a:off x="0" y="0"/>
              <a:ext cx="16104956" cy="3159956"/>
            </a:xfrm>
            <a:prstGeom prst="rect">
              <a:avLst/>
            </a:prstGeom>
            <a:solidFill>
              <a:srgbClr val="5D7963"/>
            </a:solidFill>
          </p:spPr>
          <p:txBody>
            <a:bodyPr/>
            <a:lstStyle/>
            <a:p>
              <a:endParaRPr lang="en-US" dirty="0"/>
            </a:p>
          </p:txBody>
        </p:sp>
        <p:sp>
          <p:nvSpPr>
            <p:cNvPr id="8" name="TextBox 8"/>
            <p:cNvSpPr txBox="1"/>
            <p:nvPr/>
          </p:nvSpPr>
          <p:spPr>
            <a:xfrm>
              <a:off x="1292378" y="560803"/>
              <a:ext cx="13520199" cy="1876425"/>
            </a:xfrm>
            <a:prstGeom prst="rect">
              <a:avLst/>
            </a:prstGeom>
          </p:spPr>
          <p:txBody>
            <a:bodyPr lIns="0" tIns="0" rIns="0" bIns="0" rtlCol="0" anchor="t">
              <a:spAutoFit/>
            </a:bodyPr>
            <a:lstStyle/>
            <a:p>
              <a:pPr algn="ctr">
                <a:lnSpc>
                  <a:spcPts val="10199"/>
                </a:lnSpc>
              </a:pPr>
              <a:r>
                <a:rPr lang="en-US" sz="8499" spc="169" dirty="0">
                  <a:solidFill>
                    <a:srgbClr val="FFFFFF"/>
                  </a:solidFill>
                  <a:latin typeface="Arial Bold"/>
                </a:rPr>
                <a:t>What is recapture?</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4294399-2B1D-2836-4564-567786DEA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91525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3DA6B6A-B9E1-97A4-5EF4-3006BE7F16B7}"/>
              </a:ext>
            </a:extLst>
          </p:cNvPr>
          <p:cNvGraphicFramePr>
            <a:graphicFrameLocks/>
          </p:cNvGraphicFramePr>
          <p:nvPr>
            <p:extLst>
              <p:ext uri="{D42A27DB-BD31-4B8C-83A1-F6EECF244321}">
                <p14:modId xmlns:p14="http://schemas.microsoft.com/office/powerpoint/2010/main" val="1308095809"/>
              </p:ext>
            </p:extLst>
          </p:nvPr>
        </p:nvGraphicFramePr>
        <p:xfrm>
          <a:off x="1143000" y="647700"/>
          <a:ext cx="16154399" cy="876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Arrow: Down 3">
            <a:extLst>
              <a:ext uri="{FF2B5EF4-FFF2-40B4-BE49-F238E27FC236}">
                <a16:creationId xmlns:a16="http://schemas.microsoft.com/office/drawing/2014/main" id="{DE3D1151-7895-4EB1-DDF2-919BBC3891D7}"/>
              </a:ext>
            </a:extLst>
          </p:cNvPr>
          <p:cNvSpPr/>
          <p:nvPr/>
        </p:nvSpPr>
        <p:spPr>
          <a:xfrm>
            <a:off x="9847385" y="3314700"/>
            <a:ext cx="1066800" cy="152400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B13E12E-2B75-9705-774E-E864818CBF9D}"/>
              </a:ext>
            </a:extLst>
          </p:cNvPr>
          <p:cNvSpPr txBox="1"/>
          <p:nvPr/>
        </p:nvSpPr>
        <p:spPr>
          <a:xfrm>
            <a:off x="8437685" y="2237482"/>
            <a:ext cx="388620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latin typeface="Arial" panose="020B0604020202020204" pitchFamily="34" charset="0"/>
                <a:cs typeface="Arial" panose="020B0604020202020204" pitchFamily="34" charset="0"/>
              </a:rPr>
              <a:t>Following passage of HB 3 in 2019</a:t>
            </a:r>
          </a:p>
        </p:txBody>
      </p:sp>
      <p:sp>
        <p:nvSpPr>
          <p:cNvPr id="6" name="Arrow: Down 5">
            <a:extLst>
              <a:ext uri="{FF2B5EF4-FFF2-40B4-BE49-F238E27FC236}">
                <a16:creationId xmlns:a16="http://schemas.microsoft.com/office/drawing/2014/main" id="{1F87D08E-ED3B-905D-9394-93677FE309BA}"/>
              </a:ext>
            </a:extLst>
          </p:cNvPr>
          <p:cNvSpPr/>
          <p:nvPr/>
        </p:nvSpPr>
        <p:spPr>
          <a:xfrm>
            <a:off x="16230599" y="2776091"/>
            <a:ext cx="1066800" cy="1524000"/>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00B2D3D-E82D-72AE-24C1-3F3C831CD4C6}"/>
              </a:ext>
            </a:extLst>
          </p:cNvPr>
          <p:cNvSpPr txBox="1"/>
          <p:nvPr/>
        </p:nvSpPr>
        <p:spPr>
          <a:xfrm>
            <a:off x="15392400" y="1206431"/>
            <a:ext cx="2533649"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latin typeface="Arial" panose="020B0604020202020204" pitchFamily="34" charset="0"/>
                <a:cs typeface="Arial" panose="020B0604020202020204" pitchFamily="34" charset="0"/>
              </a:rPr>
              <a:t>Following passage of </a:t>
            </a:r>
          </a:p>
          <a:p>
            <a:pPr algn="ctr"/>
            <a:r>
              <a:rPr lang="en-US" sz="3200" dirty="0">
                <a:latin typeface="Arial" panose="020B0604020202020204" pitchFamily="34" charset="0"/>
                <a:cs typeface="Arial" panose="020B0604020202020204" pitchFamily="34" charset="0"/>
              </a:rPr>
              <a:t>SB 2 (88S2) </a:t>
            </a:r>
          </a:p>
        </p:txBody>
      </p:sp>
    </p:spTree>
    <p:extLst>
      <p:ext uri="{BB962C8B-B14F-4D97-AF65-F5344CB8AC3E}">
        <p14:creationId xmlns:p14="http://schemas.microsoft.com/office/powerpoint/2010/main" val="1953670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18549</TotalTime>
  <Words>4567</Words>
  <Application>Microsoft Office PowerPoint</Application>
  <PresentationFormat>Custom</PresentationFormat>
  <Paragraphs>372</Paragraphs>
  <Slides>40</Slides>
  <Notes>40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Wingdings</vt:lpstr>
      <vt:lpstr>Avenir Next LT Pro 1</vt:lpstr>
      <vt:lpstr>Arial Bold</vt:lpstr>
      <vt:lpstr>Times New Roman Italics</vt:lpstr>
      <vt:lpstr>Calibri</vt:lpstr>
      <vt:lpstr>Aileron Regular</vt:lpstr>
      <vt:lpstr>Avenir Next LT Pro 2</vt:lpstr>
      <vt:lpstr>Times New Roman Bold</vt:lpstr>
      <vt:lpstr>Aileron Heavy</vt:lpstr>
      <vt:lpstr>Courier New</vt:lpstr>
      <vt:lpstr>Arial Narrow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Highland Park ISD Historic Property Values + M&amp;O Tax Rates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Lege Overview  2023 SMSD</dc:title>
  <dc:creator>Christy Rome</dc:creator>
  <cp:lastModifiedBy>Christy Rome</cp:lastModifiedBy>
  <cp:revision>68</cp:revision>
  <cp:lastPrinted>2023-09-14T16:59:34Z</cp:lastPrinted>
  <dcterms:created xsi:type="dcterms:W3CDTF">2006-08-16T00:00:00Z</dcterms:created>
  <dcterms:modified xsi:type="dcterms:W3CDTF">2023-09-15T19:52:12Z</dcterms:modified>
  <dc:identifier>DAFmM2Dn2T8</dc:identifier>
</cp:coreProperties>
</file>