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458" r:id="rId2"/>
    <p:sldId id="256" r:id="rId3"/>
    <p:sldId id="257" r:id="rId4"/>
    <p:sldId id="258" r:id="rId5"/>
    <p:sldId id="259" r:id="rId6"/>
    <p:sldId id="260" r:id="rId7"/>
    <p:sldId id="261" r:id="rId8"/>
    <p:sldId id="262" r:id="rId9"/>
    <p:sldId id="459" r:id="rId10"/>
    <p:sldId id="460" r:id="rId11"/>
    <p:sldId id="269" r:id="rId12"/>
    <p:sldId id="464" r:id="rId13"/>
    <p:sldId id="263" r:id="rId14"/>
    <p:sldId id="264" r:id="rId15"/>
    <p:sldId id="461" r:id="rId16"/>
    <p:sldId id="265" r:id="rId17"/>
    <p:sldId id="268" r:id="rId18"/>
    <p:sldId id="271" r:id="rId19"/>
    <p:sldId id="396" r:id="rId20"/>
    <p:sldId id="272" r:id="rId21"/>
    <p:sldId id="290" r:id="rId22"/>
    <p:sldId id="293" r:id="rId23"/>
    <p:sldId id="273" r:id="rId24"/>
    <p:sldId id="447" r:id="rId25"/>
    <p:sldId id="374" r:id="rId26"/>
    <p:sldId id="466" r:id="rId27"/>
    <p:sldId id="467" r:id="rId28"/>
    <p:sldId id="465" r:id="rId29"/>
    <p:sldId id="462" r:id="rId30"/>
    <p:sldId id="468" r:id="rId31"/>
    <p:sldId id="473" r:id="rId32"/>
    <p:sldId id="470" r:id="rId33"/>
    <p:sldId id="471" r:id="rId34"/>
    <p:sldId id="472" r:id="rId35"/>
    <p:sldId id="474" r:id="rId36"/>
    <p:sldId id="478" r:id="rId37"/>
    <p:sldId id="475" r:id="rId38"/>
    <p:sldId id="369" r:id="rId39"/>
    <p:sldId id="479" r:id="rId40"/>
    <p:sldId id="457" r:id="rId41"/>
  </p:sldIdLst>
  <p:sldSz cx="18288000" cy="10287000"/>
  <p:notesSz cx="7010400" cy="9296400"/>
  <p:embeddedFontLst>
    <p:embeddedFont>
      <p:font typeface="Arial" panose="020B0604020202020204" pitchFamily="34" charset="0"/>
      <p:regular r:id="rId43"/>
    </p:embeddedFont>
    <p:embeddedFont>
      <p:font typeface="Arial Bold" panose="020B0704020202020204" pitchFamily="34" charset="0"/>
      <p:regular r:id="rId44"/>
      <p:bold r:id="rId45"/>
    </p:embeddedFont>
    <p:embeddedFont>
      <p:font typeface="Arial Narrow" panose="020B0606020202030204" pitchFamily="34" charset="0"/>
      <p:regular r:id="rId46"/>
      <p:bold r:id="rId47"/>
      <p:italic r:id="rId48"/>
      <p:boldItalic r:id="rId49"/>
    </p:embeddedFont>
    <p:embeddedFont>
      <p:font typeface="Avenir Next LT Pro 1" panose="020B0604020202020204" charset="0"/>
      <p:regular r:id="rId50"/>
    </p:embeddedFont>
    <p:embeddedFont>
      <p:font typeface="Avenir Next LT Pro 2" panose="020B0604020202020204" charset="0"/>
      <p:regular r:id="rId51"/>
    </p:embeddedFont>
    <p:embeddedFont>
      <p:font typeface="Calibri" panose="020F0502020204030204" pitchFamily="34" charset="0"/>
      <p:regular r:id="rId52"/>
      <p:bold r:id="rId53"/>
      <p:italic r:id="rId54"/>
      <p:boldItalic r:id="rId55"/>
    </p:embeddedFont>
    <p:embeddedFont>
      <p:font typeface="Times New Roman Bold" panose="02020803070505020304" pitchFamily="18" charset="0"/>
      <p:regular r:id="rId56"/>
      <p:bold r:id="rId57"/>
    </p:embeddedFont>
    <p:embeddedFont>
      <p:font typeface="Times New Roman Italics"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B08"/>
    <a:srgbClr val="F4EE00"/>
    <a:srgbClr val="FFFF00"/>
    <a:srgbClr val="D4D406"/>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416" autoAdjust="0"/>
  </p:normalViewPr>
  <p:slideViewPr>
    <p:cSldViewPr>
      <p:cViewPr varScale="1">
        <p:scale>
          <a:sx n="41" d="100"/>
          <a:sy n="41" d="100"/>
        </p:scale>
        <p:origin x="10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Dropbox\Texas%20School%20Coalition\Presentations\AHISD%20Tax%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Sheet1!$B$28</c:f>
              <c:strCache>
                <c:ptCount val="1"/>
                <c:pt idx="0">
                  <c:v>Total State + Local Funding (Net Recapture)</c:v>
                </c:pt>
              </c:strCache>
            </c:strRef>
          </c:tx>
          <c:spPr>
            <a:ln w="88900" cap="flat" cmpd="sng" algn="ctr">
              <a:solidFill>
                <a:schemeClr val="accent1"/>
              </a:solidFill>
              <a:miter lim="800000"/>
            </a:ln>
            <a:effectLst/>
          </c:spPr>
          <c:marker>
            <c:symbol val="none"/>
          </c:marker>
          <c:cat>
            <c:numRef>
              <c:f>Sheet1!$C$27:$H$27</c:f>
              <c:numCache>
                <c:formatCode>General</c:formatCode>
                <c:ptCount val="6"/>
                <c:pt idx="0">
                  <c:v>2019</c:v>
                </c:pt>
                <c:pt idx="1">
                  <c:v>2020</c:v>
                </c:pt>
                <c:pt idx="2">
                  <c:v>2021</c:v>
                </c:pt>
                <c:pt idx="3">
                  <c:v>2022</c:v>
                </c:pt>
                <c:pt idx="4">
                  <c:v>2023</c:v>
                </c:pt>
                <c:pt idx="5">
                  <c:v>2024</c:v>
                </c:pt>
              </c:numCache>
            </c:numRef>
          </c:cat>
          <c:val>
            <c:numRef>
              <c:f>Sheet1!$C$28:$H$28</c:f>
              <c:numCache>
                <c:formatCode>"$"#,##0_);[Red]\("$"#,##0\)</c:formatCode>
                <c:ptCount val="6"/>
                <c:pt idx="0">
                  <c:v>36784256</c:v>
                </c:pt>
                <c:pt idx="1">
                  <c:v>38673651</c:v>
                </c:pt>
                <c:pt idx="2">
                  <c:v>38873128</c:v>
                </c:pt>
                <c:pt idx="3">
                  <c:v>40188870</c:v>
                </c:pt>
                <c:pt idx="4">
                  <c:v>40884411</c:v>
                </c:pt>
                <c:pt idx="5">
                  <c:v>41155410.879160121</c:v>
                </c:pt>
              </c:numCache>
            </c:numRef>
          </c:val>
          <c:smooth val="0"/>
          <c:extLst>
            <c:ext xmlns:c16="http://schemas.microsoft.com/office/drawing/2014/chart" uri="{C3380CC4-5D6E-409C-BE32-E72D297353CC}">
              <c16:uniqueId val="{00000000-DB24-4701-A6BC-8A1E57ABFF14}"/>
            </c:ext>
          </c:extLst>
        </c:ser>
        <c:ser>
          <c:idx val="1"/>
          <c:order val="1"/>
          <c:tx>
            <c:strRef>
              <c:f>Sheet1!$B$29</c:f>
              <c:strCache>
                <c:ptCount val="1"/>
                <c:pt idx="0">
                  <c:v>If adjusted for Inflation</c:v>
                </c:pt>
              </c:strCache>
            </c:strRef>
          </c:tx>
          <c:spPr>
            <a:ln w="88900" cap="flat" cmpd="sng" algn="ctr">
              <a:solidFill>
                <a:schemeClr val="accent2"/>
              </a:solidFill>
              <a:miter lim="800000"/>
            </a:ln>
            <a:effectLst/>
          </c:spPr>
          <c:marker>
            <c:symbol val="none"/>
          </c:marker>
          <c:cat>
            <c:numRef>
              <c:f>Sheet1!$C$27:$H$27</c:f>
              <c:numCache>
                <c:formatCode>General</c:formatCode>
                <c:ptCount val="6"/>
                <c:pt idx="0">
                  <c:v>2019</c:v>
                </c:pt>
                <c:pt idx="1">
                  <c:v>2020</c:v>
                </c:pt>
                <c:pt idx="2">
                  <c:v>2021</c:v>
                </c:pt>
                <c:pt idx="3">
                  <c:v>2022</c:v>
                </c:pt>
                <c:pt idx="4">
                  <c:v>2023</c:v>
                </c:pt>
                <c:pt idx="5">
                  <c:v>2024</c:v>
                </c:pt>
              </c:numCache>
            </c:numRef>
          </c:cat>
          <c:val>
            <c:numRef>
              <c:f>Sheet1!$C$29:$H$29</c:f>
              <c:numCache>
                <c:formatCode>"$"#,##0_);[Red]\("$"#,##0\)</c:formatCode>
                <c:ptCount val="6"/>
                <c:pt idx="0">
                  <c:v>36784256</c:v>
                </c:pt>
                <c:pt idx="1">
                  <c:v>37041745.792000003</c:v>
                </c:pt>
                <c:pt idx="2">
                  <c:v>38782707.844224006</c:v>
                </c:pt>
                <c:pt idx="3">
                  <c:v>41885324.471761927</c:v>
                </c:pt>
                <c:pt idx="4">
                  <c:v>43393196.152745359</c:v>
                </c:pt>
                <c:pt idx="5">
                  <c:v>44694992.037327722</c:v>
                </c:pt>
              </c:numCache>
            </c:numRef>
          </c:val>
          <c:smooth val="0"/>
          <c:extLst>
            <c:ext xmlns:c16="http://schemas.microsoft.com/office/drawing/2014/chart" uri="{C3380CC4-5D6E-409C-BE32-E72D297353CC}">
              <c16:uniqueId val="{00000001-DB24-4701-A6BC-8A1E57ABFF14}"/>
            </c:ext>
          </c:extLst>
        </c:ser>
        <c:dLbls>
          <c:showLegendKey val="0"/>
          <c:showVal val="0"/>
          <c:showCatName val="0"/>
          <c:showSerName val="0"/>
          <c:showPercent val="0"/>
          <c:showBubbleSize val="0"/>
        </c:dLbls>
        <c:smooth val="0"/>
        <c:axId val="100489167"/>
        <c:axId val="1345776047"/>
      </c:lineChart>
      <c:catAx>
        <c:axId val="100489167"/>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345776047"/>
        <c:crosses val="autoZero"/>
        <c:auto val="1"/>
        <c:lblAlgn val="ctr"/>
        <c:lblOffset val="100"/>
        <c:noMultiLvlLbl val="0"/>
      </c:catAx>
      <c:valAx>
        <c:axId val="1345776047"/>
        <c:scaling>
          <c:orientation val="minMax"/>
          <c:min val="30000000"/>
        </c:scaling>
        <c:delete val="0"/>
        <c:axPos val="l"/>
        <c:majorGridlines>
          <c:spPr>
            <a:ln w="9525" cap="flat" cmpd="sng" algn="ctr">
              <a:solidFill>
                <a:schemeClr val="tx1">
                  <a:lumMod val="15000"/>
                  <a:lumOff val="85000"/>
                  <a:alpha val="32000"/>
                </a:schemeClr>
              </a:solidFill>
              <a:round/>
            </a:ln>
            <a:effectLst/>
          </c:spPr>
        </c:majorGridlines>
        <c:numFmt formatCode="&quot;$&quot;#,##0_);[Red]\(&quot;$&quot;#,##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00489167"/>
        <c:crosses val="autoZero"/>
        <c:crossBetween val="between"/>
        <c:dispUnits>
          <c:builtInUnit val="millions"/>
          <c:dispUnitsLbl>
            <c:spPr>
              <a:noFill/>
              <a:ln>
                <a:noFill/>
              </a:ln>
              <a:effectLst/>
            </c:spPr>
            <c:txPr>
              <a:bodyPr rot="-5400000" spcFirstLastPara="1" vertOverflow="ellipsis" vert="horz" wrap="square" anchor="ctr" anchorCtr="1"/>
              <a:lstStyle/>
              <a:p>
                <a:pPr>
                  <a:defRPr sz="4000"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96911803105334E-2"/>
          <c:y val="4.1527177336396714E-2"/>
          <c:w val="0.87344294384250321"/>
          <c:h val="0.78140180970766437"/>
        </c:manualLayout>
      </c:layout>
      <c:barChart>
        <c:barDir val="col"/>
        <c:grouping val="stacked"/>
        <c:varyColors val="0"/>
        <c:ser>
          <c:idx val="0"/>
          <c:order val="0"/>
          <c:tx>
            <c:strRef>
              <c:f>'Historic Tax Rates'!$C$1</c:f>
              <c:strCache>
                <c:ptCount val="1"/>
                <c:pt idx="0">
                  <c:v>Tier 1</c:v>
                </c:pt>
              </c:strCache>
            </c:strRef>
          </c:tx>
          <c:spPr>
            <a:solidFill>
              <a:schemeClr val="bg1">
                <a:lumMod val="65000"/>
              </a:schemeClr>
            </a:solidFill>
            <a:ln>
              <a:noFill/>
            </a:ln>
            <a:effectLst/>
          </c:spPr>
          <c:invertIfNegative val="0"/>
          <c:cat>
            <c:strRef>
              <c:f>'Historic Tax Rates'!$B$2:$B$7</c:f>
              <c:strCache>
                <c:ptCount val="6"/>
                <c:pt idx="0">
                  <c:v>2018-19</c:v>
                </c:pt>
                <c:pt idx="1">
                  <c:v>2019-20</c:v>
                </c:pt>
                <c:pt idx="2">
                  <c:v>2020-21</c:v>
                </c:pt>
                <c:pt idx="3">
                  <c:v>2021-22</c:v>
                </c:pt>
                <c:pt idx="4">
                  <c:v>2022-23</c:v>
                </c:pt>
                <c:pt idx="5">
                  <c:v>2023-24*</c:v>
                </c:pt>
              </c:strCache>
            </c:strRef>
          </c:cat>
          <c:val>
            <c:numRef>
              <c:f>'Historic Tax Rates'!$C$2:$C$7</c:f>
              <c:numCache>
                <c:formatCode>General</c:formatCode>
                <c:ptCount val="6"/>
                <c:pt idx="0">
                  <c:v>1</c:v>
                </c:pt>
                <c:pt idx="1">
                  <c:v>0.93</c:v>
                </c:pt>
                <c:pt idx="2">
                  <c:v>0.91639999999999999</c:v>
                </c:pt>
                <c:pt idx="3">
                  <c:v>0.91339999999999999</c:v>
                </c:pt>
                <c:pt idx="4">
                  <c:v>0.85550000000000004</c:v>
                </c:pt>
                <c:pt idx="5">
                  <c:v>0.68799999999999994</c:v>
                </c:pt>
              </c:numCache>
            </c:numRef>
          </c:val>
          <c:extLst>
            <c:ext xmlns:c16="http://schemas.microsoft.com/office/drawing/2014/chart" uri="{C3380CC4-5D6E-409C-BE32-E72D297353CC}">
              <c16:uniqueId val="{00000000-0F13-4591-9367-C5803483B947}"/>
            </c:ext>
          </c:extLst>
        </c:ser>
        <c:ser>
          <c:idx val="1"/>
          <c:order val="1"/>
          <c:tx>
            <c:strRef>
              <c:f>'Historic Tax Rates'!$D$1</c:f>
              <c:strCache>
                <c:ptCount val="1"/>
                <c:pt idx="0">
                  <c:v>Golden Pennies</c:v>
                </c:pt>
              </c:strCache>
            </c:strRef>
          </c:tx>
          <c:spPr>
            <a:solidFill>
              <a:srgbClr val="ECCB08"/>
            </a:solidFill>
            <a:ln>
              <a:noFill/>
            </a:ln>
            <a:effectLst/>
          </c:spPr>
          <c:invertIfNegative val="0"/>
          <c:cat>
            <c:strRef>
              <c:f>'Historic Tax Rates'!$B$2:$B$7</c:f>
              <c:strCache>
                <c:ptCount val="6"/>
                <c:pt idx="0">
                  <c:v>2018-19</c:v>
                </c:pt>
                <c:pt idx="1">
                  <c:v>2019-20</c:v>
                </c:pt>
                <c:pt idx="2">
                  <c:v>2020-21</c:v>
                </c:pt>
                <c:pt idx="3">
                  <c:v>2021-22</c:v>
                </c:pt>
                <c:pt idx="4">
                  <c:v>2022-23</c:v>
                </c:pt>
                <c:pt idx="5">
                  <c:v>2023-24*</c:v>
                </c:pt>
              </c:strCache>
            </c:strRef>
          </c:cat>
          <c:val>
            <c:numRef>
              <c:f>'Historic Tax Rates'!$D$2:$D$7</c:f>
              <c:numCache>
                <c:formatCode>General</c:formatCode>
                <c:ptCount val="6"/>
                <c:pt idx="0">
                  <c:v>0.06</c:v>
                </c:pt>
                <c:pt idx="1">
                  <c:v>0.06</c:v>
                </c:pt>
                <c:pt idx="2">
                  <c:v>0.06</c:v>
                </c:pt>
                <c:pt idx="3">
                  <c:v>0.08</c:v>
                </c:pt>
                <c:pt idx="4">
                  <c:v>0.08</c:v>
                </c:pt>
                <c:pt idx="5">
                  <c:v>0.08</c:v>
                </c:pt>
              </c:numCache>
            </c:numRef>
          </c:val>
          <c:extLst>
            <c:ext xmlns:c16="http://schemas.microsoft.com/office/drawing/2014/chart" uri="{C3380CC4-5D6E-409C-BE32-E72D297353CC}">
              <c16:uniqueId val="{00000001-0F13-4591-9367-C5803483B947}"/>
            </c:ext>
          </c:extLst>
        </c:ser>
        <c:dLbls>
          <c:showLegendKey val="0"/>
          <c:showVal val="0"/>
          <c:showCatName val="0"/>
          <c:showSerName val="0"/>
          <c:showPercent val="0"/>
          <c:showBubbleSize val="0"/>
        </c:dLbls>
        <c:gapWidth val="219"/>
        <c:overlap val="100"/>
        <c:axId val="1018956527"/>
        <c:axId val="1018950287"/>
      </c:barChart>
      <c:lineChart>
        <c:grouping val="standard"/>
        <c:varyColors val="0"/>
        <c:ser>
          <c:idx val="2"/>
          <c:order val="2"/>
          <c:tx>
            <c:strRef>
              <c:f>'Historic Tax Rates'!$E$1</c:f>
              <c:strCache>
                <c:ptCount val="1"/>
                <c:pt idx="0">
                  <c:v>Property Values</c:v>
                </c:pt>
              </c:strCache>
            </c:strRef>
          </c:tx>
          <c:spPr>
            <a:ln w="92075" cap="rnd">
              <a:solidFill>
                <a:srgbClr val="00B0F0"/>
              </a:solidFill>
              <a:round/>
            </a:ln>
            <a:effectLst/>
          </c:spPr>
          <c:marker>
            <c:symbol val="none"/>
          </c:marker>
          <c:cat>
            <c:strRef>
              <c:f>'Historic Tax Rates'!$B$2:$B$7</c:f>
              <c:strCache>
                <c:ptCount val="6"/>
                <c:pt idx="0">
                  <c:v>2018-19</c:v>
                </c:pt>
                <c:pt idx="1">
                  <c:v>2019-20</c:v>
                </c:pt>
                <c:pt idx="2">
                  <c:v>2020-21</c:v>
                </c:pt>
                <c:pt idx="3">
                  <c:v>2021-22</c:v>
                </c:pt>
                <c:pt idx="4">
                  <c:v>2022-23</c:v>
                </c:pt>
                <c:pt idx="5">
                  <c:v>2023-24*</c:v>
                </c:pt>
              </c:strCache>
            </c:strRef>
          </c:cat>
          <c:val>
            <c:numRef>
              <c:f>'Historic Tax Rates'!$E$2:$E$7</c:f>
              <c:numCache>
                <c:formatCode>"$"#,##0_);[Red]\("$"#,##0\)</c:formatCode>
                <c:ptCount val="6"/>
                <c:pt idx="0">
                  <c:v>6925206099</c:v>
                </c:pt>
                <c:pt idx="1">
                  <c:v>7084052542</c:v>
                </c:pt>
                <c:pt idx="2">
                  <c:v>7249058363</c:v>
                </c:pt>
                <c:pt idx="3">
                  <c:v>7319513828</c:v>
                </c:pt>
                <c:pt idx="4">
                  <c:v>8095868961</c:v>
                </c:pt>
                <c:pt idx="5">
                  <c:v>8698559778</c:v>
                </c:pt>
              </c:numCache>
            </c:numRef>
          </c:val>
          <c:smooth val="0"/>
          <c:extLst>
            <c:ext xmlns:c16="http://schemas.microsoft.com/office/drawing/2014/chart" uri="{C3380CC4-5D6E-409C-BE32-E72D297353CC}">
              <c16:uniqueId val="{00000002-0F13-4591-9367-C5803483B947}"/>
            </c:ext>
          </c:extLst>
        </c:ser>
        <c:dLbls>
          <c:showLegendKey val="0"/>
          <c:showVal val="0"/>
          <c:showCatName val="0"/>
          <c:showSerName val="0"/>
          <c:showPercent val="0"/>
          <c:showBubbleSize val="0"/>
        </c:dLbls>
        <c:marker val="1"/>
        <c:smooth val="0"/>
        <c:axId val="1018962767"/>
        <c:axId val="1018959407"/>
      </c:lineChart>
      <c:catAx>
        <c:axId val="1018956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18950287"/>
        <c:crosses val="autoZero"/>
        <c:auto val="1"/>
        <c:lblAlgn val="ctr"/>
        <c:lblOffset val="100"/>
        <c:noMultiLvlLbl val="0"/>
      </c:catAx>
      <c:valAx>
        <c:axId val="101895028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18956527"/>
        <c:crosses val="autoZero"/>
        <c:crossBetween val="between"/>
      </c:valAx>
      <c:valAx>
        <c:axId val="1018959407"/>
        <c:scaling>
          <c:orientation val="minMax"/>
        </c:scaling>
        <c:delete val="0"/>
        <c:axPos val="r"/>
        <c:numFmt formatCode="&quot;$&quot;#,##0.0_);[Red]\(&quot;$&quot;#,##0.0\)" sourceLinked="0"/>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18962767"/>
        <c:crosses val="max"/>
        <c:crossBetween val="between"/>
        <c:dispUnits>
          <c:builtInUnit val="billions"/>
          <c:dispUnitsLbl>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dispUnitsLbl>
        </c:dispUnits>
      </c:valAx>
      <c:catAx>
        <c:axId val="1018962767"/>
        <c:scaling>
          <c:orientation val="minMax"/>
        </c:scaling>
        <c:delete val="1"/>
        <c:axPos val="b"/>
        <c:numFmt formatCode="General" sourceLinked="1"/>
        <c:majorTickMark val="out"/>
        <c:minorTickMark val="none"/>
        <c:tickLblPos val="nextTo"/>
        <c:crossAx val="1018959407"/>
        <c:crosses val="autoZero"/>
        <c:auto val="1"/>
        <c:lblAlgn val="ctr"/>
        <c:lblOffset val="100"/>
        <c:noMultiLvlLbl val="0"/>
      </c:catAx>
      <c:spPr>
        <a:noFill/>
        <a:ln>
          <a:noFill/>
        </a:ln>
        <a:effectLst/>
      </c:spPr>
    </c:plotArea>
    <c:legend>
      <c:legendPos val="b"/>
      <c:layout>
        <c:manualLayout>
          <c:xMode val="edge"/>
          <c:yMode val="edge"/>
          <c:x val="0.28695803657544883"/>
          <c:y val="0.91646882407066377"/>
          <c:w val="0.4260839268491024"/>
          <c:h val="8.353117592933619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Sheet1!$B$13</c:f>
              <c:strCache>
                <c:ptCount val="1"/>
                <c:pt idx="0">
                  <c:v>Total M&amp;O Collections</c:v>
                </c:pt>
              </c:strCache>
            </c:strRef>
          </c:tx>
          <c:spPr>
            <a:solidFill>
              <a:schemeClr val="accent1"/>
            </a:solidFill>
            <a:ln>
              <a:noFill/>
            </a:ln>
            <a:effectLst/>
          </c:spPr>
          <c:invertIfNegative val="0"/>
          <c:cat>
            <c:numRef>
              <c:f>Sheet1!$C$12:$H$12</c:f>
              <c:numCache>
                <c:formatCode>General</c:formatCode>
                <c:ptCount val="6"/>
                <c:pt idx="0">
                  <c:v>2019</c:v>
                </c:pt>
                <c:pt idx="1">
                  <c:v>2020</c:v>
                </c:pt>
                <c:pt idx="2">
                  <c:v>2021</c:v>
                </c:pt>
                <c:pt idx="3">
                  <c:v>2022</c:v>
                </c:pt>
                <c:pt idx="4">
                  <c:v>2023</c:v>
                </c:pt>
                <c:pt idx="5">
                  <c:v>2024</c:v>
                </c:pt>
              </c:numCache>
            </c:numRef>
          </c:cat>
          <c:val>
            <c:numRef>
              <c:f>Sheet1!$C$13:$H$13</c:f>
              <c:numCache>
                <c:formatCode>"$"#,##0_);[Red]\("$"#,##0\)</c:formatCode>
                <c:ptCount val="6"/>
                <c:pt idx="0">
                  <c:v>72576820</c:v>
                </c:pt>
                <c:pt idx="1">
                  <c:v>68445523</c:v>
                </c:pt>
                <c:pt idx="2">
                  <c:v>69733665</c:v>
                </c:pt>
                <c:pt idx="3">
                  <c:v>72316420</c:v>
                </c:pt>
                <c:pt idx="4">
                  <c:v>75109051</c:v>
                </c:pt>
                <c:pt idx="5" formatCode="&quot;$&quot;#,##0">
                  <c:v>66400000</c:v>
                </c:pt>
              </c:numCache>
            </c:numRef>
          </c:val>
          <c:extLst>
            <c:ext xmlns:c16="http://schemas.microsoft.com/office/drawing/2014/chart" uri="{C3380CC4-5D6E-409C-BE32-E72D297353CC}">
              <c16:uniqueId val="{00000000-5A4B-4D81-AE3B-003070CE5DB4}"/>
            </c:ext>
          </c:extLst>
        </c:ser>
        <c:dLbls>
          <c:showLegendKey val="0"/>
          <c:showVal val="0"/>
          <c:showCatName val="0"/>
          <c:showSerName val="0"/>
          <c:showPercent val="0"/>
          <c:showBubbleSize val="0"/>
        </c:dLbls>
        <c:gapWidth val="219"/>
        <c:axId val="37539647"/>
        <c:axId val="1346568063"/>
      </c:barChart>
      <c:lineChart>
        <c:grouping val="stacked"/>
        <c:varyColors val="0"/>
        <c:ser>
          <c:idx val="1"/>
          <c:order val="1"/>
          <c:tx>
            <c:strRef>
              <c:f>Sheet1!$B$14</c:f>
              <c:strCache>
                <c:ptCount val="1"/>
                <c:pt idx="0">
                  <c:v>Recapture</c:v>
                </c:pt>
              </c:strCache>
            </c:strRef>
          </c:tx>
          <c:spPr>
            <a:ln w="92075" cap="rnd" cmpd="sng">
              <a:solidFill>
                <a:srgbClr val="C00000"/>
              </a:solidFill>
              <a:round/>
            </a:ln>
            <a:effectLst/>
          </c:spPr>
          <c:marker>
            <c:symbol val="circle"/>
            <c:size val="5"/>
            <c:spPr>
              <a:solidFill>
                <a:schemeClr val="accent2"/>
              </a:solidFill>
              <a:ln w="101600">
                <a:solidFill>
                  <a:srgbClr val="FF4F4F"/>
                </a:solidFill>
              </a:ln>
              <a:effectLst/>
            </c:spPr>
          </c:marker>
          <c:cat>
            <c:numRef>
              <c:f>Sheet1!$C$12:$H$12</c:f>
              <c:numCache>
                <c:formatCode>General</c:formatCode>
                <c:ptCount val="6"/>
                <c:pt idx="0">
                  <c:v>2019</c:v>
                </c:pt>
                <c:pt idx="1">
                  <c:v>2020</c:v>
                </c:pt>
                <c:pt idx="2">
                  <c:v>2021</c:v>
                </c:pt>
                <c:pt idx="3">
                  <c:v>2022</c:v>
                </c:pt>
                <c:pt idx="4">
                  <c:v>2023</c:v>
                </c:pt>
                <c:pt idx="5">
                  <c:v>2024</c:v>
                </c:pt>
              </c:numCache>
            </c:numRef>
          </c:cat>
          <c:val>
            <c:numRef>
              <c:f>Sheet1!$C$14:$H$14</c:f>
              <c:numCache>
                <c:formatCode>"$"#,##0_);[Red]\("$"#,##0\)</c:formatCode>
                <c:ptCount val="6"/>
                <c:pt idx="0">
                  <c:v>38679848</c:v>
                </c:pt>
                <c:pt idx="1">
                  <c:v>31327074</c:v>
                </c:pt>
                <c:pt idx="2">
                  <c:v>33197879</c:v>
                </c:pt>
                <c:pt idx="3">
                  <c:v>34632656</c:v>
                </c:pt>
                <c:pt idx="4">
                  <c:v>37408741</c:v>
                </c:pt>
                <c:pt idx="5">
                  <c:v>27162558.336705498</c:v>
                </c:pt>
              </c:numCache>
            </c:numRef>
          </c:val>
          <c:smooth val="0"/>
          <c:extLst>
            <c:ext xmlns:c16="http://schemas.microsoft.com/office/drawing/2014/chart" uri="{C3380CC4-5D6E-409C-BE32-E72D297353CC}">
              <c16:uniqueId val="{00000001-5A4B-4D81-AE3B-003070CE5DB4}"/>
            </c:ext>
          </c:extLst>
        </c:ser>
        <c:dLbls>
          <c:showLegendKey val="0"/>
          <c:showVal val="0"/>
          <c:showCatName val="0"/>
          <c:showSerName val="0"/>
          <c:showPercent val="0"/>
          <c:showBubbleSize val="0"/>
        </c:dLbls>
        <c:marker val="1"/>
        <c:smooth val="0"/>
        <c:axId val="37539647"/>
        <c:axId val="1346568063"/>
      </c:lineChart>
      <c:catAx>
        <c:axId val="3753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346568063"/>
        <c:crosses val="autoZero"/>
        <c:auto val="1"/>
        <c:lblAlgn val="ctr"/>
        <c:lblOffset val="100"/>
        <c:noMultiLvlLbl val="0"/>
      </c:catAx>
      <c:valAx>
        <c:axId val="13465680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crossAx val="37539647"/>
        <c:crosses val="autoZero"/>
        <c:crossBetween val="between"/>
        <c:dispUnits>
          <c:builtInUnit val="millions"/>
          <c:dispUnitsLbl>
            <c:spPr>
              <a:noFill/>
              <a:ln>
                <a:noFill/>
              </a:ln>
              <a:effectLst/>
            </c:spPr>
            <c:txPr>
              <a:bodyPr rot="-5400000" spcFirstLastPara="1" vertOverflow="ellipsis" vert="horz" wrap="square" anchor="ctr" anchorCtr="1"/>
              <a:lstStyle/>
              <a:p>
                <a:pPr>
                  <a:defRPr sz="44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Sheet1!$B$28</c:f>
              <c:strCache>
                <c:ptCount val="1"/>
                <c:pt idx="0">
                  <c:v>Total State + Local Funding (Net Recapture)</c:v>
                </c:pt>
              </c:strCache>
            </c:strRef>
          </c:tx>
          <c:spPr>
            <a:ln w="88900" cap="flat" cmpd="sng" algn="ctr">
              <a:solidFill>
                <a:schemeClr val="accent1"/>
              </a:solidFill>
              <a:miter lim="800000"/>
            </a:ln>
            <a:effectLst/>
          </c:spPr>
          <c:marker>
            <c:symbol val="none"/>
          </c:marker>
          <c:cat>
            <c:numRef>
              <c:f>Sheet1!$C$27:$H$27</c:f>
              <c:numCache>
                <c:formatCode>General</c:formatCode>
                <c:ptCount val="6"/>
                <c:pt idx="0">
                  <c:v>2019</c:v>
                </c:pt>
                <c:pt idx="1">
                  <c:v>2020</c:v>
                </c:pt>
                <c:pt idx="2">
                  <c:v>2021</c:v>
                </c:pt>
                <c:pt idx="3">
                  <c:v>2022</c:v>
                </c:pt>
                <c:pt idx="4">
                  <c:v>2023</c:v>
                </c:pt>
                <c:pt idx="5">
                  <c:v>2024</c:v>
                </c:pt>
              </c:numCache>
            </c:numRef>
          </c:cat>
          <c:val>
            <c:numRef>
              <c:f>Sheet1!$C$28:$H$28</c:f>
              <c:numCache>
                <c:formatCode>"$"#,##0_);[Red]\("$"#,##0\)</c:formatCode>
                <c:ptCount val="6"/>
                <c:pt idx="0">
                  <c:v>36784256</c:v>
                </c:pt>
                <c:pt idx="1">
                  <c:v>38673651</c:v>
                </c:pt>
                <c:pt idx="2">
                  <c:v>38873128</c:v>
                </c:pt>
                <c:pt idx="3">
                  <c:v>40188870</c:v>
                </c:pt>
                <c:pt idx="4">
                  <c:v>40884411</c:v>
                </c:pt>
                <c:pt idx="5">
                  <c:v>41155410.879160121</c:v>
                </c:pt>
              </c:numCache>
            </c:numRef>
          </c:val>
          <c:smooth val="0"/>
          <c:extLst>
            <c:ext xmlns:c16="http://schemas.microsoft.com/office/drawing/2014/chart" uri="{C3380CC4-5D6E-409C-BE32-E72D297353CC}">
              <c16:uniqueId val="{00000000-DB24-4701-A6BC-8A1E57ABFF14}"/>
            </c:ext>
          </c:extLst>
        </c:ser>
        <c:ser>
          <c:idx val="1"/>
          <c:order val="1"/>
          <c:tx>
            <c:strRef>
              <c:f>Sheet1!$B$29</c:f>
              <c:strCache>
                <c:ptCount val="1"/>
                <c:pt idx="0">
                  <c:v>If adjusted for Inflation</c:v>
                </c:pt>
              </c:strCache>
            </c:strRef>
          </c:tx>
          <c:spPr>
            <a:ln w="88900" cap="flat" cmpd="sng" algn="ctr">
              <a:solidFill>
                <a:schemeClr val="accent2"/>
              </a:solidFill>
              <a:miter lim="800000"/>
            </a:ln>
            <a:effectLst/>
          </c:spPr>
          <c:marker>
            <c:symbol val="none"/>
          </c:marker>
          <c:cat>
            <c:numRef>
              <c:f>Sheet1!$C$27:$H$27</c:f>
              <c:numCache>
                <c:formatCode>General</c:formatCode>
                <c:ptCount val="6"/>
                <c:pt idx="0">
                  <c:v>2019</c:v>
                </c:pt>
                <c:pt idx="1">
                  <c:v>2020</c:v>
                </c:pt>
                <c:pt idx="2">
                  <c:v>2021</c:v>
                </c:pt>
                <c:pt idx="3">
                  <c:v>2022</c:v>
                </c:pt>
                <c:pt idx="4">
                  <c:v>2023</c:v>
                </c:pt>
                <c:pt idx="5">
                  <c:v>2024</c:v>
                </c:pt>
              </c:numCache>
            </c:numRef>
          </c:cat>
          <c:val>
            <c:numRef>
              <c:f>Sheet1!$C$29:$H$29</c:f>
              <c:numCache>
                <c:formatCode>"$"#,##0_);[Red]\("$"#,##0\)</c:formatCode>
                <c:ptCount val="6"/>
                <c:pt idx="0">
                  <c:v>36784256</c:v>
                </c:pt>
                <c:pt idx="1">
                  <c:v>37041745.792000003</c:v>
                </c:pt>
                <c:pt idx="2">
                  <c:v>38782707.844224006</c:v>
                </c:pt>
                <c:pt idx="3">
                  <c:v>41885324.471761927</c:v>
                </c:pt>
                <c:pt idx="4">
                  <c:v>43393196.152745359</c:v>
                </c:pt>
                <c:pt idx="5">
                  <c:v>44694992.037327722</c:v>
                </c:pt>
              </c:numCache>
            </c:numRef>
          </c:val>
          <c:smooth val="0"/>
          <c:extLst>
            <c:ext xmlns:c16="http://schemas.microsoft.com/office/drawing/2014/chart" uri="{C3380CC4-5D6E-409C-BE32-E72D297353CC}">
              <c16:uniqueId val="{00000001-DB24-4701-A6BC-8A1E57ABFF14}"/>
            </c:ext>
          </c:extLst>
        </c:ser>
        <c:dLbls>
          <c:showLegendKey val="0"/>
          <c:showVal val="0"/>
          <c:showCatName val="0"/>
          <c:showSerName val="0"/>
          <c:showPercent val="0"/>
          <c:showBubbleSize val="0"/>
        </c:dLbls>
        <c:smooth val="0"/>
        <c:axId val="100489167"/>
        <c:axId val="1345776047"/>
      </c:lineChart>
      <c:catAx>
        <c:axId val="100489167"/>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345776047"/>
        <c:crosses val="autoZero"/>
        <c:auto val="1"/>
        <c:lblAlgn val="ctr"/>
        <c:lblOffset val="100"/>
        <c:noMultiLvlLbl val="0"/>
      </c:catAx>
      <c:valAx>
        <c:axId val="1345776047"/>
        <c:scaling>
          <c:orientation val="minMax"/>
          <c:min val="30000000"/>
        </c:scaling>
        <c:delete val="0"/>
        <c:axPos val="l"/>
        <c:majorGridlines>
          <c:spPr>
            <a:ln w="9525" cap="flat" cmpd="sng" algn="ctr">
              <a:solidFill>
                <a:schemeClr val="tx1">
                  <a:lumMod val="15000"/>
                  <a:lumOff val="85000"/>
                  <a:alpha val="32000"/>
                </a:schemeClr>
              </a:solidFill>
              <a:round/>
            </a:ln>
            <a:effectLst/>
          </c:spPr>
        </c:majorGridlines>
        <c:numFmt formatCode="&quot;$&quot;#,##0_);[Red]\(&quot;$&quot;#,##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00489167"/>
        <c:crosses val="autoZero"/>
        <c:crossBetween val="between"/>
        <c:dispUnits>
          <c:builtInUnit val="millions"/>
          <c:dispUnitsLbl>
            <c:spPr>
              <a:noFill/>
              <a:ln>
                <a:noFill/>
              </a:ln>
              <a:effectLst/>
            </c:spPr>
            <c:txPr>
              <a:bodyPr rot="-5400000" spcFirstLastPara="1" vertOverflow="ellipsis" vert="horz" wrap="square" anchor="ctr" anchorCtr="1"/>
              <a:lstStyle/>
              <a:p>
                <a:pPr>
                  <a:defRPr sz="4000"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BF1F867-8A1D-4896-9A18-C33C0689CFF6}" type="datetimeFigureOut">
              <a:rPr lang="en-US" smtClean="0"/>
              <a:t>9/7/2023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FCC0E6-55B0-4318-A144-AD6DD7696B16}" type="slidenum">
              <a:rPr lang="en-US" smtClean="0"/>
              <a:t>‹#›</a:t>
            </a:fld>
            <a:endParaRPr lang="en-US" dirty="0"/>
          </a:p>
        </p:txBody>
      </p:sp>
    </p:spTree>
    <p:extLst>
      <p:ext uri="{BB962C8B-B14F-4D97-AF65-F5344CB8AC3E}">
        <p14:creationId xmlns:p14="http://schemas.microsoft.com/office/powerpoint/2010/main" val="425991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1</a:t>
            </a:fld>
            <a:endParaRPr lang="en-US" dirty="0"/>
          </a:p>
        </p:txBody>
      </p:sp>
    </p:spTree>
    <p:extLst>
      <p:ext uri="{BB962C8B-B14F-4D97-AF65-F5344CB8AC3E}">
        <p14:creationId xmlns:p14="http://schemas.microsoft.com/office/powerpoint/2010/main" val="3770504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10</a:t>
            </a:fld>
            <a:endParaRPr lang="en-US" dirty="0"/>
          </a:p>
        </p:txBody>
      </p:sp>
    </p:spTree>
    <p:extLst>
      <p:ext uri="{BB962C8B-B14F-4D97-AF65-F5344CB8AC3E}">
        <p14:creationId xmlns:p14="http://schemas.microsoft.com/office/powerpoint/2010/main" val="347236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11</a:t>
            </a:fld>
            <a:endParaRPr lang="en-US" dirty="0"/>
          </a:p>
        </p:txBody>
      </p:sp>
    </p:spTree>
    <p:extLst>
      <p:ext uri="{BB962C8B-B14F-4D97-AF65-F5344CB8AC3E}">
        <p14:creationId xmlns:p14="http://schemas.microsoft.com/office/powerpoint/2010/main" val="2594378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12</a:t>
            </a:fld>
            <a:endParaRPr lang="en-US" dirty="0"/>
          </a:p>
        </p:txBody>
      </p:sp>
    </p:spTree>
    <p:extLst>
      <p:ext uri="{BB962C8B-B14F-4D97-AF65-F5344CB8AC3E}">
        <p14:creationId xmlns:p14="http://schemas.microsoft.com/office/powerpoint/2010/main" val="150180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happened during the 88</a:t>
            </a:r>
            <a:r>
              <a:rPr lang="en-US" baseline="30000" dirty="0"/>
              <a:t>th</a:t>
            </a:r>
            <a:r>
              <a:rPr lang="en-US" dirty="0"/>
              <a:t> Regular Legislative Session?  Lawmakers started with a record-setting surplus.  And 140 days later…</a:t>
            </a:r>
          </a:p>
        </p:txBody>
      </p:sp>
      <p:sp>
        <p:nvSpPr>
          <p:cNvPr id="4" name="Slide Number Placeholder 3"/>
          <p:cNvSpPr>
            <a:spLocks noGrp="1"/>
          </p:cNvSpPr>
          <p:nvPr>
            <p:ph type="sldNum" sz="quarter" idx="5"/>
          </p:nvPr>
        </p:nvSpPr>
        <p:spPr/>
        <p:txBody>
          <a:bodyPr/>
          <a:lstStyle/>
          <a:p>
            <a:fld id="{77FCC0E6-55B0-4318-A144-AD6DD7696B16}" type="slidenum">
              <a:rPr lang="en-US" smtClean="0"/>
              <a:t>13</a:t>
            </a:fld>
            <a:endParaRPr lang="en-US" dirty="0"/>
          </a:p>
        </p:txBody>
      </p:sp>
    </p:spTree>
    <p:extLst>
      <p:ext uri="{BB962C8B-B14F-4D97-AF65-F5344CB8AC3E}">
        <p14:creationId xmlns:p14="http://schemas.microsoft.com/office/powerpoint/2010/main" val="104489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didn’t have much to show for it.  They spent very little of their record-breaking surplus because they could not agree on the method by which to provide the largest tax cut in Texas history and the school funding and teacher pay raise bill (which really never proposed spending anywhere close to the amount needed to keep pace with inflation) failed to pass because the bill was held hostage with an unrelated private school voucher proposal.  Therefore, the two biggest priorities expressed by state leaders failed to pass, and the money to spent on those priorities simply stays in the bank.</a:t>
            </a:r>
          </a:p>
        </p:txBody>
      </p:sp>
      <p:sp>
        <p:nvSpPr>
          <p:cNvPr id="4" name="Slide Number Placeholder 3"/>
          <p:cNvSpPr>
            <a:spLocks noGrp="1"/>
          </p:cNvSpPr>
          <p:nvPr>
            <p:ph type="sldNum" sz="quarter" idx="5"/>
          </p:nvPr>
        </p:nvSpPr>
        <p:spPr/>
        <p:txBody>
          <a:bodyPr/>
          <a:lstStyle/>
          <a:p>
            <a:fld id="{77FCC0E6-55B0-4318-A144-AD6DD7696B16}" type="slidenum">
              <a:rPr lang="en-US" smtClean="0"/>
              <a:t>14</a:t>
            </a:fld>
            <a:endParaRPr lang="en-US" dirty="0"/>
          </a:p>
        </p:txBody>
      </p:sp>
    </p:spTree>
    <p:extLst>
      <p:ext uri="{BB962C8B-B14F-4D97-AF65-F5344CB8AC3E}">
        <p14:creationId xmlns:p14="http://schemas.microsoft.com/office/powerpoint/2010/main" val="161436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15</a:t>
            </a:fld>
            <a:endParaRPr lang="en-US" dirty="0"/>
          </a:p>
        </p:txBody>
      </p:sp>
    </p:spTree>
    <p:extLst>
      <p:ext uri="{BB962C8B-B14F-4D97-AF65-F5344CB8AC3E}">
        <p14:creationId xmlns:p14="http://schemas.microsoft.com/office/powerpoint/2010/main" val="37594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budget bill is the only bill lawmakers MUST pass.  And the bill they passed was touted as “the biggest increase in state funding for public education in state history,” but much of that money was contingent on the passage of bills that failed to pass, to lawmakers failed to make a big investment in schools.</a:t>
            </a:r>
          </a:p>
        </p:txBody>
      </p:sp>
      <p:sp>
        <p:nvSpPr>
          <p:cNvPr id="4" name="Slide Number Placeholder 3"/>
          <p:cNvSpPr>
            <a:spLocks noGrp="1"/>
          </p:cNvSpPr>
          <p:nvPr>
            <p:ph type="sldNum" sz="quarter" idx="5"/>
          </p:nvPr>
        </p:nvSpPr>
        <p:spPr/>
        <p:txBody>
          <a:bodyPr/>
          <a:lstStyle/>
          <a:p>
            <a:fld id="{77FCC0E6-55B0-4318-A144-AD6DD7696B16}" type="slidenum">
              <a:rPr lang="en-US" smtClean="0"/>
              <a:t>16</a:t>
            </a:fld>
            <a:endParaRPr lang="en-US" dirty="0"/>
          </a:p>
        </p:txBody>
      </p:sp>
    </p:spTree>
    <p:extLst>
      <p:ext uri="{BB962C8B-B14F-4D97-AF65-F5344CB8AC3E}">
        <p14:creationId xmlns:p14="http://schemas.microsoft.com/office/powerpoint/2010/main" val="110386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page from the budget bill that spells all that out.  It would have spent nearly $8.7 billion, except it didn’t.</a:t>
            </a:r>
          </a:p>
        </p:txBody>
      </p:sp>
      <p:sp>
        <p:nvSpPr>
          <p:cNvPr id="4" name="Slide Number Placeholder 3"/>
          <p:cNvSpPr>
            <a:spLocks noGrp="1"/>
          </p:cNvSpPr>
          <p:nvPr>
            <p:ph type="sldNum" sz="quarter" idx="5"/>
          </p:nvPr>
        </p:nvSpPr>
        <p:spPr/>
        <p:txBody>
          <a:bodyPr/>
          <a:lstStyle/>
          <a:p>
            <a:fld id="{77FCC0E6-55B0-4318-A144-AD6DD7696B16}" type="slidenum">
              <a:rPr lang="en-US" smtClean="0"/>
              <a:t>17</a:t>
            </a:fld>
            <a:endParaRPr lang="en-US" dirty="0"/>
          </a:p>
        </p:txBody>
      </p:sp>
    </p:spTree>
    <p:extLst>
      <p:ext uri="{BB962C8B-B14F-4D97-AF65-F5344CB8AC3E}">
        <p14:creationId xmlns:p14="http://schemas.microsoft.com/office/powerpoint/2010/main" val="424301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during the legislative session was an old-fashioned hostage situation.  After the House failed to pass a private school voucher bill, the Senate made it clear that no school funding bill could pass to provide raises for teachers or funding schools need for students unless that bill included Education Savings Accounts.</a:t>
            </a:r>
          </a:p>
        </p:txBody>
      </p:sp>
      <p:sp>
        <p:nvSpPr>
          <p:cNvPr id="4" name="Slide Number Placeholder 3"/>
          <p:cNvSpPr>
            <a:spLocks noGrp="1"/>
          </p:cNvSpPr>
          <p:nvPr>
            <p:ph type="sldNum" sz="quarter" idx="5"/>
          </p:nvPr>
        </p:nvSpPr>
        <p:spPr/>
        <p:txBody>
          <a:bodyPr/>
          <a:lstStyle/>
          <a:p>
            <a:fld id="{77FCC0E6-55B0-4318-A144-AD6DD7696B16}" type="slidenum">
              <a:rPr lang="en-US" smtClean="0"/>
              <a:t>18</a:t>
            </a:fld>
            <a:endParaRPr lang="en-US" dirty="0"/>
          </a:p>
        </p:txBody>
      </p:sp>
    </p:spTree>
    <p:extLst>
      <p:ext uri="{BB962C8B-B14F-4D97-AF65-F5344CB8AC3E}">
        <p14:creationId xmlns:p14="http://schemas.microsoft.com/office/powerpoint/2010/main" val="172641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table, I walk through the numbers from which state leaders are making the statement at the top of the screen, but that I break it down on money that will actually flow to schools (not contingent on the passage of bills that failed to pass) and the column on the far right shows what is actually NEW money since some of those dollars are restorations of funding cuts state leaders applied to schools two years ago.  </a:t>
            </a:r>
          </a:p>
        </p:txBody>
      </p:sp>
      <p:sp>
        <p:nvSpPr>
          <p:cNvPr id="4" name="Slide Number Placeholder 3"/>
          <p:cNvSpPr>
            <a:spLocks noGrp="1"/>
          </p:cNvSpPr>
          <p:nvPr>
            <p:ph type="sldNum" sz="quarter" idx="5"/>
          </p:nvPr>
        </p:nvSpPr>
        <p:spPr/>
        <p:txBody>
          <a:bodyPr/>
          <a:lstStyle/>
          <a:p>
            <a:fld id="{3F713F3E-E6B6-4D8A-915D-E778F1B940E8}" type="slidenum">
              <a:rPr lang="en-US" smtClean="0"/>
              <a:t>19</a:t>
            </a:fld>
            <a:endParaRPr lang="en-US" dirty="0"/>
          </a:p>
        </p:txBody>
      </p:sp>
    </p:spTree>
    <p:extLst>
      <p:ext uri="{BB962C8B-B14F-4D97-AF65-F5344CB8AC3E}">
        <p14:creationId xmlns:p14="http://schemas.microsoft.com/office/powerpoint/2010/main" val="1094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2</a:t>
            </a:fld>
            <a:endParaRPr lang="en-US" dirty="0"/>
          </a:p>
        </p:txBody>
      </p:sp>
    </p:spTree>
    <p:extLst>
      <p:ext uri="{BB962C8B-B14F-4D97-AF65-F5344CB8AC3E}">
        <p14:creationId xmlns:p14="http://schemas.microsoft.com/office/powerpoint/2010/main" val="337185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$1.1 billion is one-time money to help school districts comply with the new standards which are expected to cost 3 times the amount of funding provided.  This varies from district-to-district, and we have no way of knowing how the Texas Education Agency will distribute the funding at this time.</a:t>
            </a:r>
          </a:p>
        </p:txBody>
      </p:sp>
      <p:sp>
        <p:nvSpPr>
          <p:cNvPr id="4" name="Slide Number Placeholder 3"/>
          <p:cNvSpPr>
            <a:spLocks noGrp="1"/>
          </p:cNvSpPr>
          <p:nvPr>
            <p:ph type="sldNum" sz="quarter" idx="5"/>
          </p:nvPr>
        </p:nvSpPr>
        <p:spPr/>
        <p:txBody>
          <a:bodyPr/>
          <a:lstStyle/>
          <a:p>
            <a:fld id="{77FCC0E6-55B0-4318-A144-AD6DD7696B16}" type="slidenum">
              <a:rPr lang="en-US" smtClean="0"/>
              <a:t>20</a:t>
            </a:fld>
            <a:endParaRPr lang="en-US" dirty="0"/>
          </a:p>
        </p:txBody>
      </p:sp>
    </p:spTree>
    <p:extLst>
      <p:ext uri="{BB962C8B-B14F-4D97-AF65-F5344CB8AC3E}">
        <p14:creationId xmlns:p14="http://schemas.microsoft.com/office/powerpoint/2010/main" val="3102890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21</a:t>
            </a:fld>
            <a:endParaRPr lang="en-US" dirty="0"/>
          </a:p>
        </p:txBody>
      </p:sp>
    </p:spTree>
    <p:extLst>
      <p:ext uri="{BB962C8B-B14F-4D97-AF65-F5344CB8AC3E}">
        <p14:creationId xmlns:p14="http://schemas.microsoft.com/office/powerpoint/2010/main" val="3148744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22</a:t>
            </a:fld>
            <a:endParaRPr lang="en-US"/>
          </a:p>
        </p:txBody>
      </p:sp>
    </p:spTree>
    <p:extLst>
      <p:ext uri="{BB962C8B-B14F-4D97-AF65-F5344CB8AC3E}">
        <p14:creationId xmlns:p14="http://schemas.microsoft.com/office/powerpoint/2010/main" val="1745025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tax relief was identified as the #1 priority of all state leaders, and they committed to spending at least half of the state’s surplus for that purpose.</a:t>
            </a:r>
          </a:p>
        </p:txBody>
      </p:sp>
      <p:sp>
        <p:nvSpPr>
          <p:cNvPr id="4" name="Slide Number Placeholder 3"/>
          <p:cNvSpPr>
            <a:spLocks noGrp="1"/>
          </p:cNvSpPr>
          <p:nvPr>
            <p:ph type="sldNum" sz="quarter" idx="5"/>
          </p:nvPr>
        </p:nvSpPr>
        <p:spPr/>
        <p:txBody>
          <a:bodyPr/>
          <a:lstStyle/>
          <a:p>
            <a:fld id="{77FCC0E6-55B0-4318-A144-AD6DD7696B16}" type="slidenum">
              <a:rPr lang="en-US" smtClean="0"/>
              <a:t>23</a:t>
            </a:fld>
            <a:endParaRPr lang="en-US" dirty="0"/>
          </a:p>
        </p:txBody>
      </p:sp>
    </p:spTree>
    <p:extLst>
      <p:ext uri="{BB962C8B-B14F-4D97-AF65-F5344CB8AC3E}">
        <p14:creationId xmlns:p14="http://schemas.microsoft.com/office/powerpoint/2010/main" val="593002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property tax relief is provided, it means that the overall local share of funding statewide shifts so that the state funds a greater share.  But the glass is still the same size.  So an investment in property tax relief at the state level means taxpayers can pay less money, but the schools still have the same amount of funding—they don’t receive less funding when people pay less in taxes because the state makes up the difference.  But a larger state share of funding does not translate into more money for schools.</a:t>
            </a:r>
          </a:p>
        </p:txBody>
      </p:sp>
      <p:sp>
        <p:nvSpPr>
          <p:cNvPr id="4" name="Slide Number Placeholder 3"/>
          <p:cNvSpPr>
            <a:spLocks noGrp="1"/>
          </p:cNvSpPr>
          <p:nvPr>
            <p:ph type="sldNum" sz="quarter" idx="5"/>
          </p:nvPr>
        </p:nvSpPr>
        <p:spPr/>
        <p:txBody>
          <a:bodyPr/>
          <a:lstStyle/>
          <a:p>
            <a:fld id="{77FCC0E6-55B0-4318-A144-AD6DD7696B16}" type="slidenum">
              <a:rPr lang="en-US" smtClean="0"/>
              <a:t>24</a:t>
            </a:fld>
            <a:endParaRPr lang="en-US" dirty="0"/>
          </a:p>
        </p:txBody>
      </p:sp>
    </p:spTree>
    <p:extLst>
      <p:ext uri="{BB962C8B-B14F-4D97-AF65-F5344CB8AC3E}">
        <p14:creationId xmlns:p14="http://schemas.microsoft.com/office/powerpoint/2010/main" val="1448105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in blue are something said by Speaker Phelan and some members of the Texas House during the legislative session.  We released a statement in response to that, just to set the record straight.  It is important to remember that while property tax relief has its merits—its’s something we support—it is an investment that benefits taxpayers, not Texas students and teachers.  It would be disingenuous for anyone to represent it as increased funding for Texas classrooms.</a:t>
            </a:r>
          </a:p>
        </p:txBody>
      </p:sp>
      <p:sp>
        <p:nvSpPr>
          <p:cNvPr id="4" name="Slide Number Placeholder 3"/>
          <p:cNvSpPr>
            <a:spLocks noGrp="1"/>
          </p:cNvSpPr>
          <p:nvPr>
            <p:ph type="sldNum" sz="quarter" idx="5"/>
          </p:nvPr>
        </p:nvSpPr>
        <p:spPr/>
        <p:txBody>
          <a:bodyPr/>
          <a:lstStyle/>
          <a:p>
            <a:fld id="{3F713F3E-E6B6-4D8A-915D-E778F1B940E8}" type="slidenum">
              <a:rPr lang="en-US" smtClean="0"/>
              <a:t>25</a:t>
            </a:fld>
            <a:endParaRPr lang="en-US" dirty="0"/>
          </a:p>
        </p:txBody>
      </p:sp>
    </p:spTree>
    <p:extLst>
      <p:ext uri="{BB962C8B-B14F-4D97-AF65-F5344CB8AC3E}">
        <p14:creationId xmlns:p14="http://schemas.microsoft.com/office/powerpoint/2010/main" val="387304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26</a:t>
            </a:fld>
            <a:endParaRPr lang="en-US" dirty="0"/>
          </a:p>
        </p:txBody>
      </p:sp>
    </p:spTree>
    <p:extLst>
      <p:ext uri="{BB962C8B-B14F-4D97-AF65-F5344CB8AC3E}">
        <p14:creationId xmlns:p14="http://schemas.microsoft.com/office/powerpoint/2010/main" val="754084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27</a:t>
            </a:fld>
            <a:endParaRPr lang="en-US" dirty="0"/>
          </a:p>
        </p:txBody>
      </p:sp>
    </p:spTree>
    <p:extLst>
      <p:ext uri="{BB962C8B-B14F-4D97-AF65-F5344CB8AC3E}">
        <p14:creationId xmlns:p14="http://schemas.microsoft.com/office/powerpoint/2010/main" val="3680194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see on this chart are historic M&amp;O property tax rates in AHISD and historic property values.  You can see that the rate has been reduced each year as values increase.  This year, you can expect a 16.75 cent reduction—that’s the 10.7 cents everyone received plus another 6 cents of relief.</a:t>
            </a:r>
          </a:p>
        </p:txBody>
      </p:sp>
      <p:sp>
        <p:nvSpPr>
          <p:cNvPr id="4" name="Slide Number Placeholder 3"/>
          <p:cNvSpPr>
            <a:spLocks noGrp="1"/>
          </p:cNvSpPr>
          <p:nvPr>
            <p:ph type="sldNum" sz="quarter" idx="10"/>
          </p:nvPr>
        </p:nvSpPr>
        <p:spPr/>
        <p:txBody>
          <a:bodyPr/>
          <a:lstStyle/>
          <a:p>
            <a:fld id="{5ADD3612-4A6F-4FCE-9FCE-064F1F2D96DF}" type="slidenum">
              <a:rPr lang="en-US" smtClean="0"/>
              <a:t>28</a:t>
            </a:fld>
            <a:endParaRPr lang="en-US" dirty="0"/>
          </a:p>
        </p:txBody>
      </p:sp>
    </p:spTree>
    <p:extLst>
      <p:ext uri="{BB962C8B-B14F-4D97-AF65-F5344CB8AC3E}">
        <p14:creationId xmlns:p14="http://schemas.microsoft.com/office/powerpoint/2010/main" val="2795018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29</a:t>
            </a:fld>
            <a:endParaRPr lang="en-US" dirty="0"/>
          </a:p>
        </p:txBody>
      </p:sp>
    </p:spTree>
    <p:extLst>
      <p:ext uri="{BB962C8B-B14F-4D97-AF65-F5344CB8AC3E}">
        <p14:creationId xmlns:p14="http://schemas.microsoft.com/office/powerpoint/2010/main" val="303429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what the Legislature did or might do that impacts schools, I thought it might be a good idea to give everyone a refresher of how school finance works in Texas.  The building block of school finance formulas is the Basic Allotment.  The Legislature sets that amount other funding weights that apply to it in law.  It all depends on how many students show up each day—as school funding is based on Average Daily Attendance.  On top of that “basic funding” in state law, school districts may locally adopt additional “enrichment pennies,” (which were intended to provide for additional local priorities, but all too often fund the basic requirements to operate a school district.  And it is local property taxes that are first used to fund schools.  If a school can’t collect enough, the state provides the rest, and if a district collects too much, the excess is recaptured.  The box on the right tell you the main factors affecting school funding.</a:t>
            </a:r>
          </a:p>
        </p:txBody>
      </p:sp>
      <p:sp>
        <p:nvSpPr>
          <p:cNvPr id="4" name="Slide Number Placeholder 3"/>
          <p:cNvSpPr>
            <a:spLocks noGrp="1"/>
          </p:cNvSpPr>
          <p:nvPr>
            <p:ph type="sldNum" sz="quarter" idx="5"/>
          </p:nvPr>
        </p:nvSpPr>
        <p:spPr/>
        <p:txBody>
          <a:bodyPr/>
          <a:lstStyle/>
          <a:p>
            <a:fld id="{77FCC0E6-55B0-4318-A144-AD6DD7696B16}" type="slidenum">
              <a:rPr lang="en-US" smtClean="0"/>
              <a:t>3</a:t>
            </a:fld>
            <a:endParaRPr lang="en-US" dirty="0"/>
          </a:p>
        </p:txBody>
      </p:sp>
    </p:spTree>
    <p:extLst>
      <p:ext uri="{BB962C8B-B14F-4D97-AF65-F5344CB8AC3E}">
        <p14:creationId xmlns:p14="http://schemas.microsoft.com/office/powerpoint/2010/main" val="295002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30</a:t>
            </a:fld>
            <a:endParaRPr lang="en-US" dirty="0"/>
          </a:p>
        </p:txBody>
      </p:sp>
    </p:spTree>
    <p:extLst>
      <p:ext uri="{BB962C8B-B14F-4D97-AF65-F5344CB8AC3E}">
        <p14:creationId xmlns:p14="http://schemas.microsoft.com/office/powerpoint/2010/main" val="2302334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still haven’t solved this problem.</a:t>
            </a:r>
          </a:p>
        </p:txBody>
      </p:sp>
      <p:sp>
        <p:nvSpPr>
          <p:cNvPr id="4" name="Slide Number Placeholder 3"/>
          <p:cNvSpPr>
            <a:spLocks noGrp="1"/>
          </p:cNvSpPr>
          <p:nvPr>
            <p:ph type="sldNum" sz="quarter" idx="5"/>
          </p:nvPr>
        </p:nvSpPr>
        <p:spPr/>
        <p:txBody>
          <a:bodyPr/>
          <a:lstStyle/>
          <a:p>
            <a:fld id="{77FCC0E6-55B0-4318-A144-AD6DD7696B16}" type="slidenum">
              <a:rPr lang="en-US" smtClean="0"/>
              <a:t>31</a:t>
            </a:fld>
            <a:endParaRPr lang="en-US" dirty="0"/>
          </a:p>
        </p:txBody>
      </p:sp>
    </p:spTree>
    <p:extLst>
      <p:ext uri="{BB962C8B-B14F-4D97-AF65-F5344CB8AC3E}">
        <p14:creationId xmlns:p14="http://schemas.microsoft.com/office/powerpoint/2010/main" val="1855007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32</a:t>
            </a:fld>
            <a:endParaRPr lang="en-US" dirty="0"/>
          </a:p>
        </p:txBody>
      </p:sp>
    </p:spTree>
    <p:extLst>
      <p:ext uri="{BB962C8B-B14F-4D97-AF65-F5344CB8AC3E}">
        <p14:creationId xmlns:p14="http://schemas.microsoft.com/office/powerpoint/2010/main" val="317652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33</a:t>
            </a:fld>
            <a:endParaRPr lang="en-US" dirty="0"/>
          </a:p>
        </p:txBody>
      </p:sp>
    </p:spTree>
    <p:extLst>
      <p:ext uri="{BB962C8B-B14F-4D97-AF65-F5344CB8AC3E}">
        <p14:creationId xmlns:p14="http://schemas.microsoft.com/office/powerpoint/2010/main" val="1384415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we’re likely back to exactly where we found ourselves in the Regular Session—the notion that you can’t have one without the other.</a:t>
            </a:r>
          </a:p>
        </p:txBody>
      </p:sp>
      <p:sp>
        <p:nvSpPr>
          <p:cNvPr id="4" name="Slide Number Placeholder 3"/>
          <p:cNvSpPr>
            <a:spLocks noGrp="1"/>
          </p:cNvSpPr>
          <p:nvPr>
            <p:ph type="sldNum" sz="quarter" idx="5"/>
          </p:nvPr>
        </p:nvSpPr>
        <p:spPr/>
        <p:txBody>
          <a:bodyPr/>
          <a:lstStyle/>
          <a:p>
            <a:fld id="{77FCC0E6-55B0-4318-A144-AD6DD7696B16}" type="slidenum">
              <a:rPr lang="en-US" smtClean="0"/>
              <a:t>34</a:t>
            </a:fld>
            <a:endParaRPr lang="en-US" dirty="0"/>
          </a:p>
        </p:txBody>
      </p:sp>
    </p:spTree>
    <p:extLst>
      <p:ext uri="{BB962C8B-B14F-4D97-AF65-F5344CB8AC3E}">
        <p14:creationId xmlns:p14="http://schemas.microsoft.com/office/powerpoint/2010/main" val="1189481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35</a:t>
            </a:fld>
            <a:endParaRPr lang="en-US" dirty="0"/>
          </a:p>
        </p:txBody>
      </p:sp>
    </p:spTree>
    <p:extLst>
      <p:ext uri="{BB962C8B-B14F-4D97-AF65-F5344CB8AC3E}">
        <p14:creationId xmlns:p14="http://schemas.microsoft.com/office/powerpoint/2010/main" val="710784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36</a:t>
            </a:fld>
            <a:endParaRPr lang="en-US" dirty="0"/>
          </a:p>
        </p:txBody>
      </p:sp>
    </p:spTree>
    <p:extLst>
      <p:ext uri="{BB962C8B-B14F-4D97-AF65-F5344CB8AC3E}">
        <p14:creationId xmlns:p14="http://schemas.microsoft.com/office/powerpoint/2010/main" val="1931062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37</a:t>
            </a:fld>
            <a:endParaRPr lang="en-US" dirty="0"/>
          </a:p>
        </p:txBody>
      </p:sp>
    </p:spTree>
    <p:extLst>
      <p:ext uri="{BB962C8B-B14F-4D97-AF65-F5344CB8AC3E}">
        <p14:creationId xmlns:p14="http://schemas.microsoft.com/office/powerpoint/2010/main" val="2370197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38</a:t>
            </a:fld>
            <a:endParaRPr lang="en-US" dirty="0"/>
          </a:p>
        </p:txBody>
      </p:sp>
    </p:spTree>
    <p:extLst>
      <p:ext uri="{BB962C8B-B14F-4D97-AF65-F5344CB8AC3E}">
        <p14:creationId xmlns:p14="http://schemas.microsoft.com/office/powerpoint/2010/main" val="3860593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39</a:t>
            </a:fld>
            <a:endParaRPr lang="en-US" dirty="0"/>
          </a:p>
        </p:txBody>
      </p:sp>
    </p:spTree>
    <p:extLst>
      <p:ext uri="{BB962C8B-B14F-4D97-AF65-F5344CB8AC3E}">
        <p14:creationId xmlns:p14="http://schemas.microsoft.com/office/powerpoint/2010/main" val="225654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typically illustrate it like this: think of this glass of water as what state law says your school district is entitled to.  Every district has a different sized glass.  You begin with the Basic Allotment, based on the number of students in attendance.  More students? You have a bigger glass.  Less students? The glass shrinks.  Then the size of the glass may increase further based on certain district characteristics (small or mid-sized) and student characteristics (special education, economically disadvantaged, bilingual, etc.) and other funding such as transportation, teacher incentive allotment or outcomes bonuses.  What a lot of people often forget is the role that the district’s tax effort plays in the size of your glass.  If you increase your tax rate, it causes the size of the glass to grow.  If the district reduces the rate (which is different than when the state does by providing tax relief), then the glass shrinks.</a:t>
            </a:r>
          </a:p>
        </p:txBody>
      </p:sp>
      <p:sp>
        <p:nvSpPr>
          <p:cNvPr id="4" name="Slide Number Placeholder 3"/>
          <p:cNvSpPr>
            <a:spLocks noGrp="1"/>
          </p:cNvSpPr>
          <p:nvPr>
            <p:ph type="sldNum" sz="quarter" idx="5"/>
          </p:nvPr>
        </p:nvSpPr>
        <p:spPr/>
        <p:txBody>
          <a:bodyPr/>
          <a:lstStyle/>
          <a:p>
            <a:fld id="{77FCC0E6-55B0-4318-A144-AD6DD7696B16}" type="slidenum">
              <a:rPr lang="en-US" smtClean="0"/>
              <a:t>4</a:t>
            </a:fld>
            <a:endParaRPr lang="en-US" dirty="0"/>
          </a:p>
        </p:txBody>
      </p:sp>
    </p:spTree>
    <p:extLst>
      <p:ext uri="{BB962C8B-B14F-4D97-AF65-F5344CB8AC3E}">
        <p14:creationId xmlns:p14="http://schemas.microsoft.com/office/powerpoint/2010/main" val="3675320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40</a:t>
            </a:fld>
            <a:endParaRPr lang="en-US" dirty="0"/>
          </a:p>
        </p:txBody>
      </p:sp>
    </p:spTree>
    <p:extLst>
      <p:ext uri="{BB962C8B-B14F-4D97-AF65-F5344CB8AC3E}">
        <p14:creationId xmlns:p14="http://schemas.microsoft.com/office/powerpoint/2010/main" val="217374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source of funding to fill your glass is local property taxes.  If the district’s tax collections are not sufficient to fill the glass, then the state provides additional water to ensure every district’s glass is full.  If the local property tax revenue is greater than the size of the glass, it spills out of the glass onto the table, and the state comes along with a big sponge and soaks up that “excess” through recapture.  That overage is recapture.</a:t>
            </a:r>
          </a:p>
        </p:txBody>
      </p:sp>
      <p:sp>
        <p:nvSpPr>
          <p:cNvPr id="4" name="Slide Number Placeholder 3"/>
          <p:cNvSpPr>
            <a:spLocks noGrp="1"/>
          </p:cNvSpPr>
          <p:nvPr>
            <p:ph type="sldNum" sz="quarter" idx="5"/>
          </p:nvPr>
        </p:nvSpPr>
        <p:spPr/>
        <p:txBody>
          <a:bodyPr/>
          <a:lstStyle/>
          <a:p>
            <a:fld id="{77FCC0E6-55B0-4318-A144-AD6DD7696B16}" type="slidenum">
              <a:rPr lang="en-US" smtClean="0"/>
              <a:t>5</a:t>
            </a:fld>
            <a:endParaRPr lang="en-US" dirty="0"/>
          </a:p>
        </p:txBody>
      </p:sp>
    </p:spTree>
    <p:extLst>
      <p:ext uri="{BB962C8B-B14F-4D97-AF65-F5344CB8AC3E}">
        <p14:creationId xmlns:p14="http://schemas.microsoft.com/office/powerpoint/2010/main" val="37296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district wants to reduce recapture, you must either increase the size of your glass (which is largely controlled by the legislature and the school finance formulas, but which a district has some limited control over through the local tax rate) or you reduce the amount of water flowing into the glass—which means either values are declining (which isn’t great for the local economy) or because the state has provided tax relief which means the district collects less in taxes without it causing the size of the glass to shrink.  You either have to put less water in or you have to get a bigger glass.</a:t>
            </a:r>
          </a:p>
        </p:txBody>
      </p:sp>
      <p:sp>
        <p:nvSpPr>
          <p:cNvPr id="4" name="Slide Number Placeholder 3"/>
          <p:cNvSpPr>
            <a:spLocks noGrp="1"/>
          </p:cNvSpPr>
          <p:nvPr>
            <p:ph type="sldNum" sz="quarter" idx="5"/>
          </p:nvPr>
        </p:nvSpPr>
        <p:spPr/>
        <p:txBody>
          <a:bodyPr/>
          <a:lstStyle/>
          <a:p>
            <a:fld id="{77FCC0E6-55B0-4318-A144-AD6DD7696B16}" type="slidenum">
              <a:rPr lang="en-US" smtClean="0"/>
              <a:t>6</a:t>
            </a:fld>
            <a:endParaRPr lang="en-US" dirty="0"/>
          </a:p>
        </p:txBody>
      </p:sp>
    </p:spTree>
    <p:extLst>
      <p:ext uri="{BB962C8B-B14F-4D97-AF65-F5344CB8AC3E}">
        <p14:creationId xmlns:p14="http://schemas.microsoft.com/office/powerpoint/2010/main" val="8085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seen over the past few years is an extraordinary amount of growth in the rate of inflation, but no growth in school finance formulas.  That means that the funding for schools has remained flat—the size of the glass is the same year after year, yet the buying power of those dollars is almost 20% less than what that same amount was worth 4 short years ago.  It’s for this reason that teachers and other school employees are desperate for a raise—it costs more to live now than it did a few years ago, so they are looking to districts to keep pace with that standard of living even though finances are flat.</a:t>
            </a:r>
          </a:p>
        </p:txBody>
      </p:sp>
      <p:sp>
        <p:nvSpPr>
          <p:cNvPr id="4" name="Slide Number Placeholder 3"/>
          <p:cNvSpPr>
            <a:spLocks noGrp="1"/>
          </p:cNvSpPr>
          <p:nvPr>
            <p:ph type="sldNum" sz="quarter" idx="5"/>
          </p:nvPr>
        </p:nvSpPr>
        <p:spPr/>
        <p:txBody>
          <a:bodyPr/>
          <a:lstStyle/>
          <a:p>
            <a:fld id="{77FCC0E6-55B0-4318-A144-AD6DD7696B16}" type="slidenum">
              <a:rPr lang="en-US" smtClean="0"/>
              <a:t>7</a:t>
            </a:fld>
            <a:endParaRPr lang="en-US" dirty="0"/>
          </a:p>
        </p:txBody>
      </p:sp>
    </p:spTree>
    <p:extLst>
      <p:ext uri="{BB962C8B-B14F-4D97-AF65-F5344CB8AC3E}">
        <p14:creationId xmlns:p14="http://schemas.microsoft.com/office/powerpoint/2010/main" val="274746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is not one I developed.  It’s from the Legislative Budget Board.  I know, it’s a lot of information and the numbers are small.  But the important part is the line with the diamonds.  That represents constant dollars that have been adjusted for inflation and population growth.  What you can clearly see is that in constant dollars, we are below the level of funding Texas schools enjoyed after the passage of school finance reform legislation in 2019.  The overall funding amounts are the highest in Texas history, but I should hope so.  After all, Texas public schools are educating more students than they ever have before.</a:t>
            </a:r>
          </a:p>
        </p:txBody>
      </p:sp>
      <p:sp>
        <p:nvSpPr>
          <p:cNvPr id="4" name="Slide Number Placeholder 3"/>
          <p:cNvSpPr>
            <a:spLocks noGrp="1"/>
          </p:cNvSpPr>
          <p:nvPr>
            <p:ph type="sldNum" sz="quarter" idx="5"/>
          </p:nvPr>
        </p:nvSpPr>
        <p:spPr/>
        <p:txBody>
          <a:bodyPr/>
          <a:lstStyle/>
          <a:p>
            <a:fld id="{77FCC0E6-55B0-4318-A144-AD6DD7696B16}" type="slidenum">
              <a:rPr lang="en-US" smtClean="0"/>
              <a:t>8</a:t>
            </a:fld>
            <a:endParaRPr lang="en-US" dirty="0"/>
          </a:p>
        </p:txBody>
      </p:sp>
    </p:spTree>
    <p:extLst>
      <p:ext uri="{BB962C8B-B14F-4D97-AF65-F5344CB8AC3E}">
        <p14:creationId xmlns:p14="http://schemas.microsoft.com/office/powerpoint/2010/main" val="287418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CC0E6-55B0-4318-A144-AD6DD7696B16}" type="slidenum">
              <a:rPr lang="en-US" smtClean="0"/>
              <a:t>9</a:t>
            </a:fld>
            <a:endParaRPr lang="en-US" dirty="0"/>
          </a:p>
        </p:txBody>
      </p:sp>
    </p:spTree>
    <p:extLst>
      <p:ext uri="{BB962C8B-B14F-4D97-AF65-F5344CB8AC3E}">
        <p14:creationId xmlns:p14="http://schemas.microsoft.com/office/powerpoint/2010/main" val="100189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r Graph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fld id="{AEE1D71F-3F93-43FC-825E-0A405C144028}" type="datetime1">
              <a:rPr lang="en-US" smtClean="0"/>
              <a:t>9/7/2023</a:t>
            </a:fld>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r>
              <a:rPr lang="en-US" dirty="0"/>
              <a:t>©2022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dirty="0"/>
          </a:p>
        </p:txBody>
      </p:sp>
    </p:spTree>
    <p:extLst>
      <p:ext uri="{BB962C8B-B14F-4D97-AF65-F5344CB8AC3E}">
        <p14:creationId xmlns:p14="http://schemas.microsoft.com/office/powerpoint/2010/main" val="384316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35.svg"/><Relationship Id="rId4" Type="http://schemas.openxmlformats.org/officeDocument/2006/relationships/image" Target="../media/image5.sv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svg"/><Relationship Id="rId12"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5.sv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buildings and a blue sign&#10;&#10;Description automatically generated">
            <a:extLst>
              <a:ext uri="{FF2B5EF4-FFF2-40B4-BE49-F238E27FC236}">
                <a16:creationId xmlns:a16="http://schemas.microsoft.com/office/drawing/2014/main" id="{87590604-531E-33B9-2E48-1E74A79B7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990657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93497" y="9272588"/>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Freeform 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grpSp>
        <p:nvGrpSpPr>
          <p:cNvPr id="6" name="Group 6"/>
          <p:cNvGrpSpPr/>
          <p:nvPr/>
        </p:nvGrpSpPr>
        <p:grpSpPr>
          <a:xfrm>
            <a:off x="1299808" y="484108"/>
            <a:ext cx="2579469" cy="2586808"/>
            <a:chOff x="0" y="0"/>
            <a:chExt cx="679366" cy="681299"/>
          </a:xfrm>
        </p:grpSpPr>
        <p:sp>
          <p:nvSpPr>
            <p:cNvPr id="7" name="Freeform 7"/>
            <p:cNvSpPr/>
            <p:nvPr/>
          </p:nvSpPr>
          <p:spPr>
            <a:xfrm>
              <a:off x="0" y="0"/>
              <a:ext cx="679366" cy="681299"/>
            </a:xfrm>
            <a:custGeom>
              <a:avLst/>
              <a:gdLst/>
              <a:ahLst/>
              <a:cxnLst/>
              <a:rect l="l" t="t" r="r" b="b"/>
              <a:pathLst>
                <a:path w="679366" h="681299">
                  <a:moveTo>
                    <a:pt x="0" y="0"/>
                  </a:moveTo>
                  <a:lnTo>
                    <a:pt x="679366" y="0"/>
                  </a:lnTo>
                  <a:lnTo>
                    <a:pt x="679366" y="681299"/>
                  </a:lnTo>
                  <a:lnTo>
                    <a:pt x="0" y="681299"/>
                  </a:lnTo>
                  <a:lnTo>
                    <a:pt x="0" y="0"/>
                  </a:lnTo>
                </a:path>
              </a:pathLst>
            </a:custGeom>
            <a:solidFill>
              <a:srgbClr val="004AAD"/>
            </a:solidFill>
          </p:spPr>
          <p:txBody>
            <a:bodyPr/>
            <a:lstStyle/>
            <a:p>
              <a:endParaRPr lang="en-US" dirty="0"/>
            </a:p>
          </p:txBody>
        </p:sp>
        <p:sp>
          <p:nvSpPr>
            <p:cNvPr id="8" name="TextBox 8"/>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9" name="Freeform 9"/>
          <p:cNvSpPr/>
          <p:nvPr/>
        </p:nvSpPr>
        <p:spPr>
          <a:xfrm>
            <a:off x="1299808" y="604504"/>
            <a:ext cx="2451446" cy="2346016"/>
          </a:xfrm>
          <a:custGeom>
            <a:avLst/>
            <a:gdLst/>
            <a:ahLst/>
            <a:cxnLst/>
            <a:rect l="l" t="t" r="r" b="b"/>
            <a:pathLst>
              <a:path w="2451446" h="2346016">
                <a:moveTo>
                  <a:pt x="0" y="0"/>
                </a:moveTo>
                <a:lnTo>
                  <a:pt x="2451446" y="0"/>
                </a:lnTo>
                <a:lnTo>
                  <a:pt x="2451446" y="2346015"/>
                </a:lnTo>
                <a:lnTo>
                  <a:pt x="0" y="2346015"/>
                </a:lnTo>
                <a:lnTo>
                  <a:pt x="0" y="0"/>
                </a:lnTo>
                <a:close/>
              </a:path>
            </a:pathLst>
          </a:custGeom>
          <a:blipFill>
            <a:blip r:embed="rId6"/>
            <a:stretch>
              <a:fillRect l="-11059" t="-14766" r="-11059" b="-12840"/>
            </a:stretch>
          </a:blipFill>
        </p:spPr>
        <p:txBody>
          <a:bodyPr/>
          <a:lstStyle/>
          <a:p>
            <a:endParaRPr lang="en-US" dirty="0"/>
          </a:p>
        </p:txBody>
      </p:sp>
      <p:sp>
        <p:nvSpPr>
          <p:cNvPr id="10" name="TextBox 10"/>
          <p:cNvSpPr txBox="1"/>
          <p:nvPr/>
        </p:nvSpPr>
        <p:spPr>
          <a:xfrm>
            <a:off x="1299808" y="3765832"/>
            <a:ext cx="14819176" cy="4853940"/>
          </a:xfrm>
          <a:prstGeom prst="rect">
            <a:avLst/>
          </a:prstGeom>
        </p:spPr>
        <p:txBody>
          <a:bodyPr lIns="0" tIns="0" rIns="0" bIns="0" rtlCol="0" anchor="t">
            <a:spAutoFit/>
          </a:bodyPr>
          <a:lstStyle/>
          <a:p>
            <a:pPr marL="777234" lvl="1" indent="-388617">
              <a:lnSpc>
                <a:spcPts val="4139"/>
              </a:lnSpc>
              <a:buFont typeface="Arial"/>
              <a:buChar char="•"/>
            </a:pPr>
            <a:r>
              <a:rPr lang="en-US" sz="3599" dirty="0">
                <a:solidFill>
                  <a:srgbClr val="000000"/>
                </a:solidFill>
                <a:latin typeface="Arial"/>
              </a:rPr>
              <a:t>Increase State funding and reduce the negative, unintended consequences of the “Robin Hood” system.</a:t>
            </a:r>
          </a:p>
          <a:p>
            <a:pPr marL="777234" lvl="1" indent="-388617">
              <a:lnSpc>
                <a:spcPts val="8783"/>
              </a:lnSpc>
              <a:buFont typeface="Arial"/>
              <a:buChar char="•"/>
            </a:pPr>
            <a:r>
              <a:rPr lang="en-US" sz="3599" dirty="0">
                <a:solidFill>
                  <a:srgbClr val="000000"/>
                </a:solidFill>
                <a:latin typeface="Arial"/>
              </a:rPr>
              <a:t>Change current State funding formulas to meet student needs.</a:t>
            </a:r>
          </a:p>
          <a:p>
            <a:pPr marL="777234" lvl="1" indent="-388617">
              <a:lnSpc>
                <a:spcPts val="4139"/>
              </a:lnSpc>
              <a:buFont typeface="Arial"/>
              <a:buChar char="•"/>
            </a:pPr>
            <a:r>
              <a:rPr lang="en-US" sz="3599" dirty="0">
                <a:solidFill>
                  <a:srgbClr val="000000"/>
                </a:solidFill>
                <a:latin typeface="Arial"/>
              </a:rPr>
              <a:t>Embrace tax transparency, support local control, and protect AHISD taxpayer dollars.</a:t>
            </a:r>
          </a:p>
          <a:p>
            <a:pPr marL="777234" lvl="1" indent="-388617">
              <a:lnSpc>
                <a:spcPts val="8999"/>
              </a:lnSpc>
              <a:buFont typeface="Arial"/>
              <a:buChar char="•"/>
            </a:pPr>
            <a:r>
              <a:rPr lang="en-US" sz="3599" dirty="0">
                <a:solidFill>
                  <a:srgbClr val="000000"/>
                </a:solidFill>
                <a:latin typeface="Arial"/>
              </a:rPr>
              <a:t>Balance State oversight with community-based accountability. </a:t>
            </a:r>
          </a:p>
          <a:p>
            <a:pPr>
              <a:lnSpc>
                <a:spcPts val="3779"/>
              </a:lnSpc>
            </a:pPr>
            <a:endParaRPr lang="en-US" sz="3599" dirty="0">
              <a:solidFill>
                <a:srgbClr val="000000"/>
              </a:solidFill>
              <a:latin typeface="Arial"/>
            </a:endParaRPr>
          </a:p>
        </p:txBody>
      </p:sp>
      <p:sp>
        <p:nvSpPr>
          <p:cNvPr id="11" name="TextBox 11"/>
          <p:cNvSpPr txBox="1"/>
          <p:nvPr/>
        </p:nvSpPr>
        <p:spPr>
          <a:xfrm>
            <a:off x="4114800" y="851865"/>
            <a:ext cx="10968339" cy="1877437"/>
          </a:xfrm>
          <a:prstGeom prst="rect">
            <a:avLst/>
          </a:prstGeom>
        </p:spPr>
        <p:txBody>
          <a:bodyPr lIns="0" tIns="0" rIns="0" bIns="0" rtlCol="0" anchor="t">
            <a:spAutoFit/>
          </a:bodyPr>
          <a:lstStyle/>
          <a:p>
            <a:r>
              <a:rPr lang="en-US" sz="6100" dirty="0">
                <a:solidFill>
                  <a:srgbClr val="004AAD"/>
                </a:solidFill>
                <a:latin typeface="Arial Bold"/>
              </a:rPr>
              <a:t>Alamo Heights ISD </a:t>
            </a:r>
          </a:p>
          <a:p>
            <a:pPr>
              <a:spcBef>
                <a:spcPct val="0"/>
              </a:spcBef>
            </a:pPr>
            <a:r>
              <a:rPr lang="en-US" sz="6100" dirty="0">
                <a:solidFill>
                  <a:srgbClr val="004AAD"/>
                </a:solidFill>
                <a:latin typeface="Arial Bold"/>
              </a:rPr>
              <a:t>2023 Legislative Priorities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graphicFrame>
        <p:nvGraphicFramePr>
          <p:cNvPr id="3" name="Content Placeholder 11">
            <a:extLst>
              <a:ext uri="{FF2B5EF4-FFF2-40B4-BE49-F238E27FC236}">
                <a16:creationId xmlns:a16="http://schemas.microsoft.com/office/drawing/2014/main" id="{3B7C1C80-EE0D-5AB3-6704-A8616DBF33F2}"/>
              </a:ext>
            </a:extLst>
          </p:cNvPr>
          <p:cNvGraphicFramePr>
            <a:graphicFrameLocks/>
          </p:cNvGraphicFramePr>
          <p:nvPr/>
        </p:nvGraphicFramePr>
        <p:xfrm>
          <a:off x="6291263" y="2614245"/>
          <a:ext cx="9632284" cy="7177431"/>
        </p:xfrm>
        <a:graphic>
          <a:graphicData uri="http://schemas.openxmlformats.org/drawingml/2006/table">
            <a:tbl>
              <a:tblPr firstRow="1">
                <a:tableStyleId>{B301B821-A1FF-4177-AEE7-76D212191A09}</a:tableStyleId>
              </a:tblPr>
              <a:tblGrid>
                <a:gridCol w="2131418">
                  <a:extLst>
                    <a:ext uri="{9D8B030D-6E8A-4147-A177-3AD203B41FA5}">
                      <a16:colId xmlns:a16="http://schemas.microsoft.com/office/drawing/2014/main" val="1185358324"/>
                    </a:ext>
                  </a:extLst>
                </a:gridCol>
                <a:gridCol w="2790806">
                  <a:extLst>
                    <a:ext uri="{9D8B030D-6E8A-4147-A177-3AD203B41FA5}">
                      <a16:colId xmlns:a16="http://schemas.microsoft.com/office/drawing/2014/main" val="537907028"/>
                    </a:ext>
                  </a:extLst>
                </a:gridCol>
                <a:gridCol w="4710060">
                  <a:extLst>
                    <a:ext uri="{9D8B030D-6E8A-4147-A177-3AD203B41FA5}">
                      <a16:colId xmlns:a16="http://schemas.microsoft.com/office/drawing/2014/main" val="1002402017"/>
                    </a:ext>
                  </a:extLst>
                </a:gridCol>
              </a:tblGrid>
              <a:tr h="1037616">
                <a:tc>
                  <a:txBody>
                    <a:bodyPr/>
                    <a:lstStyle/>
                    <a:p>
                      <a:pPr algn="ctr" fontAlgn="b"/>
                      <a:r>
                        <a:rPr lang="en-US" sz="3200" b="1" u="none" strike="noStrike" dirty="0">
                          <a:solidFill>
                            <a:schemeClr val="bg1"/>
                          </a:solidFill>
                          <a:effectLst/>
                        </a:rPr>
                        <a:t>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Increase from Current 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Two-Year</a:t>
                      </a:r>
                    </a:p>
                    <a:p>
                      <a:pPr algn="ctr" fontAlgn="b"/>
                      <a:r>
                        <a:rPr lang="en-US" sz="3200" b="1" u="none" strike="noStrike" dirty="0">
                          <a:solidFill>
                            <a:schemeClr val="bg1"/>
                          </a:solidFill>
                          <a:effectLst/>
                        </a:rPr>
                        <a:t>Statewide Total Cost</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82606687"/>
                  </a:ext>
                </a:extLst>
              </a:tr>
              <a:tr h="459853">
                <a:tc>
                  <a:txBody>
                    <a:bodyPr/>
                    <a:lstStyle/>
                    <a:p>
                      <a:pPr algn="ctr" fontAlgn="b"/>
                      <a:r>
                        <a:rPr lang="en-US" sz="3600" u="none" strike="noStrike" dirty="0">
                          <a:effectLst/>
                        </a:rPr>
                        <a:t>$6,160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b="0" u="none" strike="noStrike" dirty="0">
                          <a:solidFill>
                            <a:srgbClr val="000000"/>
                          </a:solidFill>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36877632"/>
                  </a:ext>
                </a:extLst>
              </a:tr>
              <a:tr h="459853">
                <a:tc>
                  <a:txBody>
                    <a:bodyPr/>
                    <a:lstStyle/>
                    <a:p>
                      <a:pPr algn="ctr" fontAlgn="b"/>
                      <a:r>
                        <a:rPr lang="en-US" sz="3600" u="none" strike="noStrike" dirty="0">
                          <a:effectLst/>
                        </a:rPr>
                        <a:t>$6,260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$1.443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908538328"/>
                  </a:ext>
                </a:extLst>
              </a:tr>
              <a:tr h="459853">
                <a:tc>
                  <a:txBody>
                    <a:bodyPr/>
                    <a:lstStyle/>
                    <a:p>
                      <a:pPr algn="ctr" fontAlgn="b"/>
                      <a:r>
                        <a:rPr lang="en-US" sz="3600" u="none" strike="noStrike" dirty="0">
                          <a:effectLst/>
                        </a:rPr>
                        <a:t>$6,360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$2.896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1833380"/>
                  </a:ext>
                </a:extLst>
              </a:tr>
              <a:tr h="459853">
                <a:tc>
                  <a:txBody>
                    <a:bodyPr/>
                    <a:lstStyle/>
                    <a:p>
                      <a:pPr algn="ctr" fontAlgn="b"/>
                      <a:r>
                        <a:rPr lang="en-US" sz="3600" u="none" strike="noStrike" dirty="0">
                          <a:effectLst/>
                        </a:rPr>
                        <a:t>$6,460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$300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$4.353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31813362"/>
                  </a:ext>
                </a:extLst>
              </a:tr>
              <a:tr h="459853">
                <a:tc>
                  <a:txBody>
                    <a:bodyPr/>
                    <a:lstStyle/>
                    <a:p>
                      <a:pPr algn="ctr" fontAlgn="b"/>
                      <a:r>
                        <a:rPr lang="en-US" sz="3600" u="none" strike="noStrike" dirty="0">
                          <a:effectLst/>
                        </a:rPr>
                        <a:t>$6,560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$5.812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25399238"/>
                  </a:ext>
                </a:extLst>
              </a:tr>
              <a:tr h="459853">
                <a:tc>
                  <a:txBody>
                    <a:bodyPr/>
                    <a:lstStyle/>
                    <a:p>
                      <a:pPr algn="ctr" fontAlgn="b"/>
                      <a:r>
                        <a:rPr lang="en-US" sz="3600" u="none" strike="noStrike" dirty="0">
                          <a:effectLst/>
                        </a:rPr>
                        <a:t>$6,660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$7.272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7932417"/>
                  </a:ext>
                </a:extLst>
              </a:tr>
              <a:tr h="459853">
                <a:tc>
                  <a:txBody>
                    <a:bodyPr/>
                    <a:lstStyle/>
                    <a:p>
                      <a:pPr algn="ctr" fontAlgn="b"/>
                      <a:r>
                        <a:rPr lang="en-US" sz="3600" u="none" strike="noStrike" dirty="0">
                          <a:effectLst/>
                        </a:rPr>
                        <a:t>$6,760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$600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$8.732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5391744"/>
                  </a:ext>
                </a:extLst>
              </a:tr>
              <a:tr h="459853">
                <a:tc>
                  <a:txBody>
                    <a:bodyPr/>
                    <a:lstStyle/>
                    <a:p>
                      <a:pPr algn="ctr" fontAlgn="b"/>
                      <a:r>
                        <a:rPr lang="en-US" sz="3600" u="none" strike="noStrike" dirty="0">
                          <a:effectLst/>
                        </a:rPr>
                        <a:t>$6,860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$10.194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89936957"/>
                  </a:ext>
                </a:extLst>
              </a:tr>
              <a:tr h="459853">
                <a:tc>
                  <a:txBody>
                    <a:bodyPr/>
                    <a:lstStyle/>
                    <a:p>
                      <a:pPr algn="ctr" fontAlgn="b"/>
                      <a:r>
                        <a:rPr lang="en-US" sz="3600" u="none" strike="noStrike" dirty="0">
                          <a:effectLst/>
                        </a:rPr>
                        <a:t>$6,960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$11.656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85683487"/>
                  </a:ext>
                </a:extLst>
              </a:tr>
              <a:tr h="459853">
                <a:tc>
                  <a:txBody>
                    <a:bodyPr/>
                    <a:lstStyle/>
                    <a:p>
                      <a:pPr algn="ctr" fontAlgn="b"/>
                      <a:r>
                        <a:rPr lang="en-US" sz="3600" u="none" strike="noStrike" dirty="0">
                          <a:effectLst/>
                        </a:rPr>
                        <a:t>$7,060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$900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$13.118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0164270"/>
                  </a:ext>
                </a:extLst>
              </a:tr>
              <a:tr h="459853">
                <a:tc>
                  <a:txBody>
                    <a:bodyPr/>
                    <a:lstStyle/>
                    <a:p>
                      <a:pPr algn="ctr" fontAlgn="b"/>
                      <a:r>
                        <a:rPr lang="en-US" sz="3600" u="none" strike="noStrike" dirty="0">
                          <a:effectLst/>
                        </a:rPr>
                        <a:t>$7,160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$14.581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551557448"/>
                  </a:ext>
                </a:extLst>
              </a:tr>
            </a:tbl>
          </a:graphicData>
        </a:graphic>
      </p:graphicFrame>
      <p:sp>
        <p:nvSpPr>
          <p:cNvPr id="4" name="Rectangle: Rounded Corners 3">
            <a:extLst>
              <a:ext uri="{FF2B5EF4-FFF2-40B4-BE49-F238E27FC236}">
                <a16:creationId xmlns:a16="http://schemas.microsoft.com/office/drawing/2014/main" id="{BDDBAC66-D8E3-704E-5159-E4A636824D4C}"/>
              </a:ext>
            </a:extLst>
          </p:cNvPr>
          <p:cNvSpPr/>
          <p:nvPr/>
        </p:nvSpPr>
        <p:spPr>
          <a:xfrm>
            <a:off x="757238" y="3886111"/>
            <a:ext cx="4638674" cy="47918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C3609FF-C0BC-CCD6-04E9-A32ABA9517DC}"/>
              </a:ext>
            </a:extLst>
          </p:cNvPr>
          <p:cNvSpPr txBox="1"/>
          <p:nvPr/>
        </p:nvSpPr>
        <p:spPr>
          <a:xfrm>
            <a:off x="1095375" y="4279734"/>
            <a:ext cx="3962400" cy="4185761"/>
          </a:xfrm>
          <a:prstGeom prst="rect">
            <a:avLst/>
          </a:prstGeom>
          <a:noFill/>
        </p:spPr>
        <p:txBody>
          <a:bodyPr wrap="square" rtlCol="0">
            <a:spAutoFit/>
          </a:bodyPr>
          <a:lstStyle/>
          <a:p>
            <a:r>
              <a:rPr lang="en-US" sz="3800" b="1" dirty="0">
                <a:solidFill>
                  <a:schemeClr val="bg1"/>
                </a:solidFill>
              </a:rPr>
              <a:t>Adjusting the Basic Allotment for estimated inflation from 2019 through 2023 (17%) would mean a $1,000 increase.</a:t>
            </a:r>
          </a:p>
        </p:txBody>
      </p:sp>
      <p:sp>
        <p:nvSpPr>
          <p:cNvPr id="6" name="TextBox 5">
            <a:extLst>
              <a:ext uri="{FF2B5EF4-FFF2-40B4-BE49-F238E27FC236}">
                <a16:creationId xmlns:a16="http://schemas.microsoft.com/office/drawing/2014/main" id="{71431C84-83A6-2415-18B2-43423A7257C5}"/>
              </a:ext>
            </a:extLst>
          </p:cNvPr>
          <p:cNvSpPr txBox="1"/>
          <p:nvPr/>
        </p:nvSpPr>
        <p:spPr>
          <a:xfrm>
            <a:off x="1095375" y="9500103"/>
            <a:ext cx="12420600" cy="338554"/>
          </a:xfrm>
          <a:prstGeom prst="rect">
            <a:avLst/>
          </a:prstGeom>
          <a:noFill/>
        </p:spPr>
        <p:txBody>
          <a:bodyPr wrap="square" rtlCol="0">
            <a:spAutoFit/>
          </a:bodyPr>
          <a:lstStyle/>
          <a:p>
            <a:r>
              <a:rPr lang="en-US" sz="1600" i="1" dirty="0"/>
              <a:t>Source: Consumer Price Index (CPI)</a:t>
            </a:r>
          </a:p>
        </p:txBody>
      </p:sp>
      <p:sp>
        <p:nvSpPr>
          <p:cNvPr id="7" name="Freeform 41">
            <a:extLst>
              <a:ext uri="{FF2B5EF4-FFF2-40B4-BE49-F238E27FC236}">
                <a16:creationId xmlns:a16="http://schemas.microsoft.com/office/drawing/2014/main" id="{517C95F0-A052-9CCE-C60A-8C2DE4E7A822}"/>
              </a:ext>
            </a:extLst>
          </p:cNvPr>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42">
            <a:extLst>
              <a:ext uri="{FF2B5EF4-FFF2-40B4-BE49-F238E27FC236}">
                <a16:creationId xmlns:a16="http://schemas.microsoft.com/office/drawing/2014/main" id="{E63E5CD6-CC27-7595-2705-F9F6614030F6}"/>
              </a:ext>
            </a:extLst>
          </p:cNvPr>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9" name="TextBox 44">
            <a:extLst>
              <a:ext uri="{FF2B5EF4-FFF2-40B4-BE49-F238E27FC236}">
                <a16:creationId xmlns:a16="http://schemas.microsoft.com/office/drawing/2014/main" id="{4AC62CE1-835D-737C-3EE0-C8AB49BB577A}"/>
              </a:ext>
            </a:extLst>
          </p:cNvPr>
          <p:cNvSpPr txBox="1"/>
          <p:nvPr/>
        </p:nvSpPr>
        <p:spPr>
          <a:xfrm>
            <a:off x="1171353" y="482033"/>
            <a:ext cx="16116300" cy="1970539"/>
          </a:xfrm>
          <a:prstGeom prst="rect">
            <a:avLst/>
          </a:prstGeom>
        </p:spPr>
        <p:txBody>
          <a:bodyPr wrap="square" lIns="0" tIns="0" rIns="0" bIns="0" rtlCol="0" anchor="t">
            <a:spAutoFit/>
          </a:bodyPr>
          <a:lstStyle/>
          <a:p>
            <a:pPr>
              <a:lnSpc>
                <a:spcPts val="8000"/>
              </a:lnSpc>
              <a:spcBef>
                <a:spcPct val="0"/>
              </a:spcBef>
            </a:pPr>
            <a:r>
              <a:rPr lang="en-US" sz="6000" dirty="0">
                <a:solidFill>
                  <a:srgbClr val="1B75BC"/>
                </a:solidFill>
                <a:latin typeface="Arial Bold"/>
              </a:rPr>
              <a:t>The Case for a </a:t>
            </a:r>
          </a:p>
          <a:p>
            <a:pPr>
              <a:lnSpc>
                <a:spcPts val="8000"/>
              </a:lnSpc>
              <a:spcBef>
                <a:spcPct val="0"/>
              </a:spcBef>
            </a:pPr>
            <a:r>
              <a:rPr lang="en-US" sz="6000" dirty="0">
                <a:solidFill>
                  <a:srgbClr val="1B75BC"/>
                </a:solidFill>
                <a:latin typeface="Arial Bold"/>
              </a:rPr>
              <a:t>Inflation-Adjusted Basic Allotment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several pictures of a building&#10;&#10;Description automatically generated">
            <a:extLst>
              <a:ext uri="{FF2B5EF4-FFF2-40B4-BE49-F238E27FC236}">
                <a16:creationId xmlns:a16="http://schemas.microsoft.com/office/drawing/2014/main" id="{C4E95CD2-F53D-148C-7791-0AFBEC329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2767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922" y="2471331"/>
            <a:ext cx="7733378" cy="6702261"/>
          </a:xfrm>
          <a:custGeom>
            <a:avLst/>
            <a:gdLst/>
            <a:ahLst/>
            <a:cxnLst/>
            <a:rect l="l" t="t" r="r" b="b"/>
            <a:pathLst>
              <a:path w="7733378" h="6702261">
                <a:moveTo>
                  <a:pt x="0" y="0"/>
                </a:moveTo>
                <a:lnTo>
                  <a:pt x="7733378" y="0"/>
                </a:lnTo>
                <a:lnTo>
                  <a:pt x="7733378" y="6702261"/>
                </a:lnTo>
                <a:lnTo>
                  <a:pt x="0" y="6702261"/>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Freeform 4"/>
          <p:cNvSpPr/>
          <p:nvPr/>
        </p:nvSpPr>
        <p:spPr>
          <a:xfrm>
            <a:off x="1613512" y="2386622"/>
            <a:ext cx="7077344" cy="6871678"/>
          </a:xfrm>
          <a:custGeom>
            <a:avLst/>
            <a:gdLst/>
            <a:ahLst/>
            <a:cxnLst/>
            <a:rect l="l" t="t" r="r" b="b"/>
            <a:pathLst>
              <a:path w="7077344" h="6871678">
                <a:moveTo>
                  <a:pt x="0" y="0"/>
                </a:moveTo>
                <a:lnTo>
                  <a:pt x="7077344" y="0"/>
                </a:lnTo>
                <a:lnTo>
                  <a:pt x="7077344" y="6871678"/>
                </a:lnTo>
                <a:lnTo>
                  <a:pt x="0" y="6871678"/>
                </a:lnTo>
                <a:lnTo>
                  <a:pt x="0" y="0"/>
                </a:lnTo>
                <a:close/>
              </a:path>
            </a:pathLst>
          </a:custGeom>
          <a:blipFill>
            <a:blip r:embed="rId5"/>
            <a:stretch>
              <a:fillRect/>
            </a:stretch>
          </a:blipFill>
        </p:spPr>
        <p:txBody>
          <a:bodyPr/>
          <a:lstStyle/>
          <a:p>
            <a:endParaRPr lang="en-US" dirty="0"/>
          </a:p>
        </p:txBody>
      </p:sp>
      <p:grpSp>
        <p:nvGrpSpPr>
          <p:cNvPr id="5" name="Group 5"/>
          <p:cNvGrpSpPr/>
          <p:nvPr/>
        </p:nvGrpSpPr>
        <p:grpSpPr>
          <a:xfrm>
            <a:off x="0" y="843572"/>
            <a:ext cx="18288000" cy="1220815"/>
            <a:chOff x="0" y="0"/>
            <a:chExt cx="4816593" cy="321531"/>
          </a:xfrm>
        </p:grpSpPr>
        <p:sp>
          <p:nvSpPr>
            <p:cNvPr id="6" name="Freeform 6"/>
            <p:cNvSpPr/>
            <p:nvPr/>
          </p:nvSpPr>
          <p:spPr>
            <a:xfrm>
              <a:off x="0" y="0"/>
              <a:ext cx="4816592" cy="321531"/>
            </a:xfrm>
            <a:custGeom>
              <a:avLst/>
              <a:gdLst/>
              <a:ahLst/>
              <a:cxnLst/>
              <a:rect l="l" t="t" r="r" b="b"/>
              <a:pathLst>
                <a:path w="4816592" h="321531">
                  <a:moveTo>
                    <a:pt x="0" y="0"/>
                  </a:moveTo>
                  <a:lnTo>
                    <a:pt x="4816592" y="0"/>
                  </a:lnTo>
                  <a:lnTo>
                    <a:pt x="4816592" y="321531"/>
                  </a:lnTo>
                  <a:lnTo>
                    <a:pt x="0" y="321531"/>
                  </a:lnTo>
                  <a:close/>
                </a:path>
              </a:pathLst>
            </a:custGeom>
            <a:solidFill>
              <a:srgbClr val="1B75BC"/>
            </a:solidFill>
          </p:spPr>
          <p:txBody>
            <a:bodyPr/>
            <a:lstStyle/>
            <a:p>
              <a:endParaRPr lang="en-US" dirty="0"/>
            </a:p>
          </p:txBody>
        </p:sp>
        <p:sp>
          <p:nvSpPr>
            <p:cNvPr id="7" name="TextBox 7"/>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8" name="TextBox 8"/>
          <p:cNvSpPr txBox="1"/>
          <p:nvPr/>
        </p:nvSpPr>
        <p:spPr>
          <a:xfrm>
            <a:off x="0" y="762000"/>
            <a:ext cx="18288000" cy="1302387"/>
          </a:xfrm>
          <a:prstGeom prst="rect">
            <a:avLst/>
          </a:prstGeom>
        </p:spPr>
        <p:txBody>
          <a:bodyPr lIns="0" tIns="0" rIns="0" bIns="0" rtlCol="0" anchor="t">
            <a:spAutoFit/>
          </a:bodyPr>
          <a:lstStyle/>
          <a:p>
            <a:pPr algn="ctr">
              <a:lnSpc>
                <a:spcPts val="9589"/>
              </a:lnSpc>
            </a:pPr>
            <a:r>
              <a:rPr lang="en-US" sz="6849" dirty="0">
                <a:solidFill>
                  <a:srgbClr val="FFFFFF"/>
                </a:solidFill>
                <a:latin typeface="Arial Bold"/>
              </a:rPr>
              <a:t>How it started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43572"/>
            <a:ext cx="18288000" cy="1220815"/>
            <a:chOff x="0" y="0"/>
            <a:chExt cx="4816593" cy="321531"/>
          </a:xfrm>
        </p:grpSpPr>
        <p:sp>
          <p:nvSpPr>
            <p:cNvPr id="3" name="Freeform 3"/>
            <p:cNvSpPr/>
            <p:nvPr/>
          </p:nvSpPr>
          <p:spPr>
            <a:xfrm>
              <a:off x="0" y="0"/>
              <a:ext cx="4816592" cy="321531"/>
            </a:xfrm>
            <a:custGeom>
              <a:avLst/>
              <a:gdLst/>
              <a:ahLst/>
              <a:cxnLst/>
              <a:rect l="l" t="t" r="r" b="b"/>
              <a:pathLst>
                <a:path w="4816592" h="321531">
                  <a:moveTo>
                    <a:pt x="0" y="0"/>
                  </a:moveTo>
                  <a:lnTo>
                    <a:pt x="4816592" y="0"/>
                  </a:lnTo>
                  <a:lnTo>
                    <a:pt x="4816592" y="321531"/>
                  </a:lnTo>
                  <a:lnTo>
                    <a:pt x="0" y="321531"/>
                  </a:lnTo>
                  <a:close/>
                </a:path>
              </a:pathLst>
            </a:custGeom>
            <a:solidFill>
              <a:srgbClr val="1B75BC"/>
            </a:solidFill>
          </p:spPr>
          <p:txBody>
            <a:bodyPr/>
            <a:lstStyle/>
            <a:p>
              <a:endParaRPr lang="en-US" dirty="0"/>
            </a:p>
          </p:txBody>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5" name="Freeform 5"/>
          <p:cNvSpPr/>
          <p:nvPr/>
        </p:nvSpPr>
        <p:spPr>
          <a:xfrm>
            <a:off x="1613512" y="2386622"/>
            <a:ext cx="6560603" cy="7014798"/>
          </a:xfrm>
          <a:custGeom>
            <a:avLst/>
            <a:gdLst/>
            <a:ahLst/>
            <a:cxnLst/>
            <a:rect l="l" t="t" r="r" b="b"/>
            <a:pathLst>
              <a:path w="6560603" h="7014798">
                <a:moveTo>
                  <a:pt x="0" y="0"/>
                </a:moveTo>
                <a:lnTo>
                  <a:pt x="6560603" y="0"/>
                </a:lnTo>
                <a:lnTo>
                  <a:pt x="6560603" y="7014799"/>
                </a:lnTo>
                <a:lnTo>
                  <a:pt x="0" y="7014799"/>
                </a:lnTo>
                <a:lnTo>
                  <a:pt x="0" y="0"/>
                </a:lnTo>
                <a:close/>
              </a:path>
            </a:pathLst>
          </a:custGeom>
          <a:blipFill>
            <a:blip r:embed="rId3"/>
            <a:stretch>
              <a:fillRect/>
            </a:stretch>
          </a:blipFill>
        </p:spPr>
        <p:txBody>
          <a:bodyPr/>
          <a:lstStyle/>
          <a:p>
            <a:endParaRPr lang="en-US" dirty="0"/>
          </a:p>
        </p:txBody>
      </p:sp>
      <p:sp>
        <p:nvSpPr>
          <p:cNvPr id="6" name="Freeform 6"/>
          <p:cNvSpPr/>
          <p:nvPr/>
        </p:nvSpPr>
        <p:spPr>
          <a:xfrm>
            <a:off x="10084474" y="2386622"/>
            <a:ext cx="6676018" cy="7452034"/>
          </a:xfrm>
          <a:custGeom>
            <a:avLst/>
            <a:gdLst/>
            <a:ahLst/>
            <a:cxnLst/>
            <a:rect l="l" t="t" r="r" b="b"/>
            <a:pathLst>
              <a:path w="6676018" h="7452034">
                <a:moveTo>
                  <a:pt x="0" y="0"/>
                </a:moveTo>
                <a:lnTo>
                  <a:pt x="6676018" y="0"/>
                </a:lnTo>
                <a:lnTo>
                  <a:pt x="6676018" y="7452035"/>
                </a:lnTo>
                <a:lnTo>
                  <a:pt x="0" y="7452035"/>
                </a:lnTo>
                <a:lnTo>
                  <a:pt x="0" y="0"/>
                </a:lnTo>
                <a:close/>
              </a:path>
            </a:pathLst>
          </a:custGeom>
          <a:blipFill>
            <a:blip r:embed="rId4"/>
            <a:stretch>
              <a:fillRect/>
            </a:stretch>
          </a:blipFill>
        </p:spPr>
        <p:txBody>
          <a:bodyPr/>
          <a:lstStyle/>
          <a:p>
            <a:endParaRPr lang="en-US" dirty="0"/>
          </a:p>
        </p:txBody>
      </p:sp>
      <p:sp>
        <p:nvSpPr>
          <p:cNvPr id="7" name="Freeform 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8" name="TextBox 8"/>
          <p:cNvSpPr txBox="1"/>
          <p:nvPr/>
        </p:nvSpPr>
        <p:spPr>
          <a:xfrm>
            <a:off x="0" y="762000"/>
            <a:ext cx="18288000" cy="1302387"/>
          </a:xfrm>
          <a:prstGeom prst="rect">
            <a:avLst/>
          </a:prstGeom>
        </p:spPr>
        <p:txBody>
          <a:bodyPr lIns="0" tIns="0" rIns="0" bIns="0" rtlCol="0" anchor="t">
            <a:spAutoFit/>
          </a:bodyPr>
          <a:lstStyle/>
          <a:p>
            <a:pPr algn="ctr">
              <a:lnSpc>
                <a:spcPts val="9589"/>
              </a:lnSpc>
            </a:pPr>
            <a:r>
              <a:rPr lang="en-US" sz="6849" dirty="0">
                <a:solidFill>
                  <a:srgbClr val="FFFFFF"/>
                </a:solidFill>
                <a:latin typeface="Arial Bold"/>
              </a:rPr>
              <a:t>How it ended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D5C615-C43D-4891-85E2-AD73162145AA}"/>
              </a:ext>
            </a:extLst>
          </p:cNvPr>
          <p:cNvPicPr>
            <a:picLocks noChangeAspect="1"/>
          </p:cNvPicPr>
          <p:nvPr/>
        </p:nvPicPr>
        <p:blipFill>
          <a:blip r:embed="rId3"/>
          <a:srcRect t="31332" b="31332"/>
          <a:stretch>
            <a:fillRect/>
          </a:stretch>
        </p:blipFill>
        <p:spPr>
          <a:xfrm>
            <a:off x="0" y="0"/>
            <a:ext cx="18288000" cy="10287000"/>
          </a:xfrm>
          <a:prstGeom prst="rect">
            <a:avLst/>
          </a:prstGeom>
        </p:spPr>
      </p:pic>
      <p:sp>
        <p:nvSpPr>
          <p:cNvPr id="3" name="Freeform 4">
            <a:extLst>
              <a:ext uri="{FF2B5EF4-FFF2-40B4-BE49-F238E27FC236}">
                <a16:creationId xmlns:a16="http://schemas.microsoft.com/office/drawing/2014/main" id="{F1565D9D-8739-A05E-11AB-F6D0BEFF376D}"/>
              </a:ext>
            </a:extLst>
          </p:cNvPr>
          <p:cNvSpPr/>
          <p:nvPr/>
        </p:nvSpPr>
        <p:spPr>
          <a:xfrm>
            <a:off x="2996785" y="2537501"/>
            <a:ext cx="12294430" cy="5211998"/>
          </a:xfrm>
          <a:custGeom>
            <a:avLst/>
            <a:gdLst/>
            <a:ahLst/>
            <a:cxnLst/>
            <a:rect l="l" t="t" r="r" b="b"/>
            <a:pathLst>
              <a:path w="12294430" h="5211998">
                <a:moveTo>
                  <a:pt x="0" y="0"/>
                </a:moveTo>
                <a:lnTo>
                  <a:pt x="12294430" y="0"/>
                </a:lnTo>
                <a:lnTo>
                  <a:pt x="12294430" y="5211998"/>
                </a:lnTo>
                <a:lnTo>
                  <a:pt x="0" y="5211998"/>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208680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AutoShape 3"/>
          <p:cNvSpPr/>
          <p:nvPr/>
        </p:nvSpPr>
        <p:spPr>
          <a:xfrm>
            <a:off x="-5640384" y="6884421"/>
            <a:ext cx="16256977" cy="8229600"/>
          </a:xfrm>
          <a:prstGeom prst="rect">
            <a:avLst/>
          </a:prstGeom>
          <a:solidFill>
            <a:srgbClr val="16CEF6"/>
          </a:solidFill>
        </p:spPr>
        <p:txBody>
          <a:bodyPr/>
          <a:lstStyle/>
          <a:p>
            <a:endParaRPr lang="en-US" dirty="0"/>
          </a:p>
        </p:txBody>
      </p:sp>
      <p:sp>
        <p:nvSpPr>
          <p:cNvPr id="4" name="AutoShape 4"/>
          <p:cNvSpPr/>
          <p:nvPr/>
        </p:nvSpPr>
        <p:spPr>
          <a:xfrm>
            <a:off x="9144000" y="3876862"/>
            <a:ext cx="9952845" cy="4610492"/>
          </a:xfrm>
          <a:prstGeom prst="rect">
            <a:avLst/>
          </a:prstGeom>
          <a:solidFill>
            <a:srgbClr val="1B75BC"/>
          </a:solidFill>
        </p:spPr>
        <p:txBody>
          <a:bodyPr/>
          <a:lstStyle/>
          <a:p>
            <a:endParaRPr lang="en-US" dirty="0"/>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6979" r="22473"/>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9144000" y="1160582"/>
            <a:ext cx="7616492" cy="2243021"/>
          </a:xfrm>
          <a:prstGeom prst="rect">
            <a:avLst/>
          </a:prstGeom>
        </p:spPr>
        <p:txBody>
          <a:bodyPr lIns="0" tIns="0" rIns="0" bIns="0" rtlCol="0" anchor="t">
            <a:spAutoFit/>
          </a:bodyPr>
          <a:lstStyle/>
          <a:p>
            <a:pPr>
              <a:lnSpc>
                <a:spcPts val="8057"/>
              </a:lnSpc>
            </a:pPr>
            <a:r>
              <a:rPr lang="en-US" sz="8057" dirty="0">
                <a:solidFill>
                  <a:srgbClr val="1B75BC"/>
                </a:solidFill>
                <a:latin typeface="Arial Bold"/>
              </a:rPr>
              <a:t>State Budget &amp;</a:t>
            </a:r>
          </a:p>
          <a:p>
            <a:pPr>
              <a:lnSpc>
                <a:spcPts val="8057"/>
              </a:lnSpc>
              <a:spcBef>
                <a:spcPct val="0"/>
              </a:spcBef>
            </a:pPr>
            <a:r>
              <a:rPr lang="en-US" sz="8057" dirty="0">
                <a:solidFill>
                  <a:srgbClr val="1B75BC"/>
                </a:solidFill>
                <a:latin typeface="Arial Bold"/>
              </a:rPr>
              <a:t>Appropriations</a:t>
            </a:r>
          </a:p>
        </p:txBody>
      </p:sp>
      <p:sp>
        <p:nvSpPr>
          <p:cNvPr id="11" name="TextBox 11"/>
          <p:cNvSpPr txBox="1"/>
          <p:nvPr/>
        </p:nvSpPr>
        <p:spPr>
          <a:xfrm>
            <a:off x="9553932" y="4347532"/>
            <a:ext cx="8199119" cy="3425190"/>
          </a:xfrm>
          <a:prstGeom prst="rect">
            <a:avLst/>
          </a:prstGeom>
        </p:spPr>
        <p:txBody>
          <a:bodyPr lIns="0" tIns="0" rIns="0" bIns="0" rtlCol="0" anchor="t">
            <a:spAutoFit/>
          </a:bodyPr>
          <a:lstStyle/>
          <a:p>
            <a:pPr>
              <a:lnSpc>
                <a:spcPts val="3329"/>
              </a:lnSpc>
            </a:pPr>
            <a:r>
              <a:rPr lang="en-US" sz="2999" dirty="0">
                <a:solidFill>
                  <a:srgbClr val="FFFFFF"/>
                </a:solidFill>
                <a:latin typeface="Arial"/>
              </a:rPr>
              <a:t>With a record-setting $32.7 billion surplus, lawmakers were poised to make historic investments in schools and property tax cuts.</a:t>
            </a:r>
          </a:p>
          <a:p>
            <a:pPr algn="just">
              <a:lnSpc>
                <a:spcPts val="3329"/>
              </a:lnSpc>
            </a:pPr>
            <a:endParaRPr lang="en-US" sz="2999" dirty="0">
              <a:solidFill>
                <a:srgbClr val="FFFFFF"/>
              </a:solidFill>
              <a:latin typeface="Arial"/>
            </a:endParaRPr>
          </a:p>
          <a:p>
            <a:pPr>
              <a:lnSpc>
                <a:spcPts val="3329"/>
              </a:lnSpc>
            </a:pPr>
            <a:r>
              <a:rPr lang="en-US" sz="2999" dirty="0">
                <a:solidFill>
                  <a:srgbClr val="FFFFFF"/>
                </a:solidFill>
                <a:latin typeface="Arial"/>
              </a:rPr>
              <a:t>HB 1 was touted as the biggest increase in state funding for public education in state history...but due to contingency riders, and legislation that did not pass, that isn't exactly true.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2012590" y="1453516"/>
            <a:ext cx="13947813" cy="8201026"/>
          </a:xfrm>
          <a:custGeom>
            <a:avLst/>
            <a:gdLst/>
            <a:ahLst/>
            <a:cxnLst/>
            <a:rect l="l" t="t" r="r" b="b"/>
            <a:pathLst>
              <a:path w="13947813" h="8201026">
                <a:moveTo>
                  <a:pt x="0" y="0"/>
                </a:moveTo>
                <a:lnTo>
                  <a:pt x="13947813" y="0"/>
                </a:lnTo>
                <a:lnTo>
                  <a:pt x="13947813" y="8201026"/>
                </a:lnTo>
                <a:lnTo>
                  <a:pt x="0" y="8201026"/>
                </a:lnTo>
                <a:lnTo>
                  <a:pt x="0" y="0"/>
                </a:lnTo>
                <a:close/>
              </a:path>
            </a:pathLst>
          </a:custGeom>
          <a:blipFill>
            <a:blip r:embed="rId4"/>
            <a:stretch>
              <a:fillRect r="-2213"/>
            </a:stretch>
          </a:blipFill>
        </p:spPr>
        <p:txBody>
          <a:bodyPr/>
          <a:lstStyle/>
          <a:p>
            <a:endParaRPr lang="en-US" dirty="0"/>
          </a:p>
        </p:txBody>
      </p:sp>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335760" y="5238750"/>
            <a:ext cx="9479760" cy="6019647"/>
          </a:xfrm>
          <a:custGeom>
            <a:avLst/>
            <a:gdLst/>
            <a:ahLst/>
            <a:cxnLst/>
            <a:rect l="l" t="t" r="r" b="b"/>
            <a:pathLst>
              <a:path w="9479760" h="6019647">
                <a:moveTo>
                  <a:pt x="0" y="0"/>
                </a:moveTo>
                <a:lnTo>
                  <a:pt x="9479760" y="0"/>
                </a:lnTo>
                <a:lnTo>
                  <a:pt x="9479760" y="6019647"/>
                </a:lnTo>
                <a:lnTo>
                  <a:pt x="0" y="6019647"/>
                </a:lnTo>
                <a:lnTo>
                  <a:pt x="0" y="0"/>
                </a:lnTo>
                <a:close/>
              </a:path>
            </a:pathLst>
          </a:custGeom>
          <a:blipFill>
            <a:blip r:embed="rId4"/>
            <a:stretch>
              <a:fillRect/>
            </a:stretch>
          </a:blipFill>
        </p:spPr>
        <p:txBody>
          <a:bodyPr/>
          <a:lstStyle/>
          <a:p>
            <a:endParaRPr lang="en-US" dirty="0"/>
          </a:p>
        </p:txBody>
      </p:sp>
      <p:grpSp>
        <p:nvGrpSpPr>
          <p:cNvPr id="4" name="Group 4"/>
          <p:cNvGrpSpPr/>
          <p:nvPr/>
        </p:nvGrpSpPr>
        <p:grpSpPr>
          <a:xfrm>
            <a:off x="1028700" y="2386673"/>
            <a:ext cx="8776366" cy="3086100"/>
            <a:chOff x="0" y="0"/>
            <a:chExt cx="2311471" cy="812800"/>
          </a:xfrm>
        </p:grpSpPr>
        <p:sp>
          <p:nvSpPr>
            <p:cNvPr id="5" name="Freeform 5"/>
            <p:cNvSpPr/>
            <p:nvPr/>
          </p:nvSpPr>
          <p:spPr>
            <a:xfrm>
              <a:off x="0" y="0"/>
              <a:ext cx="2311471" cy="812800"/>
            </a:xfrm>
            <a:custGeom>
              <a:avLst/>
              <a:gdLst/>
              <a:ahLst/>
              <a:cxnLst/>
              <a:rect l="l" t="t" r="r" b="b"/>
              <a:pathLst>
                <a:path w="2311471" h="812800">
                  <a:moveTo>
                    <a:pt x="0" y="0"/>
                  </a:moveTo>
                  <a:lnTo>
                    <a:pt x="2311471" y="0"/>
                  </a:lnTo>
                  <a:lnTo>
                    <a:pt x="2311471" y="812800"/>
                  </a:lnTo>
                  <a:lnTo>
                    <a:pt x="0" y="812800"/>
                  </a:lnTo>
                  <a:close/>
                </a:path>
              </a:pathLst>
            </a:custGeom>
            <a:solidFill>
              <a:srgbClr val="000000">
                <a:alpha val="0"/>
              </a:srgbClr>
            </a:solidFill>
            <a:ln w="38100">
              <a:solidFill>
                <a:srgbClr val="000000"/>
              </a:solidFill>
            </a:ln>
          </p:spPr>
          <p:txBody>
            <a:bodyPr/>
            <a:lstStyle/>
            <a:p>
              <a:endParaRPr lang="en-US" dirty="0"/>
            </a:p>
          </p:txBody>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sp>
        <p:nvSpPr>
          <p:cNvPr id="7" name="TextBox 7"/>
          <p:cNvSpPr txBox="1"/>
          <p:nvPr/>
        </p:nvSpPr>
        <p:spPr>
          <a:xfrm>
            <a:off x="1028700" y="1019175"/>
            <a:ext cx="16735089" cy="1015369"/>
          </a:xfrm>
          <a:prstGeom prst="rect">
            <a:avLst/>
          </a:prstGeom>
        </p:spPr>
        <p:txBody>
          <a:bodyPr lIns="0" tIns="0" rIns="0" bIns="0" rtlCol="0" anchor="t">
            <a:spAutoFit/>
          </a:bodyPr>
          <a:lstStyle/>
          <a:p>
            <a:pPr>
              <a:lnSpc>
                <a:spcPts val="6600"/>
              </a:lnSpc>
              <a:spcBef>
                <a:spcPct val="0"/>
              </a:spcBef>
            </a:pPr>
            <a:r>
              <a:rPr lang="en-US" sz="6600" dirty="0">
                <a:solidFill>
                  <a:srgbClr val="1B75BC"/>
                </a:solidFill>
                <a:latin typeface="Arial Bold"/>
              </a:rPr>
              <a:t>The Hostage Situation</a:t>
            </a:r>
          </a:p>
        </p:txBody>
      </p:sp>
      <p:sp>
        <p:nvSpPr>
          <p:cNvPr id="8" name="TextBox 8"/>
          <p:cNvSpPr txBox="1"/>
          <p:nvPr/>
        </p:nvSpPr>
        <p:spPr>
          <a:xfrm>
            <a:off x="1368763" y="2440657"/>
            <a:ext cx="8333521" cy="1148715"/>
          </a:xfrm>
          <a:prstGeom prst="rect">
            <a:avLst/>
          </a:prstGeom>
        </p:spPr>
        <p:txBody>
          <a:bodyPr lIns="0" tIns="0" rIns="0" bIns="0" rtlCol="0" anchor="t">
            <a:spAutoFit/>
          </a:bodyPr>
          <a:lstStyle/>
          <a:p>
            <a:pPr>
              <a:lnSpc>
                <a:spcPts val="4409"/>
              </a:lnSpc>
            </a:pPr>
            <a:r>
              <a:rPr lang="en-US" sz="3150" dirty="0">
                <a:solidFill>
                  <a:srgbClr val="000000"/>
                </a:solidFill>
                <a:latin typeface="Times New Roman Bold"/>
              </a:rPr>
              <a:t>Hostage Taking </a:t>
            </a:r>
          </a:p>
          <a:p>
            <a:pPr>
              <a:lnSpc>
                <a:spcPts val="4409"/>
              </a:lnSpc>
            </a:pPr>
            <a:r>
              <a:rPr lang="en-US" sz="3150" dirty="0">
                <a:solidFill>
                  <a:srgbClr val="000000"/>
                </a:solidFill>
                <a:latin typeface="Times New Roman Bold"/>
              </a:rPr>
              <a:t>(18 U.S.C. 1203) - Justice Department</a:t>
            </a:r>
          </a:p>
        </p:txBody>
      </p:sp>
      <p:sp>
        <p:nvSpPr>
          <p:cNvPr id="9" name="TextBox 9"/>
          <p:cNvSpPr txBox="1"/>
          <p:nvPr/>
        </p:nvSpPr>
        <p:spPr>
          <a:xfrm>
            <a:off x="1368763" y="3601720"/>
            <a:ext cx="8436303" cy="1637030"/>
          </a:xfrm>
          <a:prstGeom prst="rect">
            <a:avLst/>
          </a:prstGeom>
        </p:spPr>
        <p:txBody>
          <a:bodyPr lIns="0" tIns="0" rIns="0" bIns="0" rtlCol="0" anchor="t">
            <a:spAutoFit/>
          </a:bodyPr>
          <a:lstStyle/>
          <a:p>
            <a:pPr>
              <a:lnSpc>
                <a:spcPts val="3219"/>
              </a:lnSpc>
            </a:pPr>
            <a:r>
              <a:rPr lang="en-US" sz="2299" dirty="0">
                <a:solidFill>
                  <a:srgbClr val="000000"/>
                </a:solidFill>
                <a:latin typeface="Times New Roman Italics"/>
              </a:rPr>
              <a:t>Hostage taking is defined as the seizing or detention of an individual coupled with a threat to kill, injure or continue to detain such individual in order to compel a third person or governmental organization to take some action.</a:t>
            </a:r>
          </a:p>
        </p:txBody>
      </p:sp>
      <p:sp>
        <p:nvSpPr>
          <p:cNvPr id="10" name="TextBox 10"/>
          <p:cNvSpPr txBox="1"/>
          <p:nvPr/>
        </p:nvSpPr>
        <p:spPr>
          <a:xfrm>
            <a:off x="10972980" y="2281574"/>
            <a:ext cx="6286320" cy="6025515"/>
          </a:xfrm>
          <a:prstGeom prst="rect">
            <a:avLst/>
          </a:prstGeom>
        </p:spPr>
        <p:txBody>
          <a:bodyPr lIns="0" tIns="0" rIns="0" bIns="0" rtlCol="0" anchor="t">
            <a:spAutoFit/>
          </a:bodyPr>
          <a:lstStyle/>
          <a:p>
            <a:pPr>
              <a:lnSpc>
                <a:spcPts val="4200"/>
              </a:lnSpc>
            </a:pPr>
            <a:r>
              <a:rPr lang="en-US" sz="3000" dirty="0">
                <a:solidFill>
                  <a:srgbClr val="000000"/>
                </a:solidFill>
                <a:latin typeface="Arial"/>
              </a:rPr>
              <a:t>Since a voucher bill failed to pass the House on its own merits, private school vouchers were added to one bill that could increase school funding, and it was not allowed to pass without vouchers attached. </a:t>
            </a:r>
          </a:p>
          <a:p>
            <a:pPr>
              <a:lnSpc>
                <a:spcPts val="4200"/>
              </a:lnSpc>
            </a:pPr>
            <a:endParaRPr lang="en-US" sz="3000" dirty="0">
              <a:solidFill>
                <a:srgbClr val="000000"/>
              </a:solidFill>
              <a:latin typeface="Arial"/>
            </a:endParaRPr>
          </a:p>
          <a:p>
            <a:pPr>
              <a:lnSpc>
                <a:spcPts val="4200"/>
              </a:lnSpc>
            </a:pPr>
            <a:r>
              <a:rPr lang="en-US" sz="3000" dirty="0">
                <a:solidFill>
                  <a:srgbClr val="000000"/>
                </a:solidFill>
                <a:latin typeface="Arial"/>
              </a:rPr>
              <a:t>The outcome of the hostage situation was that everyone lost, most especially Texas students. </a:t>
            </a:r>
          </a:p>
          <a:p>
            <a:pPr>
              <a:lnSpc>
                <a:spcPts val="2520"/>
              </a:lnSpc>
            </a:pPr>
            <a:endParaRPr lang="en-US" sz="3000" dirty="0">
              <a:solidFill>
                <a:srgbClr val="000000"/>
              </a:solidFill>
              <a:latin typeface="Arial"/>
            </a:endParaRPr>
          </a:p>
          <a:p>
            <a:pPr>
              <a:lnSpc>
                <a:spcPts val="2520"/>
              </a:lnSpc>
            </a:pPr>
            <a:endParaRPr lang="en-US" sz="3000" dirty="0">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graphicFrame>
        <p:nvGraphicFramePr>
          <p:cNvPr id="5" name="Table 5">
            <a:extLst>
              <a:ext uri="{FF2B5EF4-FFF2-40B4-BE49-F238E27FC236}">
                <a16:creationId xmlns:a16="http://schemas.microsoft.com/office/drawing/2014/main" id="{9E3C6850-8EDE-B2DB-9B8E-53B1AC58CC30}"/>
              </a:ext>
            </a:extLst>
          </p:cNvPr>
          <p:cNvGraphicFramePr>
            <a:graphicFrameLocks noGrp="1"/>
          </p:cNvGraphicFramePr>
          <p:nvPr/>
        </p:nvGraphicFramePr>
        <p:xfrm>
          <a:off x="1058826" y="1554834"/>
          <a:ext cx="15621000" cy="7391400"/>
        </p:xfrm>
        <a:graphic>
          <a:graphicData uri="http://schemas.openxmlformats.org/drawingml/2006/table">
            <a:tbl>
              <a:tblPr firstRow="1" lastRow="1" bandRow="1">
                <a:tableStyleId>{5C22544A-7EE6-4342-B048-85BDC9FD1C3A}</a:tableStyleId>
              </a:tblPr>
              <a:tblGrid>
                <a:gridCol w="7323174">
                  <a:extLst>
                    <a:ext uri="{9D8B030D-6E8A-4147-A177-3AD203B41FA5}">
                      <a16:colId xmlns:a16="http://schemas.microsoft.com/office/drawing/2014/main" val="3392945373"/>
                    </a:ext>
                  </a:extLst>
                </a:gridCol>
                <a:gridCol w="2514600">
                  <a:extLst>
                    <a:ext uri="{9D8B030D-6E8A-4147-A177-3AD203B41FA5}">
                      <a16:colId xmlns:a16="http://schemas.microsoft.com/office/drawing/2014/main" val="3614319092"/>
                    </a:ext>
                  </a:extLst>
                </a:gridCol>
                <a:gridCol w="2782582">
                  <a:extLst>
                    <a:ext uri="{9D8B030D-6E8A-4147-A177-3AD203B41FA5}">
                      <a16:colId xmlns:a16="http://schemas.microsoft.com/office/drawing/2014/main" val="459747504"/>
                    </a:ext>
                  </a:extLst>
                </a:gridCol>
                <a:gridCol w="3000644">
                  <a:extLst>
                    <a:ext uri="{9D8B030D-6E8A-4147-A177-3AD203B41FA5}">
                      <a16:colId xmlns:a16="http://schemas.microsoft.com/office/drawing/2014/main" val="2478489381"/>
                    </a:ext>
                  </a:extLst>
                </a:gridCol>
              </a:tblGrid>
              <a:tr h="561975">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800" dirty="0">
                          <a:latin typeface="Arial" panose="020B0604020202020204" pitchFamily="34" charset="0"/>
                          <a:cs typeface="Arial" panose="020B0604020202020204" pitchFamily="34" charset="0"/>
                        </a:rPr>
                        <a:t>In HB 1</a:t>
                      </a:r>
                    </a:p>
                    <a:p>
                      <a:pPr algn="ctr"/>
                      <a:r>
                        <a:rPr lang="en-US" sz="2800" dirty="0">
                          <a:latin typeface="Arial" panose="020B0604020202020204" pitchFamily="34" charset="0"/>
                          <a:cs typeface="Arial" panose="020B0604020202020204" pitchFamily="34" charset="0"/>
                        </a:rPr>
                        <a:t>2024-25</a:t>
                      </a:r>
                    </a:p>
                  </a:txBody>
                  <a:tcPr/>
                </a:tc>
                <a:tc>
                  <a:txBody>
                    <a:bodyPr/>
                    <a:lstStyle/>
                    <a:p>
                      <a:pPr algn="ctr"/>
                      <a:r>
                        <a:rPr lang="en-US" sz="2800" dirty="0">
                          <a:latin typeface="Arial" panose="020B0604020202020204" pitchFamily="34" charset="0"/>
                          <a:cs typeface="Arial" panose="020B0604020202020204" pitchFamily="34" charset="0"/>
                        </a:rPr>
                        <a:t>Funding Available for 2024-25</a:t>
                      </a:r>
                    </a:p>
                  </a:txBody>
                  <a:tcPr/>
                </a:tc>
                <a:tc>
                  <a:txBody>
                    <a:bodyPr/>
                    <a:lstStyle/>
                    <a:p>
                      <a:pPr algn="ctr"/>
                      <a:r>
                        <a:rPr lang="en-US" sz="2800" dirty="0">
                          <a:latin typeface="Arial" panose="020B0604020202020204" pitchFamily="34" charset="0"/>
                          <a:cs typeface="Arial" panose="020B0604020202020204" pitchFamily="34" charset="0"/>
                        </a:rPr>
                        <a:t>New Funding </a:t>
                      </a:r>
                    </a:p>
                    <a:p>
                      <a:pPr algn="ctr"/>
                      <a:r>
                        <a:rPr lang="en-US" sz="2800" dirty="0">
                          <a:latin typeface="Arial" panose="020B0604020202020204" pitchFamily="34" charset="0"/>
                          <a:cs typeface="Arial" panose="020B0604020202020204" pitchFamily="34" charset="0"/>
                        </a:rPr>
                        <a:t>2024-25</a:t>
                      </a:r>
                    </a:p>
                  </a:txBody>
                  <a:tcPr/>
                </a:tc>
                <a:extLst>
                  <a:ext uri="{0D108BD9-81ED-4DB2-BD59-A6C34878D82A}">
                    <a16:rowId xmlns:a16="http://schemas.microsoft.com/office/drawing/2014/main" val="3277894615"/>
                  </a:ext>
                </a:extLst>
              </a:tr>
              <a:tr h="561975">
                <a:tc>
                  <a:txBody>
                    <a:bodyPr/>
                    <a:lstStyle/>
                    <a:p>
                      <a:r>
                        <a:rPr lang="en-US" sz="2800" dirty="0">
                          <a:latin typeface="Arial" panose="020B0604020202020204" pitchFamily="34" charset="0"/>
                          <a:cs typeface="Arial" panose="020B0604020202020204" pitchFamily="34" charset="0"/>
                        </a:rPr>
                        <a:t>Curriculum/Instructional Materials (HB 1605)</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extLst>
                  <a:ext uri="{0D108BD9-81ED-4DB2-BD59-A6C34878D82A}">
                    <a16:rowId xmlns:a16="http://schemas.microsoft.com/office/drawing/2014/main" val="1069021464"/>
                  </a:ext>
                </a:extLst>
              </a:tr>
              <a:tr h="561975">
                <a:tc>
                  <a:txBody>
                    <a:bodyPr/>
                    <a:lstStyle/>
                    <a:p>
                      <a:r>
                        <a:rPr lang="en-US" sz="2800" dirty="0">
                          <a:latin typeface="Arial" panose="020B0604020202020204" pitchFamily="34" charset="0"/>
                          <a:cs typeface="Arial" panose="020B0604020202020204" pitchFamily="34" charset="0"/>
                        </a:rPr>
                        <a:t>School Safety (HB 3) </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extLst>
                  <a:ext uri="{0D108BD9-81ED-4DB2-BD59-A6C34878D82A}">
                    <a16:rowId xmlns:a16="http://schemas.microsoft.com/office/drawing/2014/main" val="2796525734"/>
                  </a:ext>
                </a:extLst>
              </a:tr>
              <a:tr h="561975">
                <a:tc>
                  <a:txBody>
                    <a:bodyPr/>
                    <a:lstStyle/>
                    <a:p>
                      <a:r>
                        <a:rPr lang="en-US" sz="2800" dirty="0">
                          <a:latin typeface="Arial" panose="020B0604020202020204" pitchFamily="34" charset="0"/>
                          <a:cs typeface="Arial" panose="020B0604020202020204" pitchFamily="34" charset="0"/>
                        </a:rPr>
                        <a:t>FSP Formula Funding Increases and Teacher Compensation (HB 100)</a:t>
                      </a:r>
                    </a:p>
                  </a:txBody>
                  <a:tcPr/>
                </a:tc>
                <a:tc>
                  <a:txBody>
                    <a:bodyPr/>
                    <a:lstStyle/>
                    <a:p>
                      <a:pPr algn="r"/>
                      <a:r>
                        <a:rPr lang="en-US" sz="2800" dirty="0">
                          <a:latin typeface="Arial" panose="020B0604020202020204" pitchFamily="34" charset="0"/>
                          <a:cs typeface="Arial" panose="020B0604020202020204" pitchFamily="34" charset="0"/>
                        </a:rPr>
                        <a:t>$3.997B</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1879874"/>
                  </a:ext>
                </a:extLst>
              </a:tr>
              <a:tr h="561975">
                <a:tc>
                  <a:txBody>
                    <a:bodyPr/>
                    <a:lstStyle/>
                    <a:p>
                      <a:r>
                        <a:rPr lang="en-US" sz="2800" dirty="0">
                          <a:latin typeface="Arial" panose="020B0604020202020204" pitchFamily="34" charset="0"/>
                          <a:cs typeface="Arial" panose="020B0604020202020204" pitchFamily="34" charset="0"/>
                        </a:rPr>
                        <a:t>School Choice (Education Savings Accounts)</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3299736"/>
                  </a:ext>
                </a:extLst>
              </a:tr>
              <a:tr h="561975">
                <a:tc>
                  <a:txBody>
                    <a:bodyPr/>
                    <a:lstStyle/>
                    <a:p>
                      <a:r>
                        <a:rPr lang="en-US" sz="2800" dirty="0">
                          <a:latin typeface="Arial" panose="020B0604020202020204" pitchFamily="34" charset="0"/>
                          <a:cs typeface="Arial" panose="020B0604020202020204" pitchFamily="34" charset="0"/>
                        </a:rPr>
                        <a:t>Virtual Education</a:t>
                      </a:r>
                    </a:p>
                  </a:txBody>
                  <a:tcPr/>
                </a:tc>
                <a:tc>
                  <a:txBody>
                    <a:bodyPr/>
                    <a:lstStyle/>
                    <a:p>
                      <a:pPr algn="r"/>
                      <a:r>
                        <a:rPr lang="en-US" sz="2800" dirty="0">
                          <a:latin typeface="Arial" panose="020B0604020202020204" pitchFamily="34" charset="0"/>
                          <a:cs typeface="Arial" panose="020B0604020202020204" pitchFamily="34" charset="0"/>
                        </a:rPr>
                        <a:t>$49.4M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5742920"/>
                  </a:ext>
                </a:extLst>
              </a:tr>
              <a:tr h="561975">
                <a:tc>
                  <a:txBody>
                    <a:bodyPr/>
                    <a:lstStyle/>
                    <a:p>
                      <a:r>
                        <a:rPr lang="en-US" sz="2800" dirty="0">
                          <a:latin typeface="Arial" panose="020B0604020202020204" pitchFamily="34" charset="0"/>
                          <a:cs typeface="Arial" panose="020B0604020202020204" pitchFamily="34" charset="0"/>
                        </a:rPr>
                        <a:t>TRS Active Care</a:t>
                      </a:r>
                    </a:p>
                  </a:txBody>
                  <a:tcPr/>
                </a:tc>
                <a:tc>
                  <a:txBody>
                    <a:bodyPr/>
                    <a:lstStyle/>
                    <a:p>
                      <a:pPr algn="r"/>
                      <a:r>
                        <a:rPr lang="en-US" sz="2800" dirty="0">
                          <a:latin typeface="Arial" panose="020B0604020202020204" pitchFamily="34" charset="0"/>
                          <a:cs typeface="Arial" panose="020B0604020202020204" pitchFamily="34" charset="0"/>
                        </a:rPr>
                        <a:t>$589M</a:t>
                      </a:r>
                    </a:p>
                  </a:txBody>
                  <a:tcPr/>
                </a:tc>
                <a:tc>
                  <a:txBody>
                    <a:bodyPr/>
                    <a:lstStyle/>
                    <a:p>
                      <a:pPr algn="r"/>
                      <a:r>
                        <a:rPr lang="en-US" sz="2800" dirty="0">
                          <a:latin typeface="Arial" panose="020B0604020202020204" pitchFamily="34" charset="0"/>
                          <a:cs typeface="Arial" panose="020B0604020202020204" pitchFamily="34" charset="0"/>
                        </a:rPr>
                        <a:t>$588.5M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$588.5M</a:t>
                      </a:r>
                    </a:p>
                  </a:txBody>
                  <a:tcPr/>
                </a:tc>
                <a:extLst>
                  <a:ext uri="{0D108BD9-81ED-4DB2-BD59-A6C34878D82A}">
                    <a16:rowId xmlns:a16="http://schemas.microsoft.com/office/drawing/2014/main" val="766512160"/>
                  </a:ext>
                </a:extLst>
              </a:tr>
              <a:tr h="561975">
                <a:tc>
                  <a:txBody>
                    <a:bodyPr/>
                    <a:lstStyle/>
                    <a:p>
                      <a:r>
                        <a:rPr lang="en-US" sz="2800" dirty="0">
                          <a:latin typeface="Arial" panose="020B0604020202020204" pitchFamily="34" charset="0"/>
                          <a:cs typeface="Arial" panose="020B0604020202020204" pitchFamily="34" charset="0"/>
                        </a:rPr>
                        <a:t>Increase in Golden Penny Yield</a:t>
                      </a:r>
                    </a:p>
                  </a:txBody>
                  <a:tcPr/>
                </a:tc>
                <a:tc>
                  <a:txBody>
                    <a:bodyPr/>
                    <a:lstStyle/>
                    <a:p>
                      <a:pPr algn="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extLst>
                  <a:ext uri="{0D108BD9-81ED-4DB2-BD59-A6C34878D82A}">
                    <a16:rowId xmlns:a16="http://schemas.microsoft.com/office/drawing/2014/main" val="4101107812"/>
                  </a:ext>
                </a:extLst>
              </a:tr>
              <a:tr h="561975">
                <a:tc>
                  <a:txBody>
                    <a:bodyPr/>
                    <a:lstStyle/>
                    <a:p>
                      <a:r>
                        <a:rPr lang="en-US" sz="2800" dirty="0">
                          <a:latin typeface="Arial" panose="020B0604020202020204" pitchFamily="34" charset="0"/>
                          <a:cs typeface="Arial" panose="020B0604020202020204" pitchFamily="34" charset="0"/>
                        </a:rPr>
                        <a:t>New Instructional Facilities Allotment (NIFA)</a:t>
                      </a:r>
                    </a:p>
                  </a:txBody>
                  <a:tcPr/>
                </a:tc>
                <a:tc>
                  <a:txBody>
                    <a:bodyPr/>
                    <a:lstStyle/>
                    <a:p>
                      <a:pPr algn="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0797917"/>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Instructional Materials (IMTA)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7048615"/>
                  </a:ext>
                </a:extLst>
              </a:tr>
              <a:tr h="561975">
                <a:tc>
                  <a:txBody>
                    <a:bodyPr/>
                    <a:lstStyle/>
                    <a:p>
                      <a:pPr algn="l"/>
                      <a:r>
                        <a:rPr lang="en-US" sz="3200" b="1" dirty="0">
                          <a:latin typeface="Arial" panose="020B0604020202020204" pitchFamily="34" charset="0"/>
                          <a:cs typeface="Arial" panose="020B0604020202020204" pitchFamily="34" charset="0"/>
                        </a:rPr>
                        <a:t>TOTAL</a:t>
                      </a:r>
                    </a:p>
                  </a:txBody>
                  <a:tcPr/>
                </a:tc>
                <a:tc>
                  <a:txBody>
                    <a:bodyPr/>
                    <a:lstStyle/>
                    <a:p>
                      <a:pPr algn="ctr"/>
                      <a:r>
                        <a:rPr lang="en-US" sz="3200" dirty="0">
                          <a:latin typeface="Arial" panose="020B0604020202020204" pitchFamily="34" charset="0"/>
                          <a:cs typeface="Arial" panose="020B0604020202020204" pitchFamily="34" charset="0"/>
                        </a:rPr>
                        <a:t>$8.67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$4.12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$3.75 billion</a:t>
                      </a:r>
                    </a:p>
                  </a:txBody>
                  <a:tcPr/>
                </a:tc>
                <a:extLst>
                  <a:ext uri="{0D108BD9-81ED-4DB2-BD59-A6C34878D82A}">
                    <a16:rowId xmlns:a16="http://schemas.microsoft.com/office/drawing/2014/main" val="648975552"/>
                  </a:ext>
                </a:extLst>
              </a:tr>
            </a:tbl>
          </a:graphicData>
        </a:graphic>
      </p:graphicFrame>
    </p:spTree>
    <p:extLst>
      <p:ext uri="{BB962C8B-B14F-4D97-AF65-F5344CB8AC3E}">
        <p14:creationId xmlns:p14="http://schemas.microsoft.com/office/powerpoint/2010/main" val="386078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44844" y="0"/>
            <a:ext cx="9943156" cy="2739331"/>
          </a:xfrm>
          <a:prstGeom prst="rect">
            <a:avLst/>
          </a:prstGeom>
          <a:solidFill>
            <a:srgbClr val="1B75BC"/>
          </a:solidFill>
        </p:spPr>
        <p:txBody>
          <a:bodyPr/>
          <a:lstStyle/>
          <a:p>
            <a:endParaRPr lang="en-US" dirty="0"/>
          </a:p>
        </p:txBody>
      </p:sp>
      <p:sp>
        <p:nvSpPr>
          <p:cNvPr id="3" name="AutoShape 3"/>
          <p:cNvSpPr/>
          <p:nvPr/>
        </p:nvSpPr>
        <p:spPr>
          <a:xfrm>
            <a:off x="8741989" y="-1074230"/>
            <a:ext cx="3973783" cy="6148935"/>
          </a:xfrm>
          <a:prstGeom prst="rect">
            <a:avLst/>
          </a:prstGeom>
          <a:solidFill>
            <a:srgbClr val="000000">
              <a:alpha val="21961"/>
            </a:srgbClr>
          </a:solidFill>
        </p:spPr>
        <p:txBody>
          <a:bodyPr/>
          <a:lstStyle/>
          <a:p>
            <a:endParaRPr lang="en-US" dirty="0"/>
          </a:p>
        </p:txBody>
      </p:sp>
      <p:sp>
        <p:nvSpPr>
          <p:cNvPr id="4" name="AutoShape 4"/>
          <p:cNvSpPr/>
          <p:nvPr/>
        </p:nvSpPr>
        <p:spPr>
          <a:xfrm>
            <a:off x="13239987" y="-597972"/>
            <a:ext cx="4688171" cy="8725930"/>
          </a:xfrm>
          <a:prstGeom prst="rect">
            <a:avLst/>
          </a:prstGeom>
          <a:solidFill>
            <a:srgbClr val="000000">
              <a:alpha val="21961"/>
            </a:srgbClr>
          </a:solidFill>
        </p:spPr>
        <p:txBody>
          <a:bodyPr/>
          <a:lstStyle/>
          <a:p>
            <a:endParaRPr lang="en-US" dirty="0"/>
          </a:p>
        </p:txBody>
      </p:sp>
      <p:grpSp>
        <p:nvGrpSpPr>
          <p:cNvPr id="5" name="Group 5"/>
          <p:cNvGrpSpPr/>
          <p:nvPr/>
        </p:nvGrpSpPr>
        <p:grpSpPr>
          <a:xfrm>
            <a:off x="13097112" y="0"/>
            <a:ext cx="4688171" cy="7985083"/>
            <a:chOff x="0" y="0"/>
            <a:chExt cx="6250894" cy="10646778"/>
          </a:xfrm>
        </p:grpSpPr>
        <p:pic>
          <p:nvPicPr>
            <p:cNvPr id="6" name="Picture 6"/>
            <p:cNvPicPr>
              <a:picLocks noChangeAspect="1"/>
            </p:cNvPicPr>
            <p:nvPr/>
          </p:nvPicPr>
          <p:blipFill>
            <a:blip r:embed="rId3"/>
            <a:srcRect l="5966" r="5966"/>
            <a:stretch>
              <a:fillRect/>
            </a:stretch>
          </p:blipFill>
          <p:spPr>
            <a:xfrm>
              <a:off x="0" y="0"/>
              <a:ext cx="6250894" cy="10646778"/>
            </a:xfrm>
            <a:prstGeom prst="rect">
              <a:avLst/>
            </a:prstGeom>
          </p:spPr>
        </p:pic>
      </p:grpSp>
      <p:grpSp>
        <p:nvGrpSpPr>
          <p:cNvPr id="7" name="Group 7"/>
          <p:cNvGrpSpPr/>
          <p:nvPr/>
        </p:nvGrpSpPr>
        <p:grpSpPr>
          <a:xfrm>
            <a:off x="8599114" y="0"/>
            <a:ext cx="3973783" cy="4931830"/>
            <a:chOff x="0" y="0"/>
            <a:chExt cx="5298377" cy="6575773"/>
          </a:xfrm>
        </p:grpSpPr>
        <p:pic>
          <p:nvPicPr>
            <p:cNvPr id="8" name="Picture 8"/>
            <p:cNvPicPr>
              <a:picLocks noChangeAspect="1"/>
            </p:cNvPicPr>
            <p:nvPr/>
          </p:nvPicPr>
          <p:blipFill>
            <a:blip r:embed="rId4"/>
            <a:srcRect l="7255" r="39262"/>
            <a:stretch>
              <a:fillRect/>
            </a:stretch>
          </p:blipFill>
          <p:spPr>
            <a:xfrm>
              <a:off x="0" y="0"/>
              <a:ext cx="5298377" cy="6575773"/>
            </a:xfrm>
            <a:prstGeom prst="rect">
              <a:avLst/>
            </a:prstGeom>
          </p:spPr>
        </p:pic>
      </p:grpSp>
      <p:sp>
        <p:nvSpPr>
          <p:cNvPr id="9" name="AutoShape 9"/>
          <p:cNvSpPr/>
          <p:nvPr/>
        </p:nvSpPr>
        <p:spPr>
          <a:xfrm flipV="1">
            <a:off x="-282420" y="9258300"/>
            <a:ext cx="15866493"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10" name="Freeform 10"/>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12" name="TextBox 12"/>
          <p:cNvSpPr txBox="1"/>
          <p:nvPr/>
        </p:nvSpPr>
        <p:spPr>
          <a:xfrm>
            <a:off x="943653" y="1019175"/>
            <a:ext cx="8200347" cy="1152529"/>
          </a:xfrm>
          <a:prstGeom prst="rect">
            <a:avLst/>
          </a:prstGeom>
        </p:spPr>
        <p:txBody>
          <a:bodyPr lIns="0" tIns="0" rIns="0" bIns="0" rtlCol="0" anchor="t">
            <a:spAutoFit/>
          </a:bodyPr>
          <a:lstStyle/>
          <a:p>
            <a:pPr>
              <a:lnSpc>
                <a:spcPts val="7500"/>
              </a:lnSpc>
              <a:spcBef>
                <a:spcPct val="0"/>
              </a:spcBef>
            </a:pPr>
            <a:r>
              <a:rPr lang="en-US" sz="7500" spc="-315" dirty="0">
                <a:solidFill>
                  <a:srgbClr val="1B75BC"/>
                </a:solidFill>
                <a:latin typeface="Arial Bold"/>
              </a:rPr>
              <a:t>Overview</a:t>
            </a:r>
          </a:p>
        </p:txBody>
      </p:sp>
      <p:sp>
        <p:nvSpPr>
          <p:cNvPr id="14" name="Freeform 1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7"/>
            <a:stretch>
              <a:fillRect/>
            </a:stretch>
          </a:blipFill>
        </p:spPr>
        <p:txBody>
          <a:bodyPr/>
          <a:lstStyle/>
          <a:p>
            <a:endParaRPr lang="en-US" dirty="0"/>
          </a:p>
        </p:txBody>
      </p:sp>
      <p:sp>
        <p:nvSpPr>
          <p:cNvPr id="15" name="TextBox 14">
            <a:extLst>
              <a:ext uri="{FF2B5EF4-FFF2-40B4-BE49-F238E27FC236}">
                <a16:creationId xmlns:a16="http://schemas.microsoft.com/office/drawing/2014/main" id="{270F18D1-FCC7-3659-34FE-AA7CFD24D79F}"/>
              </a:ext>
            </a:extLst>
          </p:cNvPr>
          <p:cNvSpPr txBox="1"/>
          <p:nvPr/>
        </p:nvSpPr>
        <p:spPr>
          <a:xfrm>
            <a:off x="943653" y="3009900"/>
            <a:ext cx="7930582" cy="5693866"/>
          </a:xfrm>
          <a:prstGeom prst="rect">
            <a:avLst/>
          </a:prstGeom>
          <a:noFill/>
        </p:spPr>
        <p:txBody>
          <a:bodyPr wrap="square" rtlCol="0">
            <a:spAutoFit/>
          </a:bodyPr>
          <a:lstStyle/>
          <a:p>
            <a:pPr marL="400050" indent="-400050">
              <a:spcBef>
                <a:spcPts val="1200"/>
              </a:spcBef>
              <a:spcAft>
                <a:spcPts val="1200"/>
              </a:spcAft>
              <a:buAutoNum type="romanUcPeriod"/>
            </a:pPr>
            <a:r>
              <a:rPr lang="en-US" sz="4400" dirty="0"/>
              <a:t>  School Finance 101</a:t>
            </a:r>
          </a:p>
          <a:p>
            <a:pPr marL="400050" indent="-400050">
              <a:spcBef>
                <a:spcPts val="1200"/>
              </a:spcBef>
              <a:spcAft>
                <a:spcPts val="1200"/>
              </a:spcAft>
              <a:buAutoNum type="romanUcPeriod"/>
            </a:pPr>
            <a:r>
              <a:rPr lang="en-US" sz="4400" dirty="0"/>
              <a:t>  AHISD Legislative Priorities</a:t>
            </a:r>
          </a:p>
          <a:p>
            <a:pPr marL="400050" indent="-400050">
              <a:spcBef>
                <a:spcPts val="1200"/>
              </a:spcBef>
              <a:spcAft>
                <a:spcPts val="1200"/>
              </a:spcAft>
              <a:buAutoNum type="romanUcPeriod"/>
            </a:pPr>
            <a:r>
              <a:rPr lang="en-US" sz="4400" dirty="0"/>
              <a:t> Actions of the 88</a:t>
            </a:r>
            <a:r>
              <a:rPr lang="en-US" sz="4400" baseline="30000" dirty="0"/>
              <a:t>th</a:t>
            </a:r>
            <a:r>
              <a:rPr lang="en-US" sz="4400" dirty="0"/>
              <a:t> Legislature</a:t>
            </a:r>
          </a:p>
          <a:p>
            <a:pPr marL="400050" indent="-400050">
              <a:spcBef>
                <a:spcPts val="1200"/>
              </a:spcBef>
              <a:spcAft>
                <a:spcPts val="1200"/>
              </a:spcAft>
              <a:buAutoNum type="romanUcPeriod"/>
            </a:pPr>
            <a:r>
              <a:rPr lang="en-US" sz="4400" dirty="0"/>
              <a:t> Progress on Priorities</a:t>
            </a:r>
          </a:p>
          <a:p>
            <a:pPr marL="400050" indent="-400050">
              <a:spcBef>
                <a:spcPts val="1200"/>
              </a:spcBef>
              <a:spcAft>
                <a:spcPts val="1200"/>
              </a:spcAft>
              <a:buAutoNum type="romanUcPeriod"/>
            </a:pPr>
            <a:r>
              <a:rPr lang="en-US" sz="4400" dirty="0"/>
              <a:t>  What’s Next?</a:t>
            </a:r>
          </a:p>
          <a:p>
            <a:pPr marL="400050" indent="-400050">
              <a:spcBef>
                <a:spcPts val="1200"/>
              </a:spcBef>
              <a:spcAft>
                <a:spcPts val="1200"/>
              </a:spcAft>
              <a:buAutoNum type="romanUcPeriod"/>
            </a:pPr>
            <a:r>
              <a:rPr lang="en-US" sz="4400" dirty="0"/>
              <a:t> Questions &amp; Answers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grpSp>
        <p:nvGrpSpPr>
          <p:cNvPr id="3" name="Group 3"/>
          <p:cNvGrpSpPr/>
          <p:nvPr/>
        </p:nvGrpSpPr>
        <p:grpSpPr>
          <a:xfrm>
            <a:off x="14198969" y="0"/>
            <a:ext cx="4089031" cy="10287000"/>
            <a:chOff x="0" y="0"/>
            <a:chExt cx="5452042" cy="13716000"/>
          </a:xfrm>
        </p:grpSpPr>
        <p:pic>
          <p:nvPicPr>
            <p:cNvPr id="4" name="Picture 4"/>
            <p:cNvPicPr>
              <a:picLocks noChangeAspect="1"/>
            </p:cNvPicPr>
            <p:nvPr/>
          </p:nvPicPr>
          <p:blipFill>
            <a:blip r:embed="rId3"/>
            <a:srcRect l="20169" r="20169"/>
            <a:stretch>
              <a:fillRect/>
            </a:stretch>
          </p:blipFill>
          <p:spPr>
            <a:xfrm>
              <a:off x="0" y="0"/>
              <a:ext cx="5452042"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9" name="TextBox 9"/>
          <p:cNvSpPr txBox="1"/>
          <p:nvPr/>
        </p:nvSpPr>
        <p:spPr>
          <a:xfrm>
            <a:off x="1028700" y="1019175"/>
            <a:ext cx="10405270" cy="795089"/>
          </a:xfrm>
          <a:prstGeom prst="rect">
            <a:avLst/>
          </a:prstGeom>
        </p:spPr>
        <p:txBody>
          <a:bodyPr lIns="0" tIns="0" rIns="0" bIns="0" rtlCol="0" anchor="t">
            <a:spAutoFit/>
          </a:bodyPr>
          <a:lstStyle/>
          <a:p>
            <a:pPr>
              <a:lnSpc>
                <a:spcPts val="6200"/>
              </a:lnSpc>
              <a:spcBef>
                <a:spcPct val="0"/>
              </a:spcBef>
            </a:pPr>
            <a:r>
              <a:rPr lang="en-US" sz="6200" spc="-105" dirty="0">
                <a:solidFill>
                  <a:srgbClr val="1B75BC"/>
                </a:solidFill>
                <a:latin typeface="Arial Bold"/>
              </a:rPr>
              <a:t>New Funding for AHISD</a:t>
            </a:r>
          </a:p>
        </p:txBody>
      </p:sp>
      <p:sp>
        <p:nvSpPr>
          <p:cNvPr id="10" name="TextBox 10"/>
          <p:cNvSpPr txBox="1"/>
          <p:nvPr/>
        </p:nvSpPr>
        <p:spPr>
          <a:xfrm>
            <a:off x="1038225" y="2492257"/>
            <a:ext cx="5915025" cy="763906"/>
          </a:xfrm>
          <a:prstGeom prst="rect">
            <a:avLst/>
          </a:prstGeom>
        </p:spPr>
        <p:txBody>
          <a:bodyPr lIns="0" tIns="0" rIns="0" bIns="0" rtlCol="0" anchor="t">
            <a:spAutoFit/>
          </a:bodyPr>
          <a:lstStyle/>
          <a:p>
            <a:pPr>
              <a:lnSpc>
                <a:spcPts val="5669"/>
              </a:lnSpc>
            </a:pPr>
            <a:r>
              <a:rPr lang="en-US" sz="4049" dirty="0">
                <a:solidFill>
                  <a:srgbClr val="1B75BC"/>
                </a:solidFill>
                <a:latin typeface="Arial Bold"/>
              </a:rPr>
              <a:t>School Safety Allotment</a:t>
            </a:r>
          </a:p>
        </p:txBody>
      </p:sp>
      <p:sp>
        <p:nvSpPr>
          <p:cNvPr id="11" name="TextBox 11"/>
          <p:cNvSpPr txBox="1"/>
          <p:nvPr/>
        </p:nvSpPr>
        <p:spPr>
          <a:xfrm>
            <a:off x="1028700" y="3170437"/>
            <a:ext cx="12063412" cy="1351396"/>
          </a:xfrm>
          <a:prstGeom prst="rect">
            <a:avLst/>
          </a:prstGeom>
        </p:spPr>
        <p:txBody>
          <a:bodyPr wrap="square" lIns="0" tIns="0" rIns="0" bIns="0" rtlCol="0" anchor="t">
            <a:spAutoFit/>
          </a:bodyPr>
          <a:lstStyle/>
          <a:p>
            <a:pPr>
              <a:lnSpc>
                <a:spcPts val="3643"/>
              </a:lnSpc>
            </a:pPr>
            <a:r>
              <a:rPr lang="en-US" sz="2802" dirty="0">
                <a:solidFill>
                  <a:srgbClr val="191919"/>
                </a:solidFill>
                <a:latin typeface="Arial"/>
              </a:rPr>
              <a:t>Increases the School Safety Allotment from $9.72/ADA to $10/ADA and provides $15,000 per campus.  SSA dollars must be spent on specific purposes spelled out in law, related to safety &amp; security.</a:t>
            </a:r>
          </a:p>
        </p:txBody>
      </p:sp>
      <p:sp>
        <p:nvSpPr>
          <p:cNvPr id="12" name="TextBox 12"/>
          <p:cNvSpPr txBox="1"/>
          <p:nvPr/>
        </p:nvSpPr>
        <p:spPr>
          <a:xfrm>
            <a:off x="9753600" y="2492257"/>
            <a:ext cx="3338512" cy="666401"/>
          </a:xfrm>
          <a:prstGeom prst="rect">
            <a:avLst/>
          </a:prstGeom>
        </p:spPr>
        <p:txBody>
          <a:bodyPr wrap="square" lIns="0" tIns="0" rIns="0" bIns="0" rtlCol="0" anchor="t">
            <a:spAutoFit/>
          </a:bodyPr>
          <a:lstStyle/>
          <a:p>
            <a:pPr algn="r">
              <a:lnSpc>
                <a:spcPts val="5669"/>
              </a:lnSpc>
            </a:pPr>
            <a:r>
              <a:rPr lang="en-US" sz="4049" dirty="0">
                <a:solidFill>
                  <a:srgbClr val="1B75BC"/>
                </a:solidFill>
                <a:latin typeface="Arial Bold"/>
              </a:rPr>
              <a:t>$91,263</a:t>
            </a:r>
          </a:p>
        </p:txBody>
      </p:sp>
      <p:sp>
        <p:nvSpPr>
          <p:cNvPr id="17" name="TextBox 17"/>
          <p:cNvSpPr txBox="1"/>
          <p:nvPr/>
        </p:nvSpPr>
        <p:spPr>
          <a:xfrm>
            <a:off x="1371600" y="7280573"/>
            <a:ext cx="11720512" cy="1397370"/>
          </a:xfrm>
          <a:prstGeom prst="rect">
            <a:avLst/>
          </a:prstGeom>
        </p:spPr>
        <p:txBody>
          <a:bodyPr wrap="square" lIns="0" tIns="0" rIns="0" bIns="0" rtlCol="0" anchor="t">
            <a:spAutoFit/>
          </a:bodyPr>
          <a:lstStyle/>
          <a:p>
            <a:pPr algn="r">
              <a:lnSpc>
                <a:spcPts val="5669"/>
              </a:lnSpc>
            </a:pPr>
            <a:r>
              <a:rPr lang="en-US" sz="4049" dirty="0">
                <a:solidFill>
                  <a:srgbClr val="1B75BC"/>
                </a:solidFill>
                <a:latin typeface="Arial Bold"/>
              </a:rPr>
              <a:t>TOTAL INCREASE: 0.2%</a:t>
            </a:r>
          </a:p>
          <a:p>
            <a:pPr algn="r">
              <a:lnSpc>
                <a:spcPts val="5669"/>
              </a:lnSpc>
            </a:pPr>
            <a:r>
              <a:rPr lang="en-US" sz="4049" dirty="0">
                <a:solidFill>
                  <a:srgbClr val="1B75BC"/>
                </a:solidFill>
                <a:latin typeface="Arial Bold"/>
              </a:rPr>
              <a:t>$20 per student in Average Daily Attendance</a:t>
            </a:r>
          </a:p>
        </p:txBody>
      </p:sp>
      <p:sp>
        <p:nvSpPr>
          <p:cNvPr id="18" name="TextBox 17">
            <a:extLst>
              <a:ext uri="{FF2B5EF4-FFF2-40B4-BE49-F238E27FC236}">
                <a16:creationId xmlns:a16="http://schemas.microsoft.com/office/drawing/2014/main" id="{1DF2F4F5-C487-EAE8-05BE-7BDB6A9C601C}"/>
              </a:ext>
            </a:extLst>
          </p:cNvPr>
          <p:cNvSpPr txBox="1"/>
          <p:nvPr/>
        </p:nvSpPr>
        <p:spPr>
          <a:xfrm>
            <a:off x="1038225" y="4870675"/>
            <a:ext cx="6886575" cy="1384995"/>
          </a:xfrm>
          <a:prstGeom prst="rect">
            <a:avLst/>
          </a:prstGeom>
          <a:solidFill>
            <a:srgbClr val="C00000"/>
          </a:solidFill>
        </p:spPr>
        <p:txBody>
          <a:bodyPr wrap="square" rtlCol="0">
            <a:spAutoFit/>
          </a:bodyPr>
          <a:lstStyle/>
          <a:p>
            <a:r>
              <a:rPr lang="en-US" sz="2800" b="1" dirty="0">
                <a:solidFill>
                  <a:schemeClr val="bg1"/>
                </a:solidFill>
              </a:rPr>
              <a:t>Lawmakers also provided $1.1 billion in school safety grants to help schools comply with new Safety &amp; Security 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AutoShape 3"/>
          <p:cNvSpPr/>
          <p:nvPr/>
        </p:nvSpPr>
        <p:spPr>
          <a:xfrm>
            <a:off x="-5640384" y="6884421"/>
            <a:ext cx="16256977" cy="8229600"/>
          </a:xfrm>
          <a:prstGeom prst="rect">
            <a:avLst/>
          </a:prstGeom>
          <a:solidFill>
            <a:srgbClr val="16CEF6"/>
          </a:solidFill>
        </p:spPr>
        <p:txBody>
          <a:bodyPr/>
          <a:lstStyle/>
          <a:p>
            <a:endParaRPr lang="en-US" dirty="0"/>
          </a:p>
        </p:txBody>
      </p:sp>
      <p:sp>
        <p:nvSpPr>
          <p:cNvPr id="4" name="AutoShape 4"/>
          <p:cNvSpPr/>
          <p:nvPr/>
        </p:nvSpPr>
        <p:spPr>
          <a:xfrm>
            <a:off x="9144000" y="6090146"/>
            <a:ext cx="9952845" cy="2397208"/>
          </a:xfrm>
          <a:prstGeom prst="rect">
            <a:avLst/>
          </a:prstGeom>
          <a:solidFill>
            <a:srgbClr val="1B75BC"/>
          </a:solidFill>
        </p:spPr>
        <p:txBody>
          <a:bodyPr/>
          <a:lstStyle/>
          <a:p>
            <a:endParaRPr lang="en-US" dirty="0"/>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0094" r="28818"/>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School Safety</a:t>
            </a:r>
          </a:p>
        </p:txBody>
      </p:sp>
      <p:sp>
        <p:nvSpPr>
          <p:cNvPr id="11" name="TextBox 11"/>
          <p:cNvSpPr txBox="1"/>
          <p:nvPr/>
        </p:nvSpPr>
        <p:spPr>
          <a:xfrm>
            <a:off x="9145137" y="2595457"/>
            <a:ext cx="8252680" cy="2709716"/>
          </a:xfrm>
          <a:prstGeom prst="rect">
            <a:avLst/>
          </a:prstGeom>
        </p:spPr>
        <p:txBody>
          <a:bodyPr lIns="0" tIns="0" rIns="0" bIns="0" rtlCol="0" anchor="t">
            <a:spAutoFit/>
          </a:bodyPr>
          <a:lstStyle/>
          <a:p>
            <a:pPr>
              <a:lnSpc>
                <a:spcPts val="4339"/>
              </a:lnSpc>
            </a:pPr>
            <a:r>
              <a:rPr lang="en-US" sz="3099" dirty="0">
                <a:solidFill>
                  <a:srgbClr val="000000"/>
                </a:solidFill>
                <a:latin typeface="Arial"/>
              </a:rPr>
              <a:t>HB 3 – School Safety</a:t>
            </a:r>
          </a:p>
          <a:p>
            <a:pPr>
              <a:lnSpc>
                <a:spcPts val="4339"/>
              </a:lnSpc>
            </a:pPr>
            <a:r>
              <a:rPr lang="en-US" sz="3099" dirty="0">
                <a:solidFill>
                  <a:srgbClr val="000000"/>
                </a:solidFill>
                <a:latin typeface="Arial"/>
              </a:rPr>
              <a:t>SB 838 – Panic Alert Devices</a:t>
            </a:r>
          </a:p>
          <a:p>
            <a:pPr>
              <a:lnSpc>
                <a:spcPts val="4339"/>
              </a:lnSpc>
            </a:pPr>
            <a:r>
              <a:rPr lang="en-US" sz="3099" dirty="0">
                <a:solidFill>
                  <a:srgbClr val="000000"/>
                </a:solidFill>
                <a:latin typeface="Arial"/>
              </a:rPr>
              <a:t>HB 1905 – Shared Safety Training</a:t>
            </a:r>
          </a:p>
          <a:p>
            <a:pPr>
              <a:lnSpc>
                <a:spcPts val="4339"/>
              </a:lnSpc>
            </a:pPr>
            <a:r>
              <a:rPr lang="en-US" sz="3099" spc="-52" dirty="0">
                <a:solidFill>
                  <a:srgbClr val="000000"/>
                </a:solidFill>
                <a:latin typeface="Arial"/>
              </a:rPr>
              <a:t>HB 473 – Parent Notice for Threat Assessment</a:t>
            </a:r>
          </a:p>
          <a:p>
            <a:pPr>
              <a:lnSpc>
                <a:spcPts val="4339"/>
              </a:lnSpc>
            </a:pPr>
            <a:r>
              <a:rPr lang="en-US" sz="3099" spc="-40" dirty="0">
                <a:solidFill>
                  <a:srgbClr val="000000"/>
                </a:solidFill>
                <a:latin typeface="Arial"/>
              </a:rPr>
              <a:t>SB 133 – No Pepper Spray for Young Children</a:t>
            </a:r>
          </a:p>
        </p:txBody>
      </p:sp>
      <p:sp>
        <p:nvSpPr>
          <p:cNvPr id="12" name="TextBox 12"/>
          <p:cNvSpPr txBox="1"/>
          <p:nvPr/>
        </p:nvSpPr>
        <p:spPr>
          <a:xfrm>
            <a:off x="9511211" y="6258336"/>
            <a:ext cx="8199119" cy="1987724"/>
          </a:xfrm>
          <a:prstGeom prst="rect">
            <a:avLst/>
          </a:prstGeom>
        </p:spPr>
        <p:txBody>
          <a:bodyPr lIns="0" tIns="0" rIns="0" bIns="0" rtlCol="0" anchor="t">
            <a:spAutoFit/>
          </a:bodyPr>
          <a:lstStyle/>
          <a:p>
            <a:pPr>
              <a:lnSpc>
                <a:spcPts val="3107"/>
              </a:lnSpc>
            </a:pPr>
            <a:r>
              <a:rPr lang="en-US" sz="2799" dirty="0">
                <a:solidFill>
                  <a:srgbClr val="FFFFFF"/>
                </a:solidFill>
                <a:latin typeface="Arial"/>
              </a:rPr>
              <a:t>Following the tragic loss in Uvalde, legislators worked on bills meant to improve safety in Texas schools.  HB 3 requires an armed officer at every campus and provided $15,000 per campus to pay for those officers.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a:p>
        </p:txBody>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35244" r="35244"/>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txBody>
          <a:bodyPr/>
          <a:lstStyle/>
          <a:p>
            <a:endParaRPr lang="en-US"/>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1295400" y="611686"/>
            <a:ext cx="10927508" cy="1487587"/>
          </a:xfrm>
          <a:prstGeom prst="rect">
            <a:avLst/>
          </a:prstGeom>
        </p:spPr>
        <p:txBody>
          <a:bodyPr lIns="0" tIns="0" rIns="0" bIns="0" rtlCol="0" anchor="t">
            <a:spAutoFit/>
          </a:bodyPr>
          <a:lstStyle/>
          <a:p>
            <a:pPr>
              <a:lnSpc>
                <a:spcPts val="5800"/>
              </a:lnSpc>
              <a:spcBef>
                <a:spcPct val="0"/>
              </a:spcBef>
            </a:pPr>
            <a:r>
              <a:rPr lang="en-US" sz="4800" spc="-75" dirty="0">
                <a:solidFill>
                  <a:srgbClr val="1B75BC"/>
                </a:solidFill>
                <a:latin typeface="Arial Bold"/>
              </a:rPr>
              <a:t>AHISD funding needed to implement new state school safety requirements</a:t>
            </a:r>
          </a:p>
        </p:txBody>
      </p:sp>
      <p:graphicFrame>
        <p:nvGraphicFramePr>
          <p:cNvPr id="13" name="Table 13">
            <a:extLst>
              <a:ext uri="{FF2B5EF4-FFF2-40B4-BE49-F238E27FC236}">
                <a16:creationId xmlns:a16="http://schemas.microsoft.com/office/drawing/2014/main" id="{AF1D4A71-ABD1-6BF7-05F7-6D083B6F3D3D}"/>
              </a:ext>
            </a:extLst>
          </p:cNvPr>
          <p:cNvGraphicFramePr>
            <a:graphicFrameLocks noGrp="1"/>
          </p:cNvGraphicFramePr>
          <p:nvPr>
            <p:extLst>
              <p:ext uri="{D42A27DB-BD31-4B8C-83A1-F6EECF244321}">
                <p14:modId xmlns:p14="http://schemas.microsoft.com/office/powerpoint/2010/main" val="3144088056"/>
              </p:ext>
            </p:extLst>
          </p:nvPr>
        </p:nvGraphicFramePr>
        <p:xfrm>
          <a:off x="2472424" y="2228851"/>
          <a:ext cx="8153400" cy="6705600"/>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4233098834"/>
                    </a:ext>
                  </a:extLst>
                </a:gridCol>
                <a:gridCol w="2819400">
                  <a:extLst>
                    <a:ext uri="{9D8B030D-6E8A-4147-A177-3AD203B41FA5}">
                      <a16:colId xmlns:a16="http://schemas.microsoft.com/office/drawing/2014/main" val="4174243163"/>
                    </a:ext>
                  </a:extLst>
                </a:gridCol>
              </a:tblGrid>
              <a:tr h="599440">
                <a:tc>
                  <a:txBody>
                    <a:bodyPr/>
                    <a:lstStyle/>
                    <a:p>
                      <a:pPr algn="ctr"/>
                      <a:r>
                        <a:rPr lang="en-US" sz="3000" dirty="0">
                          <a:latin typeface="Arial" panose="020B0604020202020204" pitchFamily="34" charset="0"/>
                          <a:cs typeface="Arial" panose="020B0604020202020204" pitchFamily="34" charset="0"/>
                        </a:rPr>
                        <a:t>Requirement</a:t>
                      </a:r>
                    </a:p>
                  </a:txBody>
                  <a:tcPr/>
                </a:tc>
                <a:tc>
                  <a:txBody>
                    <a:bodyPr/>
                    <a:lstStyle/>
                    <a:p>
                      <a:pPr algn="ctr"/>
                      <a:r>
                        <a:rPr lang="en-US" sz="3000" dirty="0">
                          <a:latin typeface="Arial" panose="020B0604020202020204" pitchFamily="34" charset="0"/>
                          <a:cs typeface="Arial" panose="020B0604020202020204" pitchFamily="34" charset="0"/>
                        </a:rPr>
                        <a:t>Cost</a:t>
                      </a:r>
                    </a:p>
                  </a:txBody>
                  <a:tcPr/>
                </a:tc>
                <a:extLst>
                  <a:ext uri="{0D108BD9-81ED-4DB2-BD59-A6C34878D82A}">
                    <a16:rowId xmlns:a16="http://schemas.microsoft.com/office/drawing/2014/main" val="1849974809"/>
                  </a:ext>
                </a:extLst>
              </a:tr>
              <a:tr h="599440">
                <a:tc>
                  <a:txBody>
                    <a:bodyPr/>
                    <a:lstStyle/>
                    <a:p>
                      <a:r>
                        <a:rPr lang="en-US" sz="3000" dirty="0">
                          <a:latin typeface="Arial" panose="020B0604020202020204" pitchFamily="34" charset="0"/>
                          <a:cs typeface="Arial" panose="020B0604020202020204" pitchFamily="34" charset="0"/>
                        </a:rPr>
                        <a:t>Salaries for 5 SROs</a:t>
                      </a:r>
                    </a:p>
                  </a:txBody>
                  <a:tcPr/>
                </a:tc>
                <a:tc>
                  <a:txBody>
                    <a:bodyPr/>
                    <a:lstStyle/>
                    <a:p>
                      <a:pPr algn="r"/>
                      <a:r>
                        <a:rPr lang="en-US" sz="3000" dirty="0">
                          <a:latin typeface="Arial" panose="020B0604020202020204" pitchFamily="34" charset="0"/>
                          <a:cs typeface="Arial" panose="020B0604020202020204" pitchFamily="34" charset="0"/>
                        </a:rPr>
                        <a:t>$272,886</a:t>
                      </a:r>
                    </a:p>
                  </a:txBody>
                  <a:tcPr/>
                </a:tc>
                <a:extLst>
                  <a:ext uri="{0D108BD9-81ED-4DB2-BD59-A6C34878D82A}">
                    <a16:rowId xmlns:a16="http://schemas.microsoft.com/office/drawing/2014/main" val="4187192400"/>
                  </a:ext>
                </a:extLst>
              </a:tr>
              <a:tr h="599440">
                <a:tc>
                  <a:txBody>
                    <a:bodyPr/>
                    <a:lstStyle/>
                    <a:p>
                      <a:r>
                        <a:rPr lang="en-US" sz="3000" dirty="0">
                          <a:latin typeface="Arial" panose="020B0604020202020204" pitchFamily="34" charset="0"/>
                          <a:cs typeface="Arial" panose="020B0604020202020204" pitchFamily="34" charset="0"/>
                        </a:rPr>
                        <a:t>SRO Admin Support</a:t>
                      </a:r>
                    </a:p>
                  </a:txBody>
                  <a:tcPr/>
                </a:tc>
                <a:tc>
                  <a:txBody>
                    <a:bodyPr/>
                    <a:lstStyle/>
                    <a:p>
                      <a:pPr algn="r"/>
                      <a:r>
                        <a:rPr lang="en-US" sz="3000" dirty="0">
                          <a:latin typeface="Arial" panose="020B0604020202020204" pitchFamily="34" charset="0"/>
                          <a:cs typeface="Arial" panose="020B0604020202020204" pitchFamily="34" charset="0"/>
                        </a:rPr>
                        <a:t>$12,449</a:t>
                      </a:r>
                    </a:p>
                  </a:txBody>
                  <a:tcPr/>
                </a:tc>
                <a:extLst>
                  <a:ext uri="{0D108BD9-81ED-4DB2-BD59-A6C34878D82A}">
                    <a16:rowId xmlns:a16="http://schemas.microsoft.com/office/drawing/2014/main" val="3941874358"/>
                  </a:ext>
                </a:extLst>
              </a:tr>
              <a:tr h="599440">
                <a:tc>
                  <a:txBody>
                    <a:bodyPr/>
                    <a:lstStyle/>
                    <a:p>
                      <a:r>
                        <a:rPr lang="en-US" sz="3000" dirty="0">
                          <a:latin typeface="Arial" panose="020B0604020202020204" pitchFamily="34" charset="0"/>
                          <a:cs typeface="Arial" panose="020B0604020202020204" pitchFamily="34" charset="0"/>
                        </a:rPr>
                        <a:t>SRO Equipment</a:t>
                      </a:r>
                    </a:p>
                  </a:txBody>
                  <a:tcPr/>
                </a:tc>
                <a:tc>
                  <a:txBody>
                    <a:bodyPr/>
                    <a:lstStyle/>
                    <a:p>
                      <a:pPr algn="r"/>
                      <a:r>
                        <a:rPr lang="en-US" sz="3000" dirty="0">
                          <a:latin typeface="Arial" panose="020B0604020202020204" pitchFamily="34" charset="0"/>
                          <a:cs typeface="Arial" panose="020B0604020202020204" pitchFamily="34" charset="0"/>
                        </a:rPr>
                        <a:t>$18,375</a:t>
                      </a:r>
                    </a:p>
                  </a:txBody>
                  <a:tcPr/>
                </a:tc>
                <a:extLst>
                  <a:ext uri="{0D108BD9-81ED-4DB2-BD59-A6C34878D82A}">
                    <a16:rowId xmlns:a16="http://schemas.microsoft.com/office/drawing/2014/main" val="2310091981"/>
                  </a:ext>
                </a:extLst>
              </a:tr>
              <a:tr h="599440">
                <a:tc>
                  <a:txBody>
                    <a:bodyPr/>
                    <a:lstStyle/>
                    <a:p>
                      <a:r>
                        <a:rPr lang="en-US" sz="3000" b="1" dirty="0">
                          <a:latin typeface="Arial" panose="020B0604020202020204" pitchFamily="34" charset="0"/>
                          <a:cs typeface="Arial" panose="020B0604020202020204" pitchFamily="34" charset="0"/>
                        </a:rPr>
                        <a:t>TOTAL COST for SROs</a:t>
                      </a:r>
                    </a:p>
                  </a:txBody>
                  <a:tcPr/>
                </a:tc>
                <a:tc>
                  <a:txBody>
                    <a:bodyPr/>
                    <a:lstStyle/>
                    <a:p>
                      <a:pPr algn="r"/>
                      <a:r>
                        <a:rPr lang="en-US" sz="3000" b="1" dirty="0">
                          <a:latin typeface="Arial" panose="020B0604020202020204" pitchFamily="34" charset="0"/>
                          <a:cs typeface="Arial" panose="020B0604020202020204" pitchFamily="34" charset="0"/>
                        </a:rPr>
                        <a:t>$303,710</a:t>
                      </a:r>
                    </a:p>
                  </a:txBody>
                  <a:tcPr/>
                </a:tc>
                <a:extLst>
                  <a:ext uri="{0D108BD9-81ED-4DB2-BD59-A6C34878D82A}">
                    <a16:rowId xmlns:a16="http://schemas.microsoft.com/office/drawing/2014/main" val="691297053"/>
                  </a:ext>
                </a:extLst>
              </a:tr>
              <a:tr h="279400">
                <a:tc>
                  <a:txBody>
                    <a:bodyPr/>
                    <a:lstStyle/>
                    <a:p>
                      <a:endParaRPr lang="en-US" sz="3000" b="1" dirty="0">
                        <a:latin typeface="Arial" panose="020B0604020202020204" pitchFamily="34" charset="0"/>
                        <a:cs typeface="Arial" panose="020B0604020202020204" pitchFamily="34" charset="0"/>
                      </a:endParaRPr>
                    </a:p>
                  </a:txBody>
                  <a:tcPr/>
                </a:tc>
                <a:tc>
                  <a:txBody>
                    <a:bodyPr/>
                    <a:lstStyle/>
                    <a:p>
                      <a:pPr algn="r"/>
                      <a:endParaRPr lang="en-US"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07962987"/>
                  </a:ext>
                </a:extLst>
              </a:tr>
              <a:tr h="599440">
                <a:tc>
                  <a:txBody>
                    <a:bodyPr/>
                    <a:lstStyle/>
                    <a:p>
                      <a:r>
                        <a:rPr lang="en-US" sz="3000" b="1" dirty="0">
                          <a:latin typeface="Arial" panose="020B0604020202020204" pitchFamily="34" charset="0"/>
                          <a:cs typeface="Arial" panose="020B0604020202020204" pitchFamily="34" charset="0"/>
                        </a:rPr>
                        <a:t>Annual cost for panic button devices &amp; service</a:t>
                      </a:r>
                    </a:p>
                  </a:txBody>
                  <a:tcPr/>
                </a:tc>
                <a:tc>
                  <a:txBody>
                    <a:bodyPr/>
                    <a:lstStyle/>
                    <a:p>
                      <a:pPr algn="r"/>
                      <a:r>
                        <a:rPr lang="en-US" sz="3000" b="1" dirty="0">
                          <a:latin typeface="Arial" panose="020B0604020202020204" pitchFamily="34" charset="0"/>
                          <a:cs typeface="Arial" panose="020B0604020202020204" pitchFamily="34" charset="0"/>
                        </a:rPr>
                        <a:t>$61,333</a:t>
                      </a:r>
                    </a:p>
                  </a:txBody>
                  <a:tcPr anchor="b"/>
                </a:tc>
                <a:extLst>
                  <a:ext uri="{0D108BD9-81ED-4DB2-BD59-A6C34878D82A}">
                    <a16:rowId xmlns:a16="http://schemas.microsoft.com/office/drawing/2014/main" val="3907156479"/>
                  </a:ext>
                </a:extLst>
              </a:tr>
              <a:tr h="157480">
                <a:tc>
                  <a:txBody>
                    <a:bodyPr/>
                    <a:lstStyle/>
                    <a:p>
                      <a:endParaRPr lang="en-US" sz="3000" b="1" dirty="0">
                        <a:latin typeface="Arial" panose="020B0604020202020204" pitchFamily="34" charset="0"/>
                        <a:cs typeface="Arial" panose="020B0604020202020204" pitchFamily="34" charset="0"/>
                      </a:endParaRPr>
                    </a:p>
                  </a:txBody>
                  <a:tcPr/>
                </a:tc>
                <a:tc>
                  <a:txBody>
                    <a:bodyPr/>
                    <a:lstStyle/>
                    <a:p>
                      <a:pPr algn="r"/>
                      <a:endParaRPr lang="en-US" sz="3000" b="1"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255591553"/>
                  </a:ext>
                </a:extLst>
              </a:tr>
              <a:tr h="599440">
                <a:tc>
                  <a:txBody>
                    <a:bodyPr/>
                    <a:lstStyle/>
                    <a:p>
                      <a:r>
                        <a:rPr lang="en-US" sz="3000" b="1" dirty="0">
                          <a:latin typeface="Arial" panose="020B0604020202020204" pitchFamily="34" charset="0"/>
                          <a:cs typeface="Arial" panose="020B0604020202020204" pitchFamily="34" charset="0"/>
                        </a:rPr>
                        <a:t>TOTAL COST</a:t>
                      </a:r>
                    </a:p>
                  </a:txBody>
                  <a:tcPr/>
                </a:tc>
                <a:tc>
                  <a:txBody>
                    <a:bodyPr/>
                    <a:lstStyle/>
                    <a:p>
                      <a:pPr algn="r"/>
                      <a:r>
                        <a:rPr lang="en-US" sz="3000" b="1" dirty="0">
                          <a:latin typeface="Arial" panose="020B0604020202020204" pitchFamily="34" charset="0"/>
                          <a:cs typeface="Arial" panose="020B0604020202020204" pitchFamily="34" charset="0"/>
                        </a:rPr>
                        <a:t>$365,043</a:t>
                      </a:r>
                    </a:p>
                  </a:txBody>
                  <a:tcPr anchor="b"/>
                </a:tc>
                <a:extLst>
                  <a:ext uri="{0D108BD9-81ED-4DB2-BD59-A6C34878D82A}">
                    <a16:rowId xmlns:a16="http://schemas.microsoft.com/office/drawing/2014/main" val="3476905847"/>
                  </a:ext>
                </a:extLst>
              </a:tr>
              <a:tr h="599440">
                <a:tc>
                  <a:txBody>
                    <a:bodyPr/>
                    <a:lstStyle/>
                    <a:p>
                      <a:r>
                        <a:rPr lang="en-US" sz="3000" b="1" dirty="0">
                          <a:latin typeface="Arial" panose="020B0604020202020204" pitchFamily="34" charset="0"/>
                          <a:cs typeface="Arial" panose="020B0604020202020204" pitchFamily="34" charset="0"/>
                        </a:rPr>
                        <a:t>GAP BETWEEN STATE FUNDING &amp; AHISD COST</a:t>
                      </a:r>
                    </a:p>
                  </a:txBody>
                  <a:tcPr/>
                </a:tc>
                <a:tc>
                  <a:txBody>
                    <a:bodyPr/>
                    <a:lstStyle/>
                    <a:p>
                      <a:pPr algn="r"/>
                      <a:r>
                        <a:rPr lang="en-US" sz="3000" b="1" dirty="0">
                          <a:solidFill>
                            <a:srgbClr val="C00000"/>
                          </a:solidFill>
                          <a:latin typeface="Arial" panose="020B0604020202020204" pitchFamily="34" charset="0"/>
                          <a:cs typeface="Arial" panose="020B0604020202020204" pitchFamily="34" charset="0"/>
                        </a:rPr>
                        <a:t>-$273,780</a:t>
                      </a:r>
                    </a:p>
                  </a:txBody>
                  <a:tcPr anchor="b"/>
                </a:tc>
                <a:extLst>
                  <a:ext uri="{0D108BD9-81ED-4DB2-BD59-A6C34878D82A}">
                    <a16:rowId xmlns:a16="http://schemas.microsoft.com/office/drawing/2014/main" val="19238874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AutoShape 3"/>
          <p:cNvSpPr/>
          <p:nvPr/>
        </p:nvSpPr>
        <p:spPr>
          <a:xfrm>
            <a:off x="-5640384" y="6884421"/>
            <a:ext cx="16256977" cy="8229600"/>
          </a:xfrm>
          <a:prstGeom prst="rect">
            <a:avLst/>
          </a:prstGeom>
          <a:solidFill>
            <a:srgbClr val="16CEF6"/>
          </a:solidFill>
        </p:spPr>
        <p:txBody>
          <a:bodyPr/>
          <a:lstStyle/>
          <a:p>
            <a:endParaRPr lang="en-US" dirty="0"/>
          </a:p>
        </p:txBody>
      </p:sp>
      <p:sp>
        <p:nvSpPr>
          <p:cNvPr id="4" name="AutoShape 4"/>
          <p:cNvSpPr/>
          <p:nvPr/>
        </p:nvSpPr>
        <p:spPr>
          <a:xfrm>
            <a:off x="9144000" y="4835932"/>
            <a:ext cx="9952845" cy="3651422"/>
          </a:xfrm>
          <a:prstGeom prst="rect">
            <a:avLst/>
          </a:prstGeom>
          <a:solidFill>
            <a:srgbClr val="1B75BC"/>
          </a:solidFill>
        </p:spPr>
        <p:txBody>
          <a:bodyPr/>
          <a:lstStyle/>
          <a:p>
            <a:endParaRPr lang="en-US" dirty="0"/>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7986" t="7276" r="19464" b="5932"/>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Property Taxes</a:t>
            </a:r>
          </a:p>
        </p:txBody>
      </p:sp>
      <p:sp>
        <p:nvSpPr>
          <p:cNvPr id="11" name="TextBox 11"/>
          <p:cNvSpPr txBox="1"/>
          <p:nvPr/>
        </p:nvSpPr>
        <p:spPr>
          <a:xfrm>
            <a:off x="9550302" y="5188357"/>
            <a:ext cx="7939371" cy="2657651"/>
          </a:xfrm>
          <a:prstGeom prst="rect">
            <a:avLst/>
          </a:prstGeom>
        </p:spPr>
        <p:txBody>
          <a:bodyPr lIns="0" tIns="0" rIns="0" bIns="0" rtlCol="0" anchor="t">
            <a:spAutoFit/>
          </a:bodyPr>
          <a:lstStyle/>
          <a:p>
            <a:pPr>
              <a:lnSpc>
                <a:spcPts val="4249"/>
              </a:lnSpc>
            </a:pPr>
            <a:r>
              <a:rPr lang="en-US" sz="3399" dirty="0">
                <a:solidFill>
                  <a:srgbClr val="FFFFFF"/>
                </a:solidFill>
                <a:latin typeface="Arial"/>
              </a:rPr>
              <a:t>In 2021, Texans experienced 6% growth statewide.  In 2022, Texans experienced 19% growth statewide.  For the reason, among others, property tax relief was the first priority among state leaders.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glasses with water and a few words&#10;&#10;Description automatically generated with medium confidence">
            <a:extLst>
              <a:ext uri="{FF2B5EF4-FFF2-40B4-BE49-F238E27FC236}">
                <a16:creationId xmlns:a16="http://schemas.microsoft.com/office/drawing/2014/main" id="{DD7928A8-0990-B22F-50CD-0C6063F71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6489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4" name="TextBox 4"/>
          <p:cNvSpPr txBox="1"/>
          <p:nvPr/>
        </p:nvSpPr>
        <p:spPr>
          <a:xfrm>
            <a:off x="1143000" y="1028700"/>
            <a:ext cx="15316200" cy="2278188"/>
          </a:xfrm>
          <a:prstGeom prst="rect">
            <a:avLst/>
          </a:prstGeom>
        </p:spPr>
        <p:txBody>
          <a:bodyPr wrap="square" lIns="0" tIns="0" rIns="0" bIns="0" rtlCol="0" anchor="t">
            <a:spAutoFit/>
          </a:bodyPr>
          <a:lstStyle/>
          <a:p>
            <a:pPr algn="ctr">
              <a:lnSpc>
                <a:spcPts val="6089"/>
              </a:lnSpc>
            </a:pPr>
            <a:r>
              <a:rPr lang="en-US" sz="4349" dirty="0">
                <a:solidFill>
                  <a:srgbClr val="1B75BC"/>
                </a:solidFill>
                <a:latin typeface="Arial Bold"/>
              </a:rPr>
              <a:t>“This is the largest tax cut in Texas History, </a:t>
            </a:r>
          </a:p>
          <a:p>
            <a:pPr algn="ctr">
              <a:lnSpc>
                <a:spcPts val="6089"/>
              </a:lnSpc>
            </a:pPr>
            <a:r>
              <a:rPr lang="en-US" sz="4349" dirty="0">
                <a:solidFill>
                  <a:srgbClr val="1B75BC"/>
                </a:solidFill>
                <a:latin typeface="Arial Bold"/>
              </a:rPr>
              <a:t>and it injects billions of new dollars </a:t>
            </a:r>
          </a:p>
          <a:p>
            <a:pPr algn="ctr">
              <a:lnSpc>
                <a:spcPts val="6089"/>
              </a:lnSpc>
            </a:pPr>
            <a:r>
              <a:rPr lang="en-US" sz="4349" dirty="0">
                <a:solidFill>
                  <a:srgbClr val="1B75BC"/>
                </a:solidFill>
                <a:latin typeface="Arial Bold"/>
              </a:rPr>
              <a:t>into the state’s public education system."</a:t>
            </a:r>
          </a:p>
        </p:txBody>
      </p:sp>
      <p:sp>
        <p:nvSpPr>
          <p:cNvPr id="3" name="TextBox 2">
            <a:extLst>
              <a:ext uri="{FF2B5EF4-FFF2-40B4-BE49-F238E27FC236}">
                <a16:creationId xmlns:a16="http://schemas.microsoft.com/office/drawing/2014/main" id="{8028F5E6-F95E-B6F3-747E-F9506A24E4F0}"/>
              </a:ext>
            </a:extLst>
          </p:cNvPr>
          <p:cNvSpPr txBox="1"/>
          <p:nvPr/>
        </p:nvSpPr>
        <p:spPr>
          <a:xfrm>
            <a:off x="1806146" y="5293545"/>
            <a:ext cx="14020800"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600" b="0" i="0" dirty="0">
                <a:solidFill>
                  <a:schemeClr val="bg1"/>
                </a:solidFill>
                <a:effectLst/>
                <a:latin typeface="Arial" panose="020B0604020202020204" pitchFamily="34" charset="0"/>
                <a:cs typeface="Arial" panose="020B0604020202020204" pitchFamily="34" charset="0"/>
              </a:rPr>
              <a:t>Those dollars do not reach classrooms and they do not give schools more money to pay teachers and meet other needs. It would be disingenuous for any legislator to claim that a vote for property tax relief is a vote to increase funding for Texas classrooms. Property tax relief is good, but it does not provide the net increase in resources that Texas public schools severely need.</a:t>
            </a:r>
            <a:endParaRPr lang="en-US" sz="36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8F33EA-F9D8-38E2-2D0A-ECDB92FFB03B}"/>
              </a:ext>
            </a:extLst>
          </p:cNvPr>
          <p:cNvSpPr txBox="1"/>
          <p:nvPr/>
        </p:nvSpPr>
        <p:spPr>
          <a:xfrm>
            <a:off x="1806146" y="4435614"/>
            <a:ext cx="89154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Texas School Coalition Statement:</a:t>
            </a:r>
          </a:p>
        </p:txBody>
      </p:sp>
    </p:spTree>
    <p:extLst>
      <p:ext uri="{BB962C8B-B14F-4D97-AF65-F5344CB8AC3E}">
        <p14:creationId xmlns:p14="http://schemas.microsoft.com/office/powerpoint/2010/main" val="185977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building with a dome and a person in a suit&#10;&#10;Description automatically generated">
            <a:extLst>
              <a:ext uri="{FF2B5EF4-FFF2-40B4-BE49-F238E27FC236}">
                <a16:creationId xmlns:a16="http://schemas.microsoft.com/office/drawing/2014/main" id="{37860DC3-998E-BE41-BE96-35B75E64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12511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9443368" y="1911163"/>
            <a:ext cx="7815932" cy="4745395"/>
          </a:xfrm>
          <a:custGeom>
            <a:avLst/>
            <a:gdLst/>
            <a:ahLst/>
            <a:cxnLst/>
            <a:rect l="l" t="t" r="r" b="b"/>
            <a:pathLst>
              <a:path w="7815932" h="4745395">
                <a:moveTo>
                  <a:pt x="0" y="0"/>
                </a:moveTo>
                <a:lnTo>
                  <a:pt x="7815932" y="0"/>
                </a:lnTo>
                <a:lnTo>
                  <a:pt x="7815932" y="4745395"/>
                </a:lnTo>
                <a:lnTo>
                  <a:pt x="0" y="4745395"/>
                </a:lnTo>
                <a:lnTo>
                  <a:pt x="0" y="0"/>
                </a:lnTo>
                <a:close/>
              </a:path>
            </a:pathLst>
          </a:custGeom>
          <a:blipFill>
            <a:blip r:embed="rId4"/>
            <a:stretch>
              <a:fillRect l="-21901" t="-7373" r="-17571" b="-21843"/>
            </a:stretch>
          </a:blipFill>
        </p:spPr>
        <p:txBody>
          <a:bodyPr/>
          <a:lstStyle/>
          <a:p>
            <a:endParaRPr lang="en-US" dirty="0"/>
          </a:p>
        </p:txBody>
      </p:sp>
      <p:grpSp>
        <p:nvGrpSpPr>
          <p:cNvPr id="4" name="Group 4"/>
          <p:cNvGrpSpPr/>
          <p:nvPr/>
        </p:nvGrpSpPr>
        <p:grpSpPr>
          <a:xfrm>
            <a:off x="1296954" y="1883301"/>
            <a:ext cx="7903146" cy="6993853"/>
            <a:chOff x="857917" y="-143175"/>
            <a:chExt cx="2081487" cy="1842002"/>
          </a:xfrm>
        </p:grpSpPr>
        <p:sp>
          <p:nvSpPr>
            <p:cNvPr id="5" name="Freeform 5"/>
            <p:cNvSpPr/>
            <p:nvPr/>
          </p:nvSpPr>
          <p:spPr>
            <a:xfrm>
              <a:off x="857917" y="-143175"/>
              <a:ext cx="2081487" cy="1842002"/>
            </a:xfrm>
            <a:custGeom>
              <a:avLst/>
              <a:gdLst/>
              <a:ahLst/>
              <a:cxnLst/>
              <a:rect l="l" t="t" r="r" b="b"/>
              <a:pathLst>
                <a:path w="2081487" h="1842002">
                  <a:moveTo>
                    <a:pt x="0" y="0"/>
                  </a:moveTo>
                  <a:lnTo>
                    <a:pt x="2081487" y="0"/>
                  </a:lnTo>
                  <a:lnTo>
                    <a:pt x="2081487" y="1842002"/>
                  </a:lnTo>
                  <a:lnTo>
                    <a:pt x="0" y="1842002"/>
                  </a:lnTo>
                  <a:lnTo>
                    <a:pt x="0" y="0"/>
                  </a:lnTo>
                </a:path>
              </a:pathLst>
            </a:custGeom>
            <a:solidFill>
              <a:srgbClr val="19598D"/>
            </a:solidFill>
          </p:spPr>
          <p:txBody>
            <a:bodyPr/>
            <a:lstStyle/>
            <a:p>
              <a:endParaRPr lang="en-US" dirty="0"/>
            </a:p>
          </p:txBody>
        </p:sp>
        <p:sp>
          <p:nvSpPr>
            <p:cNvPr id="6" name="TextBox 6"/>
            <p:cNvSpPr txBox="1"/>
            <p:nvPr/>
          </p:nvSpPr>
          <p:spPr>
            <a:xfrm>
              <a:off x="957853" y="454579"/>
              <a:ext cx="1838634" cy="927100"/>
            </a:xfrm>
            <a:prstGeom prst="rect">
              <a:avLst/>
            </a:prstGeom>
          </p:spPr>
          <p:txBody>
            <a:bodyPr lIns="50800" tIns="50800" rIns="50800" bIns="50800" rtlCol="0" anchor="ctr"/>
            <a:lstStyle/>
            <a:p>
              <a:pPr>
                <a:lnSpc>
                  <a:spcPts val="4059"/>
                </a:lnSpc>
              </a:pPr>
              <a:r>
                <a:rPr lang="en-US" sz="3200" b="1" dirty="0">
                  <a:solidFill>
                    <a:srgbClr val="FFFFFF"/>
                  </a:solidFill>
                  <a:latin typeface="Arial" panose="020B0604020202020204" pitchFamily="34" charset="0"/>
                  <a:cs typeface="Arial" panose="020B0604020202020204" pitchFamily="34" charset="0"/>
                </a:rPr>
                <a:t>$13.3 billion in tax relief (when combined with the $5.3B from the regular session, that’s </a:t>
              </a:r>
              <a:r>
                <a:rPr lang="en-US" sz="3200" b="1" u="sng" dirty="0">
                  <a:solidFill>
                    <a:srgbClr val="FFFFFF"/>
                  </a:solidFill>
                  <a:latin typeface="Arial" panose="020B0604020202020204" pitchFamily="34" charset="0"/>
                  <a:cs typeface="Arial" panose="020B0604020202020204" pitchFamily="34" charset="0"/>
                </a:rPr>
                <a:t>$18 billion</a:t>
              </a:r>
              <a:r>
                <a:rPr lang="en-US" sz="3200" b="1" dirty="0">
                  <a:solidFill>
                    <a:srgbClr val="FFFFFF"/>
                  </a:solidFill>
                  <a:latin typeface="Arial" panose="020B0604020202020204" pitchFamily="34" charset="0"/>
                  <a:cs typeface="Arial" panose="020B0604020202020204" pitchFamily="34" charset="0"/>
                </a:rPr>
                <a:t> in property tax relief).</a:t>
              </a:r>
            </a:p>
            <a:p>
              <a:pPr algn="ctr">
                <a:lnSpc>
                  <a:spcPts val="4059"/>
                </a:lnSpc>
              </a:pPr>
              <a:endParaRPr lang="en-US" sz="3200" b="1" dirty="0">
                <a:solidFill>
                  <a:srgbClr val="FFFFFF"/>
                </a:solidFill>
                <a:latin typeface="Arial" panose="020B0604020202020204" pitchFamily="34" charset="0"/>
                <a:cs typeface="Arial" panose="020B0604020202020204" pitchFamily="34" charset="0"/>
              </a:endParaRP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10.7 cents additional tax rate compression</a:t>
              </a: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$100,000 homestead exemption</a:t>
              </a: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New 20% appraisal cap on non-homestead real property valued at less than $5 million</a:t>
              </a:r>
            </a:p>
            <a:p>
              <a:pPr algn="ctr">
                <a:lnSpc>
                  <a:spcPts val="3359"/>
                </a:lnSpc>
              </a:pPr>
              <a:endParaRPr lang="en-US" sz="2899" dirty="0">
                <a:solidFill>
                  <a:srgbClr val="FFFFFF"/>
                </a:solidFill>
                <a:latin typeface="Avenir Next LT Pro 1"/>
              </a:endParaRPr>
            </a:p>
            <a:p>
              <a:pPr algn="ctr">
                <a:lnSpc>
                  <a:spcPts val="3359"/>
                </a:lnSpc>
              </a:pPr>
              <a:endParaRPr lang="en-US" sz="2899" dirty="0">
                <a:solidFill>
                  <a:srgbClr val="FFFFFF"/>
                </a:solidFill>
                <a:latin typeface="Avenir Next LT Pro 1"/>
              </a:endParaRPr>
            </a:p>
          </p:txBody>
        </p:sp>
      </p:grpSp>
      <p:sp>
        <p:nvSpPr>
          <p:cNvPr id="7" name="TextBox 7"/>
          <p:cNvSpPr txBox="1"/>
          <p:nvPr/>
        </p:nvSpPr>
        <p:spPr>
          <a:xfrm>
            <a:off x="1240854" y="508727"/>
            <a:ext cx="15806291" cy="1013098"/>
          </a:xfrm>
          <a:prstGeom prst="rect">
            <a:avLst/>
          </a:prstGeom>
        </p:spPr>
        <p:txBody>
          <a:bodyPr lIns="0" tIns="0" rIns="0" bIns="0" rtlCol="0" anchor="t">
            <a:spAutoFit/>
          </a:bodyPr>
          <a:lstStyle/>
          <a:p>
            <a:pPr algn="ctr">
              <a:lnSpc>
                <a:spcPts val="7909"/>
              </a:lnSpc>
            </a:pPr>
            <a:r>
              <a:rPr lang="en-US" sz="6600" b="1" dirty="0">
                <a:solidFill>
                  <a:srgbClr val="19598D"/>
                </a:solidFill>
                <a:latin typeface="Arial Narrow" panose="020B0606020202030204" pitchFamily="34" charset="0"/>
              </a:rPr>
              <a:t>The Largest Property Tax Cut in Texas History</a:t>
            </a:r>
          </a:p>
        </p:txBody>
      </p:sp>
      <p:sp>
        <p:nvSpPr>
          <p:cNvPr id="8" name="AutoShape 8"/>
          <p:cNvSpPr/>
          <p:nvPr/>
        </p:nvSpPr>
        <p:spPr>
          <a:xfrm flipV="1">
            <a:off x="-282420" y="9258300"/>
            <a:ext cx="15866493"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TextBox 9"/>
          <p:cNvSpPr txBox="1"/>
          <p:nvPr/>
        </p:nvSpPr>
        <p:spPr>
          <a:xfrm>
            <a:off x="9536953" y="6906744"/>
            <a:ext cx="7628761" cy="1956048"/>
          </a:xfrm>
          <a:prstGeom prst="rect">
            <a:avLst/>
          </a:prstGeom>
        </p:spPr>
        <p:txBody>
          <a:bodyPr lIns="0" tIns="0" rIns="0" bIns="0" rtlCol="0" anchor="t">
            <a:spAutoFit/>
          </a:bodyPr>
          <a:lstStyle/>
          <a:p>
            <a:pPr marL="595236" lvl="1" indent="-297618">
              <a:lnSpc>
                <a:spcPts val="3859"/>
              </a:lnSpc>
              <a:buFont typeface="Arial"/>
              <a:buChar char="•"/>
            </a:pPr>
            <a:r>
              <a:rPr lang="en-US" sz="2757" dirty="0">
                <a:solidFill>
                  <a:srgbClr val="000000"/>
                </a:solidFill>
                <a:latin typeface="Avenir Next LT Pro 1"/>
              </a:rPr>
              <a:t>$18 billion in tax relief</a:t>
            </a:r>
          </a:p>
          <a:p>
            <a:pPr marL="595236" lvl="1" indent="-297618">
              <a:lnSpc>
                <a:spcPts val="3859"/>
              </a:lnSpc>
              <a:buFont typeface="Arial"/>
              <a:buChar char="•"/>
            </a:pPr>
            <a:r>
              <a:rPr lang="en-US" sz="2757" dirty="0">
                <a:solidFill>
                  <a:srgbClr val="000000"/>
                </a:solidFill>
                <a:latin typeface="Avenir Next LT Pro 1"/>
              </a:rPr>
              <a:t>Expected to save average homeowner $1,300 per year, with slightly more for 65+</a:t>
            </a:r>
          </a:p>
          <a:p>
            <a:pPr marL="595236" lvl="1" indent="-297618">
              <a:lnSpc>
                <a:spcPts val="3859"/>
              </a:lnSpc>
              <a:buFont typeface="Arial"/>
              <a:buChar char="•"/>
            </a:pPr>
            <a:r>
              <a:rPr lang="en-US" sz="2757" dirty="0">
                <a:solidFill>
                  <a:srgbClr val="000000"/>
                </a:solidFill>
                <a:latin typeface="Avenir Next LT Pro 1"/>
              </a:rPr>
              <a:t>41% reduction in recapture statewide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7F405AF-A2F3-959B-DB29-88F98AC4CF9E}"/>
              </a:ext>
            </a:extLst>
          </p:cNvPr>
          <p:cNvGraphicFramePr>
            <a:graphicFrameLocks/>
          </p:cNvGraphicFramePr>
          <p:nvPr>
            <p:extLst>
              <p:ext uri="{D42A27DB-BD31-4B8C-83A1-F6EECF244321}">
                <p14:modId xmlns:p14="http://schemas.microsoft.com/office/powerpoint/2010/main" val="4219968073"/>
              </p:ext>
            </p:extLst>
          </p:nvPr>
        </p:nvGraphicFramePr>
        <p:xfrm>
          <a:off x="1295400" y="2247900"/>
          <a:ext cx="15773400" cy="706147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77628"/>
            <a:ext cx="18288000" cy="1104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4798" y="965200"/>
            <a:ext cx="16816387" cy="1117254"/>
          </a:xfrm>
        </p:spPr>
        <p:txBody>
          <a:bodyPr vert="horz" lIns="91440" tIns="45720" rIns="91440" bIns="45720" rtlCol="0" anchor="ctr">
            <a:normAutofit/>
          </a:bodyPr>
          <a:lstStyle/>
          <a:p>
            <a:pPr>
              <a:lnSpc>
                <a:spcPct val="90000"/>
              </a:lnSpc>
            </a:pPr>
            <a:r>
              <a:rPr lang="en-US" sz="4800" kern="1200" dirty="0">
                <a:solidFill>
                  <a:schemeClr val="bg1"/>
                </a:solidFill>
                <a:latin typeface="+mj-lt"/>
                <a:ea typeface="+mj-ea"/>
                <a:cs typeface="+mj-cs"/>
              </a:rPr>
              <a:t>Alamo Heights ISD Historic Property Values + M&amp;O Tax Rates</a:t>
            </a:r>
          </a:p>
        </p:txBody>
      </p:sp>
      <p:sp>
        <p:nvSpPr>
          <p:cNvPr id="7" name="TextBox 6">
            <a:extLst>
              <a:ext uri="{FF2B5EF4-FFF2-40B4-BE49-F238E27FC236}">
                <a16:creationId xmlns:a16="http://schemas.microsoft.com/office/drawing/2014/main" id="{6F5A5C71-4FF3-AF8A-8A55-1703A7E73404}"/>
              </a:ext>
            </a:extLst>
          </p:cNvPr>
          <p:cNvSpPr txBox="1"/>
          <p:nvPr/>
        </p:nvSpPr>
        <p:spPr>
          <a:xfrm>
            <a:off x="3055146" y="2741650"/>
            <a:ext cx="1295400" cy="523220"/>
          </a:xfrm>
          <a:prstGeom prst="rect">
            <a:avLst/>
          </a:prstGeom>
          <a:noFill/>
        </p:spPr>
        <p:txBody>
          <a:bodyPr wrap="square" rtlCol="0">
            <a:spAutoFit/>
          </a:bodyPr>
          <a:lstStyle/>
          <a:p>
            <a:r>
              <a:rPr lang="en-US" sz="2800" dirty="0"/>
              <a:t>$1.06</a:t>
            </a:r>
          </a:p>
        </p:txBody>
      </p:sp>
      <p:sp>
        <p:nvSpPr>
          <p:cNvPr id="8" name="TextBox 7">
            <a:extLst>
              <a:ext uri="{FF2B5EF4-FFF2-40B4-BE49-F238E27FC236}">
                <a16:creationId xmlns:a16="http://schemas.microsoft.com/office/drawing/2014/main" id="{8C7B1385-1C7E-9A0E-750D-73F0C286CF64}"/>
              </a:ext>
            </a:extLst>
          </p:cNvPr>
          <p:cNvSpPr txBox="1"/>
          <p:nvPr/>
        </p:nvSpPr>
        <p:spPr>
          <a:xfrm>
            <a:off x="5272858" y="3086100"/>
            <a:ext cx="1295400" cy="523220"/>
          </a:xfrm>
          <a:prstGeom prst="rect">
            <a:avLst/>
          </a:prstGeom>
          <a:noFill/>
        </p:spPr>
        <p:txBody>
          <a:bodyPr wrap="square" rtlCol="0">
            <a:spAutoFit/>
          </a:bodyPr>
          <a:lstStyle/>
          <a:p>
            <a:r>
              <a:rPr lang="en-US" sz="2800" dirty="0"/>
              <a:t>$0.99</a:t>
            </a:r>
          </a:p>
        </p:txBody>
      </p:sp>
      <p:sp>
        <p:nvSpPr>
          <p:cNvPr id="9" name="TextBox 8">
            <a:extLst>
              <a:ext uri="{FF2B5EF4-FFF2-40B4-BE49-F238E27FC236}">
                <a16:creationId xmlns:a16="http://schemas.microsoft.com/office/drawing/2014/main" id="{F7AABCAE-FC5F-FD73-CC6D-DCCB13AE0995}"/>
              </a:ext>
            </a:extLst>
          </p:cNvPr>
          <p:cNvSpPr txBox="1"/>
          <p:nvPr/>
        </p:nvSpPr>
        <p:spPr>
          <a:xfrm>
            <a:off x="7246674" y="3147157"/>
            <a:ext cx="1460501" cy="523220"/>
          </a:xfrm>
          <a:prstGeom prst="rect">
            <a:avLst/>
          </a:prstGeom>
          <a:noFill/>
        </p:spPr>
        <p:txBody>
          <a:bodyPr wrap="square" rtlCol="0">
            <a:spAutoFit/>
          </a:bodyPr>
          <a:lstStyle/>
          <a:p>
            <a:r>
              <a:rPr lang="en-US" sz="2800" dirty="0"/>
              <a:t>$0.9764</a:t>
            </a:r>
          </a:p>
        </p:txBody>
      </p:sp>
      <p:sp>
        <p:nvSpPr>
          <p:cNvPr id="10" name="TextBox 9">
            <a:extLst>
              <a:ext uri="{FF2B5EF4-FFF2-40B4-BE49-F238E27FC236}">
                <a16:creationId xmlns:a16="http://schemas.microsoft.com/office/drawing/2014/main" id="{A9288735-E992-5EC4-4FFD-7329D2EFF2A2}"/>
              </a:ext>
            </a:extLst>
          </p:cNvPr>
          <p:cNvSpPr txBox="1"/>
          <p:nvPr/>
        </p:nvSpPr>
        <p:spPr>
          <a:xfrm>
            <a:off x="9525000" y="3009900"/>
            <a:ext cx="1460500" cy="523220"/>
          </a:xfrm>
          <a:prstGeom prst="rect">
            <a:avLst/>
          </a:prstGeom>
          <a:noFill/>
        </p:spPr>
        <p:txBody>
          <a:bodyPr wrap="square" rtlCol="0">
            <a:spAutoFit/>
          </a:bodyPr>
          <a:lstStyle/>
          <a:p>
            <a:r>
              <a:rPr lang="en-US" sz="2800" dirty="0"/>
              <a:t>$0.9934</a:t>
            </a:r>
          </a:p>
        </p:txBody>
      </p:sp>
      <p:sp>
        <p:nvSpPr>
          <p:cNvPr id="12" name="TextBox 11">
            <a:extLst>
              <a:ext uri="{FF2B5EF4-FFF2-40B4-BE49-F238E27FC236}">
                <a16:creationId xmlns:a16="http://schemas.microsoft.com/office/drawing/2014/main" id="{E06A4B9E-765F-F5A3-8F9D-9E2FF1D7D684}"/>
              </a:ext>
            </a:extLst>
          </p:cNvPr>
          <p:cNvSpPr txBox="1"/>
          <p:nvPr/>
        </p:nvSpPr>
        <p:spPr>
          <a:xfrm>
            <a:off x="11768404" y="3347710"/>
            <a:ext cx="1460499" cy="523220"/>
          </a:xfrm>
          <a:prstGeom prst="rect">
            <a:avLst/>
          </a:prstGeom>
          <a:noFill/>
        </p:spPr>
        <p:txBody>
          <a:bodyPr wrap="square" rtlCol="0">
            <a:spAutoFit/>
          </a:bodyPr>
          <a:lstStyle/>
          <a:p>
            <a:r>
              <a:rPr lang="en-US" sz="2800" dirty="0"/>
              <a:t>$0.9355</a:t>
            </a:r>
          </a:p>
        </p:txBody>
      </p:sp>
      <p:sp>
        <p:nvSpPr>
          <p:cNvPr id="13" name="TextBox 12">
            <a:extLst>
              <a:ext uri="{FF2B5EF4-FFF2-40B4-BE49-F238E27FC236}">
                <a16:creationId xmlns:a16="http://schemas.microsoft.com/office/drawing/2014/main" id="{5A8893A8-0CC9-E883-38C1-6456BB7196A9}"/>
              </a:ext>
            </a:extLst>
          </p:cNvPr>
          <p:cNvSpPr txBox="1"/>
          <p:nvPr/>
        </p:nvSpPr>
        <p:spPr>
          <a:xfrm>
            <a:off x="14173200" y="4076700"/>
            <a:ext cx="1547395" cy="523220"/>
          </a:xfrm>
          <a:prstGeom prst="rect">
            <a:avLst/>
          </a:prstGeom>
          <a:noFill/>
        </p:spPr>
        <p:txBody>
          <a:bodyPr wrap="square" rtlCol="0">
            <a:spAutoFit/>
          </a:bodyPr>
          <a:lstStyle/>
          <a:p>
            <a:r>
              <a:rPr lang="en-US" sz="2800" dirty="0"/>
              <a:t>$0.768</a:t>
            </a:r>
          </a:p>
        </p:txBody>
      </p:sp>
      <p:sp>
        <p:nvSpPr>
          <p:cNvPr id="14" name="TextBox 13">
            <a:extLst>
              <a:ext uri="{FF2B5EF4-FFF2-40B4-BE49-F238E27FC236}">
                <a16:creationId xmlns:a16="http://schemas.microsoft.com/office/drawing/2014/main" id="{A6CB8B8A-C7F8-DC30-D63C-05104AF5E929}"/>
              </a:ext>
            </a:extLst>
          </p:cNvPr>
          <p:cNvSpPr txBox="1"/>
          <p:nvPr/>
        </p:nvSpPr>
        <p:spPr>
          <a:xfrm>
            <a:off x="-558801" y="9390815"/>
            <a:ext cx="15875000" cy="369332"/>
          </a:xfrm>
          <a:prstGeom prst="rect">
            <a:avLst/>
          </a:prstGeom>
          <a:noFill/>
        </p:spPr>
        <p:txBody>
          <a:bodyPr wrap="square" rtlCol="0">
            <a:spAutoFit/>
          </a:bodyPr>
          <a:lstStyle/>
          <a:p>
            <a:pPr algn="r"/>
            <a:r>
              <a:rPr lang="en-US" i="1" dirty="0"/>
              <a:t>*2023-24 value growth are preliminary estimates and subject to change. </a:t>
            </a:r>
          </a:p>
        </p:txBody>
      </p:sp>
      <p:sp>
        <p:nvSpPr>
          <p:cNvPr id="15" name="Freeform 8">
            <a:extLst>
              <a:ext uri="{FF2B5EF4-FFF2-40B4-BE49-F238E27FC236}">
                <a16:creationId xmlns:a16="http://schemas.microsoft.com/office/drawing/2014/main" id="{5E666A53-4F28-439F-2F2C-67B175A0520F}"/>
              </a:ext>
            </a:extLst>
          </p:cNvPr>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3">
            <a:extLst>
              <a:ext uri="{FF2B5EF4-FFF2-40B4-BE49-F238E27FC236}">
                <a16:creationId xmlns:a16="http://schemas.microsoft.com/office/drawing/2014/main" id="{55A577CB-ED1D-6997-6827-6C3F26CEC1EF}"/>
              </a:ext>
            </a:extLst>
          </p:cNvPr>
          <p:cNvSpPr txBox="1"/>
          <p:nvPr/>
        </p:nvSpPr>
        <p:spPr>
          <a:xfrm rot="16200000">
            <a:off x="14478997" y="2652914"/>
            <a:ext cx="5538894" cy="461665"/>
          </a:xfrm>
          <a:prstGeom prst="rect">
            <a:avLst/>
          </a:prstGeom>
          <a:noFill/>
        </p:spPr>
        <p:txBody>
          <a:bodyPr wrap="square" rtlCol="0">
            <a:spAutoFit/>
          </a:bodyPr>
          <a:lstStyle/>
          <a:p>
            <a:r>
              <a:rPr lang="en-US" sz="2400" dirty="0">
                <a:solidFill>
                  <a:schemeClr val="tx1">
                    <a:lumMod val="50000"/>
                    <a:lumOff val="50000"/>
                  </a:schemeClr>
                </a:solidFill>
              </a:rPr>
              <a:t>Property Values in Billions</a:t>
            </a:r>
          </a:p>
        </p:txBody>
      </p:sp>
      <p:sp>
        <p:nvSpPr>
          <p:cNvPr id="5" name="TextBox 4">
            <a:extLst>
              <a:ext uri="{FF2B5EF4-FFF2-40B4-BE49-F238E27FC236}">
                <a16:creationId xmlns:a16="http://schemas.microsoft.com/office/drawing/2014/main" id="{920F192B-E5AA-E151-C1AE-E96373585205}"/>
              </a:ext>
            </a:extLst>
          </p:cNvPr>
          <p:cNvSpPr txBox="1"/>
          <p:nvPr/>
        </p:nvSpPr>
        <p:spPr>
          <a:xfrm rot="16200000">
            <a:off x="-58839" y="2618528"/>
            <a:ext cx="1854488" cy="584775"/>
          </a:xfrm>
          <a:prstGeom prst="rect">
            <a:avLst/>
          </a:prstGeom>
          <a:noFill/>
        </p:spPr>
        <p:txBody>
          <a:bodyPr wrap="square" rtlCol="0">
            <a:spAutoFit/>
          </a:bodyPr>
          <a:lstStyle/>
          <a:p>
            <a:r>
              <a:rPr lang="en-US" sz="3200" dirty="0">
                <a:solidFill>
                  <a:schemeClr val="tx1">
                    <a:lumMod val="50000"/>
                    <a:lumOff val="50000"/>
                  </a:schemeClr>
                </a:solidFill>
              </a:rPr>
              <a:t>Tax Rate</a:t>
            </a:r>
          </a:p>
        </p:txBody>
      </p:sp>
    </p:spTree>
    <p:extLst>
      <p:ext uri="{BB962C8B-B14F-4D97-AF65-F5344CB8AC3E}">
        <p14:creationId xmlns:p14="http://schemas.microsoft.com/office/powerpoint/2010/main" val="1346813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CC2ACEB-EBE6-B846-A4DC-40B9735DF714}"/>
              </a:ext>
            </a:extLst>
          </p:cNvPr>
          <p:cNvGraphicFramePr>
            <a:graphicFrameLocks/>
          </p:cNvGraphicFramePr>
          <p:nvPr>
            <p:extLst>
              <p:ext uri="{D42A27DB-BD31-4B8C-83A1-F6EECF244321}">
                <p14:modId xmlns:p14="http://schemas.microsoft.com/office/powerpoint/2010/main" val="808553999"/>
              </p:ext>
            </p:extLst>
          </p:nvPr>
        </p:nvGraphicFramePr>
        <p:xfrm>
          <a:off x="1447800" y="1866899"/>
          <a:ext cx="13030200" cy="7391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BAD4825-478C-D546-BCF8-D18FB8691E4A}"/>
              </a:ext>
            </a:extLst>
          </p:cNvPr>
          <p:cNvSpPr txBox="1"/>
          <p:nvPr/>
        </p:nvSpPr>
        <p:spPr>
          <a:xfrm>
            <a:off x="1447800" y="613201"/>
            <a:ext cx="16154400" cy="830997"/>
          </a:xfrm>
          <a:prstGeom prst="rect">
            <a:avLst/>
          </a:prstGeom>
          <a:noFill/>
        </p:spPr>
        <p:txBody>
          <a:bodyPr wrap="square" rtlCol="0">
            <a:spAutoFit/>
          </a:bodyPr>
          <a:lstStyle/>
          <a:p>
            <a:r>
              <a:rPr lang="en-US" sz="4800" b="1" dirty="0">
                <a:latin typeface="Arial Narrow" panose="020B0606020202030204" pitchFamily="34" charset="0"/>
                <a:cs typeface="Arial" panose="020B0604020202020204" pitchFamily="34" charset="0"/>
              </a:rPr>
              <a:t>Alamo Heights ISD M&amp;O Property Tax Collections and Recapture</a:t>
            </a:r>
          </a:p>
        </p:txBody>
      </p:sp>
      <p:sp>
        <p:nvSpPr>
          <p:cNvPr id="4" name="TextBox 3">
            <a:extLst>
              <a:ext uri="{FF2B5EF4-FFF2-40B4-BE49-F238E27FC236}">
                <a16:creationId xmlns:a16="http://schemas.microsoft.com/office/drawing/2014/main" id="{076A52DA-7353-417F-454D-06AE06E86938}"/>
              </a:ext>
            </a:extLst>
          </p:cNvPr>
          <p:cNvSpPr txBox="1"/>
          <p:nvPr/>
        </p:nvSpPr>
        <p:spPr>
          <a:xfrm>
            <a:off x="14478000" y="3546663"/>
            <a:ext cx="31242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The 27% expected reduction in recapture is caused by the reduction in property taxes.</a:t>
            </a:r>
          </a:p>
        </p:txBody>
      </p:sp>
    </p:spTree>
    <p:extLst>
      <p:ext uri="{BB962C8B-B14F-4D97-AF65-F5344CB8AC3E}">
        <p14:creationId xmlns:p14="http://schemas.microsoft.com/office/powerpoint/2010/main" val="11945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595" b="10595"/>
          <a:stretch>
            <a:fillRect/>
          </a:stretch>
        </p:blipFill>
        <p:spPr>
          <a:xfrm>
            <a:off x="0" y="0"/>
            <a:ext cx="18288000" cy="10287000"/>
          </a:xfrm>
          <a:prstGeom prst="rect">
            <a:avLst/>
          </a:prstGeom>
        </p:spPr>
      </p:pic>
      <p:grpSp>
        <p:nvGrpSpPr>
          <p:cNvPr id="3" name="Group 3"/>
          <p:cNvGrpSpPr/>
          <p:nvPr/>
        </p:nvGrpSpPr>
        <p:grpSpPr>
          <a:xfrm>
            <a:off x="1028700" y="2225894"/>
            <a:ext cx="12641207" cy="7032406"/>
            <a:chOff x="0" y="0"/>
            <a:chExt cx="3547314" cy="1852156"/>
          </a:xfrm>
        </p:grpSpPr>
        <p:sp>
          <p:nvSpPr>
            <p:cNvPr id="4" name="Freeform 4"/>
            <p:cNvSpPr/>
            <p:nvPr/>
          </p:nvSpPr>
          <p:spPr>
            <a:xfrm>
              <a:off x="0" y="0"/>
              <a:ext cx="3547314" cy="1852157"/>
            </a:xfrm>
            <a:custGeom>
              <a:avLst/>
              <a:gdLst/>
              <a:ahLst/>
              <a:cxnLst/>
              <a:rect l="l" t="t" r="r" b="b"/>
              <a:pathLst>
                <a:path w="3547314" h="1852157">
                  <a:moveTo>
                    <a:pt x="0" y="0"/>
                  </a:moveTo>
                  <a:lnTo>
                    <a:pt x="3547314" y="0"/>
                  </a:lnTo>
                  <a:lnTo>
                    <a:pt x="3547314" y="1852157"/>
                  </a:lnTo>
                  <a:lnTo>
                    <a:pt x="0" y="1852157"/>
                  </a:lnTo>
                  <a:close/>
                </a:path>
              </a:pathLst>
            </a:custGeom>
            <a:solidFill>
              <a:srgbClr val="F2F4F5"/>
            </a:solidFill>
          </p:spPr>
          <p:txBody>
            <a:bodyPr/>
            <a:lstStyle/>
            <a:p>
              <a:endParaRPr lang="en-US" dirty="0"/>
            </a:p>
          </p:txBody>
        </p:sp>
        <p:sp>
          <p:nvSpPr>
            <p:cNvPr id="5" name="TextBox 5"/>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6" name="TextBox 6"/>
          <p:cNvSpPr txBox="1"/>
          <p:nvPr/>
        </p:nvSpPr>
        <p:spPr>
          <a:xfrm>
            <a:off x="822256" y="2427399"/>
            <a:ext cx="12317001" cy="6629400"/>
          </a:xfrm>
          <a:prstGeom prst="rect">
            <a:avLst/>
          </a:prstGeom>
        </p:spPr>
        <p:txBody>
          <a:bodyPr wrap="square" lIns="0" tIns="0" rIns="0" bIns="0" rtlCol="0" anchor="t">
            <a:spAutoFit/>
          </a:bodyPr>
          <a:lstStyle/>
          <a:p>
            <a:pPr marL="723264" lvl="1" indent="-361632">
              <a:lnSpc>
                <a:spcPts val="4019"/>
              </a:lnSpc>
              <a:buFont typeface="Arial"/>
              <a:buChar char="•"/>
            </a:pPr>
            <a:r>
              <a:rPr lang="en-US" sz="3200" dirty="0">
                <a:solidFill>
                  <a:srgbClr val="191919"/>
                </a:solidFill>
                <a:latin typeface="Arial" panose="020B0604020202020204" pitchFamily="34" charset="0"/>
                <a:cs typeface="Arial" panose="020B0604020202020204" pitchFamily="34" charset="0"/>
              </a:rPr>
              <a:t>The legislature sets the cost of each student through the </a:t>
            </a:r>
            <a:r>
              <a:rPr lang="en-US" sz="3200" b="1" dirty="0">
                <a:solidFill>
                  <a:srgbClr val="191919"/>
                </a:solidFill>
                <a:latin typeface="Arial" panose="020B0604020202020204" pitchFamily="34" charset="0"/>
                <a:cs typeface="Arial" panose="020B0604020202020204" pitchFamily="34" charset="0"/>
              </a:rPr>
              <a:t>basic allotment</a:t>
            </a:r>
            <a:r>
              <a:rPr lang="en-US" sz="3200" dirty="0">
                <a:solidFill>
                  <a:srgbClr val="191919"/>
                </a:solidFill>
                <a:latin typeface="Arial" panose="020B0604020202020204" pitchFamily="34" charset="0"/>
                <a:cs typeface="Arial" panose="020B0604020202020204" pitchFamily="34" charset="0"/>
              </a:rPr>
              <a:t> and other weighted formulas</a:t>
            </a:r>
          </a:p>
          <a:p>
            <a:pPr>
              <a:lnSpc>
                <a:spcPts val="4019"/>
              </a:lnSpc>
            </a:pPr>
            <a:endParaRPr lang="en-US" sz="3200" dirty="0">
              <a:solidFill>
                <a:srgbClr val="191919"/>
              </a:solidFill>
              <a:latin typeface="Arial" panose="020B0604020202020204" pitchFamily="34" charset="0"/>
              <a:cs typeface="Arial" panose="020B0604020202020204" pitchFamily="34" charset="0"/>
            </a:endParaRPr>
          </a:p>
          <a:p>
            <a:pPr marL="723264" lvl="1" indent="-361632">
              <a:lnSpc>
                <a:spcPts val="4019"/>
              </a:lnSpc>
              <a:buFont typeface="Arial"/>
              <a:buChar char="•"/>
            </a:pPr>
            <a:r>
              <a:rPr lang="en-US" sz="3200" dirty="0">
                <a:solidFill>
                  <a:srgbClr val="191919"/>
                </a:solidFill>
                <a:latin typeface="Arial" panose="020B0604020202020204" pitchFamily="34" charset="0"/>
                <a:cs typeface="Arial" panose="020B0604020202020204" pitchFamily="34" charset="0"/>
              </a:rPr>
              <a:t>The </a:t>
            </a:r>
            <a:r>
              <a:rPr lang="en-US" sz="3200" b="1" dirty="0">
                <a:solidFill>
                  <a:srgbClr val="191919"/>
                </a:solidFill>
                <a:latin typeface="Arial" panose="020B0604020202020204" pitchFamily="34" charset="0"/>
                <a:cs typeface="Arial" panose="020B0604020202020204" pitchFamily="34" charset="0"/>
              </a:rPr>
              <a:t>number of students who show up each day</a:t>
            </a:r>
            <a:r>
              <a:rPr lang="en-US" sz="3200" dirty="0">
                <a:solidFill>
                  <a:srgbClr val="191919"/>
                </a:solidFill>
                <a:latin typeface="Arial" panose="020B0604020202020204" pitchFamily="34" charset="0"/>
                <a:cs typeface="Arial" panose="020B0604020202020204" pitchFamily="34" charset="0"/>
              </a:rPr>
              <a:t>, combined with the formulas determine the size of the overall base budget</a:t>
            </a:r>
          </a:p>
          <a:p>
            <a:pPr>
              <a:lnSpc>
                <a:spcPts val="4019"/>
              </a:lnSpc>
            </a:pPr>
            <a:endParaRPr lang="en-US" sz="3200" dirty="0">
              <a:solidFill>
                <a:srgbClr val="191919"/>
              </a:solidFill>
              <a:latin typeface="Arial" panose="020B0604020202020204" pitchFamily="34" charset="0"/>
              <a:cs typeface="Arial" panose="020B0604020202020204" pitchFamily="34" charset="0"/>
            </a:endParaRPr>
          </a:p>
          <a:p>
            <a:pPr marL="723264" lvl="1" indent="-361632">
              <a:lnSpc>
                <a:spcPts val="4019"/>
              </a:lnSpc>
              <a:buFont typeface="Arial"/>
              <a:buChar char="•"/>
            </a:pPr>
            <a:r>
              <a:rPr lang="en-US" sz="3200" dirty="0">
                <a:solidFill>
                  <a:srgbClr val="191919"/>
                </a:solidFill>
                <a:latin typeface="Arial" panose="020B0604020202020204" pitchFamily="34" charset="0"/>
                <a:cs typeface="Arial" panose="020B0604020202020204" pitchFamily="34" charset="0"/>
              </a:rPr>
              <a:t>The school district has limited authority to add “</a:t>
            </a:r>
            <a:r>
              <a:rPr lang="en-US" sz="3200" b="1" dirty="0">
                <a:solidFill>
                  <a:srgbClr val="191919"/>
                </a:solidFill>
                <a:latin typeface="Arial" panose="020B0604020202020204" pitchFamily="34" charset="0"/>
                <a:cs typeface="Arial" panose="020B0604020202020204" pitchFamily="34" charset="0"/>
              </a:rPr>
              <a:t>enrichment pennies</a:t>
            </a:r>
            <a:r>
              <a:rPr lang="en-US" sz="3200" dirty="0">
                <a:solidFill>
                  <a:srgbClr val="191919"/>
                </a:solidFill>
                <a:latin typeface="Arial" panose="020B0604020202020204" pitchFamily="34" charset="0"/>
                <a:cs typeface="Arial" panose="020B0604020202020204" pitchFamily="34" charset="0"/>
              </a:rPr>
              <a:t>” to increase the budget</a:t>
            </a:r>
          </a:p>
          <a:p>
            <a:pPr>
              <a:lnSpc>
                <a:spcPts val="4019"/>
              </a:lnSpc>
            </a:pPr>
            <a:endParaRPr lang="en-US" sz="3200" dirty="0">
              <a:solidFill>
                <a:srgbClr val="191919"/>
              </a:solidFill>
              <a:latin typeface="Arial" panose="020B0604020202020204" pitchFamily="34" charset="0"/>
              <a:cs typeface="Arial" panose="020B0604020202020204" pitchFamily="34" charset="0"/>
            </a:endParaRPr>
          </a:p>
          <a:p>
            <a:pPr marL="723264" lvl="1" indent="-361632">
              <a:lnSpc>
                <a:spcPts val="4019"/>
              </a:lnSpc>
              <a:buFont typeface="Arial"/>
              <a:buChar char="•"/>
            </a:pPr>
            <a:r>
              <a:rPr lang="en-US" sz="3200" b="1" dirty="0">
                <a:solidFill>
                  <a:srgbClr val="191919"/>
                </a:solidFill>
                <a:latin typeface="Arial" panose="020B0604020202020204" pitchFamily="34" charset="0"/>
                <a:cs typeface="Arial" panose="020B0604020202020204" pitchFamily="34" charset="0"/>
              </a:rPr>
              <a:t>Local property taxes </a:t>
            </a:r>
            <a:r>
              <a:rPr lang="en-US" sz="3200" dirty="0">
                <a:solidFill>
                  <a:srgbClr val="191919"/>
                </a:solidFill>
                <a:latin typeface="Arial" panose="020B0604020202020204" pitchFamily="34" charset="0"/>
                <a:cs typeface="Arial" panose="020B0604020202020204" pitchFamily="34" charset="0"/>
              </a:rPr>
              <a:t>are used first to fund that budget.  When they are insufficient, state aid fills the gap.  If local property taxes produce more than the state-determined cost, </a:t>
            </a:r>
            <a:r>
              <a:rPr lang="en-US" sz="3200" b="1" dirty="0">
                <a:solidFill>
                  <a:srgbClr val="191919"/>
                </a:solidFill>
                <a:latin typeface="Arial" panose="020B0604020202020204" pitchFamily="34" charset="0"/>
                <a:cs typeface="Arial" panose="020B0604020202020204" pitchFamily="34" charset="0"/>
              </a:rPr>
              <a:t>the “excess” is recaptured</a:t>
            </a:r>
            <a:r>
              <a:rPr lang="en-US" sz="3200" dirty="0">
                <a:solidFill>
                  <a:srgbClr val="191919"/>
                </a:solidFill>
                <a:latin typeface="Arial" panose="020B0604020202020204" pitchFamily="34" charset="0"/>
                <a:cs typeface="Arial" panose="020B0604020202020204" pitchFamily="34" charset="0"/>
              </a:rPr>
              <a:t>.</a:t>
            </a:r>
          </a:p>
        </p:txBody>
      </p:sp>
      <p:sp>
        <p:nvSpPr>
          <p:cNvPr id="7" name="Freeform 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grpSp>
        <p:nvGrpSpPr>
          <p:cNvPr id="8" name="Group 8"/>
          <p:cNvGrpSpPr/>
          <p:nvPr/>
        </p:nvGrpSpPr>
        <p:grpSpPr>
          <a:xfrm>
            <a:off x="13876351" y="3033936"/>
            <a:ext cx="3893574" cy="4556121"/>
            <a:chOff x="-221836" y="-219340"/>
            <a:chExt cx="1025468" cy="1069841"/>
          </a:xfrm>
        </p:grpSpPr>
        <p:sp>
          <p:nvSpPr>
            <p:cNvPr id="9" name="Freeform 9"/>
            <p:cNvSpPr/>
            <p:nvPr/>
          </p:nvSpPr>
          <p:spPr>
            <a:xfrm>
              <a:off x="-221836" y="25516"/>
              <a:ext cx="1025468" cy="661957"/>
            </a:xfrm>
            <a:custGeom>
              <a:avLst/>
              <a:gdLst/>
              <a:ahLst/>
              <a:cxnLst/>
              <a:rect l="l" t="t" r="r" b="b"/>
              <a:pathLst>
                <a:path w="812800" h="681702">
                  <a:moveTo>
                    <a:pt x="0" y="0"/>
                  </a:moveTo>
                  <a:lnTo>
                    <a:pt x="812800" y="0"/>
                  </a:lnTo>
                  <a:lnTo>
                    <a:pt x="812800" y="681702"/>
                  </a:lnTo>
                  <a:lnTo>
                    <a:pt x="0" y="681702"/>
                  </a:lnTo>
                  <a:close/>
                </a:path>
              </a:pathLst>
            </a:custGeom>
            <a:solidFill>
              <a:srgbClr val="132C2C"/>
            </a:solidFill>
          </p:spPr>
          <p:txBody>
            <a:bodyPr/>
            <a:lstStyle/>
            <a:p>
              <a:endParaRPr lang="en-US" dirty="0"/>
            </a:p>
          </p:txBody>
        </p:sp>
        <p:sp>
          <p:nvSpPr>
            <p:cNvPr id="10" name="TextBox 10"/>
            <p:cNvSpPr txBox="1"/>
            <p:nvPr/>
          </p:nvSpPr>
          <p:spPr>
            <a:xfrm>
              <a:off x="-201498" y="-219340"/>
              <a:ext cx="967201" cy="1069841"/>
            </a:xfrm>
            <a:prstGeom prst="rect">
              <a:avLst/>
            </a:prstGeom>
          </p:spPr>
          <p:txBody>
            <a:bodyPr lIns="50800" tIns="50800" rIns="50800" bIns="50800" rtlCol="0" anchor="ctr"/>
            <a:lstStyle/>
            <a:p>
              <a:pPr algn="ctr">
                <a:lnSpc>
                  <a:spcPct val="150000"/>
                </a:lnSpc>
              </a:pPr>
              <a:r>
                <a:rPr lang="en-US" sz="3600" b="1" dirty="0">
                  <a:solidFill>
                    <a:srgbClr val="FFFFFF"/>
                  </a:solidFill>
                  <a:latin typeface="Arial" panose="020B0604020202020204" pitchFamily="34" charset="0"/>
                  <a:cs typeface="Arial" panose="020B0604020202020204" pitchFamily="34" charset="0"/>
                </a:rPr>
                <a:t>Student Counts</a:t>
              </a:r>
            </a:p>
            <a:p>
              <a:pPr algn="ctr">
                <a:lnSpc>
                  <a:spcPct val="150000"/>
                </a:lnSpc>
              </a:pPr>
              <a:r>
                <a:rPr lang="en-US" sz="3600" b="1" dirty="0">
                  <a:solidFill>
                    <a:srgbClr val="FFFFFF"/>
                  </a:solidFill>
                  <a:latin typeface="Arial" panose="020B0604020202020204" pitchFamily="34" charset="0"/>
                  <a:cs typeface="Arial" panose="020B0604020202020204" pitchFamily="34" charset="0"/>
                </a:rPr>
                <a:t>Property Values</a:t>
              </a:r>
            </a:p>
            <a:p>
              <a:pPr algn="ctr">
                <a:lnSpc>
                  <a:spcPct val="150000"/>
                </a:lnSpc>
              </a:pPr>
              <a:r>
                <a:rPr lang="en-US" sz="3600" b="1" dirty="0">
                  <a:solidFill>
                    <a:srgbClr val="FFFFFF"/>
                  </a:solidFill>
                  <a:latin typeface="Arial" panose="020B0604020202020204" pitchFamily="34" charset="0"/>
                  <a:cs typeface="Arial" panose="020B0604020202020204" pitchFamily="34" charset="0"/>
                </a:rPr>
                <a:t>Tax Effort</a:t>
              </a:r>
              <a:endParaRPr lang="en-US" sz="3299" b="1" dirty="0">
                <a:solidFill>
                  <a:srgbClr val="FFFFFF"/>
                </a:solidFill>
                <a:latin typeface="Arial" panose="020B0604020202020204" pitchFamily="34" charset="0"/>
                <a:cs typeface="Arial" panose="020B0604020202020204" pitchFamily="34" charset="0"/>
              </a:endParaRPr>
            </a:p>
          </p:txBody>
        </p:sp>
      </p:grpSp>
      <p:sp>
        <p:nvSpPr>
          <p:cNvPr id="11" name="TextBox 11"/>
          <p:cNvSpPr txBox="1"/>
          <p:nvPr/>
        </p:nvSpPr>
        <p:spPr>
          <a:xfrm>
            <a:off x="1028700" y="742950"/>
            <a:ext cx="14018419" cy="1387478"/>
          </a:xfrm>
          <a:prstGeom prst="rect">
            <a:avLst/>
          </a:prstGeom>
        </p:spPr>
        <p:txBody>
          <a:bodyPr lIns="0" tIns="0" rIns="0" bIns="0" rtlCol="0" anchor="t">
            <a:spAutoFit/>
          </a:bodyPr>
          <a:lstStyle/>
          <a:p>
            <a:pPr algn="ctr">
              <a:lnSpc>
                <a:spcPts val="10149"/>
              </a:lnSpc>
            </a:pPr>
            <a:r>
              <a:rPr lang="en-US" sz="7249" dirty="0">
                <a:solidFill>
                  <a:srgbClr val="FFFFFF"/>
                </a:solidFill>
                <a:latin typeface="Arial Bold"/>
              </a:rPr>
              <a:t>How does school finance work?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93497" y="9272588"/>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Freeform 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grpSp>
        <p:nvGrpSpPr>
          <p:cNvPr id="6" name="Group 6"/>
          <p:cNvGrpSpPr/>
          <p:nvPr/>
        </p:nvGrpSpPr>
        <p:grpSpPr>
          <a:xfrm>
            <a:off x="1299808" y="484108"/>
            <a:ext cx="2579469" cy="2586808"/>
            <a:chOff x="0" y="0"/>
            <a:chExt cx="679366" cy="681299"/>
          </a:xfrm>
        </p:grpSpPr>
        <p:sp>
          <p:nvSpPr>
            <p:cNvPr id="7" name="Freeform 7"/>
            <p:cNvSpPr/>
            <p:nvPr/>
          </p:nvSpPr>
          <p:spPr>
            <a:xfrm>
              <a:off x="0" y="0"/>
              <a:ext cx="679366" cy="681299"/>
            </a:xfrm>
            <a:custGeom>
              <a:avLst/>
              <a:gdLst/>
              <a:ahLst/>
              <a:cxnLst/>
              <a:rect l="l" t="t" r="r" b="b"/>
              <a:pathLst>
                <a:path w="679366" h="681299">
                  <a:moveTo>
                    <a:pt x="0" y="0"/>
                  </a:moveTo>
                  <a:lnTo>
                    <a:pt x="679366" y="0"/>
                  </a:lnTo>
                  <a:lnTo>
                    <a:pt x="679366" y="681299"/>
                  </a:lnTo>
                  <a:lnTo>
                    <a:pt x="0" y="681299"/>
                  </a:lnTo>
                  <a:lnTo>
                    <a:pt x="0" y="0"/>
                  </a:lnTo>
                </a:path>
              </a:pathLst>
            </a:custGeom>
            <a:solidFill>
              <a:srgbClr val="004AAD"/>
            </a:solidFill>
          </p:spPr>
          <p:txBody>
            <a:bodyPr/>
            <a:lstStyle/>
            <a:p>
              <a:endParaRPr lang="en-US" dirty="0"/>
            </a:p>
          </p:txBody>
        </p:sp>
        <p:sp>
          <p:nvSpPr>
            <p:cNvPr id="8" name="TextBox 8"/>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9" name="Freeform 9"/>
          <p:cNvSpPr/>
          <p:nvPr/>
        </p:nvSpPr>
        <p:spPr>
          <a:xfrm>
            <a:off x="1299808" y="604504"/>
            <a:ext cx="2451446" cy="2346016"/>
          </a:xfrm>
          <a:custGeom>
            <a:avLst/>
            <a:gdLst/>
            <a:ahLst/>
            <a:cxnLst/>
            <a:rect l="l" t="t" r="r" b="b"/>
            <a:pathLst>
              <a:path w="2451446" h="2346016">
                <a:moveTo>
                  <a:pt x="0" y="0"/>
                </a:moveTo>
                <a:lnTo>
                  <a:pt x="2451446" y="0"/>
                </a:lnTo>
                <a:lnTo>
                  <a:pt x="2451446" y="2346015"/>
                </a:lnTo>
                <a:lnTo>
                  <a:pt x="0" y="2346015"/>
                </a:lnTo>
                <a:lnTo>
                  <a:pt x="0" y="0"/>
                </a:lnTo>
                <a:close/>
              </a:path>
            </a:pathLst>
          </a:custGeom>
          <a:blipFill>
            <a:blip r:embed="rId6"/>
            <a:stretch>
              <a:fillRect l="-11059" t="-14766" r="-11059" b="-12840"/>
            </a:stretch>
          </a:blipFill>
        </p:spPr>
        <p:txBody>
          <a:bodyPr/>
          <a:lstStyle/>
          <a:p>
            <a:endParaRPr lang="en-US" dirty="0"/>
          </a:p>
        </p:txBody>
      </p:sp>
      <p:sp>
        <p:nvSpPr>
          <p:cNvPr id="10" name="TextBox 10"/>
          <p:cNvSpPr txBox="1"/>
          <p:nvPr/>
        </p:nvSpPr>
        <p:spPr>
          <a:xfrm>
            <a:off x="1299808" y="3765832"/>
            <a:ext cx="14819176" cy="4853940"/>
          </a:xfrm>
          <a:prstGeom prst="rect">
            <a:avLst/>
          </a:prstGeom>
        </p:spPr>
        <p:txBody>
          <a:bodyPr lIns="0" tIns="0" rIns="0" bIns="0" rtlCol="0" anchor="t">
            <a:spAutoFit/>
          </a:bodyPr>
          <a:lstStyle/>
          <a:p>
            <a:pPr marL="777234" lvl="1" indent="-388617">
              <a:lnSpc>
                <a:spcPts val="4139"/>
              </a:lnSpc>
              <a:buFont typeface="Arial"/>
              <a:buChar char="•"/>
            </a:pPr>
            <a:r>
              <a:rPr lang="en-US" sz="3599" dirty="0">
                <a:solidFill>
                  <a:srgbClr val="000000"/>
                </a:solidFill>
                <a:latin typeface="Arial"/>
              </a:rPr>
              <a:t>Increase State funding and reduce the negative, unintended consequences of the “Robin Hood” system.</a:t>
            </a:r>
          </a:p>
          <a:p>
            <a:pPr marL="777234" lvl="1" indent="-388617">
              <a:lnSpc>
                <a:spcPts val="8783"/>
              </a:lnSpc>
              <a:buFont typeface="Arial"/>
              <a:buChar char="•"/>
            </a:pPr>
            <a:r>
              <a:rPr lang="en-US" sz="3599" dirty="0">
                <a:solidFill>
                  <a:srgbClr val="000000"/>
                </a:solidFill>
                <a:latin typeface="Arial"/>
              </a:rPr>
              <a:t>Change current State funding formulas to meet student needs.</a:t>
            </a:r>
          </a:p>
          <a:p>
            <a:pPr marL="777234" lvl="1" indent="-388617">
              <a:lnSpc>
                <a:spcPts val="4139"/>
              </a:lnSpc>
              <a:buFont typeface="Arial"/>
              <a:buChar char="•"/>
            </a:pPr>
            <a:r>
              <a:rPr lang="en-US" sz="3599" dirty="0">
                <a:solidFill>
                  <a:srgbClr val="000000"/>
                </a:solidFill>
                <a:latin typeface="Arial"/>
              </a:rPr>
              <a:t>Embrace tax transparency, support local control, and protect AHISD taxpayer dollars.</a:t>
            </a:r>
          </a:p>
          <a:p>
            <a:pPr marL="777234" lvl="1" indent="-388617">
              <a:lnSpc>
                <a:spcPts val="8999"/>
              </a:lnSpc>
              <a:buFont typeface="Arial"/>
              <a:buChar char="•"/>
            </a:pPr>
            <a:r>
              <a:rPr lang="en-US" sz="3599" dirty="0">
                <a:solidFill>
                  <a:srgbClr val="000000"/>
                </a:solidFill>
                <a:latin typeface="Arial"/>
              </a:rPr>
              <a:t>Balance State oversight with community-based accountability. </a:t>
            </a:r>
          </a:p>
          <a:p>
            <a:pPr>
              <a:lnSpc>
                <a:spcPts val="3779"/>
              </a:lnSpc>
            </a:pPr>
            <a:endParaRPr lang="en-US" sz="3599" dirty="0">
              <a:solidFill>
                <a:srgbClr val="000000"/>
              </a:solidFill>
              <a:latin typeface="Arial"/>
            </a:endParaRPr>
          </a:p>
        </p:txBody>
      </p:sp>
      <p:sp>
        <p:nvSpPr>
          <p:cNvPr id="11" name="TextBox 11"/>
          <p:cNvSpPr txBox="1"/>
          <p:nvPr/>
        </p:nvSpPr>
        <p:spPr>
          <a:xfrm>
            <a:off x="4180009" y="546185"/>
            <a:ext cx="10968339" cy="2234053"/>
          </a:xfrm>
          <a:prstGeom prst="rect">
            <a:avLst/>
          </a:prstGeom>
        </p:spPr>
        <p:txBody>
          <a:bodyPr lIns="0" tIns="0" rIns="0" bIns="0" rtlCol="0" anchor="t">
            <a:spAutoFit/>
          </a:bodyPr>
          <a:lstStyle/>
          <a:p>
            <a:pPr>
              <a:lnSpc>
                <a:spcPts val="8479"/>
              </a:lnSpc>
            </a:pPr>
            <a:r>
              <a:rPr lang="en-US" sz="6100" dirty="0">
                <a:solidFill>
                  <a:srgbClr val="004AAD"/>
                </a:solidFill>
                <a:latin typeface="Arial Bold"/>
              </a:rPr>
              <a:t>Alamo Heights ISD </a:t>
            </a:r>
          </a:p>
          <a:p>
            <a:pPr>
              <a:lnSpc>
                <a:spcPts val="8479"/>
              </a:lnSpc>
              <a:spcBef>
                <a:spcPct val="0"/>
              </a:spcBef>
            </a:pPr>
            <a:r>
              <a:rPr lang="en-US" sz="6100" dirty="0">
                <a:solidFill>
                  <a:srgbClr val="004AAD"/>
                </a:solidFill>
                <a:latin typeface="Arial Bold"/>
              </a:rPr>
              <a:t>2023 Legislative Priorities</a:t>
            </a:r>
          </a:p>
        </p:txBody>
      </p:sp>
      <p:pic>
        <p:nvPicPr>
          <p:cNvPr id="13" name="Graphic 12" descr="Checkmark with solid fill">
            <a:extLst>
              <a:ext uri="{FF2B5EF4-FFF2-40B4-BE49-F238E27FC236}">
                <a16:creationId xmlns:a16="http://schemas.microsoft.com/office/drawing/2014/main" id="{730640FB-CBA9-E10E-8C72-D40A0D27CF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969" y="3599310"/>
            <a:ext cx="914400" cy="914400"/>
          </a:xfrm>
          <a:prstGeom prst="rect">
            <a:avLst/>
          </a:prstGeom>
        </p:spPr>
      </p:pic>
      <p:pic>
        <p:nvPicPr>
          <p:cNvPr id="15" name="Graphic 14" descr="Close with solid fill">
            <a:extLst>
              <a:ext uri="{FF2B5EF4-FFF2-40B4-BE49-F238E27FC236}">
                <a16:creationId xmlns:a16="http://schemas.microsoft.com/office/drawing/2014/main" id="{05EA4950-400F-CAD0-FD89-4CB22E19C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951" y="4934807"/>
            <a:ext cx="914400" cy="914400"/>
          </a:xfrm>
          <a:prstGeom prst="rect">
            <a:avLst/>
          </a:prstGeom>
        </p:spPr>
      </p:pic>
      <p:pic>
        <p:nvPicPr>
          <p:cNvPr id="16" name="Graphic 15" descr="Close with solid fill">
            <a:extLst>
              <a:ext uri="{FF2B5EF4-FFF2-40B4-BE49-F238E27FC236}">
                <a16:creationId xmlns:a16="http://schemas.microsoft.com/office/drawing/2014/main" id="{D5DB1C87-894E-CBAE-FB29-459CF93F3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951" y="5783658"/>
            <a:ext cx="914400" cy="914400"/>
          </a:xfrm>
          <a:prstGeom prst="rect">
            <a:avLst/>
          </a:prstGeom>
        </p:spPr>
      </p:pic>
      <p:pic>
        <p:nvPicPr>
          <p:cNvPr id="17" name="Graphic 16" descr="Close with solid fill">
            <a:extLst>
              <a:ext uri="{FF2B5EF4-FFF2-40B4-BE49-F238E27FC236}">
                <a16:creationId xmlns:a16="http://schemas.microsoft.com/office/drawing/2014/main" id="{C4CADD3B-0CEE-5962-709D-D1F1AD97AC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9969" y="7149370"/>
            <a:ext cx="914400" cy="914400"/>
          </a:xfrm>
          <a:prstGeom prst="rect">
            <a:avLst/>
          </a:prstGeom>
        </p:spPr>
      </p:pic>
    </p:spTree>
    <p:extLst>
      <p:ext uri="{BB962C8B-B14F-4D97-AF65-F5344CB8AC3E}">
        <p14:creationId xmlns:p14="http://schemas.microsoft.com/office/powerpoint/2010/main" val="254448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3894-7E13-1B89-0678-070DB46B3A55}"/>
              </a:ext>
            </a:extLst>
          </p:cNvPr>
          <p:cNvSpPr>
            <a:spLocks noGrp="1"/>
          </p:cNvSpPr>
          <p:nvPr>
            <p:ph type="ctrTitle"/>
          </p:nvPr>
        </p:nvSpPr>
        <p:spPr>
          <a:xfrm>
            <a:off x="1570460" y="1019598"/>
            <a:ext cx="6054501" cy="3581400"/>
          </a:xfrm>
        </p:spPr>
        <p:txBody>
          <a:bodyPr vert="horz" lIns="91440" tIns="45720" rIns="91440" bIns="45720" rtlCol="0" anchor="t">
            <a:normAutofit/>
          </a:bodyPr>
          <a:lstStyle/>
          <a:p>
            <a:pPr algn="l">
              <a:lnSpc>
                <a:spcPct val="90000"/>
              </a:lnSpc>
            </a:pPr>
            <a:r>
              <a:rPr lang="en-US" sz="8100" b="1" kern="1200" dirty="0">
                <a:latin typeface="+mj-lt"/>
                <a:ea typeface="+mj-ea"/>
                <a:cs typeface="+mj-cs"/>
              </a:rPr>
              <a:t>What that means for AHISD</a:t>
            </a:r>
          </a:p>
        </p:txBody>
      </p:sp>
      <p:graphicFrame>
        <p:nvGraphicFramePr>
          <p:cNvPr id="4" name="Chart 3">
            <a:extLst>
              <a:ext uri="{FF2B5EF4-FFF2-40B4-BE49-F238E27FC236}">
                <a16:creationId xmlns:a16="http://schemas.microsoft.com/office/drawing/2014/main" id="{2C9A1042-E9D3-9145-D5C9-773583F1D14B}"/>
              </a:ext>
            </a:extLst>
          </p:cNvPr>
          <p:cNvGraphicFramePr>
            <a:graphicFrameLocks/>
          </p:cNvGraphicFramePr>
          <p:nvPr/>
        </p:nvGraphicFramePr>
        <p:xfrm>
          <a:off x="8528715" y="1149957"/>
          <a:ext cx="8659024" cy="7875101"/>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C0B1074D-6239-218F-8FA7-C1A280D188FF}"/>
              </a:ext>
            </a:extLst>
          </p:cNvPr>
          <p:cNvSpPr/>
          <p:nvPr/>
        </p:nvSpPr>
        <p:spPr>
          <a:xfrm>
            <a:off x="-309937" y="411084"/>
            <a:ext cx="1717164" cy="2094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DDCE3FE-74EC-3B93-BF35-DF8AED02CA17}"/>
              </a:ext>
            </a:extLst>
          </p:cNvPr>
          <p:cNvSpPr/>
          <p:nvPr/>
        </p:nvSpPr>
        <p:spPr>
          <a:xfrm>
            <a:off x="0" y="3695700"/>
            <a:ext cx="1215435" cy="2094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86F7DDF-03F5-C736-051E-74AC1287FD77}"/>
              </a:ext>
            </a:extLst>
          </p:cNvPr>
          <p:cNvSpPr txBox="1"/>
          <p:nvPr/>
        </p:nvSpPr>
        <p:spPr>
          <a:xfrm>
            <a:off x="695537" y="4995157"/>
            <a:ext cx="6803563" cy="3970318"/>
          </a:xfrm>
          <a:prstGeom prst="rect">
            <a:avLst/>
          </a:prstGeom>
          <a:noFill/>
        </p:spPr>
        <p:txBody>
          <a:bodyPr wrap="square" rtlCol="0">
            <a:spAutoFit/>
          </a:bodyPr>
          <a:lstStyle/>
          <a:p>
            <a:r>
              <a:rPr lang="en-US" sz="3600" dirty="0"/>
              <a:t>A $3.5 million gap exists in the current school year for the district to achieve the same buying power as 2019—that doesn’t mean increased spending or improvements, but just maintaining the same buying power for dollars.</a:t>
            </a:r>
          </a:p>
        </p:txBody>
      </p:sp>
    </p:spTree>
    <p:extLst>
      <p:ext uri="{BB962C8B-B14F-4D97-AF65-F5344CB8AC3E}">
        <p14:creationId xmlns:p14="http://schemas.microsoft.com/office/powerpoint/2010/main" val="24542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grpSp>
        <p:nvGrpSpPr>
          <p:cNvPr id="3" name="Group 3"/>
          <p:cNvGrpSpPr/>
          <p:nvPr/>
        </p:nvGrpSpPr>
        <p:grpSpPr>
          <a:xfrm>
            <a:off x="12736051" y="0"/>
            <a:ext cx="5551949" cy="10287000"/>
            <a:chOff x="0" y="0"/>
            <a:chExt cx="7402599" cy="13716000"/>
          </a:xfrm>
        </p:grpSpPr>
        <p:pic>
          <p:nvPicPr>
            <p:cNvPr id="4" name="Picture 4"/>
            <p:cNvPicPr>
              <a:picLocks noChangeAspect="1"/>
            </p:cNvPicPr>
            <p:nvPr/>
          </p:nvPicPr>
          <p:blipFill>
            <a:blip r:embed="rId3"/>
            <a:srcRect l="9496" r="9496"/>
            <a:stretch>
              <a:fillRect/>
            </a:stretch>
          </p:blipFill>
          <p:spPr>
            <a:xfrm>
              <a:off x="0" y="0"/>
              <a:ext cx="740259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9" name="TextBox 9"/>
          <p:cNvSpPr txBox="1"/>
          <p:nvPr/>
        </p:nvSpPr>
        <p:spPr>
          <a:xfrm>
            <a:off x="1028700" y="742950"/>
            <a:ext cx="10405270" cy="948060"/>
          </a:xfrm>
          <a:prstGeom prst="rect">
            <a:avLst/>
          </a:prstGeom>
        </p:spPr>
        <p:txBody>
          <a:bodyPr lIns="0" tIns="0" rIns="0" bIns="0" rtlCol="0" anchor="t">
            <a:spAutoFit/>
          </a:bodyPr>
          <a:lstStyle/>
          <a:p>
            <a:pPr>
              <a:lnSpc>
                <a:spcPts val="6200"/>
              </a:lnSpc>
              <a:spcBef>
                <a:spcPct val="0"/>
              </a:spcBef>
            </a:pPr>
            <a:r>
              <a:rPr lang="en-US" sz="6200" spc="-105" dirty="0">
                <a:solidFill>
                  <a:srgbClr val="1B75BC"/>
                </a:solidFill>
                <a:latin typeface="Arial Bold"/>
              </a:rPr>
              <a:t>What options are available?</a:t>
            </a:r>
          </a:p>
        </p:txBody>
      </p:sp>
      <p:sp>
        <p:nvSpPr>
          <p:cNvPr id="10" name="TextBox 10"/>
          <p:cNvSpPr txBox="1"/>
          <p:nvPr/>
        </p:nvSpPr>
        <p:spPr>
          <a:xfrm>
            <a:off x="1028700" y="1741021"/>
            <a:ext cx="2755106"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Budget Cuts</a:t>
            </a:r>
          </a:p>
        </p:txBody>
      </p:sp>
      <p:sp>
        <p:nvSpPr>
          <p:cNvPr id="11" name="TextBox 11"/>
          <p:cNvSpPr txBox="1"/>
          <p:nvPr/>
        </p:nvSpPr>
        <p:spPr>
          <a:xfrm>
            <a:off x="1028700" y="5831135"/>
            <a:ext cx="11345281" cy="1107996"/>
          </a:xfrm>
          <a:prstGeom prst="rect">
            <a:avLst/>
          </a:prstGeom>
        </p:spPr>
        <p:txBody>
          <a:bodyPr lIns="0" tIns="0" rIns="0" bIns="0" rtlCol="0" anchor="t">
            <a:spAutoFit/>
          </a:bodyPr>
          <a:lstStyle/>
          <a:p>
            <a:r>
              <a:rPr lang="en-US" sz="2400" dirty="0">
                <a:solidFill>
                  <a:srgbClr val="191919"/>
                </a:solidFill>
                <a:latin typeface="Arial"/>
              </a:rPr>
              <a:t>Districts can seek voter approval to tax at a higher rate through a November election, but AHISD has limited pennies left, and remaining pennies of tax effort won’t deliver as much revenue due to recapture.</a:t>
            </a:r>
          </a:p>
        </p:txBody>
      </p:sp>
      <p:sp>
        <p:nvSpPr>
          <p:cNvPr id="12" name="TextBox 12"/>
          <p:cNvSpPr txBox="1"/>
          <p:nvPr/>
        </p:nvSpPr>
        <p:spPr>
          <a:xfrm>
            <a:off x="1028700" y="3874734"/>
            <a:ext cx="11345281" cy="1107996"/>
          </a:xfrm>
          <a:prstGeom prst="rect">
            <a:avLst/>
          </a:prstGeom>
        </p:spPr>
        <p:txBody>
          <a:bodyPr lIns="0" tIns="0" rIns="0" bIns="0" rtlCol="0" anchor="t">
            <a:spAutoFit/>
          </a:bodyPr>
          <a:lstStyle/>
          <a:p>
            <a:r>
              <a:rPr lang="en-US" sz="2400" dirty="0">
                <a:solidFill>
                  <a:srgbClr val="191919"/>
                </a:solidFill>
                <a:latin typeface="Arial"/>
              </a:rPr>
              <a:t>To avoid cuts districts can adopt a deficit budget and finance ongoing district operations from the fund balance. That reserve fund is for emergency and special purposes and funding will run out over time.</a:t>
            </a:r>
          </a:p>
        </p:txBody>
      </p:sp>
      <p:sp>
        <p:nvSpPr>
          <p:cNvPr id="13" name="TextBox 13"/>
          <p:cNvSpPr txBox="1"/>
          <p:nvPr/>
        </p:nvSpPr>
        <p:spPr>
          <a:xfrm>
            <a:off x="1028700" y="2280230"/>
            <a:ext cx="11707351" cy="738664"/>
          </a:xfrm>
          <a:prstGeom prst="rect">
            <a:avLst/>
          </a:prstGeom>
        </p:spPr>
        <p:txBody>
          <a:bodyPr lIns="0" tIns="0" rIns="0" bIns="0" rtlCol="0" anchor="t">
            <a:spAutoFit/>
          </a:bodyPr>
          <a:lstStyle/>
          <a:p>
            <a:r>
              <a:rPr lang="en-US" sz="2400" dirty="0">
                <a:solidFill>
                  <a:srgbClr val="191919"/>
                </a:solidFill>
                <a:latin typeface="Arial"/>
              </a:rPr>
              <a:t>Reducing programs and services for students are never a popular option. Reductions in staff are even less desirable.</a:t>
            </a:r>
          </a:p>
        </p:txBody>
      </p:sp>
      <p:sp>
        <p:nvSpPr>
          <p:cNvPr id="14" name="TextBox 14"/>
          <p:cNvSpPr txBox="1"/>
          <p:nvPr/>
        </p:nvSpPr>
        <p:spPr>
          <a:xfrm>
            <a:off x="1028700" y="3310272"/>
            <a:ext cx="3141613"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Deficit Budget</a:t>
            </a:r>
          </a:p>
        </p:txBody>
      </p:sp>
      <p:sp>
        <p:nvSpPr>
          <p:cNvPr id="15" name="TextBox 15"/>
          <p:cNvSpPr txBox="1"/>
          <p:nvPr/>
        </p:nvSpPr>
        <p:spPr>
          <a:xfrm>
            <a:off x="1028700" y="5278685"/>
            <a:ext cx="9323040"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Voter Approval Tax Rate Election (VATRE)</a:t>
            </a:r>
          </a:p>
        </p:txBody>
      </p:sp>
      <p:sp>
        <p:nvSpPr>
          <p:cNvPr id="16" name="TextBox 16"/>
          <p:cNvSpPr txBox="1"/>
          <p:nvPr/>
        </p:nvSpPr>
        <p:spPr>
          <a:xfrm>
            <a:off x="1028700" y="7351864"/>
            <a:ext cx="5588794"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Legislative Appropriation</a:t>
            </a:r>
          </a:p>
        </p:txBody>
      </p:sp>
      <p:sp>
        <p:nvSpPr>
          <p:cNvPr id="17" name="TextBox 17"/>
          <p:cNvSpPr txBox="1"/>
          <p:nvPr/>
        </p:nvSpPr>
        <p:spPr>
          <a:xfrm>
            <a:off x="1028700" y="7973529"/>
            <a:ext cx="11707351" cy="738664"/>
          </a:xfrm>
          <a:prstGeom prst="rect">
            <a:avLst/>
          </a:prstGeom>
        </p:spPr>
        <p:txBody>
          <a:bodyPr lIns="0" tIns="0" rIns="0" bIns="0" rtlCol="0" anchor="t">
            <a:spAutoFit/>
          </a:bodyPr>
          <a:lstStyle/>
          <a:p>
            <a:r>
              <a:rPr lang="en-US" sz="2400" dirty="0">
                <a:solidFill>
                  <a:srgbClr val="191919"/>
                </a:solidFill>
                <a:latin typeface="Arial"/>
              </a:rPr>
              <a:t>Legislators have funding available, but are they willing to spend it without passage of a private school voucher bill?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ign on a road&#10;&#10;Description automatically generated">
            <a:extLst>
              <a:ext uri="{FF2B5EF4-FFF2-40B4-BE49-F238E27FC236}">
                <a16:creationId xmlns:a16="http://schemas.microsoft.com/office/drawing/2014/main" id="{B3E4FA5D-E890-CA74-FFF3-C58ABAE8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E5099CB5-5C6D-BB52-BFB6-06DCF2D46289}"/>
              </a:ext>
            </a:extLst>
          </p:cNvPr>
          <p:cNvSpPr txBox="1"/>
          <p:nvPr/>
        </p:nvSpPr>
        <p:spPr>
          <a:xfrm>
            <a:off x="694899" y="1638300"/>
            <a:ext cx="8305800" cy="7632859"/>
          </a:xfrm>
          <a:prstGeom prst="rect">
            <a:avLst/>
          </a:prstGeom>
          <a:noFill/>
        </p:spPr>
        <p:txBody>
          <a:bodyPr wrap="square" rtlCol="0">
            <a:spAutoFit/>
          </a:bodyPr>
          <a:lstStyle/>
          <a:p>
            <a:r>
              <a:rPr lang="en-US" sz="3600" b="0" i="0" dirty="0">
                <a:solidFill>
                  <a:srgbClr val="000000"/>
                </a:solidFill>
                <a:effectLst/>
                <a:latin typeface="Arial" panose="020B0604020202020204" pitchFamily="34" charset="0"/>
                <a:cs typeface="Arial" panose="020B0604020202020204" pitchFamily="34" charset="0"/>
              </a:rPr>
              <a:t>Governor Abbott is the only person who may call a special session, and he has promised one on school choice and education freedom in October</a:t>
            </a:r>
          </a:p>
          <a:p>
            <a:endParaRPr lang="en-US" sz="3600" dirty="0">
              <a:latin typeface="Arial" panose="020B0604020202020204" pitchFamily="34" charset="0"/>
              <a:cs typeface="Arial" panose="020B0604020202020204" pitchFamily="34" charset="0"/>
            </a:endParaRPr>
          </a:p>
          <a:p>
            <a:r>
              <a:rPr lang="en-US" sz="3600" b="0" i="0" dirty="0">
                <a:solidFill>
                  <a:srgbClr val="000000"/>
                </a:solidFill>
                <a:effectLst/>
                <a:latin typeface="Arial" panose="020B0604020202020204" pitchFamily="34" charset="0"/>
                <a:cs typeface="Arial" panose="020B0604020202020204" pitchFamily="34" charset="0"/>
              </a:rPr>
              <a:t>October:</a:t>
            </a:r>
            <a:endParaRPr lang="en-US" sz="3600" dirty="0">
              <a:latin typeface="Arial" panose="020B0604020202020204" pitchFamily="34" charset="0"/>
              <a:cs typeface="Arial" panose="020B0604020202020204" pitchFamily="34" charset="0"/>
            </a:endParaRPr>
          </a:p>
          <a:p>
            <a:pPr marL="1428750" lvl="2" indent="-514350">
              <a:buFont typeface="+mj-lt"/>
              <a:buAutoNum type="arabicPeriod"/>
            </a:pPr>
            <a:r>
              <a:rPr lang="en-US" sz="3200" b="0" i="0" dirty="0">
                <a:solidFill>
                  <a:srgbClr val="000000"/>
                </a:solidFill>
                <a:effectLst/>
                <a:latin typeface="Arial" panose="020B0604020202020204" pitchFamily="34" charset="0"/>
                <a:cs typeface="Arial" panose="020B0604020202020204" pitchFamily="34" charset="0"/>
              </a:rPr>
              <a:t>Follows the conclusion of the impeachment trial</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Allows for new school ratings to be released</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Occurs before filing opens for the March 2024 Primary Election</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Is open season for campaign fundraising</a:t>
            </a:r>
            <a:endParaRPr lang="en-US" sz="3200"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FD6F1517-D0AB-750E-6E60-3DDA1312010A}"/>
              </a:ext>
            </a:extLst>
          </p:cNvPr>
          <p:cNvSpPr txBox="1"/>
          <p:nvPr/>
        </p:nvSpPr>
        <p:spPr>
          <a:xfrm>
            <a:off x="685800" y="571500"/>
            <a:ext cx="8305800" cy="769441"/>
          </a:xfrm>
          <a:prstGeom prst="rect">
            <a:avLst/>
          </a:prstGeom>
          <a:noFill/>
        </p:spPr>
        <p:txBody>
          <a:bodyPr wrap="square" rtlCol="0">
            <a:spAutoFit/>
          </a:bodyPr>
          <a:lstStyle/>
          <a:p>
            <a:r>
              <a:rPr lang="en-US" sz="4400" b="1" dirty="0">
                <a:solidFill>
                  <a:srgbClr val="0070C0"/>
                </a:solidFill>
                <a:latin typeface="Arial" panose="020B0604020202020204" pitchFamily="34" charset="0"/>
                <a:cs typeface="Arial" panose="020B0604020202020204" pitchFamily="34" charset="0"/>
              </a:rPr>
              <a:t>Fall special session expected</a:t>
            </a:r>
          </a:p>
        </p:txBody>
      </p:sp>
    </p:spTree>
    <p:extLst>
      <p:ext uri="{BB962C8B-B14F-4D97-AF65-F5344CB8AC3E}">
        <p14:creationId xmlns:p14="http://schemas.microsoft.com/office/powerpoint/2010/main" val="2501596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335760" y="5238750"/>
            <a:ext cx="9479760" cy="6019647"/>
          </a:xfrm>
          <a:custGeom>
            <a:avLst/>
            <a:gdLst/>
            <a:ahLst/>
            <a:cxnLst/>
            <a:rect l="l" t="t" r="r" b="b"/>
            <a:pathLst>
              <a:path w="9479760" h="6019647">
                <a:moveTo>
                  <a:pt x="0" y="0"/>
                </a:moveTo>
                <a:lnTo>
                  <a:pt x="9479760" y="0"/>
                </a:lnTo>
                <a:lnTo>
                  <a:pt x="9479760" y="6019647"/>
                </a:lnTo>
                <a:lnTo>
                  <a:pt x="0" y="6019647"/>
                </a:lnTo>
                <a:lnTo>
                  <a:pt x="0" y="0"/>
                </a:lnTo>
                <a:close/>
              </a:path>
            </a:pathLst>
          </a:custGeom>
          <a:blipFill>
            <a:blip r:embed="rId4"/>
            <a:stretch>
              <a:fillRect/>
            </a:stretch>
          </a:blipFill>
        </p:spPr>
        <p:txBody>
          <a:bodyPr/>
          <a:lstStyle/>
          <a:p>
            <a:endParaRPr lang="en-US" dirty="0"/>
          </a:p>
        </p:txBody>
      </p:sp>
      <p:grpSp>
        <p:nvGrpSpPr>
          <p:cNvPr id="4" name="Group 4"/>
          <p:cNvGrpSpPr/>
          <p:nvPr/>
        </p:nvGrpSpPr>
        <p:grpSpPr>
          <a:xfrm>
            <a:off x="1028700" y="2386673"/>
            <a:ext cx="8776366" cy="3086100"/>
            <a:chOff x="0" y="0"/>
            <a:chExt cx="2311471" cy="812800"/>
          </a:xfrm>
        </p:grpSpPr>
        <p:sp>
          <p:nvSpPr>
            <p:cNvPr id="5" name="Freeform 5"/>
            <p:cNvSpPr/>
            <p:nvPr/>
          </p:nvSpPr>
          <p:spPr>
            <a:xfrm>
              <a:off x="0" y="0"/>
              <a:ext cx="2311471" cy="812800"/>
            </a:xfrm>
            <a:custGeom>
              <a:avLst/>
              <a:gdLst/>
              <a:ahLst/>
              <a:cxnLst/>
              <a:rect l="l" t="t" r="r" b="b"/>
              <a:pathLst>
                <a:path w="2311471" h="812800">
                  <a:moveTo>
                    <a:pt x="0" y="0"/>
                  </a:moveTo>
                  <a:lnTo>
                    <a:pt x="2311471" y="0"/>
                  </a:lnTo>
                  <a:lnTo>
                    <a:pt x="2311471" y="812800"/>
                  </a:lnTo>
                  <a:lnTo>
                    <a:pt x="0" y="812800"/>
                  </a:lnTo>
                  <a:close/>
                </a:path>
              </a:pathLst>
            </a:custGeom>
            <a:solidFill>
              <a:srgbClr val="000000">
                <a:alpha val="0"/>
              </a:srgbClr>
            </a:solidFill>
            <a:ln w="38100">
              <a:solidFill>
                <a:srgbClr val="000000"/>
              </a:solidFill>
            </a:ln>
          </p:spPr>
          <p:txBody>
            <a:bodyPr/>
            <a:lstStyle/>
            <a:p>
              <a:endParaRPr lang="en-US" dirty="0"/>
            </a:p>
          </p:txBody>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sp>
        <p:nvSpPr>
          <p:cNvPr id="7" name="TextBox 7"/>
          <p:cNvSpPr txBox="1"/>
          <p:nvPr/>
        </p:nvSpPr>
        <p:spPr>
          <a:xfrm>
            <a:off x="1028700" y="1019175"/>
            <a:ext cx="16735089" cy="1015369"/>
          </a:xfrm>
          <a:prstGeom prst="rect">
            <a:avLst/>
          </a:prstGeom>
        </p:spPr>
        <p:txBody>
          <a:bodyPr lIns="0" tIns="0" rIns="0" bIns="0" rtlCol="0" anchor="t">
            <a:spAutoFit/>
          </a:bodyPr>
          <a:lstStyle/>
          <a:p>
            <a:pPr>
              <a:lnSpc>
                <a:spcPts val="6600"/>
              </a:lnSpc>
              <a:spcBef>
                <a:spcPct val="0"/>
              </a:spcBef>
            </a:pPr>
            <a:r>
              <a:rPr lang="en-US" sz="6600" dirty="0">
                <a:solidFill>
                  <a:srgbClr val="1B75BC"/>
                </a:solidFill>
                <a:latin typeface="Arial Bold"/>
              </a:rPr>
              <a:t>The Hostage Situation</a:t>
            </a:r>
          </a:p>
        </p:txBody>
      </p:sp>
      <p:sp>
        <p:nvSpPr>
          <p:cNvPr id="8" name="TextBox 8"/>
          <p:cNvSpPr txBox="1"/>
          <p:nvPr/>
        </p:nvSpPr>
        <p:spPr>
          <a:xfrm>
            <a:off x="1368763" y="2440657"/>
            <a:ext cx="8333521" cy="1148715"/>
          </a:xfrm>
          <a:prstGeom prst="rect">
            <a:avLst/>
          </a:prstGeom>
        </p:spPr>
        <p:txBody>
          <a:bodyPr lIns="0" tIns="0" rIns="0" bIns="0" rtlCol="0" anchor="t">
            <a:spAutoFit/>
          </a:bodyPr>
          <a:lstStyle/>
          <a:p>
            <a:pPr>
              <a:lnSpc>
                <a:spcPts val="4409"/>
              </a:lnSpc>
            </a:pPr>
            <a:r>
              <a:rPr lang="en-US" sz="3150" dirty="0">
                <a:solidFill>
                  <a:srgbClr val="000000"/>
                </a:solidFill>
                <a:latin typeface="Times New Roman Bold"/>
              </a:rPr>
              <a:t>Hostage Taking </a:t>
            </a:r>
          </a:p>
          <a:p>
            <a:pPr>
              <a:lnSpc>
                <a:spcPts val="4409"/>
              </a:lnSpc>
            </a:pPr>
            <a:r>
              <a:rPr lang="en-US" sz="3150" dirty="0">
                <a:solidFill>
                  <a:srgbClr val="000000"/>
                </a:solidFill>
                <a:latin typeface="Times New Roman Bold"/>
              </a:rPr>
              <a:t>(18 U.S.C. 1203) - Justice Department</a:t>
            </a:r>
          </a:p>
        </p:txBody>
      </p:sp>
      <p:sp>
        <p:nvSpPr>
          <p:cNvPr id="9" name="TextBox 9"/>
          <p:cNvSpPr txBox="1"/>
          <p:nvPr/>
        </p:nvSpPr>
        <p:spPr>
          <a:xfrm>
            <a:off x="1368763" y="3601720"/>
            <a:ext cx="8436303" cy="1637030"/>
          </a:xfrm>
          <a:prstGeom prst="rect">
            <a:avLst/>
          </a:prstGeom>
        </p:spPr>
        <p:txBody>
          <a:bodyPr lIns="0" tIns="0" rIns="0" bIns="0" rtlCol="0" anchor="t">
            <a:spAutoFit/>
          </a:bodyPr>
          <a:lstStyle/>
          <a:p>
            <a:pPr>
              <a:lnSpc>
                <a:spcPts val="3219"/>
              </a:lnSpc>
            </a:pPr>
            <a:r>
              <a:rPr lang="en-US" sz="2299" dirty="0">
                <a:solidFill>
                  <a:srgbClr val="000000"/>
                </a:solidFill>
                <a:latin typeface="Times New Roman Italics"/>
              </a:rPr>
              <a:t>Hostage taking is defined as the seizing or detention of an individual coupled with a threat to kill, injure or continue to detain such individual in order to compel a third person or governmental organization to take some action.</a:t>
            </a:r>
          </a:p>
        </p:txBody>
      </p:sp>
      <p:sp>
        <p:nvSpPr>
          <p:cNvPr id="10" name="TextBox 10"/>
          <p:cNvSpPr txBox="1"/>
          <p:nvPr/>
        </p:nvSpPr>
        <p:spPr>
          <a:xfrm>
            <a:off x="10972980" y="2281574"/>
            <a:ext cx="6286320" cy="6025515"/>
          </a:xfrm>
          <a:prstGeom prst="rect">
            <a:avLst/>
          </a:prstGeom>
        </p:spPr>
        <p:txBody>
          <a:bodyPr lIns="0" tIns="0" rIns="0" bIns="0" rtlCol="0" anchor="t">
            <a:spAutoFit/>
          </a:bodyPr>
          <a:lstStyle/>
          <a:p>
            <a:pPr>
              <a:lnSpc>
                <a:spcPts val="4200"/>
              </a:lnSpc>
            </a:pPr>
            <a:r>
              <a:rPr lang="en-US" sz="3000" dirty="0">
                <a:solidFill>
                  <a:srgbClr val="000000"/>
                </a:solidFill>
                <a:latin typeface="Arial"/>
              </a:rPr>
              <a:t>Since a voucher bill failed to pass the House on its own merits, private school vouchers were added to one bill that could increase school funding, and it was not allowed to pass without vouchers attached. </a:t>
            </a:r>
          </a:p>
          <a:p>
            <a:pPr>
              <a:lnSpc>
                <a:spcPts val="4200"/>
              </a:lnSpc>
            </a:pPr>
            <a:endParaRPr lang="en-US" sz="3000" dirty="0">
              <a:solidFill>
                <a:srgbClr val="000000"/>
              </a:solidFill>
              <a:latin typeface="Arial"/>
            </a:endParaRPr>
          </a:p>
          <a:p>
            <a:pPr>
              <a:lnSpc>
                <a:spcPts val="4200"/>
              </a:lnSpc>
            </a:pPr>
            <a:r>
              <a:rPr lang="en-US" sz="3000" dirty="0">
                <a:solidFill>
                  <a:srgbClr val="000000"/>
                </a:solidFill>
                <a:latin typeface="Arial"/>
              </a:rPr>
              <a:t>The outcome of the hostage situation was that everyone lost, most especially Texas students. </a:t>
            </a:r>
          </a:p>
          <a:p>
            <a:pPr>
              <a:lnSpc>
                <a:spcPts val="2520"/>
              </a:lnSpc>
            </a:pPr>
            <a:endParaRPr lang="en-US" sz="3000" dirty="0">
              <a:solidFill>
                <a:srgbClr val="000000"/>
              </a:solidFill>
              <a:latin typeface="Arial"/>
            </a:endParaRPr>
          </a:p>
          <a:p>
            <a:pPr>
              <a:lnSpc>
                <a:spcPts val="2520"/>
              </a:lnSpc>
            </a:pPr>
            <a:endParaRPr lang="en-US" sz="3000" dirty="0">
              <a:solidFill>
                <a:srgbClr val="000000"/>
              </a:solidFill>
              <a:latin typeface="Arial"/>
            </a:endParaRPr>
          </a:p>
        </p:txBody>
      </p:sp>
    </p:spTree>
    <p:extLst>
      <p:ext uri="{BB962C8B-B14F-4D97-AF65-F5344CB8AC3E}">
        <p14:creationId xmlns:p14="http://schemas.microsoft.com/office/powerpoint/2010/main" val="2640074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BFBFAC-CF2E-8615-5F16-202B9B972ADE}"/>
              </a:ext>
            </a:extLst>
          </p:cNvPr>
          <p:cNvSpPr/>
          <p:nvPr/>
        </p:nvSpPr>
        <p:spPr>
          <a:xfrm>
            <a:off x="9107918" y="1717123"/>
            <a:ext cx="7896223" cy="725218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304800" y="9258300"/>
            <a:ext cx="16263845"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9" name="TextBox 9"/>
          <p:cNvSpPr txBox="1"/>
          <p:nvPr/>
        </p:nvSpPr>
        <p:spPr>
          <a:xfrm>
            <a:off x="1098224" y="376310"/>
            <a:ext cx="7709129" cy="1354217"/>
          </a:xfrm>
          <a:prstGeom prst="rect">
            <a:avLst/>
          </a:prstGeom>
        </p:spPr>
        <p:txBody>
          <a:bodyPr wrap="square" lIns="0" tIns="0" rIns="0" bIns="0" rtlCol="0" anchor="t">
            <a:spAutoFit/>
          </a:bodyPr>
          <a:lstStyle/>
          <a:p>
            <a:pPr algn="ctr">
              <a:spcBef>
                <a:spcPct val="0"/>
              </a:spcBef>
            </a:pPr>
            <a:r>
              <a:rPr lang="en-US" sz="4400" spc="-295" dirty="0">
                <a:solidFill>
                  <a:srgbClr val="1B75BC"/>
                </a:solidFill>
                <a:latin typeface="Arial Bold"/>
              </a:rPr>
              <a:t>What those who favor Education Savings Accounts say:</a:t>
            </a:r>
          </a:p>
        </p:txBody>
      </p:sp>
      <p:sp>
        <p:nvSpPr>
          <p:cNvPr id="10" name="TextBox 10"/>
          <p:cNvSpPr txBox="1"/>
          <p:nvPr/>
        </p:nvSpPr>
        <p:spPr>
          <a:xfrm>
            <a:off x="9143999" y="2204016"/>
            <a:ext cx="7620001" cy="6615272"/>
          </a:xfrm>
          <a:prstGeom prst="rect">
            <a:avLst/>
          </a:prstGeom>
        </p:spPr>
        <p:txBody>
          <a:bodyPr wrap="square" lIns="0" tIns="0" rIns="0" bIns="0" rtlCol="0" anchor="t">
            <a:spAutoFit/>
          </a:bodyPr>
          <a:lstStyle/>
          <a:p>
            <a:pPr marL="561336" lvl="1" indent="-280668">
              <a:spcAft>
                <a:spcPts val="1200"/>
              </a:spcAft>
              <a:buFont typeface="Arial"/>
              <a:buChar char="•"/>
            </a:pPr>
            <a:r>
              <a:rPr lang="en-US" sz="2599" dirty="0">
                <a:solidFill>
                  <a:srgbClr val="000000"/>
                </a:solidFill>
                <a:latin typeface="Arial"/>
              </a:rPr>
              <a:t>Public tax dollars should fund public schools that have clear systems of academic and fiscal accountability in place.</a:t>
            </a:r>
          </a:p>
          <a:p>
            <a:pPr marL="561336" lvl="1" indent="-280668">
              <a:spcAft>
                <a:spcPts val="1200"/>
              </a:spcAft>
              <a:buFont typeface="Arial"/>
              <a:buChar char="•"/>
            </a:pPr>
            <a:r>
              <a:rPr lang="en-US" sz="2599" dirty="0">
                <a:solidFill>
                  <a:srgbClr val="000000"/>
                </a:solidFill>
                <a:latin typeface="Arial"/>
              </a:rPr>
              <a:t>Private schools do not have transparent accountability measures in place.</a:t>
            </a:r>
          </a:p>
          <a:p>
            <a:pPr marL="561336" lvl="1" indent="-280668">
              <a:spcAft>
                <a:spcPts val="1200"/>
              </a:spcAft>
              <a:buFont typeface="Arial"/>
              <a:buChar char="•"/>
            </a:pPr>
            <a:r>
              <a:rPr lang="en-US" sz="2599" dirty="0">
                <a:solidFill>
                  <a:srgbClr val="000000"/>
                </a:solidFill>
                <a:latin typeface="Arial"/>
              </a:rPr>
              <a:t>The diversion of public dollars to private schools would take needed resources out of public school classrooms, where special needs students and those who cannot afford to leave the public system need them most.</a:t>
            </a:r>
          </a:p>
          <a:p>
            <a:pPr marL="561336" lvl="1" indent="-280668">
              <a:spcAft>
                <a:spcPts val="1200"/>
              </a:spcAft>
              <a:buFont typeface="Arial"/>
              <a:buChar char="•"/>
            </a:pPr>
            <a:r>
              <a:rPr lang="en-US" sz="2599" dirty="0">
                <a:solidFill>
                  <a:srgbClr val="000000"/>
                </a:solidFill>
                <a:latin typeface="Arial"/>
              </a:rPr>
              <a:t>Vouchers would increase the burden of recapture on schools and taxpayers.</a:t>
            </a:r>
          </a:p>
          <a:p>
            <a:pPr marL="561336" lvl="1" indent="-280668">
              <a:spcAft>
                <a:spcPts val="1200"/>
              </a:spcAft>
              <a:buFont typeface="Arial"/>
              <a:buChar char="•"/>
            </a:pPr>
            <a:r>
              <a:rPr lang="en-US" sz="2599" dirty="0">
                <a:solidFill>
                  <a:srgbClr val="000000"/>
                </a:solidFill>
                <a:latin typeface="Arial"/>
              </a:rPr>
              <a:t>Other states have seen similar programs have detrimental effects on students and schools long-term.</a:t>
            </a:r>
          </a:p>
        </p:txBody>
      </p:sp>
      <p:sp>
        <p:nvSpPr>
          <p:cNvPr id="14" name="Rectangle 13">
            <a:extLst>
              <a:ext uri="{FF2B5EF4-FFF2-40B4-BE49-F238E27FC236}">
                <a16:creationId xmlns:a16="http://schemas.microsoft.com/office/drawing/2014/main" id="{FD339BBE-358F-BF45-7E35-26082BC0AF72}"/>
              </a:ext>
            </a:extLst>
          </p:cNvPr>
          <p:cNvSpPr/>
          <p:nvPr/>
        </p:nvSpPr>
        <p:spPr>
          <a:xfrm>
            <a:off x="1007803" y="1730527"/>
            <a:ext cx="7896223" cy="725218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0">
            <a:extLst>
              <a:ext uri="{FF2B5EF4-FFF2-40B4-BE49-F238E27FC236}">
                <a16:creationId xmlns:a16="http://schemas.microsoft.com/office/drawing/2014/main" id="{AC44DD8C-89B4-B327-E62E-B2BBC0B1E135}"/>
              </a:ext>
            </a:extLst>
          </p:cNvPr>
          <p:cNvSpPr txBox="1"/>
          <p:nvPr/>
        </p:nvSpPr>
        <p:spPr>
          <a:xfrm>
            <a:off x="1007803" y="2204016"/>
            <a:ext cx="7620001" cy="6061403"/>
          </a:xfrm>
          <a:prstGeom prst="rect">
            <a:avLst/>
          </a:prstGeom>
        </p:spPr>
        <p:txBody>
          <a:bodyPr wrap="square" lIns="0" tIns="0" rIns="0" bIns="0" rtlCol="0" anchor="t">
            <a:spAutoFit/>
          </a:bodyPr>
          <a:lstStyle/>
          <a:p>
            <a:pPr marL="561336" lvl="1" indent="-280668">
              <a:spcAft>
                <a:spcPts val="1200"/>
              </a:spcAft>
              <a:buFont typeface="Arial"/>
              <a:buChar char="•"/>
            </a:pPr>
            <a:r>
              <a:rPr lang="en-US" sz="2599" dirty="0">
                <a:solidFill>
                  <a:srgbClr val="000000"/>
                </a:solidFill>
                <a:latin typeface="Arial"/>
              </a:rPr>
              <a:t>Parental rights should be prioritized so that parents have the freedom to choose whatever school they prefer for their child to attend.</a:t>
            </a:r>
          </a:p>
          <a:p>
            <a:pPr marL="561336" lvl="1" indent="-280668">
              <a:spcAft>
                <a:spcPts val="1200"/>
              </a:spcAft>
              <a:buFont typeface="Arial"/>
              <a:buChar char="•"/>
            </a:pPr>
            <a:r>
              <a:rPr lang="en-US" sz="2599" dirty="0">
                <a:solidFill>
                  <a:srgbClr val="000000"/>
                </a:solidFill>
                <a:latin typeface="Arial"/>
              </a:rPr>
              <a:t>$8,000 would be available in an education savings account for eligible students, for disbursement to a school or for educational services and materials at the discretion of the parent. Any additional amount required would be paid for by the parent.</a:t>
            </a:r>
          </a:p>
          <a:p>
            <a:pPr marL="561336" lvl="1" indent="-280668">
              <a:spcAft>
                <a:spcPts val="1200"/>
              </a:spcAft>
              <a:buFont typeface="Arial"/>
              <a:buChar char="•"/>
            </a:pPr>
            <a:r>
              <a:rPr lang="en-US" sz="2599" dirty="0">
                <a:solidFill>
                  <a:srgbClr val="000000"/>
                </a:solidFill>
                <a:latin typeface="Arial"/>
              </a:rPr>
              <a:t>Parents and best equipped and should decide how tax dollars are spent for their child.</a:t>
            </a:r>
          </a:p>
          <a:p>
            <a:pPr marL="561336" lvl="1" indent="-280668">
              <a:spcAft>
                <a:spcPts val="1200"/>
              </a:spcAft>
              <a:buFont typeface="Arial"/>
              <a:buChar char="•"/>
            </a:pPr>
            <a:r>
              <a:rPr lang="en-US" sz="2599" dirty="0">
                <a:solidFill>
                  <a:srgbClr val="000000"/>
                </a:solidFill>
                <a:latin typeface="Arial"/>
              </a:rPr>
              <a:t>Private schools are not required to accept these public funds or any student they do not wish to enroll.</a:t>
            </a:r>
          </a:p>
        </p:txBody>
      </p:sp>
      <p:sp>
        <p:nvSpPr>
          <p:cNvPr id="18" name="TextBox 9">
            <a:extLst>
              <a:ext uri="{FF2B5EF4-FFF2-40B4-BE49-F238E27FC236}">
                <a16:creationId xmlns:a16="http://schemas.microsoft.com/office/drawing/2014/main" id="{EBED08FF-666C-9E64-32FE-39B7808FFBB4}"/>
              </a:ext>
            </a:extLst>
          </p:cNvPr>
          <p:cNvSpPr txBox="1"/>
          <p:nvPr/>
        </p:nvSpPr>
        <p:spPr>
          <a:xfrm>
            <a:off x="9230827" y="313663"/>
            <a:ext cx="7709129" cy="1430071"/>
          </a:xfrm>
          <a:prstGeom prst="rect">
            <a:avLst/>
          </a:prstGeom>
        </p:spPr>
        <p:txBody>
          <a:bodyPr wrap="square" lIns="0" tIns="0" rIns="0" bIns="0" rtlCol="0" anchor="t">
            <a:spAutoFit/>
          </a:bodyPr>
          <a:lstStyle/>
          <a:p>
            <a:pPr algn="ctr">
              <a:lnSpc>
                <a:spcPts val="5800"/>
              </a:lnSpc>
              <a:spcBef>
                <a:spcPct val="0"/>
              </a:spcBef>
            </a:pPr>
            <a:r>
              <a:rPr lang="en-US" sz="4400" spc="-295" dirty="0">
                <a:solidFill>
                  <a:srgbClr val="1B75BC"/>
                </a:solidFill>
                <a:latin typeface="Arial Bold"/>
              </a:rPr>
              <a:t>What those oppose </a:t>
            </a:r>
          </a:p>
          <a:p>
            <a:pPr algn="ctr">
              <a:lnSpc>
                <a:spcPts val="5800"/>
              </a:lnSpc>
              <a:spcBef>
                <a:spcPct val="0"/>
              </a:spcBef>
            </a:pPr>
            <a:r>
              <a:rPr lang="en-US" sz="4400" spc="-295" dirty="0">
                <a:solidFill>
                  <a:srgbClr val="1B75BC"/>
                </a:solidFill>
                <a:latin typeface="Arial Bold"/>
              </a:rPr>
              <a:t>private school vouchers say:</a:t>
            </a:r>
          </a:p>
        </p:txBody>
      </p:sp>
    </p:spTree>
    <p:extLst>
      <p:ext uri="{BB962C8B-B14F-4D97-AF65-F5344CB8AC3E}">
        <p14:creationId xmlns:p14="http://schemas.microsoft.com/office/powerpoint/2010/main" val="4289842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0" y="9258300"/>
            <a:ext cx="16263845"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9" name="TextBox 9"/>
          <p:cNvSpPr txBox="1"/>
          <p:nvPr/>
        </p:nvSpPr>
        <p:spPr>
          <a:xfrm>
            <a:off x="1066800" y="800100"/>
            <a:ext cx="14979976" cy="830997"/>
          </a:xfrm>
          <a:prstGeom prst="rect">
            <a:avLst/>
          </a:prstGeom>
        </p:spPr>
        <p:txBody>
          <a:bodyPr wrap="square" lIns="0" tIns="0" rIns="0" bIns="0" rtlCol="0" anchor="t">
            <a:spAutoFit/>
          </a:bodyPr>
          <a:lstStyle/>
          <a:p>
            <a:pPr>
              <a:spcBef>
                <a:spcPct val="0"/>
              </a:spcBef>
            </a:pPr>
            <a:r>
              <a:rPr lang="en-US" sz="5400" spc="-295" dirty="0">
                <a:solidFill>
                  <a:srgbClr val="1B75BC"/>
                </a:solidFill>
                <a:latin typeface="Arial Bold"/>
              </a:rPr>
              <a:t>Private school voucher programs in other states</a:t>
            </a:r>
          </a:p>
        </p:txBody>
      </p:sp>
      <p:sp>
        <p:nvSpPr>
          <p:cNvPr id="17" name="TextBox 10">
            <a:extLst>
              <a:ext uri="{FF2B5EF4-FFF2-40B4-BE49-F238E27FC236}">
                <a16:creationId xmlns:a16="http://schemas.microsoft.com/office/drawing/2014/main" id="{AC44DD8C-89B4-B327-E62E-B2BBC0B1E135}"/>
              </a:ext>
            </a:extLst>
          </p:cNvPr>
          <p:cNvSpPr txBox="1"/>
          <p:nvPr/>
        </p:nvSpPr>
        <p:spPr>
          <a:xfrm>
            <a:off x="1295400" y="1902440"/>
            <a:ext cx="13211175" cy="7355860"/>
          </a:xfrm>
          <a:prstGeom prst="rect">
            <a:avLst/>
          </a:prstGeom>
        </p:spPr>
        <p:txBody>
          <a:bodyPr wrap="square" lIns="0" tIns="0" rIns="0" bIns="0" rtlCol="0" anchor="t">
            <a:spAutoFit/>
          </a:bodyPr>
          <a:lstStyle/>
          <a:p>
            <a:pPr marL="457200" indent="-457200" rtl="0" fontAlgn="base">
              <a:spcBef>
                <a:spcPts val="0"/>
              </a:spcBef>
              <a:spcAft>
                <a:spcPts val="1200"/>
              </a:spcAft>
              <a:buFont typeface="Wingdings" panose="05000000000000000000" pitchFamily="2" charset="2"/>
              <a:buChar char="Ø"/>
            </a:pPr>
            <a:r>
              <a:rPr lang="en-US" sz="3200" dirty="0">
                <a:solidFill>
                  <a:srgbClr val="000000"/>
                </a:solidFill>
                <a:latin typeface="Arial" panose="020B0604020202020204" pitchFamily="34" charset="0"/>
              </a:rPr>
              <a:t>R</a:t>
            </a:r>
            <a:r>
              <a:rPr lang="en-US" sz="3200" b="0" i="0" u="none" strike="noStrike" dirty="0">
                <a:solidFill>
                  <a:srgbClr val="000000"/>
                </a:solidFill>
                <a:effectLst/>
                <a:latin typeface="Arial" panose="020B0604020202020204" pitchFamily="34" charset="0"/>
              </a:rPr>
              <a:t>ecent studies in Louisiana, Indiana, Ohio and the District of Columbia found that on average, students attending private schools with vouchers did less well on tests relative to their similar peers in public schools. </a:t>
            </a:r>
          </a:p>
          <a:p>
            <a:pPr marL="457200" indent="-457200" rtl="0" fontAlgn="base">
              <a:spcBef>
                <a:spcPts val="0"/>
              </a:spcBef>
              <a:spcAft>
                <a:spcPts val="1200"/>
              </a:spcAft>
              <a:buFont typeface="Wingdings" panose="05000000000000000000" pitchFamily="2" charset="2"/>
              <a:buChar char="Ø"/>
            </a:pPr>
            <a:r>
              <a:rPr lang="en-US" sz="3200" b="0" i="0" u="none" strike="noStrike" dirty="0">
                <a:solidFill>
                  <a:srgbClr val="000000"/>
                </a:solidFill>
                <a:effectLst/>
                <a:latin typeface="Arial" panose="020B0604020202020204" pitchFamily="34" charset="0"/>
              </a:rPr>
              <a:t>The projected cost </a:t>
            </a:r>
            <a:r>
              <a:rPr lang="en-US" sz="3200" b="0" i="0" strike="noStrike" dirty="0">
                <a:effectLst/>
                <a:latin typeface="Arial" panose="020B0604020202020204" pitchFamily="34" charset="0"/>
              </a:rPr>
              <a:t>of Arizona’s voucher </a:t>
            </a:r>
            <a:r>
              <a:rPr lang="en-US" sz="3200" b="0" i="0" u="none" strike="noStrike" dirty="0">
                <a:solidFill>
                  <a:srgbClr val="000000"/>
                </a:solidFill>
                <a:effectLst/>
                <a:latin typeface="Arial" panose="020B0604020202020204" pitchFamily="34" charset="0"/>
              </a:rPr>
              <a:t>program grew by 1,400% from the initial $65 million to $900 million in just two years’ time. 75% of </a:t>
            </a:r>
            <a:r>
              <a:rPr lang="en-US" sz="3200" b="0" i="0" strike="noStrike" dirty="0">
                <a:effectLst/>
                <a:latin typeface="Arial" panose="020B0604020202020204" pitchFamily="34" charset="0"/>
              </a:rPr>
              <a:t>students who initially applied for vouchers were not already enrolled in public schools.</a:t>
            </a:r>
          </a:p>
          <a:p>
            <a:pPr marL="457200" indent="-457200" rtl="0" fontAlgn="base">
              <a:spcBef>
                <a:spcPts val="0"/>
              </a:spcBef>
              <a:spcAft>
                <a:spcPts val="1200"/>
              </a:spcAft>
              <a:buFont typeface="Wingdings" panose="05000000000000000000" pitchFamily="2" charset="2"/>
              <a:buChar char="Ø"/>
            </a:pPr>
            <a:r>
              <a:rPr lang="en-US" sz="3200" b="0" i="0" strike="noStrike" dirty="0">
                <a:effectLst/>
                <a:latin typeface="Arial" panose="020B0604020202020204" pitchFamily="34" charset="0"/>
              </a:rPr>
              <a:t>New Hampshire’s voucher program was estimated to cost $130,000 in 2021 and it now costs $14.7 million.</a:t>
            </a:r>
          </a:p>
          <a:p>
            <a:pPr marL="457200" indent="-457200" rtl="0" fontAlgn="base">
              <a:spcBef>
                <a:spcPts val="0"/>
              </a:spcBef>
              <a:spcAft>
                <a:spcPts val="1200"/>
              </a:spcAft>
              <a:buFont typeface="Wingdings" panose="05000000000000000000" pitchFamily="2" charset="2"/>
              <a:buChar char="Ø"/>
            </a:pPr>
            <a:r>
              <a:rPr lang="en-US" sz="3200" dirty="0">
                <a:solidFill>
                  <a:srgbClr val="000000"/>
                </a:solidFill>
                <a:latin typeface="Arial" panose="020B0604020202020204" pitchFamily="34" charset="0"/>
              </a:rPr>
              <a:t>Florida began by offering vouchers for students in special education in 1999, then expanded to families with low income, and in 2023, eligibility was expanded to all students in the state, for an estimated cost of $4 billion.</a:t>
            </a:r>
            <a:endParaRPr lang="en-US" sz="4000" dirty="0">
              <a:solidFill>
                <a:srgbClr val="000000"/>
              </a:solidFill>
              <a:latin typeface="Arial"/>
            </a:endParaRPr>
          </a:p>
        </p:txBody>
      </p:sp>
      <p:sp>
        <p:nvSpPr>
          <p:cNvPr id="3" name="TextBox 2">
            <a:extLst>
              <a:ext uri="{FF2B5EF4-FFF2-40B4-BE49-F238E27FC236}">
                <a16:creationId xmlns:a16="http://schemas.microsoft.com/office/drawing/2014/main" id="{5DA3CA3B-8D68-9781-235B-2C11FC14D218}"/>
              </a:ext>
            </a:extLst>
          </p:cNvPr>
          <p:cNvSpPr txBox="1"/>
          <p:nvPr/>
        </p:nvSpPr>
        <p:spPr>
          <a:xfrm>
            <a:off x="15087600" y="3467100"/>
            <a:ext cx="2667000" cy="48320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0" i="0" strike="noStrike" dirty="0">
                <a:solidFill>
                  <a:schemeClr val="bg1"/>
                </a:solidFill>
                <a:effectLst/>
                <a:latin typeface="Arial" panose="020B0604020202020204" pitchFamily="34" charset="0"/>
              </a:rPr>
              <a:t>Texas budget officials estimated the proposed voucher plan would grow from a cost of $512 million in 2025 to more than $1 billion by 2028.</a:t>
            </a:r>
          </a:p>
        </p:txBody>
      </p:sp>
    </p:spTree>
    <p:extLst>
      <p:ext uri="{BB962C8B-B14F-4D97-AF65-F5344CB8AC3E}">
        <p14:creationId xmlns:p14="http://schemas.microsoft.com/office/powerpoint/2010/main" val="4216478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6857990"/>
          </a:xfrm>
          <a:prstGeom prst="rect">
            <a:avLst/>
          </a:prstGeom>
          <a:solidFill>
            <a:srgbClr val="1B75BC"/>
          </a:solidFill>
        </p:spPr>
        <p:txBody>
          <a:bodyPr/>
          <a:lstStyle/>
          <a:p>
            <a:endParaRPr lang="en-US" dirty="0"/>
          </a:p>
        </p:txBody>
      </p:sp>
      <p:sp>
        <p:nvSpPr>
          <p:cNvPr id="3" name="AutoShape 3"/>
          <p:cNvSpPr/>
          <p:nvPr/>
        </p:nvSpPr>
        <p:spPr>
          <a:xfrm>
            <a:off x="12073595" y="4185866"/>
            <a:ext cx="4188089" cy="4664175"/>
          </a:xfrm>
          <a:prstGeom prst="rect">
            <a:avLst/>
          </a:prstGeom>
          <a:solidFill>
            <a:srgbClr val="000000">
              <a:alpha val="33725"/>
            </a:srgbClr>
          </a:solidFill>
        </p:spPr>
        <p:txBody>
          <a:bodyPr/>
          <a:lstStyle/>
          <a:p>
            <a:endParaRPr lang="en-US" dirty="0"/>
          </a:p>
        </p:txBody>
      </p:sp>
      <p:sp>
        <p:nvSpPr>
          <p:cNvPr id="4" name="AutoShape 4"/>
          <p:cNvSpPr/>
          <p:nvPr/>
        </p:nvSpPr>
        <p:spPr>
          <a:xfrm>
            <a:off x="2144519" y="4185866"/>
            <a:ext cx="4141701" cy="4664175"/>
          </a:xfrm>
          <a:prstGeom prst="rect">
            <a:avLst/>
          </a:prstGeom>
          <a:solidFill>
            <a:srgbClr val="000000">
              <a:alpha val="33725"/>
            </a:srgbClr>
          </a:solidFill>
        </p:spPr>
        <p:txBody>
          <a:bodyPr/>
          <a:lstStyle/>
          <a:p>
            <a:endParaRPr lang="en-US" dirty="0"/>
          </a:p>
        </p:txBody>
      </p:sp>
      <p:sp>
        <p:nvSpPr>
          <p:cNvPr id="5" name="AutoShape 5"/>
          <p:cNvSpPr/>
          <p:nvPr/>
        </p:nvSpPr>
        <p:spPr>
          <a:xfrm>
            <a:off x="7238720" y="4185866"/>
            <a:ext cx="4158143" cy="4664175"/>
          </a:xfrm>
          <a:prstGeom prst="rect">
            <a:avLst/>
          </a:prstGeom>
          <a:solidFill>
            <a:srgbClr val="000000">
              <a:alpha val="33725"/>
            </a:srgbClr>
          </a:solidFill>
        </p:spPr>
        <p:txBody>
          <a:bodyPr/>
          <a:lstStyle/>
          <a:p>
            <a:endParaRPr lang="en-US" dirty="0"/>
          </a:p>
        </p:txBody>
      </p:sp>
      <p:sp>
        <p:nvSpPr>
          <p:cNvPr id="6" name="AutoShape 6"/>
          <p:cNvSpPr/>
          <p:nvPr/>
        </p:nvSpPr>
        <p:spPr>
          <a:xfrm>
            <a:off x="11857333" y="4023941"/>
            <a:ext cx="4148152" cy="4654003"/>
          </a:xfrm>
          <a:prstGeom prst="rect">
            <a:avLst/>
          </a:prstGeom>
          <a:solidFill>
            <a:srgbClr val="FFFFFF"/>
          </a:solidFill>
        </p:spPr>
        <p:txBody>
          <a:bodyPr/>
          <a:lstStyle/>
          <a:p>
            <a:endParaRPr lang="en-US" dirty="0"/>
          </a:p>
        </p:txBody>
      </p:sp>
      <p:sp>
        <p:nvSpPr>
          <p:cNvPr id="7" name="AutoShape 7"/>
          <p:cNvSpPr/>
          <p:nvPr/>
        </p:nvSpPr>
        <p:spPr>
          <a:xfrm>
            <a:off x="1872762" y="4023941"/>
            <a:ext cx="4141701" cy="4654003"/>
          </a:xfrm>
          <a:prstGeom prst="rect">
            <a:avLst/>
          </a:prstGeom>
          <a:solidFill>
            <a:srgbClr val="FFFFFF"/>
          </a:solidFill>
        </p:spPr>
        <p:txBody>
          <a:bodyPr/>
          <a:lstStyle/>
          <a:p>
            <a:endParaRPr lang="en-US" dirty="0"/>
          </a:p>
        </p:txBody>
      </p:sp>
      <p:sp>
        <p:nvSpPr>
          <p:cNvPr id="8" name="AutoShape 8"/>
          <p:cNvSpPr/>
          <p:nvPr/>
        </p:nvSpPr>
        <p:spPr>
          <a:xfrm>
            <a:off x="7000595" y="4023941"/>
            <a:ext cx="4142363" cy="4654003"/>
          </a:xfrm>
          <a:prstGeom prst="rect">
            <a:avLst/>
          </a:prstGeom>
          <a:solidFill>
            <a:srgbClr val="FFFFFF"/>
          </a:solidFill>
        </p:spPr>
        <p:txBody>
          <a:bodyPr/>
          <a:lstStyle/>
          <a:p>
            <a:endParaRPr lang="en-US" dirty="0"/>
          </a:p>
        </p:txBody>
      </p:sp>
      <p:sp>
        <p:nvSpPr>
          <p:cNvPr id="9" name="TextBox 9"/>
          <p:cNvSpPr txBox="1"/>
          <p:nvPr/>
        </p:nvSpPr>
        <p:spPr>
          <a:xfrm>
            <a:off x="921814" y="1019175"/>
            <a:ext cx="16299924" cy="1176658"/>
          </a:xfrm>
          <a:prstGeom prst="rect">
            <a:avLst/>
          </a:prstGeom>
        </p:spPr>
        <p:txBody>
          <a:bodyPr lIns="0" tIns="0" rIns="0" bIns="0" rtlCol="0" anchor="t">
            <a:spAutoFit/>
          </a:bodyPr>
          <a:lstStyle/>
          <a:p>
            <a:pPr algn="ctr">
              <a:lnSpc>
                <a:spcPts val="7700"/>
              </a:lnSpc>
              <a:spcBef>
                <a:spcPct val="0"/>
              </a:spcBef>
            </a:pPr>
            <a:r>
              <a:rPr lang="en-US" sz="7700" dirty="0">
                <a:solidFill>
                  <a:srgbClr val="FFFFFF"/>
                </a:solidFill>
                <a:latin typeface="Arial Bold"/>
              </a:rPr>
              <a:t>Key House Votes on Vouchers</a:t>
            </a:r>
          </a:p>
        </p:txBody>
      </p:sp>
      <p:sp>
        <p:nvSpPr>
          <p:cNvPr id="10" name="TextBox 10"/>
          <p:cNvSpPr txBox="1"/>
          <p:nvPr/>
        </p:nvSpPr>
        <p:spPr>
          <a:xfrm>
            <a:off x="1479469" y="2254450"/>
            <a:ext cx="15281024" cy="1512316"/>
          </a:xfrm>
          <a:prstGeom prst="rect">
            <a:avLst/>
          </a:prstGeom>
        </p:spPr>
        <p:txBody>
          <a:bodyPr lIns="0" tIns="0" rIns="0" bIns="0" rtlCol="0" anchor="t">
            <a:spAutoFit/>
          </a:bodyPr>
          <a:lstStyle/>
          <a:p>
            <a:pPr algn="ctr">
              <a:lnSpc>
                <a:spcPts val="2911"/>
              </a:lnSpc>
            </a:pPr>
            <a:r>
              <a:rPr lang="en-US" sz="2599" dirty="0">
                <a:solidFill>
                  <a:srgbClr val="FFFFFF"/>
                </a:solidFill>
                <a:latin typeface="Arial"/>
              </a:rPr>
              <a:t>The House took three different floor votes regarding private school vouchers during the 88th Regular Legislative Session.  Two votes were in regards to a budget amendment prohibiting the use of state funds for private school vouchers, known as "The Herrero Amendment" for its author.  The other was in regards to the House Public Education Committee's ability to meet for a last-minute voucher vote.</a:t>
            </a:r>
          </a:p>
        </p:txBody>
      </p:sp>
      <p:sp>
        <p:nvSpPr>
          <p:cNvPr id="11" name="TextBox 11"/>
          <p:cNvSpPr txBox="1"/>
          <p:nvPr/>
        </p:nvSpPr>
        <p:spPr>
          <a:xfrm>
            <a:off x="2144519" y="5824176"/>
            <a:ext cx="3618247" cy="2313432"/>
          </a:xfrm>
          <a:prstGeom prst="rect">
            <a:avLst/>
          </a:prstGeom>
        </p:spPr>
        <p:txBody>
          <a:bodyPr lIns="0" tIns="0" rIns="0" bIns="0" rtlCol="0" anchor="t">
            <a:spAutoFit/>
          </a:bodyPr>
          <a:lstStyle/>
          <a:p>
            <a:pPr>
              <a:lnSpc>
                <a:spcPts val="2604"/>
              </a:lnSpc>
            </a:pPr>
            <a:r>
              <a:rPr lang="en-US" sz="2100" dirty="0">
                <a:solidFill>
                  <a:srgbClr val="000000"/>
                </a:solidFill>
                <a:latin typeface="Arial"/>
              </a:rPr>
              <a:t>Chairman Buckley moved to table The Herrero Amendment.  The House rejected that proposal by a vote of 64 for and 71 against, allowing the vote on the amendment to happen.</a:t>
            </a:r>
          </a:p>
        </p:txBody>
      </p:sp>
      <p:sp>
        <p:nvSpPr>
          <p:cNvPr id="12" name="TextBox 12"/>
          <p:cNvSpPr txBox="1"/>
          <p:nvPr/>
        </p:nvSpPr>
        <p:spPr>
          <a:xfrm>
            <a:off x="7215126" y="5786076"/>
            <a:ext cx="3666913" cy="2044065"/>
          </a:xfrm>
          <a:prstGeom prst="rect">
            <a:avLst/>
          </a:prstGeom>
        </p:spPr>
        <p:txBody>
          <a:bodyPr lIns="0" tIns="0" rIns="0" bIns="0" rtlCol="0" anchor="t">
            <a:spAutoFit/>
          </a:bodyPr>
          <a:lstStyle/>
          <a:p>
            <a:pPr>
              <a:lnSpc>
                <a:spcPts val="2625"/>
              </a:lnSpc>
            </a:pPr>
            <a:r>
              <a:rPr lang="en-US" sz="2100" dirty="0">
                <a:solidFill>
                  <a:srgbClr val="000000"/>
                </a:solidFill>
                <a:latin typeface="Arial"/>
              </a:rPr>
              <a:t>Rep. Herrero proposed an amendment to HB 1 to prohibit the use of state funds for vouchers.  The House adopted the amendment by a vote of 86-52.</a:t>
            </a:r>
          </a:p>
        </p:txBody>
      </p:sp>
      <p:sp>
        <p:nvSpPr>
          <p:cNvPr id="13" name="TextBox 13"/>
          <p:cNvSpPr txBox="1"/>
          <p:nvPr/>
        </p:nvSpPr>
        <p:spPr>
          <a:xfrm>
            <a:off x="12111238" y="5681179"/>
            <a:ext cx="3609144" cy="2309241"/>
          </a:xfrm>
          <a:prstGeom prst="rect">
            <a:avLst/>
          </a:prstGeom>
        </p:spPr>
        <p:txBody>
          <a:bodyPr lIns="0" tIns="0" rIns="0" bIns="0" rtlCol="0" anchor="t">
            <a:spAutoFit/>
          </a:bodyPr>
          <a:lstStyle/>
          <a:p>
            <a:pPr>
              <a:lnSpc>
                <a:spcPts val="2562"/>
              </a:lnSpc>
            </a:pPr>
            <a:r>
              <a:rPr lang="en-US" sz="2100" dirty="0">
                <a:solidFill>
                  <a:srgbClr val="000000"/>
                </a:solidFill>
                <a:latin typeface="Arial"/>
              </a:rPr>
              <a:t>Chairman Buckley sought permission for the Public Education Committee to meet on voucher bill SB 8, and Rep. Bailes objected to the motion.  The House denied permission to meet by a vote of 65-76.</a:t>
            </a:r>
          </a:p>
        </p:txBody>
      </p:sp>
      <p:sp>
        <p:nvSpPr>
          <p:cNvPr id="14" name="TextBox 14"/>
          <p:cNvSpPr txBox="1"/>
          <p:nvPr/>
        </p:nvSpPr>
        <p:spPr>
          <a:xfrm>
            <a:off x="2396215" y="4268675"/>
            <a:ext cx="3094794" cy="1091692"/>
          </a:xfrm>
          <a:prstGeom prst="rect">
            <a:avLst/>
          </a:prstGeom>
        </p:spPr>
        <p:txBody>
          <a:bodyPr lIns="0" tIns="0" rIns="0" bIns="0" rtlCol="0" anchor="t">
            <a:spAutoFit/>
          </a:bodyPr>
          <a:lstStyle/>
          <a:p>
            <a:pPr algn="ctr">
              <a:lnSpc>
                <a:spcPts val="3913"/>
              </a:lnSpc>
            </a:pPr>
            <a:r>
              <a:rPr lang="en-US" sz="3799" dirty="0">
                <a:solidFill>
                  <a:srgbClr val="19598D"/>
                </a:solidFill>
                <a:latin typeface="Arial Bold"/>
              </a:rPr>
              <a:t>Motion to Table</a:t>
            </a:r>
          </a:p>
        </p:txBody>
      </p:sp>
      <p:sp>
        <p:nvSpPr>
          <p:cNvPr id="15" name="TextBox 15"/>
          <p:cNvSpPr txBox="1"/>
          <p:nvPr/>
        </p:nvSpPr>
        <p:spPr>
          <a:xfrm>
            <a:off x="7596603" y="4386262"/>
            <a:ext cx="3094794" cy="1124712"/>
          </a:xfrm>
          <a:prstGeom prst="rect">
            <a:avLst/>
          </a:prstGeom>
        </p:spPr>
        <p:txBody>
          <a:bodyPr lIns="0" tIns="0" rIns="0" bIns="0" rtlCol="0" anchor="t">
            <a:spAutoFit/>
          </a:bodyPr>
          <a:lstStyle/>
          <a:p>
            <a:pPr algn="ctr">
              <a:lnSpc>
                <a:spcPts val="4104"/>
              </a:lnSpc>
            </a:pPr>
            <a:r>
              <a:rPr lang="en-US" sz="3800" dirty="0">
                <a:solidFill>
                  <a:srgbClr val="19598D"/>
                </a:solidFill>
                <a:latin typeface="Arial Bold"/>
              </a:rPr>
              <a:t>The Herrero Amendment</a:t>
            </a:r>
          </a:p>
        </p:txBody>
      </p:sp>
      <p:sp>
        <p:nvSpPr>
          <p:cNvPr id="16" name="TextBox 16"/>
          <p:cNvSpPr txBox="1"/>
          <p:nvPr/>
        </p:nvSpPr>
        <p:spPr>
          <a:xfrm>
            <a:off x="12043115" y="4386262"/>
            <a:ext cx="3745389" cy="955040"/>
          </a:xfrm>
          <a:prstGeom prst="rect">
            <a:avLst/>
          </a:prstGeom>
        </p:spPr>
        <p:txBody>
          <a:bodyPr lIns="0" tIns="0" rIns="0" bIns="0" rtlCol="0" anchor="t">
            <a:spAutoFit/>
          </a:bodyPr>
          <a:lstStyle/>
          <a:p>
            <a:pPr algn="ctr">
              <a:lnSpc>
                <a:spcPts val="3520"/>
              </a:lnSpc>
            </a:pPr>
            <a:r>
              <a:rPr lang="en-US" sz="3200" dirty="0">
                <a:solidFill>
                  <a:srgbClr val="19598D"/>
                </a:solidFill>
                <a:latin typeface="Arial Bold"/>
              </a:rPr>
              <a:t>Motion on Permission to Meet</a:t>
            </a:r>
          </a:p>
        </p:txBody>
      </p:sp>
      <p:sp>
        <p:nvSpPr>
          <p:cNvPr id="17" name="AutoShape 17"/>
          <p:cNvSpPr/>
          <p:nvPr/>
        </p:nvSpPr>
        <p:spPr>
          <a:xfrm>
            <a:off x="2396215" y="5509851"/>
            <a:ext cx="3094794" cy="0"/>
          </a:xfrm>
          <a:prstGeom prst="line">
            <a:avLst/>
          </a:prstGeom>
          <a:ln w="19050" cap="rnd">
            <a:solidFill>
              <a:srgbClr val="000000"/>
            </a:solidFill>
            <a:prstDash val="solid"/>
            <a:headEnd type="none" w="sm" len="sm"/>
            <a:tailEnd type="none" w="sm" len="sm"/>
          </a:ln>
        </p:spPr>
        <p:txBody>
          <a:bodyPr/>
          <a:lstStyle/>
          <a:p>
            <a:endParaRPr lang="en-US" dirty="0"/>
          </a:p>
        </p:txBody>
      </p:sp>
      <p:sp>
        <p:nvSpPr>
          <p:cNvPr id="18" name="AutoShape 18"/>
          <p:cNvSpPr/>
          <p:nvPr/>
        </p:nvSpPr>
        <p:spPr>
          <a:xfrm>
            <a:off x="7596603" y="5490801"/>
            <a:ext cx="3094794" cy="0"/>
          </a:xfrm>
          <a:prstGeom prst="line">
            <a:avLst/>
          </a:prstGeom>
          <a:ln w="19050" cap="rnd">
            <a:solidFill>
              <a:srgbClr val="000000"/>
            </a:solidFill>
            <a:prstDash val="solid"/>
            <a:headEnd type="none" w="sm" len="sm"/>
            <a:tailEnd type="none" w="sm" len="sm"/>
          </a:ln>
        </p:spPr>
        <p:txBody>
          <a:bodyPr/>
          <a:lstStyle/>
          <a:p>
            <a:endParaRPr lang="en-US" dirty="0"/>
          </a:p>
        </p:txBody>
      </p:sp>
      <p:sp>
        <p:nvSpPr>
          <p:cNvPr id="19" name="AutoShape 19"/>
          <p:cNvSpPr/>
          <p:nvPr/>
        </p:nvSpPr>
        <p:spPr>
          <a:xfrm>
            <a:off x="12384012" y="5471751"/>
            <a:ext cx="3094794" cy="0"/>
          </a:xfrm>
          <a:prstGeom prst="line">
            <a:avLst/>
          </a:prstGeom>
          <a:ln w="19050" cap="rnd">
            <a:solidFill>
              <a:srgbClr val="000000"/>
            </a:solidFill>
            <a:prstDash val="solid"/>
            <a:headEnd type="none" w="sm" len="sm"/>
            <a:tailEnd type="none" w="sm" len="sm"/>
          </a:ln>
        </p:spPr>
        <p:txBody>
          <a:bodyPr/>
          <a:lstStyle/>
          <a:p>
            <a:endParaRPr lang="en-US" dirty="0"/>
          </a:p>
        </p:txBody>
      </p:sp>
      <p:sp>
        <p:nvSpPr>
          <p:cNvPr id="20" name="AutoShape 20"/>
          <p:cNvSpPr/>
          <p:nvPr/>
        </p:nvSpPr>
        <p:spPr>
          <a:xfrm flipV="1">
            <a:off x="-282420" y="9024697"/>
            <a:ext cx="16219404" cy="85966"/>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21" name="Freeform 21"/>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22" name="TextBox 22"/>
          <p:cNvSpPr txBox="1"/>
          <p:nvPr/>
        </p:nvSpPr>
        <p:spPr>
          <a:xfrm>
            <a:off x="2153622" y="9179527"/>
            <a:ext cx="3609144" cy="6136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110</a:t>
            </a:r>
          </a:p>
          <a:p>
            <a:pPr algn="ctr">
              <a:lnSpc>
                <a:spcPts val="2520"/>
              </a:lnSpc>
            </a:pPr>
            <a:r>
              <a:rPr lang="en-US" sz="1800" dirty="0">
                <a:solidFill>
                  <a:srgbClr val="000000"/>
                </a:solidFill>
                <a:latin typeface="Arial"/>
              </a:rPr>
              <a:t>April 6, 2023</a:t>
            </a:r>
          </a:p>
        </p:txBody>
      </p:sp>
      <p:sp>
        <p:nvSpPr>
          <p:cNvPr id="23" name="TextBox 23"/>
          <p:cNvSpPr txBox="1"/>
          <p:nvPr/>
        </p:nvSpPr>
        <p:spPr>
          <a:xfrm>
            <a:off x="7339428" y="9182100"/>
            <a:ext cx="3609144" cy="6136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111</a:t>
            </a:r>
          </a:p>
          <a:p>
            <a:pPr algn="ctr">
              <a:lnSpc>
                <a:spcPts val="2520"/>
              </a:lnSpc>
            </a:pPr>
            <a:r>
              <a:rPr lang="en-US" sz="1800" dirty="0">
                <a:solidFill>
                  <a:srgbClr val="000000"/>
                </a:solidFill>
                <a:latin typeface="Arial"/>
              </a:rPr>
              <a:t>April 6, 2023</a:t>
            </a:r>
          </a:p>
        </p:txBody>
      </p:sp>
      <p:sp>
        <p:nvSpPr>
          <p:cNvPr id="24" name="TextBox 24"/>
          <p:cNvSpPr txBox="1"/>
          <p:nvPr/>
        </p:nvSpPr>
        <p:spPr>
          <a:xfrm>
            <a:off x="12179361" y="9210675"/>
            <a:ext cx="3609144" cy="6136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1464 </a:t>
            </a:r>
          </a:p>
          <a:p>
            <a:pPr algn="ctr">
              <a:lnSpc>
                <a:spcPts val="2520"/>
              </a:lnSpc>
            </a:pPr>
            <a:r>
              <a:rPr lang="en-US" sz="1800" dirty="0">
                <a:solidFill>
                  <a:srgbClr val="000000"/>
                </a:solidFill>
                <a:latin typeface="Arial"/>
              </a:rPr>
              <a:t>May 10, 2023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6" name="AutoShape 6"/>
          <p:cNvSpPr/>
          <p:nvPr/>
        </p:nvSpPr>
        <p:spPr>
          <a:xfrm>
            <a:off x="0" y="9381789"/>
            <a:ext cx="16014256" cy="29548"/>
          </a:xfrm>
          <a:prstGeom prst="line">
            <a:avLst/>
          </a:prstGeom>
          <a:ln w="38100" cap="flat">
            <a:solidFill>
              <a:srgbClr val="D9D9D9"/>
            </a:solidFill>
            <a:prstDash val="solid"/>
            <a:headEnd type="none" w="sm" len="sm"/>
            <a:tailEnd type="none" w="sm" len="sm"/>
          </a:ln>
        </p:spPr>
        <p:txBody>
          <a:bodyPr/>
          <a:lstStyle/>
          <a:p>
            <a:endParaRPr lang="en-US" dirty="0"/>
          </a:p>
        </p:txBody>
      </p:sp>
      <p:sp>
        <p:nvSpPr>
          <p:cNvPr id="7" name="TextBox 7"/>
          <p:cNvSpPr txBox="1"/>
          <p:nvPr/>
        </p:nvSpPr>
        <p:spPr>
          <a:xfrm>
            <a:off x="1524000" y="905211"/>
            <a:ext cx="9220200" cy="748795"/>
          </a:xfrm>
          <a:prstGeom prst="rect">
            <a:avLst/>
          </a:prstGeom>
        </p:spPr>
        <p:txBody>
          <a:bodyPr wrap="square" lIns="0" tIns="0" rIns="0" bIns="0" rtlCol="0" anchor="t">
            <a:spAutoFit/>
          </a:bodyPr>
          <a:lstStyle/>
          <a:p>
            <a:pPr>
              <a:lnSpc>
                <a:spcPts val="5620"/>
              </a:lnSpc>
            </a:pPr>
            <a:r>
              <a:rPr lang="en-US" sz="7200" spc="-95" dirty="0">
                <a:solidFill>
                  <a:srgbClr val="1B75BC"/>
                </a:solidFill>
                <a:latin typeface="Arial Bold"/>
              </a:rPr>
              <a:t>“The 24”</a:t>
            </a:r>
          </a:p>
        </p:txBody>
      </p:sp>
      <p:sp>
        <p:nvSpPr>
          <p:cNvPr id="8" name="TextBox 7">
            <a:extLst>
              <a:ext uri="{FF2B5EF4-FFF2-40B4-BE49-F238E27FC236}">
                <a16:creationId xmlns:a16="http://schemas.microsoft.com/office/drawing/2014/main" id="{CA3C40B5-250E-B19A-B1B0-F0FC6086EF9D}"/>
              </a:ext>
            </a:extLst>
          </p:cNvPr>
          <p:cNvSpPr txBox="1"/>
          <p:nvPr/>
        </p:nvSpPr>
        <p:spPr>
          <a:xfrm>
            <a:off x="1524000" y="2382431"/>
            <a:ext cx="13677900" cy="7028906"/>
          </a:xfrm>
          <a:prstGeom prst="rect">
            <a:avLst/>
          </a:prstGeom>
          <a:noFill/>
        </p:spPr>
        <p:txBody>
          <a:bodyPr wrap="square" numCol="2" rtlCol="0">
            <a:spAutoFit/>
          </a:bodyPr>
          <a:lstStyle/>
          <a:p>
            <a:pPr marL="514350" marR="0" indent="-514350">
              <a:spcBef>
                <a:spcPts val="0"/>
              </a:spcBef>
              <a:spcAft>
                <a:spcPts val="0"/>
              </a:spcAft>
              <a:buFont typeface="+mj-lt"/>
              <a:buAutoNum type="arabicPeriod"/>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Allison, Steve</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Ashby, Trent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Bailes, Ernest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Bell, Keith</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Burns, DeWayne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Clardy, Travis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Darby, Drew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Dean, Jay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Geren, Charlie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Holland, Justin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Kacal, Kyle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King, Ken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Kuempel, John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Lambert, Stan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indent="-514350">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Landgraf, Brooks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Murr, Andrew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Orr, Angelia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Price, Four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Raney, John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Rogers, Glenn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Shine, Hugh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Smith, Reggie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Spiller, David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indent="-514350">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VanDeaver, Gary</a:t>
            </a:r>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6FBFD1E-4628-0816-7F34-428D3319DFFF}"/>
              </a:ext>
            </a:extLst>
          </p:cNvPr>
          <p:cNvSpPr txBox="1"/>
          <p:nvPr/>
        </p:nvSpPr>
        <p:spPr>
          <a:xfrm>
            <a:off x="1644428" y="1554819"/>
            <a:ext cx="12725400"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House Republicans who voted </a:t>
            </a:r>
            <a:r>
              <a:rPr lang="en-US" sz="2800" b="1" u="sng" dirty="0">
                <a:solidFill>
                  <a:srgbClr val="0070C0"/>
                </a:solidFill>
                <a:latin typeface="Arial" panose="020B0604020202020204" pitchFamily="34" charset="0"/>
                <a:cs typeface="Arial" panose="020B0604020202020204" pitchFamily="34" charset="0"/>
              </a:rPr>
              <a:t>FOR</a:t>
            </a:r>
            <a:r>
              <a:rPr lang="en-US" sz="2800" b="1" dirty="0">
                <a:solidFill>
                  <a:srgbClr val="0070C0"/>
                </a:solidFill>
                <a:latin typeface="Arial" panose="020B0604020202020204" pitchFamily="34" charset="0"/>
                <a:cs typeface="Arial" panose="020B0604020202020204" pitchFamily="34" charset="0"/>
              </a:rPr>
              <a:t> the Herrero anti-voucher amendment</a:t>
            </a:r>
          </a:p>
        </p:txBody>
      </p:sp>
      <p:sp>
        <p:nvSpPr>
          <p:cNvPr id="4" name="TextBox 3">
            <a:extLst>
              <a:ext uri="{FF2B5EF4-FFF2-40B4-BE49-F238E27FC236}">
                <a16:creationId xmlns:a16="http://schemas.microsoft.com/office/drawing/2014/main" id="{FC41C360-EBD9-3F61-C33C-DEB8DBA56C37}"/>
              </a:ext>
            </a:extLst>
          </p:cNvPr>
          <p:cNvSpPr txBox="1"/>
          <p:nvPr/>
        </p:nvSpPr>
        <p:spPr>
          <a:xfrm>
            <a:off x="14132729" y="2324100"/>
            <a:ext cx="3200400" cy="61247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It requires 76 (currently 75) votes for a measure to prevail in the Texas House.  </a:t>
            </a:r>
          </a:p>
          <a:p>
            <a:endParaRPr lang="en-US" sz="2800" dirty="0"/>
          </a:p>
          <a:p>
            <a:r>
              <a:rPr lang="en-US" sz="2800" dirty="0"/>
              <a:t>There are 64 Democrats in the Texas House, and all but one voted FOR the Herrero amendment (Rep. Harold Dutton voted Present).  </a:t>
            </a:r>
          </a:p>
        </p:txBody>
      </p:sp>
      <p:sp>
        <p:nvSpPr>
          <p:cNvPr id="5" name="TextBox 4">
            <a:extLst>
              <a:ext uri="{FF2B5EF4-FFF2-40B4-BE49-F238E27FC236}">
                <a16:creationId xmlns:a16="http://schemas.microsoft.com/office/drawing/2014/main" id="{DA8423C6-812E-6DF6-10EC-045242794475}"/>
              </a:ext>
            </a:extLst>
          </p:cNvPr>
          <p:cNvSpPr txBox="1"/>
          <p:nvPr/>
        </p:nvSpPr>
        <p:spPr>
          <a:xfrm>
            <a:off x="6019800" y="7714992"/>
            <a:ext cx="7772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The “white lighters” are Rs who voted Present: Buckley, Cook, DeAyala, Frazier, Cody Harris, Lujan, Phelan, Slawson, Thimesch, and Ed Thompson</a:t>
            </a:r>
          </a:p>
        </p:txBody>
      </p:sp>
    </p:spTree>
    <p:extLst>
      <p:ext uri="{BB962C8B-B14F-4D97-AF65-F5344CB8AC3E}">
        <p14:creationId xmlns:p14="http://schemas.microsoft.com/office/powerpoint/2010/main" val="2536595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4146759" y="1994322"/>
            <a:ext cx="2227095" cy="2969460"/>
          </a:xfrm>
          <a:custGeom>
            <a:avLst/>
            <a:gdLst/>
            <a:ahLst/>
            <a:cxnLst/>
            <a:rect l="l" t="t" r="r" b="b"/>
            <a:pathLst>
              <a:path w="2227095" h="2969460">
                <a:moveTo>
                  <a:pt x="0" y="0"/>
                </a:moveTo>
                <a:lnTo>
                  <a:pt x="2227096" y="0"/>
                </a:lnTo>
                <a:lnTo>
                  <a:pt x="2227096" y="2969461"/>
                </a:lnTo>
                <a:lnTo>
                  <a:pt x="0" y="2969461"/>
                </a:lnTo>
                <a:lnTo>
                  <a:pt x="0" y="0"/>
                </a:lnTo>
                <a:close/>
              </a:path>
            </a:pathLst>
          </a:custGeom>
          <a:blipFill>
            <a:blip r:embed="rId4"/>
            <a:stretch>
              <a:fillRect/>
            </a:stretch>
          </a:blipFill>
        </p:spPr>
        <p:txBody>
          <a:bodyPr/>
          <a:lstStyle/>
          <a:p>
            <a:endParaRPr lang="en-US" dirty="0"/>
          </a:p>
        </p:txBody>
      </p:sp>
      <p:sp>
        <p:nvSpPr>
          <p:cNvPr id="4" name="Freeform 4"/>
          <p:cNvSpPr/>
          <p:nvPr/>
        </p:nvSpPr>
        <p:spPr>
          <a:xfrm>
            <a:off x="1359225" y="5823190"/>
            <a:ext cx="2270847" cy="3177594"/>
          </a:xfrm>
          <a:custGeom>
            <a:avLst/>
            <a:gdLst/>
            <a:ahLst/>
            <a:cxnLst/>
            <a:rect l="l" t="t" r="r" b="b"/>
            <a:pathLst>
              <a:path w="2270847" h="3177594">
                <a:moveTo>
                  <a:pt x="0" y="0"/>
                </a:moveTo>
                <a:lnTo>
                  <a:pt x="2270847" y="0"/>
                </a:lnTo>
                <a:lnTo>
                  <a:pt x="2270847" y="3177594"/>
                </a:lnTo>
                <a:lnTo>
                  <a:pt x="0" y="3177594"/>
                </a:lnTo>
                <a:lnTo>
                  <a:pt x="0" y="0"/>
                </a:lnTo>
                <a:close/>
              </a:path>
            </a:pathLst>
          </a:custGeom>
          <a:blipFill>
            <a:blip r:embed="rId5"/>
            <a:stretch>
              <a:fillRect/>
            </a:stretch>
          </a:blipFill>
        </p:spPr>
        <p:txBody>
          <a:bodyPr/>
          <a:lstStyle/>
          <a:p>
            <a:endParaRPr lang="en-US" dirty="0"/>
          </a:p>
        </p:txBody>
      </p:sp>
      <p:sp>
        <p:nvSpPr>
          <p:cNvPr id="5" name="Freeform 5"/>
          <p:cNvSpPr/>
          <p:nvPr/>
        </p:nvSpPr>
        <p:spPr>
          <a:xfrm>
            <a:off x="9821688" y="1994322"/>
            <a:ext cx="2121043" cy="2969460"/>
          </a:xfrm>
          <a:custGeom>
            <a:avLst/>
            <a:gdLst/>
            <a:ahLst/>
            <a:cxnLst/>
            <a:rect l="l" t="t" r="r" b="b"/>
            <a:pathLst>
              <a:path w="2121043" h="2969460">
                <a:moveTo>
                  <a:pt x="0" y="0"/>
                </a:moveTo>
                <a:lnTo>
                  <a:pt x="2121044" y="0"/>
                </a:lnTo>
                <a:lnTo>
                  <a:pt x="2121044" y="2969461"/>
                </a:lnTo>
                <a:lnTo>
                  <a:pt x="0" y="2969461"/>
                </a:lnTo>
                <a:lnTo>
                  <a:pt x="0" y="0"/>
                </a:lnTo>
                <a:close/>
              </a:path>
            </a:pathLst>
          </a:custGeom>
          <a:blipFill>
            <a:blip r:embed="rId6"/>
            <a:stretch>
              <a:fillRect/>
            </a:stretch>
          </a:blipFill>
        </p:spPr>
        <p:txBody>
          <a:bodyPr/>
          <a:lstStyle/>
          <a:p>
            <a:endParaRPr lang="en-US" dirty="0"/>
          </a:p>
        </p:txBody>
      </p:sp>
      <p:sp>
        <p:nvSpPr>
          <p:cNvPr id="6" name="Freeform 6"/>
          <p:cNvSpPr/>
          <p:nvPr/>
        </p:nvSpPr>
        <p:spPr>
          <a:xfrm>
            <a:off x="7070248" y="5860360"/>
            <a:ext cx="2269710" cy="3177594"/>
          </a:xfrm>
          <a:custGeom>
            <a:avLst/>
            <a:gdLst/>
            <a:ahLst/>
            <a:cxnLst/>
            <a:rect l="l" t="t" r="r" b="b"/>
            <a:pathLst>
              <a:path w="2269710" h="3177594">
                <a:moveTo>
                  <a:pt x="0" y="0"/>
                </a:moveTo>
                <a:lnTo>
                  <a:pt x="2269710" y="0"/>
                </a:lnTo>
                <a:lnTo>
                  <a:pt x="2269710" y="3177595"/>
                </a:lnTo>
                <a:lnTo>
                  <a:pt x="0" y="3177595"/>
                </a:lnTo>
                <a:lnTo>
                  <a:pt x="0" y="0"/>
                </a:lnTo>
                <a:close/>
              </a:path>
            </a:pathLst>
          </a:custGeom>
          <a:blipFill>
            <a:blip r:embed="rId7"/>
            <a:stretch>
              <a:fillRect/>
            </a:stretch>
          </a:blipFill>
        </p:spPr>
        <p:txBody>
          <a:bodyPr/>
          <a:lstStyle/>
          <a:p>
            <a:endParaRPr lang="en-US" dirty="0"/>
          </a:p>
        </p:txBody>
      </p:sp>
      <p:sp>
        <p:nvSpPr>
          <p:cNvPr id="7" name="Freeform 7"/>
          <p:cNvSpPr/>
          <p:nvPr/>
        </p:nvSpPr>
        <p:spPr>
          <a:xfrm>
            <a:off x="12392025" y="5823190"/>
            <a:ext cx="2269710" cy="3177594"/>
          </a:xfrm>
          <a:custGeom>
            <a:avLst/>
            <a:gdLst/>
            <a:ahLst/>
            <a:cxnLst/>
            <a:rect l="l" t="t" r="r" b="b"/>
            <a:pathLst>
              <a:path w="2269710" h="3177594">
                <a:moveTo>
                  <a:pt x="0" y="0"/>
                </a:moveTo>
                <a:lnTo>
                  <a:pt x="2269710" y="0"/>
                </a:lnTo>
                <a:lnTo>
                  <a:pt x="2269710" y="3177594"/>
                </a:lnTo>
                <a:lnTo>
                  <a:pt x="0" y="3177594"/>
                </a:lnTo>
                <a:lnTo>
                  <a:pt x="0" y="0"/>
                </a:lnTo>
                <a:close/>
              </a:path>
            </a:pathLst>
          </a:custGeom>
          <a:blipFill>
            <a:blip r:embed="rId8"/>
            <a:stretch>
              <a:fillRect/>
            </a:stretch>
          </a:blipFill>
        </p:spPr>
        <p:txBody>
          <a:bodyPr/>
          <a:lstStyle/>
          <a:p>
            <a:endParaRPr lang="en-US" dirty="0"/>
          </a:p>
        </p:txBody>
      </p:sp>
      <p:grpSp>
        <p:nvGrpSpPr>
          <p:cNvPr id="8" name="Group 8"/>
          <p:cNvGrpSpPr/>
          <p:nvPr/>
        </p:nvGrpSpPr>
        <p:grpSpPr>
          <a:xfrm>
            <a:off x="0" y="431788"/>
            <a:ext cx="18288000" cy="1121842"/>
            <a:chOff x="0" y="0"/>
            <a:chExt cx="4816593" cy="295465"/>
          </a:xfrm>
        </p:grpSpPr>
        <p:sp>
          <p:nvSpPr>
            <p:cNvPr id="9" name="Freeform 9"/>
            <p:cNvSpPr/>
            <p:nvPr/>
          </p:nvSpPr>
          <p:spPr>
            <a:xfrm>
              <a:off x="0" y="0"/>
              <a:ext cx="4816592" cy="295465"/>
            </a:xfrm>
            <a:custGeom>
              <a:avLst/>
              <a:gdLst/>
              <a:ahLst/>
              <a:cxnLst/>
              <a:rect l="l" t="t" r="r" b="b"/>
              <a:pathLst>
                <a:path w="4816592" h="295465">
                  <a:moveTo>
                    <a:pt x="0" y="0"/>
                  </a:moveTo>
                  <a:lnTo>
                    <a:pt x="4816592" y="0"/>
                  </a:lnTo>
                  <a:lnTo>
                    <a:pt x="4816592" y="295465"/>
                  </a:lnTo>
                  <a:lnTo>
                    <a:pt x="0" y="295465"/>
                  </a:lnTo>
                  <a:lnTo>
                    <a:pt x="0" y="0"/>
                  </a:lnTo>
                </a:path>
              </a:pathLst>
            </a:custGeom>
            <a:solidFill>
              <a:srgbClr val="19598D"/>
            </a:solidFill>
          </p:spPr>
          <p:txBody>
            <a:bodyPr/>
            <a:lstStyle/>
            <a:p>
              <a:endParaRPr lang="en-US" dirty="0"/>
            </a:p>
          </p:txBody>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11" name="TextBox 11"/>
          <p:cNvSpPr txBox="1"/>
          <p:nvPr/>
        </p:nvSpPr>
        <p:spPr>
          <a:xfrm>
            <a:off x="972413" y="593891"/>
            <a:ext cx="16735089" cy="820738"/>
          </a:xfrm>
          <a:prstGeom prst="rect">
            <a:avLst/>
          </a:prstGeom>
        </p:spPr>
        <p:txBody>
          <a:bodyPr lIns="0" tIns="0" rIns="0" bIns="0" rtlCol="0" anchor="t">
            <a:spAutoFit/>
          </a:bodyPr>
          <a:lstStyle/>
          <a:p>
            <a:pPr algn="ctr">
              <a:lnSpc>
                <a:spcPts val="6400"/>
              </a:lnSpc>
              <a:spcBef>
                <a:spcPct val="0"/>
              </a:spcBef>
            </a:pPr>
            <a:r>
              <a:rPr lang="en-US" sz="6400" dirty="0">
                <a:solidFill>
                  <a:srgbClr val="E2D704"/>
                </a:solidFill>
                <a:latin typeface="Arial Bold"/>
              </a:rPr>
              <a:t>Get to know your AHISD Legislators</a:t>
            </a:r>
          </a:p>
        </p:txBody>
      </p:sp>
      <p:sp>
        <p:nvSpPr>
          <p:cNvPr id="12" name="TextBox 12"/>
          <p:cNvSpPr txBox="1"/>
          <p:nvPr/>
        </p:nvSpPr>
        <p:spPr>
          <a:xfrm>
            <a:off x="2869793" y="4866004"/>
            <a:ext cx="4781025" cy="554991"/>
          </a:xfrm>
          <a:prstGeom prst="rect">
            <a:avLst/>
          </a:prstGeom>
        </p:spPr>
        <p:txBody>
          <a:bodyPr lIns="0" tIns="0" rIns="0" bIns="0" rtlCol="0" anchor="t">
            <a:spAutoFit/>
          </a:bodyPr>
          <a:lstStyle/>
          <a:p>
            <a:pPr algn="ctr">
              <a:lnSpc>
                <a:spcPts val="4059"/>
              </a:lnSpc>
            </a:pPr>
            <a:r>
              <a:rPr lang="en-US" sz="2899" dirty="0">
                <a:solidFill>
                  <a:srgbClr val="191919"/>
                </a:solidFill>
                <a:latin typeface="Arial"/>
              </a:rPr>
              <a:t>Senator Donna Campbell</a:t>
            </a:r>
          </a:p>
        </p:txBody>
      </p:sp>
      <p:sp>
        <p:nvSpPr>
          <p:cNvPr id="13" name="TextBox 13"/>
          <p:cNvSpPr txBox="1"/>
          <p:nvPr/>
        </p:nvSpPr>
        <p:spPr>
          <a:xfrm>
            <a:off x="8491696" y="4963782"/>
            <a:ext cx="4781025" cy="478977"/>
          </a:xfrm>
          <a:prstGeom prst="rect">
            <a:avLst/>
          </a:prstGeom>
        </p:spPr>
        <p:txBody>
          <a:bodyPr lIns="0" tIns="0" rIns="0" bIns="0" rtlCol="0" anchor="t">
            <a:spAutoFit/>
          </a:bodyPr>
          <a:lstStyle/>
          <a:p>
            <a:pPr algn="ctr">
              <a:lnSpc>
                <a:spcPts val="4059"/>
              </a:lnSpc>
            </a:pPr>
            <a:r>
              <a:rPr lang="en-US" sz="2899" dirty="0">
                <a:solidFill>
                  <a:srgbClr val="191919"/>
                </a:solidFill>
                <a:latin typeface="Arial"/>
              </a:rPr>
              <a:t>Senator José Menéndez</a:t>
            </a:r>
          </a:p>
        </p:txBody>
      </p:sp>
      <p:sp>
        <p:nvSpPr>
          <p:cNvPr id="14" name="TextBox 14"/>
          <p:cNvSpPr txBox="1"/>
          <p:nvPr/>
        </p:nvSpPr>
        <p:spPr>
          <a:xfrm>
            <a:off x="104135" y="8980803"/>
            <a:ext cx="4781025" cy="554991"/>
          </a:xfrm>
          <a:prstGeom prst="rect">
            <a:avLst/>
          </a:prstGeom>
        </p:spPr>
        <p:txBody>
          <a:bodyPr lIns="0" tIns="0" rIns="0" bIns="0" rtlCol="0" anchor="t">
            <a:spAutoFit/>
          </a:bodyPr>
          <a:lstStyle/>
          <a:p>
            <a:pPr algn="ctr">
              <a:lnSpc>
                <a:spcPts val="4059"/>
              </a:lnSpc>
            </a:pPr>
            <a:r>
              <a:rPr lang="en-US" sz="2899" dirty="0">
                <a:solidFill>
                  <a:srgbClr val="191919"/>
                </a:solidFill>
                <a:latin typeface="Arial"/>
              </a:rPr>
              <a:t>Rep. Steve Allison</a:t>
            </a:r>
          </a:p>
        </p:txBody>
      </p:sp>
      <p:sp>
        <p:nvSpPr>
          <p:cNvPr id="15" name="TextBox 15"/>
          <p:cNvSpPr txBox="1"/>
          <p:nvPr/>
        </p:nvSpPr>
        <p:spPr>
          <a:xfrm>
            <a:off x="5620536" y="8980804"/>
            <a:ext cx="4781025" cy="554991"/>
          </a:xfrm>
          <a:prstGeom prst="rect">
            <a:avLst/>
          </a:prstGeom>
        </p:spPr>
        <p:txBody>
          <a:bodyPr lIns="0" tIns="0" rIns="0" bIns="0" rtlCol="0" anchor="t">
            <a:spAutoFit/>
          </a:bodyPr>
          <a:lstStyle/>
          <a:p>
            <a:pPr algn="ctr">
              <a:lnSpc>
                <a:spcPts val="4059"/>
              </a:lnSpc>
            </a:pPr>
            <a:r>
              <a:rPr lang="en-US" sz="2899" dirty="0">
                <a:solidFill>
                  <a:srgbClr val="191919"/>
                </a:solidFill>
                <a:latin typeface="Arial"/>
              </a:rPr>
              <a:t>Rep. Diego Bernal</a:t>
            </a:r>
          </a:p>
        </p:txBody>
      </p:sp>
      <p:sp>
        <p:nvSpPr>
          <p:cNvPr id="16" name="TextBox 16"/>
          <p:cNvSpPr txBox="1"/>
          <p:nvPr/>
        </p:nvSpPr>
        <p:spPr>
          <a:xfrm>
            <a:off x="10809264" y="8980803"/>
            <a:ext cx="5073066" cy="554991"/>
          </a:xfrm>
          <a:prstGeom prst="rect">
            <a:avLst/>
          </a:prstGeom>
        </p:spPr>
        <p:txBody>
          <a:bodyPr lIns="0" tIns="0" rIns="0" bIns="0" rtlCol="0" anchor="t">
            <a:spAutoFit/>
          </a:bodyPr>
          <a:lstStyle/>
          <a:p>
            <a:pPr algn="ctr">
              <a:lnSpc>
                <a:spcPts val="4059"/>
              </a:lnSpc>
            </a:pPr>
            <a:r>
              <a:rPr lang="en-US" sz="2899" dirty="0">
                <a:solidFill>
                  <a:srgbClr val="191919"/>
                </a:solidFill>
                <a:latin typeface="Arial"/>
              </a:rPr>
              <a:t>Rep. Barbara Gervin-Hawkins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4"/>
          <p:cNvSpPr txBox="1"/>
          <p:nvPr/>
        </p:nvSpPr>
        <p:spPr>
          <a:xfrm>
            <a:off x="1272666" y="2358105"/>
            <a:ext cx="8132529" cy="1225592"/>
          </a:xfrm>
          <a:prstGeom prst="rect">
            <a:avLst/>
          </a:prstGeom>
        </p:spPr>
        <p:txBody>
          <a:bodyPr lIns="0" tIns="0" rIns="0" bIns="0" rtlCol="0" anchor="t">
            <a:spAutoFit/>
          </a:bodyPr>
          <a:lstStyle/>
          <a:p>
            <a:pPr>
              <a:lnSpc>
                <a:spcPts val="4964"/>
              </a:lnSpc>
            </a:pPr>
            <a:r>
              <a:rPr lang="en-US" sz="3545" dirty="0">
                <a:solidFill>
                  <a:srgbClr val="000000"/>
                </a:solidFill>
                <a:latin typeface="Arial"/>
              </a:rPr>
              <a:t>Formulas determine the size of the glass (district’s entitlement) based on:</a:t>
            </a:r>
          </a:p>
        </p:txBody>
      </p:sp>
      <p:sp>
        <p:nvSpPr>
          <p:cNvPr id="5" name="TextBox 5"/>
          <p:cNvSpPr txBox="1"/>
          <p:nvPr/>
        </p:nvSpPr>
        <p:spPr>
          <a:xfrm>
            <a:off x="1272666" y="4371506"/>
            <a:ext cx="7871334" cy="4050961"/>
          </a:xfrm>
          <a:prstGeom prst="rect">
            <a:avLst/>
          </a:prstGeom>
        </p:spPr>
        <p:txBody>
          <a:bodyPr lIns="0" tIns="0" rIns="0" bIns="0" rtlCol="0" anchor="t">
            <a:spAutoFit/>
          </a:bodyPr>
          <a:lstStyle/>
          <a:p>
            <a:pPr marL="704557" lvl="1" indent="-352278">
              <a:lnSpc>
                <a:spcPts val="4568"/>
              </a:lnSpc>
              <a:buFont typeface="Arial"/>
              <a:buChar char="•"/>
            </a:pPr>
            <a:r>
              <a:rPr lang="en-US" sz="3263" dirty="0">
                <a:solidFill>
                  <a:srgbClr val="000000"/>
                </a:solidFill>
                <a:latin typeface="Arial"/>
              </a:rPr>
              <a:t>Basic Allotment</a:t>
            </a:r>
          </a:p>
          <a:p>
            <a:pPr marL="704557" lvl="1" indent="-352278">
              <a:lnSpc>
                <a:spcPts val="4568"/>
              </a:lnSpc>
              <a:buFont typeface="Arial"/>
              <a:buChar char="•"/>
            </a:pPr>
            <a:r>
              <a:rPr lang="en-US" sz="3263" dirty="0">
                <a:solidFill>
                  <a:srgbClr val="000000"/>
                </a:solidFill>
                <a:latin typeface="Arial"/>
              </a:rPr>
              <a:t>District characteristics</a:t>
            </a:r>
          </a:p>
          <a:p>
            <a:pPr marL="704557" lvl="1" indent="-352278">
              <a:lnSpc>
                <a:spcPts val="4568"/>
              </a:lnSpc>
              <a:buFont typeface="Arial"/>
              <a:buChar char="•"/>
            </a:pPr>
            <a:r>
              <a:rPr lang="en-US" sz="3263" dirty="0">
                <a:solidFill>
                  <a:srgbClr val="000000"/>
                </a:solidFill>
                <a:latin typeface="Arial"/>
              </a:rPr>
              <a:t>Student characteristics</a:t>
            </a:r>
          </a:p>
          <a:p>
            <a:pPr marL="704557" lvl="1" indent="-352278">
              <a:lnSpc>
                <a:spcPts val="4568"/>
              </a:lnSpc>
              <a:buFont typeface="Arial"/>
              <a:buChar char="•"/>
            </a:pPr>
            <a:r>
              <a:rPr lang="en-US" sz="3263" dirty="0">
                <a:solidFill>
                  <a:srgbClr val="000000"/>
                </a:solidFill>
                <a:latin typeface="Arial"/>
              </a:rPr>
              <a:t>Other additional funding not on a per-student basis (such as transportation, teacher incentives)</a:t>
            </a:r>
          </a:p>
          <a:p>
            <a:pPr marL="704557" lvl="1" indent="-352278">
              <a:lnSpc>
                <a:spcPts val="4568"/>
              </a:lnSpc>
              <a:buFont typeface="Arial"/>
              <a:buChar char="•"/>
            </a:pPr>
            <a:r>
              <a:rPr lang="en-US" sz="3263" dirty="0">
                <a:solidFill>
                  <a:srgbClr val="000000"/>
                </a:solidFill>
                <a:latin typeface="Arial"/>
              </a:rPr>
              <a:t>District tax effort</a:t>
            </a:r>
          </a:p>
        </p:txBody>
      </p:sp>
      <p:sp>
        <p:nvSpPr>
          <p:cNvPr id="6" name="TextBox 6"/>
          <p:cNvSpPr txBox="1"/>
          <p:nvPr/>
        </p:nvSpPr>
        <p:spPr>
          <a:xfrm>
            <a:off x="838200" y="692759"/>
            <a:ext cx="9873044" cy="962058"/>
          </a:xfrm>
          <a:prstGeom prst="rect">
            <a:avLst/>
          </a:prstGeom>
        </p:spPr>
        <p:txBody>
          <a:bodyPr lIns="0" tIns="0" rIns="0" bIns="0" rtlCol="0" anchor="t">
            <a:spAutoFit/>
          </a:bodyPr>
          <a:lstStyle/>
          <a:p>
            <a:pPr>
              <a:lnSpc>
                <a:spcPts val="7984"/>
              </a:lnSpc>
              <a:spcBef>
                <a:spcPct val="0"/>
              </a:spcBef>
            </a:pPr>
            <a:r>
              <a:rPr lang="en-US" sz="6600" b="1" dirty="0">
                <a:solidFill>
                  <a:srgbClr val="ED1C24"/>
                </a:solidFill>
                <a:latin typeface="Arial" panose="020B0604020202020204" pitchFamily="34" charset="0"/>
                <a:cs typeface="Arial" panose="020B0604020202020204" pitchFamily="34" charset="0"/>
              </a:rPr>
              <a:t>SCHOOL FINANCE 101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282420" y="9258300"/>
            <a:ext cx="15992050"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16905215" y="1385687"/>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AutoShape 5"/>
          <p:cNvSpPr/>
          <p:nvPr/>
        </p:nvSpPr>
        <p:spPr>
          <a:xfrm>
            <a:off x="8071391" y="-175209"/>
            <a:ext cx="2145217" cy="6805228"/>
          </a:xfrm>
          <a:prstGeom prst="rect">
            <a:avLst/>
          </a:prstGeom>
          <a:solidFill>
            <a:srgbClr val="1B75BC"/>
          </a:solidFill>
        </p:spPr>
        <p:txBody>
          <a:bodyPr/>
          <a:lstStyle/>
          <a:p>
            <a:endParaRPr lang="en-US" dirty="0"/>
          </a:p>
        </p:txBody>
      </p:sp>
      <p:grpSp>
        <p:nvGrpSpPr>
          <p:cNvPr id="6" name="Group 6"/>
          <p:cNvGrpSpPr/>
          <p:nvPr/>
        </p:nvGrpSpPr>
        <p:grpSpPr>
          <a:xfrm>
            <a:off x="0" y="3051175"/>
            <a:ext cx="8852287" cy="7235825"/>
            <a:chOff x="0" y="0"/>
            <a:chExt cx="11803049" cy="9647767"/>
          </a:xfrm>
        </p:grpSpPr>
        <p:pic>
          <p:nvPicPr>
            <p:cNvPr id="7" name="Picture 7"/>
            <p:cNvPicPr>
              <a:picLocks noChangeAspect="1"/>
            </p:cNvPicPr>
            <p:nvPr/>
          </p:nvPicPr>
          <p:blipFill>
            <a:blip r:embed="rId5"/>
            <a:srcRect t="1810" b="36884"/>
            <a:stretch>
              <a:fillRect/>
            </a:stretch>
          </p:blipFill>
          <p:spPr>
            <a:xfrm>
              <a:off x="0" y="0"/>
              <a:ext cx="11803049" cy="9647767"/>
            </a:xfrm>
            <a:prstGeom prst="rect">
              <a:avLst/>
            </a:prstGeom>
          </p:spPr>
        </p:pic>
      </p:grpSp>
      <p:sp>
        <p:nvSpPr>
          <p:cNvPr id="8" name="TextBox 8"/>
          <p:cNvSpPr txBox="1"/>
          <p:nvPr/>
        </p:nvSpPr>
        <p:spPr>
          <a:xfrm>
            <a:off x="1028700" y="918277"/>
            <a:ext cx="6481769" cy="1406738"/>
          </a:xfrm>
          <a:prstGeom prst="rect">
            <a:avLst/>
          </a:prstGeom>
        </p:spPr>
        <p:txBody>
          <a:bodyPr lIns="0" tIns="0" rIns="0" bIns="0" rtlCol="0" anchor="t">
            <a:spAutoFit/>
          </a:bodyPr>
          <a:lstStyle/>
          <a:p>
            <a:pPr>
              <a:lnSpc>
                <a:spcPts val="9258"/>
              </a:lnSpc>
              <a:spcBef>
                <a:spcPct val="0"/>
              </a:spcBef>
            </a:pPr>
            <a:r>
              <a:rPr lang="en-US" sz="9258" dirty="0">
                <a:solidFill>
                  <a:srgbClr val="1B75BC"/>
                </a:solidFill>
                <a:latin typeface="Arial Bold"/>
              </a:rPr>
              <a:t>Questions?</a:t>
            </a:r>
          </a:p>
        </p:txBody>
      </p:sp>
      <p:sp>
        <p:nvSpPr>
          <p:cNvPr id="9" name="Freeform 9"/>
          <p:cNvSpPr/>
          <p:nvPr/>
        </p:nvSpPr>
        <p:spPr>
          <a:xfrm>
            <a:off x="10827074" y="4806751"/>
            <a:ext cx="478506" cy="33674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p:cNvSpPr/>
          <p:nvPr/>
        </p:nvSpPr>
        <p:spPr>
          <a:xfrm>
            <a:off x="10827074" y="6510247"/>
            <a:ext cx="549347" cy="549349"/>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TextBox 11"/>
          <p:cNvSpPr txBox="1"/>
          <p:nvPr/>
        </p:nvSpPr>
        <p:spPr>
          <a:xfrm>
            <a:off x="11803291" y="4730750"/>
            <a:ext cx="5799562" cy="448841"/>
          </a:xfrm>
          <a:prstGeom prst="rect">
            <a:avLst/>
          </a:prstGeom>
        </p:spPr>
        <p:txBody>
          <a:bodyPr lIns="0" tIns="0" rIns="0" bIns="0" rtlCol="0" anchor="t">
            <a:spAutoFit/>
          </a:bodyPr>
          <a:lstStyle/>
          <a:p>
            <a:pPr marL="0" lvl="0" indent="0">
              <a:lnSpc>
                <a:spcPts val="3499"/>
              </a:lnSpc>
              <a:spcBef>
                <a:spcPct val="0"/>
              </a:spcBef>
            </a:pPr>
            <a:r>
              <a:rPr lang="en-US" sz="3600" dirty="0">
                <a:solidFill>
                  <a:srgbClr val="000000"/>
                </a:solidFill>
                <a:latin typeface="Arial" panose="020B0604020202020204" pitchFamily="34" charset="0"/>
                <a:cs typeface="Arial" panose="020B0604020202020204" pitchFamily="34" charset="0"/>
              </a:rPr>
              <a:t>christy@txsc.org</a:t>
            </a:r>
          </a:p>
        </p:txBody>
      </p:sp>
      <p:sp>
        <p:nvSpPr>
          <p:cNvPr id="12" name="Freeform 12"/>
          <p:cNvSpPr/>
          <p:nvPr/>
        </p:nvSpPr>
        <p:spPr>
          <a:xfrm>
            <a:off x="10827074" y="5711827"/>
            <a:ext cx="460420" cy="460420"/>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10">
              <a:extLst>
                <a:ext uri="{96DAC541-7B7A-43D3-8B79-37D633B846F1}">
                  <asvg:svgBlip xmlns:asvg="http://schemas.microsoft.com/office/drawing/2016/SVG/main" r:embed="rId11"/>
                </a:ext>
              </a:extLst>
            </a:blip>
            <a:stretch>
              <a:fillRect t="-800" b="-800"/>
            </a:stretch>
          </a:blipFill>
        </p:spPr>
        <p:txBody>
          <a:bodyPr/>
          <a:lstStyle/>
          <a:p>
            <a:endParaRPr lang="en-US" dirty="0"/>
          </a:p>
        </p:txBody>
      </p:sp>
      <p:sp>
        <p:nvSpPr>
          <p:cNvPr id="13" name="TextBox 13"/>
          <p:cNvSpPr txBox="1"/>
          <p:nvPr/>
        </p:nvSpPr>
        <p:spPr>
          <a:xfrm>
            <a:off x="11803291" y="5716612"/>
            <a:ext cx="4991047" cy="448841"/>
          </a:xfrm>
          <a:prstGeom prst="rect">
            <a:avLst/>
          </a:prstGeom>
        </p:spPr>
        <p:txBody>
          <a:bodyPr lIns="0" tIns="0" rIns="0" bIns="0" rtlCol="0" anchor="t">
            <a:spAutoFit/>
          </a:bodyPr>
          <a:lstStyle/>
          <a:p>
            <a:pPr marL="0" lvl="0" indent="0">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512-732-9072</a:t>
            </a:r>
          </a:p>
        </p:txBody>
      </p:sp>
      <p:sp>
        <p:nvSpPr>
          <p:cNvPr id="14" name="TextBox 14"/>
          <p:cNvSpPr txBox="1"/>
          <p:nvPr/>
        </p:nvSpPr>
        <p:spPr>
          <a:xfrm>
            <a:off x="11772402" y="6559496"/>
            <a:ext cx="5729948" cy="448841"/>
          </a:xfrm>
          <a:prstGeom prst="rect">
            <a:avLst/>
          </a:prstGeom>
        </p:spPr>
        <p:txBody>
          <a:bodyPr lIns="0" tIns="0" rIns="0" bIns="0" rtlCol="0" anchor="t">
            <a:spAutoFit/>
          </a:bodyPr>
          <a:lstStyle/>
          <a:p>
            <a:pPr marL="0" lvl="0" indent="0" algn="l">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www.txsc.org</a:t>
            </a:r>
          </a:p>
        </p:txBody>
      </p:sp>
      <p:sp>
        <p:nvSpPr>
          <p:cNvPr id="15" name="Freeform 1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12"/>
            <a:stretch>
              <a:fillRect/>
            </a:stretch>
          </a:blipFill>
        </p:spPr>
        <p:txBody>
          <a:bodyPr/>
          <a:lstStyle/>
          <a:p>
            <a:endParaRPr lang="en-US" dirty="0"/>
          </a:p>
        </p:txBody>
      </p:sp>
      <p:sp>
        <p:nvSpPr>
          <p:cNvPr id="16" name="TextBox 16"/>
          <p:cNvSpPr txBox="1"/>
          <p:nvPr/>
        </p:nvSpPr>
        <p:spPr>
          <a:xfrm>
            <a:off x="11803291" y="3013075"/>
            <a:ext cx="5799562" cy="1346522"/>
          </a:xfrm>
          <a:prstGeom prst="rect">
            <a:avLst/>
          </a:prstGeom>
        </p:spPr>
        <p:txBody>
          <a:bodyPr lIns="0" tIns="0" rIns="0" bIns="0" rtlCol="0" anchor="t">
            <a:spAutoFit/>
          </a:bodyPr>
          <a:lstStyle/>
          <a:p>
            <a:pPr>
              <a:lnSpc>
                <a:spcPts val="3499"/>
              </a:lnSpc>
            </a:pPr>
            <a:r>
              <a:rPr lang="en-US" sz="3200" dirty="0">
                <a:solidFill>
                  <a:srgbClr val="000000"/>
                </a:solidFill>
                <a:latin typeface="Arial" panose="020B0604020202020204" pitchFamily="34" charset="0"/>
                <a:cs typeface="Arial" panose="020B0604020202020204" pitchFamily="34" charset="0"/>
              </a:rPr>
              <a:t>Christy Rome</a:t>
            </a:r>
          </a:p>
          <a:p>
            <a:pPr>
              <a:lnSpc>
                <a:spcPts val="3499"/>
              </a:lnSpc>
            </a:pPr>
            <a:r>
              <a:rPr lang="en-US" sz="3200" dirty="0">
                <a:solidFill>
                  <a:srgbClr val="000000"/>
                </a:solidFill>
                <a:latin typeface="Arial" panose="020B0604020202020204" pitchFamily="34" charset="0"/>
                <a:cs typeface="Arial" panose="020B0604020202020204" pitchFamily="34" charset="0"/>
              </a:rPr>
              <a:t>Executive Director</a:t>
            </a:r>
          </a:p>
          <a:p>
            <a:pPr marL="0" lvl="0" indent="0">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Texas School Coalition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TextBox 3"/>
          <p:cNvSpPr txBox="1"/>
          <p:nvPr/>
        </p:nvSpPr>
        <p:spPr>
          <a:xfrm>
            <a:off x="1272666" y="1989085"/>
            <a:ext cx="7539044" cy="5050263"/>
          </a:xfrm>
          <a:prstGeom prst="rect">
            <a:avLst/>
          </a:prstGeom>
        </p:spPr>
        <p:txBody>
          <a:bodyPr lIns="0" tIns="0" rIns="0" bIns="0" rtlCol="0" anchor="t">
            <a:spAutoFit/>
          </a:bodyPr>
          <a:lstStyle/>
          <a:p>
            <a:pPr algn="ctr">
              <a:lnSpc>
                <a:spcPts val="5664"/>
              </a:lnSpc>
            </a:pPr>
            <a:r>
              <a:rPr lang="en-US" sz="4045" dirty="0">
                <a:solidFill>
                  <a:srgbClr val="000000"/>
                </a:solidFill>
                <a:latin typeface="Arial"/>
              </a:rPr>
              <a:t>Local property taxes fill the glass first, and the state will fill in any space that is left.  </a:t>
            </a:r>
          </a:p>
          <a:p>
            <a:pPr algn="ctr">
              <a:lnSpc>
                <a:spcPts val="5664"/>
              </a:lnSpc>
            </a:pPr>
            <a:endParaRPr lang="en-US" sz="4045" dirty="0">
              <a:solidFill>
                <a:srgbClr val="000000"/>
              </a:solidFill>
              <a:latin typeface="Arial"/>
            </a:endParaRPr>
          </a:p>
          <a:p>
            <a:pPr algn="ctr">
              <a:lnSpc>
                <a:spcPts val="5664"/>
              </a:lnSpc>
            </a:pPr>
            <a:r>
              <a:rPr lang="en-US" sz="4045" dirty="0">
                <a:solidFill>
                  <a:srgbClr val="000000"/>
                </a:solidFill>
                <a:latin typeface="Arial"/>
              </a:rPr>
              <a:t>Local Revenue in Excess of Entitlement is recaptured.</a:t>
            </a:r>
          </a:p>
          <a:p>
            <a:pPr algn="ctr">
              <a:lnSpc>
                <a:spcPts val="5664"/>
              </a:lnSpc>
            </a:pPr>
            <a:endParaRPr lang="en-US" sz="4045" dirty="0">
              <a:solidFill>
                <a:srgbClr val="000000"/>
              </a:solidFill>
              <a:latin typeface="Arial"/>
            </a:endParaRPr>
          </a:p>
        </p:txBody>
      </p:sp>
      <p:sp>
        <p:nvSpPr>
          <p:cNvPr id="4" name="Freeform 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TextBox 3"/>
          <p:cNvSpPr txBox="1"/>
          <p:nvPr/>
        </p:nvSpPr>
        <p:spPr>
          <a:xfrm>
            <a:off x="1272666" y="1979560"/>
            <a:ext cx="7539044" cy="4457173"/>
          </a:xfrm>
          <a:prstGeom prst="rect">
            <a:avLst/>
          </a:prstGeom>
        </p:spPr>
        <p:txBody>
          <a:bodyPr lIns="0" tIns="0" rIns="0" bIns="0" rtlCol="0" anchor="t">
            <a:spAutoFit/>
          </a:bodyPr>
          <a:lstStyle/>
          <a:p>
            <a:pPr algn="ctr">
              <a:lnSpc>
                <a:spcPts val="5804"/>
              </a:lnSpc>
            </a:pPr>
            <a:r>
              <a:rPr lang="en-US" sz="4145" dirty="0">
                <a:solidFill>
                  <a:srgbClr val="000000"/>
                </a:solidFill>
                <a:latin typeface="Arial"/>
              </a:rPr>
              <a:t>To reduce recapture, you must either increase the size of your glass (entitlement) or reduce the amount of water flowing in (taxable values)</a:t>
            </a:r>
          </a:p>
          <a:p>
            <a:pPr algn="ctr">
              <a:lnSpc>
                <a:spcPts val="5804"/>
              </a:lnSpc>
            </a:pPr>
            <a:endParaRPr lang="en-US" sz="4145" dirty="0">
              <a:solidFill>
                <a:srgbClr val="000000"/>
              </a:solidFill>
              <a:latin typeface="Arial"/>
            </a:endParaRPr>
          </a:p>
        </p:txBody>
      </p:sp>
      <p:sp>
        <p:nvSpPr>
          <p:cNvPr id="4" name="Freeform 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2754" y="1405089"/>
            <a:ext cx="10963659" cy="8627142"/>
          </a:xfrm>
          <a:custGeom>
            <a:avLst/>
            <a:gdLst/>
            <a:ahLst/>
            <a:cxnLst/>
            <a:rect l="l" t="t" r="r" b="b"/>
            <a:pathLst>
              <a:path w="10963659" h="8627142">
                <a:moveTo>
                  <a:pt x="0" y="0"/>
                </a:moveTo>
                <a:lnTo>
                  <a:pt x="10963659" y="0"/>
                </a:lnTo>
                <a:lnTo>
                  <a:pt x="10963659" y="8627142"/>
                </a:lnTo>
                <a:lnTo>
                  <a:pt x="0" y="8627142"/>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Freeform 4"/>
          <p:cNvSpPr/>
          <p:nvPr/>
        </p:nvSpPr>
        <p:spPr>
          <a:xfrm>
            <a:off x="9607906"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5" name="Freeform 5"/>
          <p:cNvSpPr/>
          <p:nvPr/>
        </p:nvSpPr>
        <p:spPr>
          <a:xfrm>
            <a:off x="11444583"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6" name="Freeform 6"/>
          <p:cNvSpPr/>
          <p:nvPr/>
        </p:nvSpPr>
        <p:spPr>
          <a:xfrm>
            <a:off x="13281260"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7" name="Freeform 7"/>
          <p:cNvSpPr/>
          <p:nvPr/>
        </p:nvSpPr>
        <p:spPr>
          <a:xfrm>
            <a:off x="15117937"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grpSp>
        <p:nvGrpSpPr>
          <p:cNvPr id="8" name="Group 8"/>
          <p:cNvGrpSpPr/>
          <p:nvPr/>
        </p:nvGrpSpPr>
        <p:grpSpPr>
          <a:xfrm>
            <a:off x="1028700" y="2272502"/>
            <a:ext cx="4736349" cy="7313054"/>
            <a:chOff x="0" y="0"/>
            <a:chExt cx="1247434" cy="1926072"/>
          </a:xfrm>
        </p:grpSpPr>
        <p:sp>
          <p:nvSpPr>
            <p:cNvPr id="9" name="Freeform 9"/>
            <p:cNvSpPr/>
            <p:nvPr/>
          </p:nvSpPr>
          <p:spPr>
            <a:xfrm>
              <a:off x="0" y="0"/>
              <a:ext cx="1247434" cy="1926072"/>
            </a:xfrm>
            <a:custGeom>
              <a:avLst/>
              <a:gdLst/>
              <a:ahLst/>
              <a:cxnLst/>
              <a:rect l="l" t="t" r="r" b="b"/>
              <a:pathLst>
                <a:path w="1247434" h="1926072">
                  <a:moveTo>
                    <a:pt x="0" y="0"/>
                  </a:moveTo>
                  <a:lnTo>
                    <a:pt x="1247434" y="0"/>
                  </a:lnTo>
                  <a:lnTo>
                    <a:pt x="1247434" y="1926072"/>
                  </a:lnTo>
                  <a:lnTo>
                    <a:pt x="0" y="1926072"/>
                  </a:lnTo>
                  <a:close/>
                </a:path>
              </a:pathLst>
            </a:custGeom>
            <a:solidFill>
              <a:srgbClr val="1B75BC"/>
            </a:solidFill>
          </p:spPr>
          <p:txBody>
            <a:bodyPr/>
            <a:lstStyle/>
            <a:p>
              <a:endParaRPr lang="en-US" dirty="0"/>
            </a:p>
          </p:txBody>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11" name="TextBox 11"/>
          <p:cNvSpPr txBox="1"/>
          <p:nvPr/>
        </p:nvSpPr>
        <p:spPr>
          <a:xfrm>
            <a:off x="947481" y="510606"/>
            <a:ext cx="15978932" cy="713657"/>
          </a:xfrm>
          <a:prstGeom prst="rect">
            <a:avLst/>
          </a:prstGeom>
        </p:spPr>
        <p:txBody>
          <a:bodyPr wrap="square" lIns="0" tIns="0" rIns="0" bIns="0" rtlCol="0" anchor="t">
            <a:spAutoFit/>
          </a:bodyPr>
          <a:lstStyle/>
          <a:p>
            <a:pPr algn="ctr">
              <a:lnSpc>
                <a:spcPts val="6089"/>
              </a:lnSpc>
            </a:pPr>
            <a:r>
              <a:rPr lang="en-US" sz="4349" dirty="0">
                <a:solidFill>
                  <a:srgbClr val="1B75BC"/>
                </a:solidFill>
                <a:latin typeface="Arial Bold"/>
              </a:rPr>
              <a:t>What happens to school funding as property values grow?</a:t>
            </a:r>
          </a:p>
        </p:txBody>
      </p:sp>
      <p:sp>
        <p:nvSpPr>
          <p:cNvPr id="12" name="TextBox 12"/>
          <p:cNvSpPr txBox="1"/>
          <p:nvPr/>
        </p:nvSpPr>
        <p:spPr>
          <a:xfrm>
            <a:off x="1335368" y="2392199"/>
            <a:ext cx="4036835" cy="7304405"/>
          </a:xfrm>
          <a:prstGeom prst="rect">
            <a:avLst/>
          </a:prstGeom>
        </p:spPr>
        <p:txBody>
          <a:bodyPr lIns="0" tIns="0" rIns="0" bIns="0" rtlCol="0" anchor="t">
            <a:spAutoFit/>
          </a:bodyPr>
          <a:lstStyle/>
          <a:p>
            <a:pPr>
              <a:lnSpc>
                <a:spcPts val="3919"/>
              </a:lnSpc>
            </a:pPr>
            <a:r>
              <a:rPr lang="en-US" sz="2799" dirty="0">
                <a:solidFill>
                  <a:srgbClr val="FFFFFF"/>
                </a:solidFill>
                <a:latin typeface="Arial Bold"/>
              </a:rPr>
              <a:t>Without formula increases, school funding per student is flat, even when property values, and therefore taxes, increase.</a:t>
            </a:r>
          </a:p>
          <a:p>
            <a:pPr>
              <a:lnSpc>
                <a:spcPts val="3919"/>
              </a:lnSpc>
            </a:pPr>
            <a:endParaRPr lang="en-US" sz="2799" dirty="0">
              <a:solidFill>
                <a:srgbClr val="FFFFFF"/>
              </a:solidFill>
              <a:latin typeface="Arial Bold"/>
            </a:endParaRPr>
          </a:p>
          <a:p>
            <a:pPr>
              <a:lnSpc>
                <a:spcPts val="3919"/>
              </a:lnSpc>
            </a:pPr>
            <a:r>
              <a:rPr lang="en-US" sz="2799" dirty="0">
                <a:solidFill>
                  <a:srgbClr val="FFFFFF"/>
                </a:solidFill>
                <a:latin typeface="Arial Bold"/>
              </a:rPr>
              <a:t>The rate of inflation has increased by 17.2% since 2019 (the last time Texas school funding formulas were adjusted).</a:t>
            </a:r>
          </a:p>
          <a:p>
            <a:pPr algn="ctr">
              <a:lnSpc>
                <a:spcPts val="2520"/>
              </a:lnSpc>
            </a:pPr>
            <a:endParaRPr lang="en-US" sz="2799" dirty="0">
              <a:solidFill>
                <a:srgbClr val="FFFFFF"/>
              </a:solidFill>
              <a:latin typeface="Arial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9460" y="727062"/>
            <a:ext cx="16669080" cy="8832875"/>
          </a:xfrm>
          <a:custGeom>
            <a:avLst/>
            <a:gdLst/>
            <a:ahLst/>
            <a:cxnLst/>
            <a:rect l="l" t="t" r="r" b="b"/>
            <a:pathLst>
              <a:path w="16669080" h="8832875">
                <a:moveTo>
                  <a:pt x="0" y="0"/>
                </a:moveTo>
                <a:lnTo>
                  <a:pt x="16669080" y="0"/>
                </a:lnTo>
                <a:lnTo>
                  <a:pt x="16669080" y="8832876"/>
                </a:lnTo>
                <a:lnTo>
                  <a:pt x="0" y="8832876"/>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4"/>
          <p:cNvSpPr txBox="1"/>
          <p:nvPr/>
        </p:nvSpPr>
        <p:spPr>
          <a:xfrm>
            <a:off x="1218389" y="9502788"/>
            <a:ext cx="2820211" cy="248979"/>
          </a:xfrm>
          <a:prstGeom prst="rect">
            <a:avLst/>
          </a:prstGeom>
        </p:spPr>
        <p:txBody>
          <a:bodyPr wrap="square" lIns="0" tIns="0" rIns="0" bIns="0" rtlCol="0" anchor="t">
            <a:spAutoFit/>
          </a:bodyPr>
          <a:lstStyle/>
          <a:p>
            <a:pPr algn="ctr">
              <a:lnSpc>
                <a:spcPts val="2099"/>
              </a:lnSpc>
            </a:pPr>
            <a:r>
              <a:rPr lang="en-US" sz="1499" dirty="0">
                <a:solidFill>
                  <a:srgbClr val="000000"/>
                </a:solidFill>
                <a:latin typeface="Avenir Next LT Pro 2"/>
              </a:rPr>
              <a:t>Source: Legislative Budget Board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7D3894-7E13-1B89-0678-070DB46B3A55}"/>
              </a:ext>
            </a:extLst>
          </p:cNvPr>
          <p:cNvSpPr>
            <a:spLocks noGrp="1"/>
          </p:cNvSpPr>
          <p:nvPr>
            <p:ph type="ctrTitle"/>
          </p:nvPr>
        </p:nvSpPr>
        <p:spPr>
          <a:xfrm>
            <a:off x="1570460" y="1019598"/>
            <a:ext cx="6054501" cy="3581400"/>
          </a:xfrm>
        </p:spPr>
        <p:txBody>
          <a:bodyPr vert="horz" lIns="91440" tIns="45720" rIns="91440" bIns="45720" rtlCol="0" anchor="t">
            <a:normAutofit/>
          </a:bodyPr>
          <a:lstStyle/>
          <a:p>
            <a:pPr algn="l">
              <a:lnSpc>
                <a:spcPct val="90000"/>
              </a:lnSpc>
            </a:pPr>
            <a:r>
              <a:rPr lang="en-US" sz="8100" b="1" kern="1200" dirty="0">
                <a:latin typeface="+mj-lt"/>
                <a:ea typeface="+mj-ea"/>
                <a:cs typeface="+mj-cs"/>
              </a:rPr>
              <a:t>What that means for AHISD</a:t>
            </a:r>
          </a:p>
        </p:txBody>
      </p:sp>
      <p:grpSp>
        <p:nvGrpSpPr>
          <p:cNvPr id="27" name="Group 2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4274286"/>
            <a:ext cx="1097283" cy="101019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1019598"/>
            <a:ext cx="9014049" cy="813582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31352" y="9532609"/>
            <a:ext cx="9011412" cy="685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2C9A1042-E9D3-9145-D5C9-773583F1D14B}"/>
              </a:ext>
            </a:extLst>
          </p:cNvPr>
          <p:cNvGraphicFramePr>
            <a:graphicFrameLocks/>
          </p:cNvGraphicFramePr>
          <p:nvPr>
            <p:extLst>
              <p:ext uri="{D42A27DB-BD31-4B8C-83A1-F6EECF244321}">
                <p14:modId xmlns:p14="http://schemas.microsoft.com/office/powerpoint/2010/main" val="3377510213"/>
              </p:ext>
            </p:extLst>
          </p:nvPr>
        </p:nvGraphicFramePr>
        <p:xfrm>
          <a:off x="8528715" y="1149957"/>
          <a:ext cx="8659024" cy="7875101"/>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C0B1074D-6239-218F-8FA7-C1A280D188FF}"/>
              </a:ext>
            </a:extLst>
          </p:cNvPr>
          <p:cNvSpPr/>
          <p:nvPr/>
        </p:nvSpPr>
        <p:spPr>
          <a:xfrm>
            <a:off x="-309937" y="411084"/>
            <a:ext cx="1717164" cy="2094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DDCE3FE-74EC-3B93-BF35-DF8AED02CA17}"/>
              </a:ext>
            </a:extLst>
          </p:cNvPr>
          <p:cNvSpPr/>
          <p:nvPr/>
        </p:nvSpPr>
        <p:spPr>
          <a:xfrm>
            <a:off x="0" y="3695700"/>
            <a:ext cx="1215435" cy="2094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86F7DDF-03F5-C736-051E-74AC1287FD77}"/>
              </a:ext>
            </a:extLst>
          </p:cNvPr>
          <p:cNvSpPr txBox="1"/>
          <p:nvPr/>
        </p:nvSpPr>
        <p:spPr>
          <a:xfrm>
            <a:off x="695537" y="4995157"/>
            <a:ext cx="6803563" cy="3970318"/>
          </a:xfrm>
          <a:prstGeom prst="rect">
            <a:avLst/>
          </a:prstGeom>
          <a:noFill/>
        </p:spPr>
        <p:txBody>
          <a:bodyPr wrap="square" rtlCol="0">
            <a:spAutoFit/>
          </a:bodyPr>
          <a:lstStyle/>
          <a:p>
            <a:r>
              <a:rPr lang="en-US" sz="3600" dirty="0"/>
              <a:t>A $3.5 million gap exists in the current school year for the district to achieve the same buying power as 2019—that doesn’t mean increased spending or improvements, but just maintaining the same buying power for dollars.</a:t>
            </a:r>
          </a:p>
        </p:txBody>
      </p:sp>
    </p:spTree>
    <p:extLst>
      <p:ext uri="{BB962C8B-B14F-4D97-AF65-F5344CB8AC3E}">
        <p14:creationId xmlns:p14="http://schemas.microsoft.com/office/powerpoint/2010/main" val="81668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8827</TotalTime>
  <Words>4168</Words>
  <Application>Microsoft Office PowerPoint</Application>
  <PresentationFormat>Custom</PresentationFormat>
  <Paragraphs>361</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Calibri</vt:lpstr>
      <vt:lpstr>Arial Narrow</vt:lpstr>
      <vt:lpstr>Arial</vt:lpstr>
      <vt:lpstr>Wingdings</vt:lpstr>
      <vt:lpstr>Times New Roman Italics</vt:lpstr>
      <vt:lpstr>Avenir Next LT Pro 2</vt:lpstr>
      <vt:lpstr>Times New Roman Bold</vt:lpstr>
      <vt:lpstr>Arial Bold</vt:lpstr>
      <vt:lpstr>Avenir Next LT Pro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that means for AHISD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Alamo Heights ISD Historic Property Values + M&amp;O Tax Rates</vt:lpstr>
      <vt:lpstr>PowerPoint Presentation</vt:lpstr>
      <vt:lpstr>PowerPoint Presentation</vt:lpstr>
      <vt:lpstr>What that means for AHISD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Lege Overview  2023 SMSD</dc:title>
  <dc:creator>Christy Rome</dc:creator>
  <cp:lastModifiedBy>Christy Rome</cp:lastModifiedBy>
  <cp:revision>54</cp:revision>
  <cp:lastPrinted>2023-09-01T03:36:22Z</cp:lastPrinted>
  <dcterms:created xsi:type="dcterms:W3CDTF">2006-08-16T00:00:00Z</dcterms:created>
  <dcterms:modified xsi:type="dcterms:W3CDTF">2023-09-08T02:24:06Z</dcterms:modified>
  <dc:identifier>DAFmM2Dn2T8</dc:identifier>
</cp:coreProperties>
</file>