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256" r:id="rId2"/>
    <p:sldId id="264" r:id="rId3"/>
    <p:sldId id="267" r:id="rId4"/>
    <p:sldId id="268" r:id="rId5"/>
    <p:sldId id="270" r:id="rId6"/>
    <p:sldId id="269" r:id="rId7"/>
    <p:sldId id="271" r:id="rId8"/>
    <p:sldId id="272" r:id="rId9"/>
    <p:sldId id="274" r:id="rId10"/>
    <p:sldId id="345" r:id="rId11"/>
    <p:sldId id="273" r:id="rId12"/>
    <p:sldId id="344" r:id="rId13"/>
    <p:sldId id="275" r:id="rId14"/>
    <p:sldId id="276" r:id="rId15"/>
    <p:sldId id="277" r:id="rId16"/>
    <p:sldId id="375" r:id="rId17"/>
    <p:sldId id="343" r:id="rId18"/>
    <p:sldId id="281" r:id="rId19"/>
    <p:sldId id="282" r:id="rId20"/>
    <p:sldId id="280" r:id="rId21"/>
    <p:sldId id="283" r:id="rId22"/>
    <p:sldId id="349" r:id="rId23"/>
    <p:sldId id="284" r:id="rId24"/>
    <p:sldId id="285" r:id="rId25"/>
    <p:sldId id="286" r:id="rId26"/>
    <p:sldId id="287" r:id="rId27"/>
    <p:sldId id="288" r:id="rId28"/>
    <p:sldId id="346" r:id="rId29"/>
    <p:sldId id="347"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289" r:id="rId58"/>
    <p:sldId id="317" r:id="rId59"/>
    <p:sldId id="318" r:id="rId60"/>
    <p:sldId id="319" r:id="rId61"/>
    <p:sldId id="320" r:id="rId62"/>
    <p:sldId id="321" r:id="rId63"/>
    <p:sldId id="322" r:id="rId64"/>
    <p:sldId id="323" r:id="rId65"/>
    <p:sldId id="325" r:id="rId66"/>
    <p:sldId id="326" r:id="rId67"/>
    <p:sldId id="327" r:id="rId68"/>
    <p:sldId id="353" r:id="rId69"/>
    <p:sldId id="354" r:id="rId70"/>
    <p:sldId id="355" r:id="rId71"/>
    <p:sldId id="356" r:id="rId72"/>
    <p:sldId id="357" r:id="rId73"/>
    <p:sldId id="330" r:id="rId74"/>
    <p:sldId id="358" r:id="rId75"/>
    <p:sldId id="359" r:id="rId76"/>
    <p:sldId id="360" r:id="rId77"/>
    <p:sldId id="361" r:id="rId78"/>
    <p:sldId id="362" r:id="rId79"/>
    <p:sldId id="365" r:id="rId80"/>
    <p:sldId id="366" r:id="rId81"/>
    <p:sldId id="262" r:id="rId82"/>
    <p:sldId id="364" r:id="rId83"/>
    <p:sldId id="367" r:id="rId84"/>
    <p:sldId id="369" r:id="rId85"/>
    <p:sldId id="328" r:id="rId86"/>
    <p:sldId id="371" r:id="rId87"/>
    <p:sldId id="372" r:id="rId88"/>
    <p:sldId id="374" r:id="rId89"/>
  </p:sldIdLst>
  <p:sldSz cx="18288000" cy="10287000"/>
  <p:notesSz cx="7315200" cy="9601200"/>
  <p:embeddedFontLst>
    <p:embeddedFont>
      <p:font typeface="Arial" panose="020B0604020202020204" pitchFamily="34" charset="0"/>
      <p:regular r:id="rId91"/>
    </p:embeddedFont>
    <p:embeddedFont>
      <p:font typeface="Arial Bold" panose="020B0704020202020204" pitchFamily="34" charset="0"/>
      <p:regular r:id="rId92"/>
      <p:bold r:id="rId93"/>
    </p:embeddedFont>
    <p:embeddedFont>
      <p:font typeface="Avenir Next LT Pro" panose="020B0504020202020204" pitchFamily="34" charset="0"/>
      <p:regular r:id="rId94"/>
      <p:bold r:id="rId95"/>
      <p:italic r:id="rId96"/>
      <p:boldItalic r:id="rId97"/>
    </p:embeddedFont>
    <p:embeddedFont>
      <p:font typeface="Calibri" panose="020F0502020204030204" pitchFamily="34" charset="0"/>
      <p:regular r:id="rId98"/>
      <p:bold r:id="rId99"/>
      <p:italic r:id="rId100"/>
      <p:boldItalic r:id="rId101"/>
    </p:embeddedFont>
    <p:embeddedFont>
      <p:font typeface="Comic Sans MS" panose="030F0702030302020204" pitchFamily="66" charset="0"/>
      <p:regular r:id="rId102"/>
      <p:bold r:id="rId103"/>
      <p:italic r:id="rId104"/>
      <p:boldItalic r:id="rId105"/>
    </p:embeddedFont>
    <p:embeddedFont>
      <p:font typeface="Sigher" panose="020B0604020202020204" charset="0"/>
      <p:regular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D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149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3.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ome\Dropbox\Texas%20School%20Coalition\88th%20Legislature\Bills%20filed%20and%20passed%20sta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ome\Dropbox\Texas%20School%20Coalition\88th%20Legislature\Bills%20filed%20and%20passed%20sta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Sheet2!$B$3</c:f>
              <c:strCache>
                <c:ptCount val="1"/>
                <c:pt idx="0">
                  <c:v>Bills Passed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Sheet2!$A$4:$A$8</c:f>
              <c:strCache>
                <c:ptCount val="5"/>
                <c:pt idx="0">
                  <c:v>2015</c:v>
                </c:pt>
                <c:pt idx="1">
                  <c:v>2017</c:v>
                </c:pt>
                <c:pt idx="2">
                  <c:v>2019</c:v>
                </c:pt>
                <c:pt idx="3">
                  <c:v>2021</c:v>
                </c:pt>
                <c:pt idx="4">
                  <c:v>2023</c:v>
                </c:pt>
              </c:strCache>
            </c:strRef>
          </c:cat>
          <c:val>
            <c:numRef>
              <c:f>Sheet2!$B$4:$B$8</c:f>
              <c:numCache>
                <c:formatCode>_(* #,##0_);_(* \(#,##0\);_(* "-"??_);_(@_)</c:formatCode>
                <c:ptCount val="5"/>
                <c:pt idx="0">
                  <c:v>1323</c:v>
                </c:pt>
                <c:pt idx="1">
                  <c:v>1211</c:v>
                </c:pt>
                <c:pt idx="2">
                  <c:v>1429</c:v>
                </c:pt>
                <c:pt idx="3">
                  <c:v>1073</c:v>
                </c:pt>
                <c:pt idx="4">
                  <c:v>1242</c:v>
                </c:pt>
              </c:numCache>
            </c:numRef>
          </c:val>
          <c:extLst>
            <c:ext xmlns:c16="http://schemas.microsoft.com/office/drawing/2014/chart" uri="{C3380CC4-5D6E-409C-BE32-E72D297353CC}">
              <c16:uniqueId val="{00000000-D63F-4993-B92E-04A07D13A3EE}"/>
            </c:ext>
          </c:extLst>
        </c:ser>
        <c:ser>
          <c:idx val="1"/>
          <c:order val="1"/>
          <c:tx>
            <c:strRef>
              <c:f>Sheet2!$C$3</c:f>
              <c:strCache>
                <c:ptCount val="1"/>
                <c:pt idx="0">
                  <c:v>Bills Filed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Sheet2!$A$4:$A$8</c:f>
              <c:strCache>
                <c:ptCount val="5"/>
                <c:pt idx="0">
                  <c:v>2015</c:v>
                </c:pt>
                <c:pt idx="1">
                  <c:v>2017</c:v>
                </c:pt>
                <c:pt idx="2">
                  <c:v>2019</c:v>
                </c:pt>
                <c:pt idx="3">
                  <c:v>2021</c:v>
                </c:pt>
                <c:pt idx="4">
                  <c:v>2023</c:v>
                </c:pt>
              </c:strCache>
            </c:strRef>
          </c:cat>
          <c:val>
            <c:numRef>
              <c:f>Sheet2!$C$4:$C$8</c:f>
              <c:numCache>
                <c:formatCode>_(* #,##0_);_(* \(#,##0\);_(* "-"??_);_(@_)</c:formatCode>
                <c:ptCount val="5"/>
                <c:pt idx="0">
                  <c:v>6276</c:v>
                </c:pt>
                <c:pt idx="1">
                  <c:v>6631</c:v>
                </c:pt>
                <c:pt idx="2">
                  <c:v>7324</c:v>
                </c:pt>
                <c:pt idx="3">
                  <c:v>6927</c:v>
                </c:pt>
                <c:pt idx="4">
                  <c:v>8046</c:v>
                </c:pt>
              </c:numCache>
            </c:numRef>
          </c:val>
          <c:extLst>
            <c:ext xmlns:c16="http://schemas.microsoft.com/office/drawing/2014/chart" uri="{C3380CC4-5D6E-409C-BE32-E72D297353CC}">
              <c16:uniqueId val="{00000001-D63F-4993-B92E-04A07D13A3EE}"/>
            </c:ext>
          </c:extLst>
        </c:ser>
        <c:dLbls>
          <c:dLblPos val="ctr"/>
          <c:showLegendKey val="0"/>
          <c:showVal val="1"/>
          <c:showCatName val="0"/>
          <c:showSerName val="0"/>
          <c:showPercent val="0"/>
          <c:showBubbleSize val="0"/>
        </c:dLbls>
        <c:gapWidth val="79"/>
        <c:overlap val="100"/>
        <c:axId val="967674303"/>
        <c:axId val="967671903"/>
      </c:barChart>
      <c:catAx>
        <c:axId val="9676743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cap="all" spc="120" normalizeH="0" baseline="0">
                <a:solidFill>
                  <a:schemeClr val="tx1">
                    <a:lumMod val="65000"/>
                    <a:lumOff val="35000"/>
                  </a:schemeClr>
                </a:solidFill>
                <a:latin typeface="+mn-lt"/>
                <a:ea typeface="+mn-ea"/>
                <a:cs typeface="+mn-cs"/>
              </a:defRPr>
            </a:pPr>
            <a:endParaRPr lang="en-US"/>
          </a:p>
        </c:txPr>
        <c:crossAx val="967671903"/>
        <c:crosses val="autoZero"/>
        <c:auto val="1"/>
        <c:lblAlgn val="ctr"/>
        <c:lblOffset val="100"/>
        <c:noMultiLvlLbl val="0"/>
      </c:catAx>
      <c:valAx>
        <c:axId val="967671903"/>
        <c:scaling>
          <c:orientation val="minMax"/>
        </c:scaling>
        <c:delete val="1"/>
        <c:axPos val="l"/>
        <c:numFmt formatCode="_(* #,##0_);_(* \(#,##0\);_(* &quot;-&quot;??_);_(@_)" sourceLinked="1"/>
        <c:majorTickMark val="none"/>
        <c:minorTickMark val="none"/>
        <c:tickLblPos val="nextTo"/>
        <c:crossAx val="967674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Sheet4!$C$2</c:f>
              <c:strCache>
                <c:ptCount val="1"/>
                <c:pt idx="0">
                  <c:v>Local</c:v>
                </c:pt>
              </c:strCache>
            </c:strRef>
          </c:tx>
          <c:spPr>
            <a:ln w="76200" cap="rnd">
              <a:solidFill>
                <a:schemeClr val="accent1"/>
              </a:solidFill>
              <a:round/>
            </a:ln>
            <a:effectLst/>
          </c:spPr>
          <c:marker>
            <c:symbol val="none"/>
          </c:marker>
          <c:cat>
            <c:numRef>
              <c:f>Sheet4!$B$3:$B$10</c:f>
              <c:numCache>
                <c:formatCode>General</c:formatCode>
                <c:ptCount val="8"/>
                <c:pt idx="0">
                  <c:v>2018</c:v>
                </c:pt>
                <c:pt idx="1">
                  <c:v>2019</c:v>
                </c:pt>
                <c:pt idx="2">
                  <c:v>2020</c:v>
                </c:pt>
                <c:pt idx="3">
                  <c:v>2021</c:v>
                </c:pt>
                <c:pt idx="4">
                  <c:v>2022</c:v>
                </c:pt>
                <c:pt idx="5">
                  <c:v>2023</c:v>
                </c:pt>
                <c:pt idx="6">
                  <c:v>2024</c:v>
                </c:pt>
                <c:pt idx="7">
                  <c:v>2025</c:v>
                </c:pt>
              </c:numCache>
            </c:numRef>
          </c:cat>
          <c:val>
            <c:numRef>
              <c:f>Sheet4!$C$3:$C$10</c:f>
              <c:numCache>
                <c:formatCode>0.00%</c:formatCode>
                <c:ptCount val="8"/>
                <c:pt idx="0">
                  <c:v>0.60199999999999998</c:v>
                </c:pt>
                <c:pt idx="1">
                  <c:v>0.63100000000000001</c:v>
                </c:pt>
                <c:pt idx="2">
                  <c:v>0.59200000000000008</c:v>
                </c:pt>
                <c:pt idx="3">
                  <c:v>0.59599999999999997</c:v>
                </c:pt>
                <c:pt idx="4">
                  <c:v>0.61299999999999999</c:v>
                </c:pt>
                <c:pt idx="5">
                  <c:v>0.67100000000000004</c:v>
                </c:pt>
                <c:pt idx="6">
                  <c:v>0.56899999999999995</c:v>
                </c:pt>
                <c:pt idx="7">
                  <c:v>0.57800000000000007</c:v>
                </c:pt>
              </c:numCache>
            </c:numRef>
          </c:val>
          <c:smooth val="0"/>
          <c:extLst>
            <c:ext xmlns:c16="http://schemas.microsoft.com/office/drawing/2014/chart" uri="{C3380CC4-5D6E-409C-BE32-E72D297353CC}">
              <c16:uniqueId val="{00000000-F837-42AD-BD09-1D44FE3CD6FC}"/>
            </c:ext>
          </c:extLst>
        </c:ser>
        <c:ser>
          <c:idx val="1"/>
          <c:order val="1"/>
          <c:tx>
            <c:strRef>
              <c:f>Sheet4!$D$2</c:f>
              <c:strCache>
                <c:ptCount val="1"/>
                <c:pt idx="0">
                  <c:v>State</c:v>
                </c:pt>
              </c:strCache>
            </c:strRef>
          </c:tx>
          <c:spPr>
            <a:ln w="76200" cap="rnd">
              <a:solidFill>
                <a:schemeClr val="accent2"/>
              </a:solidFill>
              <a:round/>
            </a:ln>
            <a:effectLst/>
          </c:spPr>
          <c:marker>
            <c:symbol val="none"/>
          </c:marker>
          <c:cat>
            <c:numRef>
              <c:f>Sheet4!$B$3:$B$10</c:f>
              <c:numCache>
                <c:formatCode>General</c:formatCode>
                <c:ptCount val="8"/>
                <c:pt idx="0">
                  <c:v>2018</c:v>
                </c:pt>
                <c:pt idx="1">
                  <c:v>2019</c:v>
                </c:pt>
                <c:pt idx="2">
                  <c:v>2020</c:v>
                </c:pt>
                <c:pt idx="3">
                  <c:v>2021</c:v>
                </c:pt>
                <c:pt idx="4">
                  <c:v>2022</c:v>
                </c:pt>
                <c:pt idx="5">
                  <c:v>2023</c:v>
                </c:pt>
                <c:pt idx="6">
                  <c:v>2024</c:v>
                </c:pt>
                <c:pt idx="7">
                  <c:v>2025</c:v>
                </c:pt>
              </c:numCache>
            </c:numRef>
          </c:cat>
          <c:val>
            <c:numRef>
              <c:f>Sheet4!$D$3:$D$10</c:f>
              <c:numCache>
                <c:formatCode>0.00%</c:formatCode>
                <c:ptCount val="8"/>
                <c:pt idx="0">
                  <c:v>0.39800000000000002</c:v>
                </c:pt>
                <c:pt idx="1">
                  <c:v>0.36899999999999999</c:v>
                </c:pt>
                <c:pt idx="2">
                  <c:v>0.40799999999999997</c:v>
                </c:pt>
                <c:pt idx="3">
                  <c:v>0.40400000000000003</c:v>
                </c:pt>
                <c:pt idx="4">
                  <c:v>0.38700000000000001</c:v>
                </c:pt>
                <c:pt idx="5">
                  <c:v>0.32900000000000001</c:v>
                </c:pt>
                <c:pt idx="6">
                  <c:v>0.43099999999999999</c:v>
                </c:pt>
                <c:pt idx="7">
                  <c:v>0.42199999999999999</c:v>
                </c:pt>
              </c:numCache>
            </c:numRef>
          </c:val>
          <c:smooth val="0"/>
          <c:extLst>
            <c:ext xmlns:c16="http://schemas.microsoft.com/office/drawing/2014/chart" uri="{C3380CC4-5D6E-409C-BE32-E72D297353CC}">
              <c16:uniqueId val="{00000001-F837-42AD-BD09-1D44FE3CD6FC}"/>
            </c:ext>
          </c:extLst>
        </c:ser>
        <c:dLbls>
          <c:showLegendKey val="0"/>
          <c:showVal val="0"/>
          <c:showCatName val="0"/>
          <c:showSerName val="0"/>
          <c:showPercent val="0"/>
          <c:showBubbleSize val="0"/>
        </c:dLbls>
        <c:smooth val="0"/>
        <c:axId val="965746303"/>
        <c:axId val="965762623"/>
      </c:lineChart>
      <c:catAx>
        <c:axId val="96574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965762623"/>
        <c:crosses val="autoZero"/>
        <c:auto val="1"/>
        <c:lblAlgn val="ctr"/>
        <c:lblOffset val="100"/>
        <c:noMultiLvlLbl val="0"/>
      </c:catAx>
      <c:valAx>
        <c:axId val="9657626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965746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CDB04417-43E4-4164-BB6A-E1E917B0D38C}" type="datetimeFigureOut">
              <a:rPr lang="en-US" smtClean="0"/>
              <a:t>6/19/2023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3F713F3E-E6B6-4D8A-915D-E778F1B940E8}" type="slidenum">
              <a:rPr lang="en-US" smtClean="0"/>
              <a:t>‹#›</a:t>
            </a:fld>
            <a:endParaRPr lang="en-US"/>
          </a:p>
        </p:txBody>
      </p:sp>
    </p:spTree>
    <p:extLst>
      <p:ext uri="{BB962C8B-B14F-4D97-AF65-F5344CB8AC3E}">
        <p14:creationId xmlns:p14="http://schemas.microsoft.com/office/powerpoint/2010/main" val="2558336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a:t>
            </a:fld>
            <a:endParaRPr lang="en-US"/>
          </a:p>
        </p:txBody>
      </p:sp>
    </p:spTree>
    <p:extLst>
      <p:ext uri="{BB962C8B-B14F-4D97-AF65-F5344CB8AC3E}">
        <p14:creationId xmlns:p14="http://schemas.microsoft.com/office/powerpoint/2010/main" val="3511597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10</a:t>
            </a:fld>
            <a:endParaRPr lang="en-US"/>
          </a:p>
        </p:txBody>
      </p:sp>
    </p:spTree>
    <p:extLst>
      <p:ext uri="{BB962C8B-B14F-4D97-AF65-F5344CB8AC3E}">
        <p14:creationId xmlns:p14="http://schemas.microsoft.com/office/powerpoint/2010/main" val="251190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11</a:t>
            </a:fld>
            <a:endParaRPr lang="en-US"/>
          </a:p>
        </p:txBody>
      </p:sp>
    </p:spTree>
    <p:extLst>
      <p:ext uri="{BB962C8B-B14F-4D97-AF65-F5344CB8AC3E}">
        <p14:creationId xmlns:p14="http://schemas.microsoft.com/office/powerpoint/2010/main" val="4128758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12</a:t>
            </a:fld>
            <a:endParaRPr lang="en-US"/>
          </a:p>
        </p:txBody>
      </p:sp>
    </p:spTree>
    <p:extLst>
      <p:ext uri="{BB962C8B-B14F-4D97-AF65-F5344CB8AC3E}">
        <p14:creationId xmlns:p14="http://schemas.microsoft.com/office/powerpoint/2010/main" val="1877924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13</a:t>
            </a:fld>
            <a:endParaRPr lang="en-US"/>
          </a:p>
        </p:txBody>
      </p:sp>
    </p:spTree>
    <p:extLst>
      <p:ext uri="{BB962C8B-B14F-4D97-AF65-F5344CB8AC3E}">
        <p14:creationId xmlns:p14="http://schemas.microsoft.com/office/powerpoint/2010/main" val="2386734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14</a:t>
            </a:fld>
            <a:endParaRPr lang="en-US"/>
          </a:p>
        </p:txBody>
      </p:sp>
    </p:spTree>
    <p:extLst>
      <p:ext uri="{BB962C8B-B14F-4D97-AF65-F5344CB8AC3E}">
        <p14:creationId xmlns:p14="http://schemas.microsoft.com/office/powerpoint/2010/main" val="95493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15</a:t>
            </a:fld>
            <a:endParaRPr lang="en-US"/>
          </a:p>
        </p:txBody>
      </p:sp>
    </p:spTree>
    <p:extLst>
      <p:ext uri="{BB962C8B-B14F-4D97-AF65-F5344CB8AC3E}">
        <p14:creationId xmlns:p14="http://schemas.microsoft.com/office/powerpoint/2010/main" val="2272778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16</a:t>
            </a:fld>
            <a:endParaRPr lang="en-US"/>
          </a:p>
        </p:txBody>
      </p:sp>
    </p:spTree>
    <p:extLst>
      <p:ext uri="{BB962C8B-B14F-4D97-AF65-F5344CB8AC3E}">
        <p14:creationId xmlns:p14="http://schemas.microsoft.com/office/powerpoint/2010/main" val="2749008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17</a:t>
            </a:fld>
            <a:endParaRPr lang="en-US"/>
          </a:p>
        </p:txBody>
      </p:sp>
    </p:spTree>
    <p:extLst>
      <p:ext uri="{BB962C8B-B14F-4D97-AF65-F5344CB8AC3E}">
        <p14:creationId xmlns:p14="http://schemas.microsoft.com/office/powerpoint/2010/main" val="2361784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18</a:t>
            </a:fld>
            <a:endParaRPr lang="en-US"/>
          </a:p>
        </p:txBody>
      </p:sp>
    </p:spTree>
    <p:extLst>
      <p:ext uri="{BB962C8B-B14F-4D97-AF65-F5344CB8AC3E}">
        <p14:creationId xmlns:p14="http://schemas.microsoft.com/office/powerpoint/2010/main" val="1740246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19</a:t>
            </a:fld>
            <a:endParaRPr lang="en-US"/>
          </a:p>
        </p:txBody>
      </p:sp>
    </p:spTree>
    <p:extLst>
      <p:ext uri="{BB962C8B-B14F-4D97-AF65-F5344CB8AC3E}">
        <p14:creationId xmlns:p14="http://schemas.microsoft.com/office/powerpoint/2010/main" val="1423986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a:t>
            </a:fld>
            <a:endParaRPr lang="en-US"/>
          </a:p>
        </p:txBody>
      </p:sp>
    </p:spTree>
    <p:extLst>
      <p:ext uri="{BB962C8B-B14F-4D97-AF65-F5344CB8AC3E}">
        <p14:creationId xmlns:p14="http://schemas.microsoft.com/office/powerpoint/2010/main" val="2741374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20</a:t>
            </a:fld>
            <a:endParaRPr lang="en-US"/>
          </a:p>
        </p:txBody>
      </p:sp>
    </p:spTree>
    <p:extLst>
      <p:ext uri="{BB962C8B-B14F-4D97-AF65-F5344CB8AC3E}">
        <p14:creationId xmlns:p14="http://schemas.microsoft.com/office/powerpoint/2010/main" val="1155383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21</a:t>
            </a:fld>
            <a:endParaRPr lang="en-US"/>
          </a:p>
        </p:txBody>
      </p:sp>
    </p:spTree>
    <p:extLst>
      <p:ext uri="{BB962C8B-B14F-4D97-AF65-F5344CB8AC3E}">
        <p14:creationId xmlns:p14="http://schemas.microsoft.com/office/powerpoint/2010/main" val="319632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22</a:t>
            </a:fld>
            <a:endParaRPr lang="en-US"/>
          </a:p>
        </p:txBody>
      </p:sp>
    </p:spTree>
    <p:extLst>
      <p:ext uri="{BB962C8B-B14F-4D97-AF65-F5344CB8AC3E}">
        <p14:creationId xmlns:p14="http://schemas.microsoft.com/office/powerpoint/2010/main" val="2001516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23</a:t>
            </a:fld>
            <a:endParaRPr lang="en-US"/>
          </a:p>
        </p:txBody>
      </p:sp>
    </p:spTree>
    <p:extLst>
      <p:ext uri="{BB962C8B-B14F-4D97-AF65-F5344CB8AC3E}">
        <p14:creationId xmlns:p14="http://schemas.microsoft.com/office/powerpoint/2010/main" val="3373678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24</a:t>
            </a:fld>
            <a:endParaRPr lang="en-US"/>
          </a:p>
        </p:txBody>
      </p:sp>
    </p:spTree>
    <p:extLst>
      <p:ext uri="{BB962C8B-B14F-4D97-AF65-F5344CB8AC3E}">
        <p14:creationId xmlns:p14="http://schemas.microsoft.com/office/powerpoint/2010/main" val="2319306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25</a:t>
            </a:fld>
            <a:endParaRPr lang="en-US"/>
          </a:p>
        </p:txBody>
      </p:sp>
    </p:spTree>
    <p:extLst>
      <p:ext uri="{BB962C8B-B14F-4D97-AF65-F5344CB8AC3E}">
        <p14:creationId xmlns:p14="http://schemas.microsoft.com/office/powerpoint/2010/main" val="2913352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26</a:t>
            </a:fld>
            <a:endParaRPr lang="en-US"/>
          </a:p>
        </p:txBody>
      </p:sp>
    </p:spTree>
    <p:extLst>
      <p:ext uri="{BB962C8B-B14F-4D97-AF65-F5344CB8AC3E}">
        <p14:creationId xmlns:p14="http://schemas.microsoft.com/office/powerpoint/2010/main" val="866778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27</a:t>
            </a:fld>
            <a:endParaRPr lang="en-US"/>
          </a:p>
        </p:txBody>
      </p:sp>
    </p:spTree>
    <p:extLst>
      <p:ext uri="{BB962C8B-B14F-4D97-AF65-F5344CB8AC3E}">
        <p14:creationId xmlns:p14="http://schemas.microsoft.com/office/powerpoint/2010/main" val="2086320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28</a:t>
            </a:fld>
            <a:endParaRPr lang="en-US"/>
          </a:p>
        </p:txBody>
      </p:sp>
    </p:spTree>
    <p:extLst>
      <p:ext uri="{BB962C8B-B14F-4D97-AF65-F5344CB8AC3E}">
        <p14:creationId xmlns:p14="http://schemas.microsoft.com/office/powerpoint/2010/main" val="1512940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29</a:t>
            </a:fld>
            <a:endParaRPr lang="en-US"/>
          </a:p>
        </p:txBody>
      </p:sp>
    </p:spTree>
    <p:extLst>
      <p:ext uri="{BB962C8B-B14F-4D97-AF65-F5344CB8AC3E}">
        <p14:creationId xmlns:p14="http://schemas.microsoft.com/office/powerpoint/2010/main" val="408511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a:t>
            </a:fld>
            <a:endParaRPr lang="en-US"/>
          </a:p>
        </p:txBody>
      </p:sp>
    </p:spTree>
    <p:extLst>
      <p:ext uri="{BB962C8B-B14F-4D97-AF65-F5344CB8AC3E}">
        <p14:creationId xmlns:p14="http://schemas.microsoft.com/office/powerpoint/2010/main" val="3657239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30</a:t>
            </a:fld>
            <a:endParaRPr lang="en-US"/>
          </a:p>
        </p:txBody>
      </p:sp>
    </p:spTree>
    <p:extLst>
      <p:ext uri="{BB962C8B-B14F-4D97-AF65-F5344CB8AC3E}">
        <p14:creationId xmlns:p14="http://schemas.microsoft.com/office/powerpoint/2010/main" val="31487444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31</a:t>
            </a:fld>
            <a:endParaRPr lang="en-US"/>
          </a:p>
        </p:txBody>
      </p:sp>
    </p:spTree>
    <p:extLst>
      <p:ext uri="{BB962C8B-B14F-4D97-AF65-F5344CB8AC3E}">
        <p14:creationId xmlns:p14="http://schemas.microsoft.com/office/powerpoint/2010/main" val="506196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32</a:t>
            </a:fld>
            <a:endParaRPr lang="en-US"/>
          </a:p>
        </p:txBody>
      </p:sp>
    </p:spTree>
    <p:extLst>
      <p:ext uri="{BB962C8B-B14F-4D97-AF65-F5344CB8AC3E}">
        <p14:creationId xmlns:p14="http://schemas.microsoft.com/office/powerpoint/2010/main" val="388249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33</a:t>
            </a:fld>
            <a:endParaRPr lang="en-US"/>
          </a:p>
        </p:txBody>
      </p:sp>
    </p:spTree>
    <p:extLst>
      <p:ext uri="{BB962C8B-B14F-4D97-AF65-F5344CB8AC3E}">
        <p14:creationId xmlns:p14="http://schemas.microsoft.com/office/powerpoint/2010/main" val="1745025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34</a:t>
            </a:fld>
            <a:endParaRPr lang="en-US"/>
          </a:p>
        </p:txBody>
      </p:sp>
    </p:spTree>
    <p:extLst>
      <p:ext uri="{BB962C8B-B14F-4D97-AF65-F5344CB8AC3E}">
        <p14:creationId xmlns:p14="http://schemas.microsoft.com/office/powerpoint/2010/main" val="1743387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35</a:t>
            </a:fld>
            <a:endParaRPr lang="en-US"/>
          </a:p>
        </p:txBody>
      </p:sp>
    </p:spTree>
    <p:extLst>
      <p:ext uri="{BB962C8B-B14F-4D97-AF65-F5344CB8AC3E}">
        <p14:creationId xmlns:p14="http://schemas.microsoft.com/office/powerpoint/2010/main" val="687825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36</a:t>
            </a:fld>
            <a:endParaRPr lang="en-US"/>
          </a:p>
        </p:txBody>
      </p:sp>
    </p:spTree>
    <p:extLst>
      <p:ext uri="{BB962C8B-B14F-4D97-AF65-F5344CB8AC3E}">
        <p14:creationId xmlns:p14="http://schemas.microsoft.com/office/powerpoint/2010/main" val="888653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37</a:t>
            </a:fld>
            <a:endParaRPr lang="en-US"/>
          </a:p>
        </p:txBody>
      </p:sp>
    </p:spTree>
    <p:extLst>
      <p:ext uri="{BB962C8B-B14F-4D97-AF65-F5344CB8AC3E}">
        <p14:creationId xmlns:p14="http://schemas.microsoft.com/office/powerpoint/2010/main" val="1440133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38</a:t>
            </a:fld>
            <a:endParaRPr lang="en-US"/>
          </a:p>
        </p:txBody>
      </p:sp>
    </p:spTree>
    <p:extLst>
      <p:ext uri="{BB962C8B-B14F-4D97-AF65-F5344CB8AC3E}">
        <p14:creationId xmlns:p14="http://schemas.microsoft.com/office/powerpoint/2010/main" val="2275556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39</a:t>
            </a:fld>
            <a:endParaRPr lang="en-US"/>
          </a:p>
        </p:txBody>
      </p:sp>
    </p:spTree>
    <p:extLst>
      <p:ext uri="{BB962C8B-B14F-4D97-AF65-F5344CB8AC3E}">
        <p14:creationId xmlns:p14="http://schemas.microsoft.com/office/powerpoint/2010/main" val="2052324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a:t>
            </a:fld>
            <a:endParaRPr lang="en-US"/>
          </a:p>
        </p:txBody>
      </p:sp>
    </p:spTree>
    <p:extLst>
      <p:ext uri="{BB962C8B-B14F-4D97-AF65-F5344CB8AC3E}">
        <p14:creationId xmlns:p14="http://schemas.microsoft.com/office/powerpoint/2010/main" val="944273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40</a:t>
            </a:fld>
            <a:endParaRPr lang="en-US"/>
          </a:p>
        </p:txBody>
      </p:sp>
    </p:spTree>
    <p:extLst>
      <p:ext uri="{BB962C8B-B14F-4D97-AF65-F5344CB8AC3E}">
        <p14:creationId xmlns:p14="http://schemas.microsoft.com/office/powerpoint/2010/main" val="485757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41</a:t>
            </a:fld>
            <a:endParaRPr lang="en-US"/>
          </a:p>
        </p:txBody>
      </p:sp>
    </p:spTree>
    <p:extLst>
      <p:ext uri="{BB962C8B-B14F-4D97-AF65-F5344CB8AC3E}">
        <p14:creationId xmlns:p14="http://schemas.microsoft.com/office/powerpoint/2010/main" val="25728190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42</a:t>
            </a:fld>
            <a:endParaRPr lang="en-US"/>
          </a:p>
        </p:txBody>
      </p:sp>
    </p:spTree>
    <p:extLst>
      <p:ext uri="{BB962C8B-B14F-4D97-AF65-F5344CB8AC3E}">
        <p14:creationId xmlns:p14="http://schemas.microsoft.com/office/powerpoint/2010/main" val="1030117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43</a:t>
            </a:fld>
            <a:endParaRPr lang="en-US"/>
          </a:p>
        </p:txBody>
      </p:sp>
    </p:spTree>
    <p:extLst>
      <p:ext uri="{BB962C8B-B14F-4D97-AF65-F5344CB8AC3E}">
        <p14:creationId xmlns:p14="http://schemas.microsoft.com/office/powerpoint/2010/main" val="2306668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44</a:t>
            </a:fld>
            <a:endParaRPr lang="en-US"/>
          </a:p>
        </p:txBody>
      </p:sp>
    </p:spTree>
    <p:extLst>
      <p:ext uri="{BB962C8B-B14F-4D97-AF65-F5344CB8AC3E}">
        <p14:creationId xmlns:p14="http://schemas.microsoft.com/office/powerpoint/2010/main" val="1067145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45</a:t>
            </a:fld>
            <a:endParaRPr lang="en-US"/>
          </a:p>
        </p:txBody>
      </p:sp>
    </p:spTree>
    <p:extLst>
      <p:ext uri="{BB962C8B-B14F-4D97-AF65-F5344CB8AC3E}">
        <p14:creationId xmlns:p14="http://schemas.microsoft.com/office/powerpoint/2010/main" val="682724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46</a:t>
            </a:fld>
            <a:endParaRPr lang="en-US"/>
          </a:p>
        </p:txBody>
      </p:sp>
    </p:spTree>
    <p:extLst>
      <p:ext uri="{BB962C8B-B14F-4D97-AF65-F5344CB8AC3E}">
        <p14:creationId xmlns:p14="http://schemas.microsoft.com/office/powerpoint/2010/main" val="3523601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47</a:t>
            </a:fld>
            <a:endParaRPr lang="en-US"/>
          </a:p>
        </p:txBody>
      </p:sp>
    </p:spTree>
    <p:extLst>
      <p:ext uri="{BB962C8B-B14F-4D97-AF65-F5344CB8AC3E}">
        <p14:creationId xmlns:p14="http://schemas.microsoft.com/office/powerpoint/2010/main" val="1938493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48</a:t>
            </a:fld>
            <a:endParaRPr lang="en-US"/>
          </a:p>
        </p:txBody>
      </p:sp>
    </p:spTree>
    <p:extLst>
      <p:ext uri="{BB962C8B-B14F-4D97-AF65-F5344CB8AC3E}">
        <p14:creationId xmlns:p14="http://schemas.microsoft.com/office/powerpoint/2010/main" val="2624250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49</a:t>
            </a:fld>
            <a:endParaRPr lang="en-US"/>
          </a:p>
        </p:txBody>
      </p:sp>
    </p:spTree>
    <p:extLst>
      <p:ext uri="{BB962C8B-B14F-4D97-AF65-F5344CB8AC3E}">
        <p14:creationId xmlns:p14="http://schemas.microsoft.com/office/powerpoint/2010/main" val="1272720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a:t>
            </a:fld>
            <a:endParaRPr lang="en-US"/>
          </a:p>
        </p:txBody>
      </p:sp>
    </p:spTree>
    <p:extLst>
      <p:ext uri="{BB962C8B-B14F-4D97-AF65-F5344CB8AC3E}">
        <p14:creationId xmlns:p14="http://schemas.microsoft.com/office/powerpoint/2010/main" val="2955848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50</a:t>
            </a:fld>
            <a:endParaRPr lang="en-US"/>
          </a:p>
        </p:txBody>
      </p:sp>
    </p:spTree>
    <p:extLst>
      <p:ext uri="{BB962C8B-B14F-4D97-AF65-F5344CB8AC3E}">
        <p14:creationId xmlns:p14="http://schemas.microsoft.com/office/powerpoint/2010/main" val="3262298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51</a:t>
            </a:fld>
            <a:endParaRPr lang="en-US"/>
          </a:p>
        </p:txBody>
      </p:sp>
    </p:spTree>
    <p:extLst>
      <p:ext uri="{BB962C8B-B14F-4D97-AF65-F5344CB8AC3E}">
        <p14:creationId xmlns:p14="http://schemas.microsoft.com/office/powerpoint/2010/main" val="106057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52</a:t>
            </a:fld>
            <a:endParaRPr lang="en-US"/>
          </a:p>
        </p:txBody>
      </p:sp>
    </p:spTree>
    <p:extLst>
      <p:ext uri="{BB962C8B-B14F-4D97-AF65-F5344CB8AC3E}">
        <p14:creationId xmlns:p14="http://schemas.microsoft.com/office/powerpoint/2010/main" val="20005463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53</a:t>
            </a:fld>
            <a:endParaRPr lang="en-US"/>
          </a:p>
        </p:txBody>
      </p:sp>
    </p:spTree>
    <p:extLst>
      <p:ext uri="{BB962C8B-B14F-4D97-AF65-F5344CB8AC3E}">
        <p14:creationId xmlns:p14="http://schemas.microsoft.com/office/powerpoint/2010/main" val="7786061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54</a:t>
            </a:fld>
            <a:endParaRPr lang="en-US"/>
          </a:p>
        </p:txBody>
      </p:sp>
    </p:spTree>
    <p:extLst>
      <p:ext uri="{BB962C8B-B14F-4D97-AF65-F5344CB8AC3E}">
        <p14:creationId xmlns:p14="http://schemas.microsoft.com/office/powerpoint/2010/main" val="6148471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55</a:t>
            </a:fld>
            <a:endParaRPr lang="en-US"/>
          </a:p>
        </p:txBody>
      </p:sp>
    </p:spTree>
    <p:extLst>
      <p:ext uri="{BB962C8B-B14F-4D97-AF65-F5344CB8AC3E}">
        <p14:creationId xmlns:p14="http://schemas.microsoft.com/office/powerpoint/2010/main" val="33233796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56</a:t>
            </a:fld>
            <a:endParaRPr lang="en-US"/>
          </a:p>
        </p:txBody>
      </p:sp>
    </p:spTree>
    <p:extLst>
      <p:ext uri="{BB962C8B-B14F-4D97-AF65-F5344CB8AC3E}">
        <p14:creationId xmlns:p14="http://schemas.microsoft.com/office/powerpoint/2010/main" val="1913542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57</a:t>
            </a:fld>
            <a:endParaRPr lang="en-US"/>
          </a:p>
        </p:txBody>
      </p:sp>
    </p:spTree>
    <p:extLst>
      <p:ext uri="{BB962C8B-B14F-4D97-AF65-F5344CB8AC3E}">
        <p14:creationId xmlns:p14="http://schemas.microsoft.com/office/powerpoint/2010/main" val="2730443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58</a:t>
            </a:fld>
            <a:endParaRPr lang="en-US"/>
          </a:p>
        </p:txBody>
      </p:sp>
    </p:spTree>
    <p:extLst>
      <p:ext uri="{BB962C8B-B14F-4D97-AF65-F5344CB8AC3E}">
        <p14:creationId xmlns:p14="http://schemas.microsoft.com/office/powerpoint/2010/main" val="33655905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59</a:t>
            </a:fld>
            <a:endParaRPr lang="en-US"/>
          </a:p>
        </p:txBody>
      </p:sp>
    </p:spTree>
    <p:extLst>
      <p:ext uri="{BB962C8B-B14F-4D97-AF65-F5344CB8AC3E}">
        <p14:creationId xmlns:p14="http://schemas.microsoft.com/office/powerpoint/2010/main" val="639575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a:t>
            </a:fld>
            <a:endParaRPr lang="en-US"/>
          </a:p>
        </p:txBody>
      </p:sp>
    </p:spTree>
    <p:extLst>
      <p:ext uri="{BB962C8B-B14F-4D97-AF65-F5344CB8AC3E}">
        <p14:creationId xmlns:p14="http://schemas.microsoft.com/office/powerpoint/2010/main" val="2594378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60</a:t>
            </a:fld>
            <a:endParaRPr lang="en-US"/>
          </a:p>
        </p:txBody>
      </p:sp>
    </p:spTree>
    <p:extLst>
      <p:ext uri="{BB962C8B-B14F-4D97-AF65-F5344CB8AC3E}">
        <p14:creationId xmlns:p14="http://schemas.microsoft.com/office/powerpoint/2010/main" val="2088367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61</a:t>
            </a:fld>
            <a:endParaRPr lang="en-US"/>
          </a:p>
        </p:txBody>
      </p:sp>
    </p:spTree>
    <p:extLst>
      <p:ext uri="{BB962C8B-B14F-4D97-AF65-F5344CB8AC3E}">
        <p14:creationId xmlns:p14="http://schemas.microsoft.com/office/powerpoint/2010/main" val="872991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62</a:t>
            </a:fld>
            <a:endParaRPr lang="en-US"/>
          </a:p>
        </p:txBody>
      </p:sp>
    </p:spTree>
    <p:extLst>
      <p:ext uri="{BB962C8B-B14F-4D97-AF65-F5344CB8AC3E}">
        <p14:creationId xmlns:p14="http://schemas.microsoft.com/office/powerpoint/2010/main" val="26382545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63</a:t>
            </a:fld>
            <a:endParaRPr lang="en-US"/>
          </a:p>
        </p:txBody>
      </p:sp>
    </p:spTree>
    <p:extLst>
      <p:ext uri="{BB962C8B-B14F-4D97-AF65-F5344CB8AC3E}">
        <p14:creationId xmlns:p14="http://schemas.microsoft.com/office/powerpoint/2010/main" val="8380671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64</a:t>
            </a:fld>
            <a:endParaRPr lang="en-US"/>
          </a:p>
        </p:txBody>
      </p:sp>
    </p:spTree>
    <p:extLst>
      <p:ext uri="{BB962C8B-B14F-4D97-AF65-F5344CB8AC3E}">
        <p14:creationId xmlns:p14="http://schemas.microsoft.com/office/powerpoint/2010/main" val="3457306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65</a:t>
            </a:fld>
            <a:endParaRPr lang="en-US"/>
          </a:p>
        </p:txBody>
      </p:sp>
    </p:spTree>
    <p:extLst>
      <p:ext uri="{BB962C8B-B14F-4D97-AF65-F5344CB8AC3E}">
        <p14:creationId xmlns:p14="http://schemas.microsoft.com/office/powerpoint/2010/main" val="18441958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66</a:t>
            </a:fld>
            <a:endParaRPr lang="en-US"/>
          </a:p>
        </p:txBody>
      </p:sp>
    </p:spTree>
    <p:extLst>
      <p:ext uri="{BB962C8B-B14F-4D97-AF65-F5344CB8AC3E}">
        <p14:creationId xmlns:p14="http://schemas.microsoft.com/office/powerpoint/2010/main" val="11138487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67</a:t>
            </a:fld>
            <a:endParaRPr lang="en-US"/>
          </a:p>
        </p:txBody>
      </p:sp>
    </p:spTree>
    <p:extLst>
      <p:ext uri="{BB962C8B-B14F-4D97-AF65-F5344CB8AC3E}">
        <p14:creationId xmlns:p14="http://schemas.microsoft.com/office/powerpoint/2010/main" val="4198360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68</a:t>
            </a:fld>
            <a:endParaRPr lang="en-US"/>
          </a:p>
        </p:txBody>
      </p:sp>
    </p:spTree>
    <p:extLst>
      <p:ext uri="{BB962C8B-B14F-4D97-AF65-F5344CB8AC3E}">
        <p14:creationId xmlns:p14="http://schemas.microsoft.com/office/powerpoint/2010/main" val="32159327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69</a:t>
            </a:fld>
            <a:endParaRPr lang="en-US"/>
          </a:p>
        </p:txBody>
      </p:sp>
    </p:spTree>
    <p:extLst>
      <p:ext uri="{BB962C8B-B14F-4D97-AF65-F5344CB8AC3E}">
        <p14:creationId xmlns:p14="http://schemas.microsoft.com/office/powerpoint/2010/main" val="279848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a:t>
            </a:fld>
            <a:endParaRPr lang="en-US"/>
          </a:p>
        </p:txBody>
      </p:sp>
    </p:spTree>
    <p:extLst>
      <p:ext uri="{BB962C8B-B14F-4D97-AF65-F5344CB8AC3E}">
        <p14:creationId xmlns:p14="http://schemas.microsoft.com/office/powerpoint/2010/main" val="15923323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70</a:t>
            </a:fld>
            <a:endParaRPr lang="en-US"/>
          </a:p>
        </p:txBody>
      </p:sp>
    </p:spTree>
    <p:extLst>
      <p:ext uri="{BB962C8B-B14F-4D97-AF65-F5344CB8AC3E}">
        <p14:creationId xmlns:p14="http://schemas.microsoft.com/office/powerpoint/2010/main" val="29571116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71</a:t>
            </a:fld>
            <a:endParaRPr lang="en-US"/>
          </a:p>
        </p:txBody>
      </p:sp>
    </p:spTree>
    <p:extLst>
      <p:ext uri="{BB962C8B-B14F-4D97-AF65-F5344CB8AC3E}">
        <p14:creationId xmlns:p14="http://schemas.microsoft.com/office/powerpoint/2010/main" val="8055854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72</a:t>
            </a:fld>
            <a:endParaRPr lang="en-US"/>
          </a:p>
        </p:txBody>
      </p:sp>
    </p:spTree>
    <p:extLst>
      <p:ext uri="{BB962C8B-B14F-4D97-AF65-F5344CB8AC3E}">
        <p14:creationId xmlns:p14="http://schemas.microsoft.com/office/powerpoint/2010/main" val="3975531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73</a:t>
            </a:fld>
            <a:endParaRPr lang="en-US"/>
          </a:p>
        </p:txBody>
      </p:sp>
    </p:spTree>
    <p:extLst>
      <p:ext uri="{BB962C8B-B14F-4D97-AF65-F5344CB8AC3E}">
        <p14:creationId xmlns:p14="http://schemas.microsoft.com/office/powerpoint/2010/main" val="36402336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74</a:t>
            </a:fld>
            <a:endParaRPr lang="en-US"/>
          </a:p>
        </p:txBody>
      </p:sp>
    </p:spTree>
    <p:extLst>
      <p:ext uri="{BB962C8B-B14F-4D97-AF65-F5344CB8AC3E}">
        <p14:creationId xmlns:p14="http://schemas.microsoft.com/office/powerpoint/2010/main" val="31627089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75</a:t>
            </a:fld>
            <a:endParaRPr lang="en-US"/>
          </a:p>
        </p:txBody>
      </p:sp>
    </p:spTree>
    <p:extLst>
      <p:ext uri="{BB962C8B-B14F-4D97-AF65-F5344CB8AC3E}">
        <p14:creationId xmlns:p14="http://schemas.microsoft.com/office/powerpoint/2010/main" val="23667329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76</a:t>
            </a:fld>
            <a:endParaRPr lang="en-US"/>
          </a:p>
        </p:txBody>
      </p:sp>
    </p:spTree>
    <p:extLst>
      <p:ext uri="{BB962C8B-B14F-4D97-AF65-F5344CB8AC3E}">
        <p14:creationId xmlns:p14="http://schemas.microsoft.com/office/powerpoint/2010/main" val="38926924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77</a:t>
            </a:fld>
            <a:endParaRPr lang="en-US"/>
          </a:p>
        </p:txBody>
      </p:sp>
    </p:spTree>
    <p:extLst>
      <p:ext uri="{BB962C8B-B14F-4D97-AF65-F5344CB8AC3E}">
        <p14:creationId xmlns:p14="http://schemas.microsoft.com/office/powerpoint/2010/main" val="904015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78</a:t>
            </a:fld>
            <a:endParaRPr lang="en-US"/>
          </a:p>
        </p:txBody>
      </p:sp>
    </p:spTree>
    <p:extLst>
      <p:ext uri="{BB962C8B-B14F-4D97-AF65-F5344CB8AC3E}">
        <p14:creationId xmlns:p14="http://schemas.microsoft.com/office/powerpoint/2010/main" val="25757799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79</a:t>
            </a:fld>
            <a:endParaRPr lang="en-US"/>
          </a:p>
        </p:txBody>
      </p:sp>
    </p:spTree>
    <p:extLst>
      <p:ext uri="{BB962C8B-B14F-4D97-AF65-F5344CB8AC3E}">
        <p14:creationId xmlns:p14="http://schemas.microsoft.com/office/powerpoint/2010/main" val="2266356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a:t>
            </a:fld>
            <a:endParaRPr lang="en-US"/>
          </a:p>
        </p:txBody>
      </p:sp>
    </p:spTree>
    <p:extLst>
      <p:ext uri="{BB962C8B-B14F-4D97-AF65-F5344CB8AC3E}">
        <p14:creationId xmlns:p14="http://schemas.microsoft.com/office/powerpoint/2010/main" val="31425114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80</a:t>
            </a:fld>
            <a:endParaRPr lang="en-US"/>
          </a:p>
        </p:txBody>
      </p:sp>
    </p:spTree>
    <p:extLst>
      <p:ext uri="{BB962C8B-B14F-4D97-AF65-F5344CB8AC3E}">
        <p14:creationId xmlns:p14="http://schemas.microsoft.com/office/powerpoint/2010/main" val="823771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81</a:t>
            </a:fld>
            <a:endParaRPr lang="en-US"/>
          </a:p>
        </p:txBody>
      </p:sp>
    </p:spTree>
    <p:extLst>
      <p:ext uri="{BB962C8B-B14F-4D97-AF65-F5344CB8AC3E}">
        <p14:creationId xmlns:p14="http://schemas.microsoft.com/office/powerpoint/2010/main" val="23701978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82</a:t>
            </a:fld>
            <a:endParaRPr lang="en-US"/>
          </a:p>
        </p:txBody>
      </p:sp>
    </p:spTree>
    <p:extLst>
      <p:ext uri="{BB962C8B-B14F-4D97-AF65-F5344CB8AC3E}">
        <p14:creationId xmlns:p14="http://schemas.microsoft.com/office/powerpoint/2010/main" val="30207551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83</a:t>
            </a:fld>
            <a:endParaRPr lang="en-US"/>
          </a:p>
        </p:txBody>
      </p:sp>
    </p:spTree>
    <p:extLst>
      <p:ext uri="{BB962C8B-B14F-4D97-AF65-F5344CB8AC3E}">
        <p14:creationId xmlns:p14="http://schemas.microsoft.com/office/powerpoint/2010/main" val="13342472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84</a:t>
            </a:fld>
            <a:endParaRPr lang="en-US"/>
          </a:p>
        </p:txBody>
      </p:sp>
    </p:spTree>
    <p:extLst>
      <p:ext uri="{BB962C8B-B14F-4D97-AF65-F5344CB8AC3E}">
        <p14:creationId xmlns:p14="http://schemas.microsoft.com/office/powerpoint/2010/main" val="38605934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85</a:t>
            </a:fld>
            <a:endParaRPr lang="en-US"/>
          </a:p>
        </p:txBody>
      </p:sp>
    </p:spTree>
    <p:extLst>
      <p:ext uri="{BB962C8B-B14F-4D97-AF65-F5344CB8AC3E}">
        <p14:creationId xmlns:p14="http://schemas.microsoft.com/office/powerpoint/2010/main" val="38134195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86</a:t>
            </a:fld>
            <a:endParaRPr lang="en-US"/>
          </a:p>
        </p:txBody>
      </p:sp>
    </p:spTree>
    <p:extLst>
      <p:ext uri="{BB962C8B-B14F-4D97-AF65-F5344CB8AC3E}">
        <p14:creationId xmlns:p14="http://schemas.microsoft.com/office/powerpoint/2010/main" val="27490089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87</a:t>
            </a:fld>
            <a:endParaRPr lang="en-US"/>
          </a:p>
        </p:txBody>
      </p:sp>
    </p:spTree>
    <p:extLst>
      <p:ext uri="{BB962C8B-B14F-4D97-AF65-F5344CB8AC3E}">
        <p14:creationId xmlns:p14="http://schemas.microsoft.com/office/powerpoint/2010/main" val="6389262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88</a:t>
            </a:fld>
            <a:endParaRPr lang="en-US"/>
          </a:p>
        </p:txBody>
      </p:sp>
    </p:spTree>
    <p:extLst>
      <p:ext uri="{BB962C8B-B14F-4D97-AF65-F5344CB8AC3E}">
        <p14:creationId xmlns:p14="http://schemas.microsoft.com/office/powerpoint/2010/main" val="3873041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713F3E-E6B6-4D8A-915D-E778F1B940E8}" type="slidenum">
              <a:rPr lang="en-US" smtClean="0"/>
              <a:t>9</a:t>
            </a:fld>
            <a:endParaRPr lang="en-US"/>
          </a:p>
        </p:txBody>
      </p:sp>
    </p:spTree>
    <p:extLst>
      <p:ext uri="{BB962C8B-B14F-4D97-AF65-F5344CB8AC3E}">
        <p14:creationId xmlns:p14="http://schemas.microsoft.com/office/powerpoint/2010/main" val="224119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7.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8.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sv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7.sv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jpeg"/></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6.png"/></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6.pn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6.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6.png"/></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eg"/><Relationship Id="rId7" Type="http://schemas.openxmlformats.org/officeDocument/2006/relationships/image" Target="../media/image24.sv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jpeg"/></Relationships>
</file>

<file path=ppt/slides/_rels/slide7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png"/><Relationship Id="rId7"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6.pn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svg"/><Relationship Id="rId4" Type="http://schemas.openxmlformats.org/officeDocument/2006/relationships/image" Target="../media/image6.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B75BC"/>
        </a:solidFill>
        <a:effectLst/>
      </p:bgPr>
    </p:bg>
    <p:spTree>
      <p:nvGrpSpPr>
        <p:cNvPr id="1" name=""/>
        <p:cNvGrpSpPr/>
        <p:nvPr/>
      </p:nvGrpSpPr>
      <p:grpSpPr>
        <a:xfrm>
          <a:off x="0" y="0"/>
          <a:ext cx="0" cy="0"/>
          <a:chOff x="0" y="0"/>
          <a:chExt cx="0" cy="0"/>
        </a:xfrm>
      </p:grpSpPr>
      <p:grpSp>
        <p:nvGrpSpPr>
          <p:cNvPr id="2" name="Group 2"/>
          <p:cNvGrpSpPr/>
          <p:nvPr/>
        </p:nvGrpSpPr>
        <p:grpSpPr>
          <a:xfrm>
            <a:off x="10007054" y="0"/>
            <a:ext cx="8280946" cy="10287000"/>
            <a:chOff x="0" y="0"/>
            <a:chExt cx="11041262" cy="13716000"/>
          </a:xfrm>
        </p:grpSpPr>
        <p:pic>
          <p:nvPicPr>
            <p:cNvPr id="3" name="Picture 3"/>
            <p:cNvPicPr>
              <a:picLocks noChangeAspect="1"/>
            </p:cNvPicPr>
            <p:nvPr/>
          </p:nvPicPr>
          <p:blipFill>
            <a:blip r:embed="rId3"/>
            <a:srcRect l="27667" t="8014" r="27994" b="9468"/>
            <a:stretch>
              <a:fillRect/>
            </a:stretch>
          </p:blipFill>
          <p:spPr>
            <a:xfrm>
              <a:off x="0" y="0"/>
              <a:ext cx="11041262" cy="13716000"/>
            </a:xfrm>
            <a:prstGeom prst="rect">
              <a:avLst/>
            </a:prstGeom>
          </p:spPr>
        </p:pic>
      </p:grpSp>
      <p:sp>
        <p:nvSpPr>
          <p:cNvPr id="4" name="Freeform 4"/>
          <p:cNvSpPr/>
          <p:nvPr/>
        </p:nvSpPr>
        <p:spPr>
          <a:xfrm rot="-5400000">
            <a:off x="16799708" y="1055075"/>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AutoShape 5"/>
          <p:cNvSpPr/>
          <p:nvPr/>
        </p:nvSpPr>
        <p:spPr>
          <a:xfrm rot="-5400000">
            <a:off x="16007685" y="3237459"/>
            <a:ext cx="2456682" cy="0"/>
          </a:xfrm>
          <a:prstGeom prst="line">
            <a:avLst/>
          </a:prstGeom>
          <a:ln w="28575" cap="rnd">
            <a:solidFill>
              <a:srgbClr val="FFFFFF"/>
            </a:solidFill>
            <a:prstDash val="solid"/>
            <a:headEnd type="none" w="sm" len="sm"/>
            <a:tailEnd type="none" w="sm" len="sm"/>
          </a:ln>
        </p:spPr>
      </p:sp>
      <p:sp>
        <p:nvSpPr>
          <p:cNvPr id="6" name="AutoShape 6"/>
          <p:cNvSpPr/>
          <p:nvPr/>
        </p:nvSpPr>
        <p:spPr>
          <a:xfrm>
            <a:off x="1028700" y="4532475"/>
            <a:ext cx="2261045" cy="0"/>
          </a:xfrm>
          <a:prstGeom prst="line">
            <a:avLst/>
          </a:prstGeom>
          <a:ln w="104775" cap="rnd">
            <a:solidFill>
              <a:srgbClr val="FFFFFF"/>
            </a:solidFill>
            <a:prstDash val="solid"/>
            <a:headEnd type="none" w="sm" len="sm"/>
            <a:tailEnd type="none" w="sm" len="sm"/>
          </a:ln>
        </p:spPr>
      </p:sp>
      <p:sp>
        <p:nvSpPr>
          <p:cNvPr id="7" name="Freeform 7"/>
          <p:cNvSpPr/>
          <p:nvPr/>
        </p:nvSpPr>
        <p:spPr>
          <a:xfrm>
            <a:off x="3289745" y="7469506"/>
            <a:ext cx="4029627" cy="1137395"/>
          </a:xfrm>
          <a:custGeom>
            <a:avLst/>
            <a:gdLst/>
            <a:ahLst/>
            <a:cxnLst/>
            <a:rect l="l" t="t" r="r" b="b"/>
            <a:pathLst>
              <a:path w="4029627" h="1137395">
                <a:moveTo>
                  <a:pt x="0" y="0"/>
                </a:moveTo>
                <a:lnTo>
                  <a:pt x="4029627" y="0"/>
                </a:lnTo>
                <a:lnTo>
                  <a:pt x="4029627" y="1137394"/>
                </a:lnTo>
                <a:lnTo>
                  <a:pt x="0" y="1137394"/>
                </a:lnTo>
                <a:lnTo>
                  <a:pt x="0" y="0"/>
                </a:lnTo>
                <a:close/>
              </a:path>
            </a:pathLst>
          </a:custGeom>
          <a:blipFill>
            <a:blip r:embed="rId6"/>
            <a:stretch>
              <a:fillRect/>
            </a:stretch>
          </a:blipFill>
        </p:spPr>
      </p:sp>
      <p:sp>
        <p:nvSpPr>
          <p:cNvPr id="8" name="TextBox 8"/>
          <p:cNvSpPr txBox="1"/>
          <p:nvPr/>
        </p:nvSpPr>
        <p:spPr>
          <a:xfrm>
            <a:off x="1028700" y="1656311"/>
            <a:ext cx="12683572" cy="2823776"/>
          </a:xfrm>
          <a:prstGeom prst="rect">
            <a:avLst/>
          </a:prstGeom>
        </p:spPr>
        <p:txBody>
          <a:bodyPr lIns="0" tIns="0" rIns="0" bIns="0" rtlCol="0" anchor="t">
            <a:spAutoFit/>
          </a:bodyPr>
          <a:lstStyle/>
          <a:p>
            <a:pPr>
              <a:lnSpc>
                <a:spcPts val="9970"/>
              </a:lnSpc>
            </a:pPr>
            <a:r>
              <a:rPr lang="en-US" sz="10837" dirty="0">
                <a:solidFill>
                  <a:srgbClr val="FFFFFF"/>
                </a:solidFill>
                <a:latin typeface="Arial Bold"/>
              </a:rPr>
              <a:t>Post-Legislative Workshop</a:t>
            </a:r>
          </a:p>
        </p:txBody>
      </p:sp>
      <p:sp>
        <p:nvSpPr>
          <p:cNvPr id="9" name="TextBox 9"/>
          <p:cNvSpPr txBox="1"/>
          <p:nvPr/>
        </p:nvSpPr>
        <p:spPr>
          <a:xfrm>
            <a:off x="1028700" y="5010150"/>
            <a:ext cx="7881352" cy="1792606"/>
          </a:xfrm>
          <a:prstGeom prst="rect">
            <a:avLst/>
          </a:prstGeom>
        </p:spPr>
        <p:txBody>
          <a:bodyPr lIns="0" tIns="0" rIns="0" bIns="0" rtlCol="0" anchor="t">
            <a:spAutoFit/>
          </a:bodyPr>
          <a:lstStyle/>
          <a:p>
            <a:pPr>
              <a:lnSpc>
                <a:spcPts val="4619"/>
              </a:lnSpc>
            </a:pPr>
            <a:r>
              <a:rPr lang="en-US" sz="3299" dirty="0">
                <a:solidFill>
                  <a:srgbClr val="FFFFFF"/>
                </a:solidFill>
                <a:latin typeface="Arial"/>
              </a:rPr>
              <a:t>An overview of the 88th Regular Legislative Session and a preview of special called sessions to come...</a:t>
            </a:r>
          </a:p>
        </p:txBody>
      </p:sp>
      <p:sp>
        <p:nvSpPr>
          <p:cNvPr id="10" name="TextBox 10"/>
          <p:cNvSpPr txBox="1"/>
          <p:nvPr/>
        </p:nvSpPr>
        <p:spPr>
          <a:xfrm>
            <a:off x="1438675" y="8681530"/>
            <a:ext cx="5066068" cy="576770"/>
          </a:xfrm>
          <a:prstGeom prst="rect">
            <a:avLst/>
          </a:prstGeom>
        </p:spPr>
        <p:txBody>
          <a:bodyPr lIns="0" tIns="0" rIns="0" bIns="0" rtlCol="0" anchor="t">
            <a:spAutoFit/>
          </a:bodyPr>
          <a:lstStyle/>
          <a:p>
            <a:pPr marL="0" lvl="0" indent="0" algn="r">
              <a:lnSpc>
                <a:spcPts val="4054"/>
              </a:lnSpc>
            </a:pPr>
            <a:r>
              <a:rPr lang="en-US" sz="3350" u="none" dirty="0">
                <a:solidFill>
                  <a:srgbClr val="FFFFFF"/>
                </a:solidFill>
                <a:latin typeface="Arial"/>
              </a:rPr>
              <a:t>June 13,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BA2C98E8-2D2D-1214-48D0-534FA602CC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7463" y="659536"/>
            <a:ext cx="15573072" cy="1883410"/>
          </a:xfrm>
          <a:prstGeom prst="rect">
            <a:avLst/>
          </a:prstGeom>
          <a:noFill/>
          <a:ln>
            <a:noFill/>
          </a:ln>
        </p:spPr>
      </p:pic>
      <p:pic>
        <p:nvPicPr>
          <p:cNvPr id="5" name="Picture 4">
            <a:extLst>
              <a:ext uri="{FF2B5EF4-FFF2-40B4-BE49-F238E27FC236}">
                <a16:creationId xmlns:a16="http://schemas.microsoft.com/office/drawing/2014/main" id="{BD398CDA-F994-1051-314C-F419DAA6F1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198" y="2781190"/>
            <a:ext cx="16793602" cy="2895820"/>
          </a:xfrm>
          <a:prstGeom prst="rect">
            <a:avLst/>
          </a:prstGeom>
          <a:noFill/>
          <a:ln>
            <a:noFill/>
          </a:ln>
        </p:spPr>
      </p:pic>
      <p:pic>
        <p:nvPicPr>
          <p:cNvPr id="6" name="Picture 5">
            <a:extLst>
              <a:ext uri="{FF2B5EF4-FFF2-40B4-BE49-F238E27FC236}">
                <a16:creationId xmlns:a16="http://schemas.microsoft.com/office/drawing/2014/main" id="{63BE0FB2-7314-70D6-B137-91ADA3F688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3623" y="6057900"/>
            <a:ext cx="16560753" cy="1686154"/>
          </a:xfrm>
          <a:prstGeom prst="rect">
            <a:avLst/>
          </a:prstGeom>
          <a:noFill/>
          <a:ln>
            <a:noFill/>
          </a:ln>
        </p:spPr>
      </p:pic>
    </p:spTree>
    <p:extLst>
      <p:ext uri="{BB962C8B-B14F-4D97-AF65-F5344CB8AC3E}">
        <p14:creationId xmlns:p14="http://schemas.microsoft.com/office/powerpoint/2010/main" val="1415189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1956208" y="0"/>
            <a:ext cx="6331792" cy="10287000"/>
            <a:chOff x="0" y="0"/>
            <a:chExt cx="8442389" cy="13716000"/>
          </a:xfrm>
        </p:grpSpPr>
        <p:pic>
          <p:nvPicPr>
            <p:cNvPr id="4" name="Picture 4"/>
            <p:cNvPicPr>
              <a:picLocks noChangeAspect="1"/>
            </p:cNvPicPr>
            <p:nvPr/>
          </p:nvPicPr>
          <p:blipFill>
            <a:blip r:embed="rId3"/>
            <a:srcRect l="25690" r="33291"/>
            <a:stretch>
              <a:fillRect/>
            </a:stretch>
          </p:blipFill>
          <p:spPr>
            <a:xfrm>
              <a:off x="0" y="0"/>
              <a:ext cx="8442389"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7" name="Group 7"/>
          <p:cNvGrpSpPr/>
          <p:nvPr/>
        </p:nvGrpSpPr>
        <p:grpSpPr>
          <a:xfrm>
            <a:off x="1550938" y="4111511"/>
            <a:ext cx="434821" cy="43482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75BC"/>
            </a:solidFill>
          </p:spPr>
        </p:sp>
      </p:grpSp>
      <p:sp>
        <p:nvSpPr>
          <p:cNvPr id="9" name="AutoShape 9"/>
          <p:cNvSpPr/>
          <p:nvPr/>
        </p:nvSpPr>
        <p:spPr>
          <a:xfrm flipV="1">
            <a:off x="-130020" y="9258300"/>
            <a:ext cx="15773162" cy="4762"/>
          </a:xfrm>
          <a:prstGeom prst="line">
            <a:avLst/>
          </a:prstGeom>
          <a:ln w="28575" cap="rnd">
            <a:solidFill>
              <a:srgbClr val="D9D9D9"/>
            </a:solidFill>
            <a:prstDash val="solid"/>
            <a:headEnd type="none" w="sm" len="sm"/>
            <a:tailEnd type="none" w="sm" len="sm"/>
          </a:ln>
        </p:spPr>
      </p:sp>
      <p:sp>
        <p:nvSpPr>
          <p:cNvPr id="10" name="Freeform 10"/>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grpSp>
        <p:nvGrpSpPr>
          <p:cNvPr id="11" name="Group 11"/>
          <p:cNvGrpSpPr/>
          <p:nvPr/>
        </p:nvGrpSpPr>
        <p:grpSpPr>
          <a:xfrm>
            <a:off x="1550938" y="5517780"/>
            <a:ext cx="434821" cy="43482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75BC"/>
            </a:solidFill>
          </p:spPr>
        </p:sp>
      </p:grpSp>
      <p:grpSp>
        <p:nvGrpSpPr>
          <p:cNvPr id="13" name="Group 13"/>
          <p:cNvGrpSpPr/>
          <p:nvPr/>
        </p:nvGrpSpPr>
        <p:grpSpPr>
          <a:xfrm>
            <a:off x="1550938" y="6972338"/>
            <a:ext cx="434821" cy="434821"/>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75BC"/>
            </a:solidFill>
          </p:spPr>
        </p:sp>
      </p:grpSp>
      <p:grpSp>
        <p:nvGrpSpPr>
          <p:cNvPr id="15" name="Group 15"/>
          <p:cNvGrpSpPr/>
          <p:nvPr/>
        </p:nvGrpSpPr>
        <p:grpSpPr>
          <a:xfrm>
            <a:off x="4263003" y="7215532"/>
            <a:ext cx="8855322" cy="3483919"/>
            <a:chOff x="0" y="-277825"/>
            <a:chExt cx="2332266" cy="917575"/>
          </a:xfrm>
        </p:grpSpPr>
        <p:sp>
          <p:nvSpPr>
            <p:cNvPr id="16" name="Freeform 16"/>
            <p:cNvSpPr/>
            <p:nvPr/>
          </p:nvSpPr>
          <p:spPr>
            <a:xfrm>
              <a:off x="0" y="-34183"/>
              <a:ext cx="2324939" cy="413039"/>
            </a:xfrm>
            <a:custGeom>
              <a:avLst/>
              <a:gdLst/>
              <a:ahLst/>
              <a:cxnLst/>
              <a:rect l="l" t="t" r="r" b="b"/>
              <a:pathLst>
                <a:path w="2324939" h="413039">
                  <a:moveTo>
                    <a:pt x="0" y="0"/>
                  </a:moveTo>
                  <a:lnTo>
                    <a:pt x="2324939" y="0"/>
                  </a:lnTo>
                  <a:lnTo>
                    <a:pt x="2324939" y="413039"/>
                  </a:lnTo>
                  <a:lnTo>
                    <a:pt x="0" y="413039"/>
                  </a:lnTo>
                  <a:close/>
                </a:path>
              </a:pathLst>
            </a:custGeom>
            <a:solidFill>
              <a:srgbClr val="1B75BC"/>
            </a:solidFill>
          </p:spPr>
        </p:sp>
        <p:sp>
          <p:nvSpPr>
            <p:cNvPr id="17" name="TextBox 17"/>
            <p:cNvSpPr txBox="1"/>
            <p:nvPr/>
          </p:nvSpPr>
          <p:spPr>
            <a:xfrm>
              <a:off x="7327" y="-277825"/>
              <a:ext cx="2324939" cy="917575"/>
            </a:xfrm>
            <a:prstGeom prst="rect">
              <a:avLst/>
            </a:prstGeom>
          </p:spPr>
          <p:txBody>
            <a:bodyPr lIns="50800" tIns="50800" rIns="50800" bIns="50800" rtlCol="0" anchor="ctr"/>
            <a:lstStyle/>
            <a:p>
              <a:pPr algn="ctr">
                <a:lnSpc>
                  <a:spcPts val="3639"/>
                </a:lnSpc>
              </a:pPr>
              <a:r>
                <a:rPr lang="en-US" sz="2599" dirty="0">
                  <a:solidFill>
                    <a:srgbClr val="FFFFFF"/>
                  </a:solidFill>
                  <a:latin typeface="Arial Bold"/>
                </a:rPr>
                <a:t>Except that the amount written in the GAA in 2021 was different, so it's actually a $3.9 billion (8%) increase compared to that.</a:t>
              </a:r>
            </a:p>
          </p:txBody>
        </p:sp>
      </p:grpSp>
      <p:grpSp>
        <p:nvGrpSpPr>
          <p:cNvPr id="18" name="Group 18"/>
          <p:cNvGrpSpPr/>
          <p:nvPr/>
        </p:nvGrpSpPr>
        <p:grpSpPr>
          <a:xfrm>
            <a:off x="11278267" y="53444"/>
            <a:ext cx="2958247" cy="2958247"/>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D1C24"/>
            </a:solidFill>
          </p:spPr>
        </p:sp>
        <p:sp>
          <p:nvSpPr>
            <p:cNvPr id="20" name="TextBox 20"/>
            <p:cNvSpPr txBox="1"/>
            <p:nvPr/>
          </p:nvSpPr>
          <p:spPr>
            <a:xfrm>
              <a:off x="76200" y="-19050"/>
              <a:ext cx="660400" cy="755650"/>
            </a:xfrm>
            <a:prstGeom prst="rect">
              <a:avLst/>
            </a:prstGeom>
          </p:spPr>
          <p:txBody>
            <a:bodyPr lIns="50800" tIns="50800" rIns="50800" bIns="50800" rtlCol="0" anchor="ctr"/>
            <a:lstStyle/>
            <a:p>
              <a:pPr algn="ctr">
                <a:lnSpc>
                  <a:spcPts val="3359"/>
                </a:lnSpc>
              </a:pPr>
              <a:r>
                <a:rPr lang="en-US" sz="2400" dirty="0">
                  <a:solidFill>
                    <a:srgbClr val="FFFFFF"/>
                  </a:solidFill>
                  <a:latin typeface="Arial Bold"/>
                </a:rPr>
                <a:t>Public Education represents 35% of overall GR</a:t>
              </a:r>
            </a:p>
          </p:txBody>
        </p:sp>
      </p:grpSp>
      <p:sp>
        <p:nvSpPr>
          <p:cNvPr id="21" name="TextBox 21"/>
          <p:cNvSpPr txBox="1"/>
          <p:nvPr/>
        </p:nvSpPr>
        <p:spPr>
          <a:xfrm>
            <a:off x="1550938" y="1019175"/>
            <a:ext cx="10405270" cy="890275"/>
          </a:xfrm>
          <a:prstGeom prst="rect">
            <a:avLst/>
          </a:prstGeom>
        </p:spPr>
        <p:txBody>
          <a:bodyPr lIns="0" tIns="0" rIns="0" bIns="0" rtlCol="0" anchor="t">
            <a:spAutoFit/>
          </a:bodyPr>
          <a:lstStyle/>
          <a:p>
            <a:pPr>
              <a:lnSpc>
                <a:spcPts val="5800"/>
              </a:lnSpc>
              <a:spcBef>
                <a:spcPct val="0"/>
              </a:spcBef>
            </a:pPr>
            <a:r>
              <a:rPr lang="en-US" sz="5800" spc="-98" dirty="0">
                <a:solidFill>
                  <a:srgbClr val="1B75BC"/>
                </a:solidFill>
                <a:latin typeface="Arial Bold"/>
              </a:rPr>
              <a:t>General Appropriations</a:t>
            </a:r>
          </a:p>
        </p:txBody>
      </p:sp>
      <p:sp>
        <p:nvSpPr>
          <p:cNvPr id="22" name="TextBox 22"/>
          <p:cNvSpPr txBox="1"/>
          <p:nvPr/>
        </p:nvSpPr>
        <p:spPr>
          <a:xfrm>
            <a:off x="1550938" y="2321445"/>
            <a:ext cx="9967071" cy="1247141"/>
          </a:xfrm>
          <a:prstGeom prst="rect">
            <a:avLst/>
          </a:prstGeom>
        </p:spPr>
        <p:txBody>
          <a:bodyPr lIns="0" tIns="0" rIns="0" bIns="0" rtlCol="0" anchor="t">
            <a:spAutoFit/>
          </a:bodyPr>
          <a:lstStyle/>
          <a:p>
            <a:pPr>
              <a:lnSpc>
                <a:spcPts val="4759"/>
              </a:lnSpc>
            </a:pPr>
            <a:r>
              <a:rPr lang="en-US" sz="3399" dirty="0">
                <a:solidFill>
                  <a:srgbClr val="000000"/>
                </a:solidFill>
                <a:latin typeface="Arial Bold"/>
              </a:rPr>
              <a:t>HB 1</a:t>
            </a:r>
            <a:r>
              <a:rPr lang="en-US" sz="3399" dirty="0">
                <a:solidFill>
                  <a:srgbClr val="000000"/>
                </a:solidFill>
                <a:latin typeface="Arial"/>
              </a:rPr>
              <a:t> (Bonnen/Huffman) - General Appropriations Act for the 2024-2025 biennium</a:t>
            </a:r>
          </a:p>
        </p:txBody>
      </p:sp>
      <p:sp>
        <p:nvSpPr>
          <p:cNvPr id="23" name="TextBox 23"/>
          <p:cNvSpPr txBox="1"/>
          <p:nvPr/>
        </p:nvSpPr>
        <p:spPr>
          <a:xfrm>
            <a:off x="2203421" y="4044836"/>
            <a:ext cx="8662105" cy="1034161"/>
          </a:xfrm>
          <a:prstGeom prst="rect">
            <a:avLst/>
          </a:prstGeom>
        </p:spPr>
        <p:txBody>
          <a:bodyPr lIns="0" tIns="0" rIns="0" bIns="0" rtlCol="0" anchor="t">
            <a:spAutoFit/>
          </a:bodyPr>
          <a:lstStyle/>
          <a:p>
            <a:pPr>
              <a:lnSpc>
                <a:spcPts val="3871"/>
              </a:lnSpc>
            </a:pPr>
            <a:r>
              <a:rPr lang="en-US" sz="3199" dirty="0">
                <a:solidFill>
                  <a:srgbClr val="000000"/>
                </a:solidFill>
                <a:latin typeface="Arial Bold"/>
              </a:rPr>
              <a:t>$321.3 billion </a:t>
            </a:r>
            <a:r>
              <a:rPr lang="en-US" sz="3199" dirty="0">
                <a:solidFill>
                  <a:srgbClr val="000000"/>
                </a:solidFill>
                <a:latin typeface="Arial"/>
              </a:rPr>
              <a:t>in All Funds</a:t>
            </a:r>
          </a:p>
          <a:p>
            <a:pPr>
              <a:lnSpc>
                <a:spcPts val="3871"/>
              </a:lnSpc>
            </a:pPr>
            <a:r>
              <a:rPr lang="en-US" sz="3199" dirty="0">
                <a:solidFill>
                  <a:srgbClr val="000000"/>
                </a:solidFill>
                <a:latin typeface="Arial"/>
              </a:rPr>
              <a:t>5.95% increase over previous biennium</a:t>
            </a:r>
          </a:p>
        </p:txBody>
      </p:sp>
      <p:sp>
        <p:nvSpPr>
          <p:cNvPr id="24" name="TextBox 24"/>
          <p:cNvSpPr txBox="1"/>
          <p:nvPr/>
        </p:nvSpPr>
        <p:spPr>
          <a:xfrm>
            <a:off x="2203421" y="5451105"/>
            <a:ext cx="8662105" cy="1034161"/>
          </a:xfrm>
          <a:prstGeom prst="rect">
            <a:avLst/>
          </a:prstGeom>
        </p:spPr>
        <p:txBody>
          <a:bodyPr lIns="0" tIns="0" rIns="0" bIns="0" rtlCol="0" anchor="t">
            <a:spAutoFit/>
          </a:bodyPr>
          <a:lstStyle/>
          <a:p>
            <a:pPr>
              <a:lnSpc>
                <a:spcPts val="3871"/>
              </a:lnSpc>
            </a:pPr>
            <a:r>
              <a:rPr lang="en-US" sz="3199" dirty="0">
                <a:solidFill>
                  <a:srgbClr val="000000"/>
                </a:solidFill>
                <a:latin typeface="Arial Bold"/>
              </a:rPr>
              <a:t>$144.1 billion</a:t>
            </a:r>
            <a:r>
              <a:rPr lang="en-US" sz="3199" dirty="0">
                <a:solidFill>
                  <a:srgbClr val="000000"/>
                </a:solidFill>
                <a:latin typeface="Arial"/>
              </a:rPr>
              <a:t> in General Revenue</a:t>
            </a:r>
          </a:p>
          <a:p>
            <a:pPr>
              <a:lnSpc>
                <a:spcPts val="3871"/>
              </a:lnSpc>
            </a:pPr>
            <a:r>
              <a:rPr lang="en-US" sz="3199" dirty="0">
                <a:solidFill>
                  <a:srgbClr val="000000"/>
                </a:solidFill>
                <a:latin typeface="Arial"/>
              </a:rPr>
              <a:t>10.53% increase over previous biennium</a:t>
            </a:r>
          </a:p>
        </p:txBody>
      </p:sp>
      <p:sp>
        <p:nvSpPr>
          <p:cNvPr id="25" name="TextBox 25"/>
          <p:cNvSpPr txBox="1"/>
          <p:nvPr/>
        </p:nvSpPr>
        <p:spPr>
          <a:xfrm>
            <a:off x="2203421" y="6856741"/>
            <a:ext cx="9314588" cy="1034161"/>
          </a:xfrm>
          <a:prstGeom prst="rect">
            <a:avLst/>
          </a:prstGeom>
        </p:spPr>
        <p:txBody>
          <a:bodyPr lIns="0" tIns="0" rIns="0" bIns="0" rtlCol="0" anchor="t">
            <a:spAutoFit/>
          </a:bodyPr>
          <a:lstStyle/>
          <a:p>
            <a:pPr>
              <a:lnSpc>
                <a:spcPts val="3871"/>
              </a:lnSpc>
            </a:pPr>
            <a:r>
              <a:rPr lang="en-US" sz="3199" dirty="0">
                <a:solidFill>
                  <a:srgbClr val="000000"/>
                </a:solidFill>
                <a:latin typeface="Arial Bold"/>
              </a:rPr>
              <a:t>$50.4 billion</a:t>
            </a:r>
            <a:r>
              <a:rPr lang="en-US" sz="3199" dirty="0">
                <a:solidFill>
                  <a:srgbClr val="000000"/>
                </a:solidFill>
                <a:latin typeface="Arial"/>
              </a:rPr>
              <a:t> in GR for Public Education</a:t>
            </a:r>
          </a:p>
          <a:p>
            <a:pPr>
              <a:lnSpc>
                <a:spcPts val="3871"/>
              </a:lnSpc>
            </a:pPr>
            <a:r>
              <a:rPr lang="en-US" sz="3199" dirty="0">
                <a:solidFill>
                  <a:srgbClr val="000000"/>
                </a:solidFill>
                <a:latin typeface="Arial"/>
              </a:rPr>
              <a:t>$8.9B (21.59%) increase over previous biennium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2488695" y="200759"/>
            <a:ext cx="13008304" cy="10086241"/>
          </a:xfrm>
          <a:custGeom>
            <a:avLst/>
            <a:gdLst/>
            <a:ahLst/>
            <a:cxnLst/>
            <a:rect l="l" t="t" r="r" b="b"/>
            <a:pathLst>
              <a:path w="13008304" h="10086241">
                <a:moveTo>
                  <a:pt x="0" y="0"/>
                </a:moveTo>
                <a:lnTo>
                  <a:pt x="13008304" y="0"/>
                </a:lnTo>
                <a:lnTo>
                  <a:pt x="13008304" y="10086241"/>
                </a:lnTo>
                <a:lnTo>
                  <a:pt x="0" y="10086241"/>
                </a:lnTo>
                <a:lnTo>
                  <a:pt x="0" y="0"/>
                </a:lnTo>
                <a:close/>
              </a:path>
            </a:pathLst>
          </a:custGeom>
          <a:blipFill>
            <a:blip r:embed="rId4"/>
            <a:stretch>
              <a:fillRect/>
            </a:stretch>
          </a:blipFill>
        </p:spPr>
      </p:sp>
    </p:spTree>
    <p:extLst>
      <p:ext uri="{BB962C8B-B14F-4D97-AF65-F5344CB8AC3E}">
        <p14:creationId xmlns:p14="http://schemas.microsoft.com/office/powerpoint/2010/main" val="187550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2396045" y="0"/>
            <a:ext cx="13495910" cy="10287000"/>
          </a:xfrm>
          <a:custGeom>
            <a:avLst/>
            <a:gdLst/>
            <a:ahLst/>
            <a:cxnLst/>
            <a:rect l="l" t="t" r="r" b="b"/>
            <a:pathLst>
              <a:path w="13495910" h="10287000">
                <a:moveTo>
                  <a:pt x="0" y="0"/>
                </a:moveTo>
                <a:lnTo>
                  <a:pt x="13495910" y="0"/>
                </a:lnTo>
                <a:lnTo>
                  <a:pt x="13495910" y="10287000"/>
                </a:lnTo>
                <a:lnTo>
                  <a:pt x="0" y="10287000"/>
                </a:lnTo>
                <a:lnTo>
                  <a:pt x="0" y="0"/>
                </a:lnTo>
                <a:close/>
              </a:path>
            </a:pathLst>
          </a:custGeom>
          <a:blipFill>
            <a:blip r:embed="rId4"/>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2396045" y="0"/>
            <a:ext cx="13495910" cy="10287000"/>
          </a:xfrm>
          <a:custGeom>
            <a:avLst/>
            <a:gdLst/>
            <a:ahLst/>
            <a:cxnLst/>
            <a:rect l="l" t="t" r="r" b="b"/>
            <a:pathLst>
              <a:path w="13495910" h="10287000">
                <a:moveTo>
                  <a:pt x="0" y="0"/>
                </a:moveTo>
                <a:lnTo>
                  <a:pt x="13495910" y="0"/>
                </a:lnTo>
                <a:lnTo>
                  <a:pt x="13495910" y="10287000"/>
                </a:lnTo>
                <a:lnTo>
                  <a:pt x="0" y="10287000"/>
                </a:lnTo>
                <a:lnTo>
                  <a:pt x="0" y="0"/>
                </a:lnTo>
                <a:close/>
              </a:path>
            </a:pathLst>
          </a:custGeom>
          <a:blipFill>
            <a:blip r:embed="rId4"/>
            <a:stretch>
              <a:fillRect/>
            </a:stretch>
          </a:blipFill>
        </p:spPr>
      </p:sp>
      <p:sp>
        <p:nvSpPr>
          <p:cNvPr id="4" name="AutoShape 4"/>
          <p:cNvSpPr/>
          <p:nvPr/>
        </p:nvSpPr>
        <p:spPr>
          <a:xfrm>
            <a:off x="3243839" y="2695885"/>
            <a:ext cx="11888826" cy="0"/>
          </a:xfrm>
          <a:prstGeom prst="line">
            <a:avLst/>
          </a:prstGeom>
          <a:ln w="38100" cap="flat">
            <a:solidFill>
              <a:srgbClr val="000000"/>
            </a:solidFill>
            <a:prstDash val="solid"/>
            <a:headEnd type="none" w="sm" len="sm"/>
            <a:tailEnd type="none" w="sm" len="sm"/>
          </a:ln>
        </p:spPr>
      </p:sp>
      <p:sp>
        <p:nvSpPr>
          <p:cNvPr id="5" name="AutoShape 5"/>
          <p:cNvSpPr/>
          <p:nvPr/>
        </p:nvSpPr>
        <p:spPr>
          <a:xfrm>
            <a:off x="3243839" y="3021412"/>
            <a:ext cx="6454765" cy="0"/>
          </a:xfrm>
          <a:prstGeom prst="line">
            <a:avLst/>
          </a:prstGeom>
          <a:ln w="38100" cap="flat">
            <a:solidFill>
              <a:srgbClr val="000000"/>
            </a:solidFill>
            <a:prstDash val="solid"/>
            <a:headEnd type="none" w="sm" len="sm"/>
            <a:tailEnd type="none" w="sm" len="sm"/>
          </a:ln>
        </p:spPr>
      </p:sp>
      <p:sp>
        <p:nvSpPr>
          <p:cNvPr id="6" name="AutoShape 6"/>
          <p:cNvSpPr/>
          <p:nvPr/>
        </p:nvSpPr>
        <p:spPr>
          <a:xfrm>
            <a:off x="3199587" y="5421529"/>
            <a:ext cx="11473806" cy="0"/>
          </a:xfrm>
          <a:prstGeom prst="line">
            <a:avLst/>
          </a:prstGeom>
          <a:ln w="38100" cap="flat">
            <a:solidFill>
              <a:srgbClr val="000000"/>
            </a:solidFill>
            <a:prstDash val="solid"/>
            <a:headEnd type="none" w="sm" len="sm"/>
            <a:tailEnd type="none" w="sm" len="sm"/>
          </a:ln>
        </p:spPr>
      </p:sp>
      <p:sp>
        <p:nvSpPr>
          <p:cNvPr id="7" name="AutoShape 7"/>
          <p:cNvSpPr/>
          <p:nvPr/>
        </p:nvSpPr>
        <p:spPr>
          <a:xfrm>
            <a:off x="3243839" y="5767808"/>
            <a:ext cx="1370689" cy="0"/>
          </a:xfrm>
          <a:prstGeom prst="line">
            <a:avLst/>
          </a:prstGeom>
          <a:ln w="38100" cap="flat">
            <a:solidFill>
              <a:srgbClr val="000000"/>
            </a:solidFill>
            <a:prstDash val="solid"/>
            <a:headEnd type="none" w="sm" len="sm"/>
            <a:tailEnd type="none" w="sm" len="sm"/>
          </a:ln>
        </p:spPr>
      </p:sp>
      <p:grpSp>
        <p:nvGrpSpPr>
          <p:cNvPr id="8" name="Group 8"/>
          <p:cNvGrpSpPr/>
          <p:nvPr/>
        </p:nvGrpSpPr>
        <p:grpSpPr>
          <a:xfrm>
            <a:off x="3243839" y="4243808"/>
            <a:ext cx="12235241" cy="642152"/>
            <a:chOff x="0" y="0"/>
            <a:chExt cx="3222450" cy="169126"/>
          </a:xfrm>
        </p:grpSpPr>
        <p:sp>
          <p:nvSpPr>
            <p:cNvPr id="9" name="Freeform 9"/>
            <p:cNvSpPr/>
            <p:nvPr/>
          </p:nvSpPr>
          <p:spPr>
            <a:xfrm>
              <a:off x="0" y="0"/>
              <a:ext cx="3222450" cy="169126"/>
            </a:xfrm>
            <a:custGeom>
              <a:avLst/>
              <a:gdLst/>
              <a:ahLst/>
              <a:cxnLst/>
              <a:rect l="l" t="t" r="r" b="b"/>
              <a:pathLst>
                <a:path w="3222450" h="169126">
                  <a:moveTo>
                    <a:pt x="0" y="0"/>
                  </a:moveTo>
                  <a:lnTo>
                    <a:pt x="3222450" y="0"/>
                  </a:lnTo>
                  <a:lnTo>
                    <a:pt x="3222450" y="169126"/>
                  </a:lnTo>
                  <a:lnTo>
                    <a:pt x="0" y="169126"/>
                  </a:lnTo>
                  <a:close/>
                </a:path>
              </a:pathLst>
            </a:custGeom>
            <a:solidFill>
              <a:srgbClr val="F6EC04">
                <a:alpha val="34902"/>
              </a:srgbClr>
            </a:solidFill>
          </p:spPr>
        </p:sp>
        <p:sp>
          <p:nvSpPr>
            <p:cNvPr id="10" name="TextBox 10"/>
            <p:cNvSpPr txBox="1"/>
            <p:nvPr/>
          </p:nvSpPr>
          <p:spPr>
            <a:xfrm>
              <a:off x="0" y="-95250"/>
              <a:ext cx="812800" cy="908050"/>
            </a:xfrm>
            <a:prstGeom prst="rect">
              <a:avLst/>
            </a:prstGeom>
          </p:spPr>
          <p:txBody>
            <a:bodyPr lIns="50800" tIns="50800" rIns="50800" bIns="50800" rtlCol="0" anchor="ctr"/>
            <a:lstStyle/>
            <a:p>
              <a:pPr algn="ctr">
                <a:lnSpc>
                  <a:spcPts val="3220"/>
                </a:lnSpc>
              </a:pPr>
              <a:endParaRPr dirty="0"/>
            </a:p>
          </p:txBody>
        </p:sp>
      </p:grpSp>
      <p:grpSp>
        <p:nvGrpSpPr>
          <p:cNvPr id="11" name="Group 11"/>
          <p:cNvGrpSpPr/>
          <p:nvPr/>
        </p:nvGrpSpPr>
        <p:grpSpPr>
          <a:xfrm>
            <a:off x="157739" y="3793359"/>
            <a:ext cx="3086100" cy="1543050"/>
            <a:chOff x="0" y="0"/>
            <a:chExt cx="812800" cy="406400"/>
          </a:xfrm>
        </p:grpSpPr>
        <p:sp>
          <p:nvSpPr>
            <p:cNvPr id="12" name="Freeform 12"/>
            <p:cNvSpPr/>
            <p:nvPr/>
          </p:nvSpPr>
          <p:spPr>
            <a:xfrm>
              <a:off x="0" y="0"/>
              <a:ext cx="812800" cy="406400"/>
            </a:xfrm>
            <a:custGeom>
              <a:avLst/>
              <a:gdLst/>
              <a:ahLst/>
              <a:cxnLst/>
              <a:rect l="l" t="t" r="r" b="b"/>
              <a:pathLst>
                <a:path w="812800" h="406400">
                  <a:moveTo>
                    <a:pt x="609600" y="0"/>
                  </a:moveTo>
                  <a:lnTo>
                    <a:pt x="0" y="0"/>
                  </a:lnTo>
                  <a:lnTo>
                    <a:pt x="0" y="406400"/>
                  </a:lnTo>
                  <a:lnTo>
                    <a:pt x="609600" y="406400"/>
                  </a:lnTo>
                  <a:lnTo>
                    <a:pt x="812800" y="203200"/>
                  </a:lnTo>
                  <a:lnTo>
                    <a:pt x="609600" y="0"/>
                  </a:lnTo>
                  <a:close/>
                </a:path>
              </a:pathLst>
            </a:custGeom>
            <a:solidFill>
              <a:srgbClr val="FFFFFF"/>
            </a:solidFill>
            <a:ln w="38100">
              <a:solidFill>
                <a:srgbClr val="1B75BC"/>
              </a:solidFill>
            </a:ln>
          </p:spPr>
        </p:sp>
        <p:sp>
          <p:nvSpPr>
            <p:cNvPr id="13" name="TextBox 13"/>
            <p:cNvSpPr txBox="1"/>
            <p:nvPr/>
          </p:nvSpPr>
          <p:spPr>
            <a:xfrm>
              <a:off x="0" y="-95250"/>
              <a:ext cx="698500" cy="501650"/>
            </a:xfrm>
            <a:prstGeom prst="rect">
              <a:avLst/>
            </a:prstGeom>
          </p:spPr>
          <p:txBody>
            <a:bodyPr lIns="50800" tIns="50800" rIns="50800" bIns="50800" rtlCol="0" anchor="ctr"/>
            <a:lstStyle/>
            <a:p>
              <a:pPr algn="ctr"/>
              <a:r>
                <a:rPr lang="en-US" sz="2300" dirty="0">
                  <a:solidFill>
                    <a:srgbClr val="000000"/>
                  </a:solidFill>
                  <a:latin typeface="Arial"/>
                </a:rPr>
                <a:t>Restoration of cuts made last session.</a:t>
              </a:r>
            </a:p>
          </p:txBody>
        </p:sp>
      </p:grpSp>
      <p:sp>
        <p:nvSpPr>
          <p:cNvPr id="14" name="TextBox 14"/>
          <p:cNvSpPr txBox="1"/>
          <p:nvPr/>
        </p:nvSpPr>
        <p:spPr>
          <a:xfrm>
            <a:off x="9878872" y="2772809"/>
            <a:ext cx="8843842" cy="436880"/>
          </a:xfrm>
          <a:prstGeom prst="rect">
            <a:avLst/>
          </a:prstGeom>
        </p:spPr>
        <p:txBody>
          <a:bodyPr lIns="0" tIns="0" rIns="0" bIns="0" rtlCol="0" anchor="t">
            <a:spAutoFit/>
          </a:bodyPr>
          <a:lstStyle/>
          <a:p>
            <a:pPr>
              <a:lnSpc>
                <a:spcPts val="3219"/>
              </a:lnSpc>
            </a:pPr>
            <a:r>
              <a:rPr lang="en-US" sz="2299" dirty="0">
                <a:solidFill>
                  <a:srgbClr val="19598D"/>
                </a:solidFill>
                <a:latin typeface="Arial Bold"/>
              </a:rPr>
              <a:t>Provides $5.3 billion for property tax relief. </a:t>
            </a:r>
          </a:p>
        </p:txBody>
      </p:sp>
      <p:grpSp>
        <p:nvGrpSpPr>
          <p:cNvPr id="15" name="Group 15"/>
          <p:cNvGrpSpPr/>
          <p:nvPr/>
        </p:nvGrpSpPr>
        <p:grpSpPr>
          <a:xfrm>
            <a:off x="113487" y="6703037"/>
            <a:ext cx="3086100" cy="1635549"/>
            <a:chOff x="0" y="51768"/>
            <a:chExt cx="812800" cy="430762"/>
          </a:xfrm>
        </p:grpSpPr>
        <p:sp>
          <p:nvSpPr>
            <p:cNvPr id="16" name="Freeform 16"/>
            <p:cNvSpPr/>
            <p:nvPr/>
          </p:nvSpPr>
          <p:spPr>
            <a:xfrm>
              <a:off x="0" y="59806"/>
              <a:ext cx="812800" cy="406400"/>
            </a:xfrm>
            <a:custGeom>
              <a:avLst/>
              <a:gdLst/>
              <a:ahLst/>
              <a:cxnLst/>
              <a:rect l="l" t="t" r="r" b="b"/>
              <a:pathLst>
                <a:path w="812800" h="466206">
                  <a:moveTo>
                    <a:pt x="609600" y="0"/>
                  </a:moveTo>
                  <a:lnTo>
                    <a:pt x="0" y="0"/>
                  </a:lnTo>
                  <a:lnTo>
                    <a:pt x="0" y="466206"/>
                  </a:lnTo>
                  <a:lnTo>
                    <a:pt x="609600" y="466206"/>
                  </a:lnTo>
                  <a:lnTo>
                    <a:pt x="812800" y="233103"/>
                  </a:lnTo>
                  <a:lnTo>
                    <a:pt x="609600" y="0"/>
                  </a:lnTo>
                  <a:close/>
                </a:path>
              </a:pathLst>
            </a:custGeom>
            <a:solidFill>
              <a:srgbClr val="FFFFFF"/>
            </a:solidFill>
            <a:ln w="38100">
              <a:solidFill>
                <a:srgbClr val="1B75BC"/>
              </a:solidFill>
            </a:ln>
          </p:spPr>
        </p:sp>
        <p:sp>
          <p:nvSpPr>
            <p:cNvPr id="17" name="TextBox 17"/>
            <p:cNvSpPr txBox="1"/>
            <p:nvPr/>
          </p:nvSpPr>
          <p:spPr>
            <a:xfrm>
              <a:off x="0" y="51768"/>
              <a:ext cx="698500" cy="430762"/>
            </a:xfrm>
            <a:prstGeom prst="rect">
              <a:avLst/>
            </a:prstGeom>
          </p:spPr>
          <p:txBody>
            <a:bodyPr lIns="50800" tIns="50800" rIns="50800" bIns="50800" rtlCol="0" anchor="ctr"/>
            <a:lstStyle/>
            <a:p>
              <a:pPr algn="ctr"/>
              <a:r>
                <a:rPr lang="en-US" sz="2300" dirty="0">
                  <a:solidFill>
                    <a:srgbClr val="000000"/>
                  </a:solidFill>
                  <a:latin typeface="Arial"/>
                </a:rPr>
                <a:t>This funding is for retirees, not operations of public schools</a:t>
              </a:r>
            </a:p>
          </p:txBody>
        </p:sp>
      </p:grpSp>
      <p:grpSp>
        <p:nvGrpSpPr>
          <p:cNvPr id="18" name="Group 18"/>
          <p:cNvGrpSpPr/>
          <p:nvPr/>
        </p:nvGrpSpPr>
        <p:grpSpPr>
          <a:xfrm>
            <a:off x="113487" y="8411182"/>
            <a:ext cx="3086100" cy="1635550"/>
            <a:chOff x="0" y="35444"/>
            <a:chExt cx="812800" cy="430762"/>
          </a:xfrm>
        </p:grpSpPr>
        <p:sp>
          <p:nvSpPr>
            <p:cNvPr id="19" name="Freeform 19"/>
            <p:cNvSpPr/>
            <p:nvPr/>
          </p:nvSpPr>
          <p:spPr>
            <a:xfrm>
              <a:off x="0" y="35444"/>
              <a:ext cx="812800" cy="430762"/>
            </a:xfrm>
            <a:custGeom>
              <a:avLst/>
              <a:gdLst/>
              <a:ahLst/>
              <a:cxnLst/>
              <a:rect l="l" t="t" r="r" b="b"/>
              <a:pathLst>
                <a:path w="812800" h="466206">
                  <a:moveTo>
                    <a:pt x="609600" y="0"/>
                  </a:moveTo>
                  <a:lnTo>
                    <a:pt x="0" y="0"/>
                  </a:lnTo>
                  <a:lnTo>
                    <a:pt x="0" y="466206"/>
                  </a:lnTo>
                  <a:lnTo>
                    <a:pt x="609600" y="466206"/>
                  </a:lnTo>
                  <a:lnTo>
                    <a:pt x="812800" y="233103"/>
                  </a:lnTo>
                  <a:lnTo>
                    <a:pt x="609600" y="0"/>
                  </a:lnTo>
                  <a:close/>
                </a:path>
              </a:pathLst>
            </a:custGeom>
            <a:solidFill>
              <a:srgbClr val="FFFFFF"/>
            </a:solidFill>
            <a:ln w="38100">
              <a:solidFill>
                <a:srgbClr val="1B75BC"/>
              </a:solidFill>
            </a:ln>
          </p:spPr>
        </p:sp>
        <p:sp>
          <p:nvSpPr>
            <p:cNvPr id="20" name="TextBox 20"/>
            <p:cNvSpPr txBox="1"/>
            <p:nvPr/>
          </p:nvSpPr>
          <p:spPr>
            <a:xfrm>
              <a:off x="1854" y="35444"/>
              <a:ext cx="698500" cy="430762"/>
            </a:xfrm>
            <a:prstGeom prst="rect">
              <a:avLst/>
            </a:prstGeom>
          </p:spPr>
          <p:txBody>
            <a:bodyPr lIns="50800" tIns="50800" rIns="50800" bIns="50800" rtlCol="0" anchor="ctr"/>
            <a:lstStyle/>
            <a:p>
              <a:pPr algn="ctr"/>
              <a:r>
                <a:rPr lang="en-US" sz="2300" dirty="0">
                  <a:solidFill>
                    <a:srgbClr val="000000"/>
                  </a:solidFill>
                  <a:latin typeface="Arial"/>
                </a:rPr>
                <a:t>With this, premiums still expected to grow by 6.4%</a:t>
              </a:r>
            </a:p>
          </p:txBody>
        </p:sp>
      </p:grpSp>
      <p:sp>
        <p:nvSpPr>
          <p:cNvPr id="21" name="TextBox 21"/>
          <p:cNvSpPr txBox="1"/>
          <p:nvPr/>
        </p:nvSpPr>
        <p:spPr>
          <a:xfrm>
            <a:off x="4776165" y="5521746"/>
            <a:ext cx="10864552" cy="436880"/>
          </a:xfrm>
          <a:prstGeom prst="rect">
            <a:avLst/>
          </a:prstGeom>
        </p:spPr>
        <p:txBody>
          <a:bodyPr lIns="0" tIns="0" rIns="0" bIns="0" rtlCol="0" anchor="t">
            <a:spAutoFit/>
          </a:bodyPr>
          <a:lstStyle/>
          <a:p>
            <a:pPr>
              <a:lnSpc>
                <a:spcPts val="3219"/>
              </a:lnSpc>
            </a:pPr>
            <a:r>
              <a:rPr lang="en-US" sz="2299" dirty="0">
                <a:solidFill>
                  <a:srgbClr val="19598D"/>
                </a:solidFill>
                <a:latin typeface="Arial Bold"/>
              </a:rPr>
              <a:t>Includes $500 million for state-approved curriculum.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2012590" y="1453516"/>
            <a:ext cx="13947813" cy="8201026"/>
          </a:xfrm>
          <a:custGeom>
            <a:avLst/>
            <a:gdLst/>
            <a:ahLst/>
            <a:cxnLst/>
            <a:rect l="l" t="t" r="r" b="b"/>
            <a:pathLst>
              <a:path w="13947813" h="8201026">
                <a:moveTo>
                  <a:pt x="0" y="0"/>
                </a:moveTo>
                <a:lnTo>
                  <a:pt x="13947813" y="0"/>
                </a:lnTo>
                <a:lnTo>
                  <a:pt x="13947813" y="8201026"/>
                </a:lnTo>
                <a:lnTo>
                  <a:pt x="0" y="8201026"/>
                </a:lnTo>
                <a:lnTo>
                  <a:pt x="0" y="0"/>
                </a:lnTo>
                <a:close/>
              </a:path>
            </a:pathLst>
          </a:custGeom>
          <a:blipFill>
            <a:blip r:embed="rId4"/>
            <a:stretch>
              <a:fillRect r="-2213"/>
            </a:stretch>
          </a:blipFill>
        </p:spPr>
      </p:sp>
      <p:sp>
        <p:nvSpPr>
          <p:cNvPr id="4" name="TextBox 4"/>
          <p:cNvSpPr txBox="1"/>
          <p:nvPr/>
        </p:nvSpPr>
        <p:spPr>
          <a:xfrm>
            <a:off x="347666" y="621030"/>
            <a:ext cx="17277661" cy="832486"/>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"This budget spends $8.7 billion in new money for schools."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4" name="TextBox 4"/>
          <p:cNvSpPr txBox="1"/>
          <p:nvPr/>
        </p:nvSpPr>
        <p:spPr>
          <a:xfrm>
            <a:off x="347666" y="621030"/>
            <a:ext cx="17277661" cy="832486"/>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"This budget spends $8.7 billion in new money for schools."</a:t>
            </a:r>
          </a:p>
        </p:txBody>
      </p:sp>
      <p:graphicFrame>
        <p:nvGraphicFramePr>
          <p:cNvPr id="5" name="Table 5">
            <a:extLst>
              <a:ext uri="{FF2B5EF4-FFF2-40B4-BE49-F238E27FC236}">
                <a16:creationId xmlns:a16="http://schemas.microsoft.com/office/drawing/2014/main" id="{9E3C6850-8EDE-B2DB-9B8E-53B1AC58CC30}"/>
              </a:ext>
            </a:extLst>
          </p:cNvPr>
          <p:cNvGraphicFramePr>
            <a:graphicFrameLocks noGrp="1"/>
          </p:cNvGraphicFramePr>
          <p:nvPr/>
        </p:nvGraphicFramePr>
        <p:xfrm>
          <a:off x="1058826" y="1554834"/>
          <a:ext cx="15621000" cy="7391400"/>
        </p:xfrm>
        <a:graphic>
          <a:graphicData uri="http://schemas.openxmlformats.org/drawingml/2006/table">
            <a:tbl>
              <a:tblPr firstRow="1" lastRow="1" bandRow="1">
                <a:tableStyleId>{5C22544A-7EE6-4342-B048-85BDC9FD1C3A}</a:tableStyleId>
              </a:tblPr>
              <a:tblGrid>
                <a:gridCol w="7323174">
                  <a:extLst>
                    <a:ext uri="{9D8B030D-6E8A-4147-A177-3AD203B41FA5}">
                      <a16:colId xmlns:a16="http://schemas.microsoft.com/office/drawing/2014/main" val="3392945373"/>
                    </a:ext>
                  </a:extLst>
                </a:gridCol>
                <a:gridCol w="2514600">
                  <a:extLst>
                    <a:ext uri="{9D8B030D-6E8A-4147-A177-3AD203B41FA5}">
                      <a16:colId xmlns:a16="http://schemas.microsoft.com/office/drawing/2014/main" val="3614319092"/>
                    </a:ext>
                  </a:extLst>
                </a:gridCol>
                <a:gridCol w="2782582">
                  <a:extLst>
                    <a:ext uri="{9D8B030D-6E8A-4147-A177-3AD203B41FA5}">
                      <a16:colId xmlns:a16="http://schemas.microsoft.com/office/drawing/2014/main" val="459747504"/>
                    </a:ext>
                  </a:extLst>
                </a:gridCol>
                <a:gridCol w="3000644">
                  <a:extLst>
                    <a:ext uri="{9D8B030D-6E8A-4147-A177-3AD203B41FA5}">
                      <a16:colId xmlns:a16="http://schemas.microsoft.com/office/drawing/2014/main" val="2478489381"/>
                    </a:ext>
                  </a:extLst>
                </a:gridCol>
              </a:tblGrid>
              <a:tr h="561975">
                <a:tc>
                  <a:txBody>
                    <a:bodyPr/>
                    <a:lstStyle/>
                    <a:p>
                      <a:endParaRPr lang="en-US" sz="2400" dirty="0">
                        <a:latin typeface="Arial" panose="020B0604020202020204" pitchFamily="34" charset="0"/>
                        <a:cs typeface="Arial" panose="020B0604020202020204" pitchFamily="34" charset="0"/>
                      </a:endParaRPr>
                    </a:p>
                  </a:txBody>
                  <a:tcPr/>
                </a:tc>
                <a:tc>
                  <a:txBody>
                    <a:bodyPr/>
                    <a:lstStyle/>
                    <a:p>
                      <a:pPr algn="ctr"/>
                      <a:r>
                        <a:rPr lang="en-US" sz="2800" dirty="0">
                          <a:latin typeface="Arial" panose="020B0604020202020204" pitchFamily="34" charset="0"/>
                          <a:cs typeface="Arial" panose="020B0604020202020204" pitchFamily="34" charset="0"/>
                        </a:rPr>
                        <a:t>In HB 1</a:t>
                      </a:r>
                    </a:p>
                    <a:p>
                      <a:pPr algn="ctr"/>
                      <a:r>
                        <a:rPr lang="en-US" sz="2800" dirty="0">
                          <a:latin typeface="Arial" panose="020B0604020202020204" pitchFamily="34" charset="0"/>
                          <a:cs typeface="Arial" panose="020B0604020202020204" pitchFamily="34" charset="0"/>
                        </a:rPr>
                        <a:t>2024-25</a:t>
                      </a:r>
                    </a:p>
                  </a:txBody>
                  <a:tcPr/>
                </a:tc>
                <a:tc>
                  <a:txBody>
                    <a:bodyPr/>
                    <a:lstStyle/>
                    <a:p>
                      <a:pPr algn="ctr"/>
                      <a:r>
                        <a:rPr lang="en-US" sz="2800" dirty="0">
                          <a:latin typeface="Arial" panose="020B0604020202020204" pitchFamily="34" charset="0"/>
                          <a:cs typeface="Arial" panose="020B0604020202020204" pitchFamily="34" charset="0"/>
                        </a:rPr>
                        <a:t>Funding Available for 2024-25</a:t>
                      </a:r>
                    </a:p>
                  </a:txBody>
                  <a:tcPr/>
                </a:tc>
                <a:tc>
                  <a:txBody>
                    <a:bodyPr/>
                    <a:lstStyle/>
                    <a:p>
                      <a:pPr algn="ctr"/>
                      <a:r>
                        <a:rPr lang="en-US" sz="2800" dirty="0">
                          <a:latin typeface="Arial" panose="020B0604020202020204" pitchFamily="34" charset="0"/>
                          <a:cs typeface="Arial" panose="020B0604020202020204" pitchFamily="34" charset="0"/>
                        </a:rPr>
                        <a:t>New Funding </a:t>
                      </a:r>
                    </a:p>
                    <a:p>
                      <a:pPr algn="ctr"/>
                      <a:r>
                        <a:rPr lang="en-US" sz="2800" dirty="0">
                          <a:latin typeface="Arial" panose="020B0604020202020204" pitchFamily="34" charset="0"/>
                          <a:cs typeface="Arial" panose="020B0604020202020204" pitchFamily="34" charset="0"/>
                        </a:rPr>
                        <a:t>2024-25</a:t>
                      </a:r>
                    </a:p>
                  </a:txBody>
                  <a:tcPr/>
                </a:tc>
                <a:extLst>
                  <a:ext uri="{0D108BD9-81ED-4DB2-BD59-A6C34878D82A}">
                    <a16:rowId xmlns:a16="http://schemas.microsoft.com/office/drawing/2014/main" val="3277894615"/>
                  </a:ext>
                </a:extLst>
              </a:tr>
              <a:tr h="561975">
                <a:tc>
                  <a:txBody>
                    <a:bodyPr/>
                    <a:lstStyle/>
                    <a:p>
                      <a:r>
                        <a:rPr lang="en-US" sz="2800" dirty="0">
                          <a:latin typeface="Arial" panose="020B0604020202020204" pitchFamily="34" charset="0"/>
                          <a:cs typeface="Arial" panose="020B0604020202020204" pitchFamily="34" charset="0"/>
                        </a:rPr>
                        <a:t>Curriculum/Instructional Materials (HB 1605)</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extLst>
                  <a:ext uri="{0D108BD9-81ED-4DB2-BD59-A6C34878D82A}">
                    <a16:rowId xmlns:a16="http://schemas.microsoft.com/office/drawing/2014/main" val="1069021464"/>
                  </a:ext>
                </a:extLst>
              </a:tr>
              <a:tr h="561975">
                <a:tc>
                  <a:txBody>
                    <a:bodyPr/>
                    <a:lstStyle/>
                    <a:p>
                      <a:r>
                        <a:rPr lang="en-US" sz="2800" dirty="0">
                          <a:latin typeface="Arial" panose="020B0604020202020204" pitchFamily="34" charset="0"/>
                          <a:cs typeface="Arial" panose="020B0604020202020204" pitchFamily="34" charset="0"/>
                        </a:rPr>
                        <a:t>School Safety (HB 3) </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extLst>
                  <a:ext uri="{0D108BD9-81ED-4DB2-BD59-A6C34878D82A}">
                    <a16:rowId xmlns:a16="http://schemas.microsoft.com/office/drawing/2014/main" val="2796525734"/>
                  </a:ext>
                </a:extLst>
              </a:tr>
              <a:tr h="561975">
                <a:tc>
                  <a:txBody>
                    <a:bodyPr/>
                    <a:lstStyle/>
                    <a:p>
                      <a:r>
                        <a:rPr lang="en-US" sz="2800" dirty="0">
                          <a:latin typeface="Arial" panose="020B0604020202020204" pitchFamily="34" charset="0"/>
                          <a:cs typeface="Arial" panose="020B0604020202020204" pitchFamily="34" charset="0"/>
                        </a:rPr>
                        <a:t>FSP Formula Funding Increases and Teacher Compensation (HB 100)</a:t>
                      </a:r>
                    </a:p>
                  </a:txBody>
                  <a:tcPr/>
                </a:tc>
                <a:tc>
                  <a:txBody>
                    <a:bodyPr/>
                    <a:lstStyle/>
                    <a:p>
                      <a:pPr algn="r"/>
                      <a:r>
                        <a:rPr lang="en-US" sz="2800" dirty="0">
                          <a:latin typeface="Arial" panose="020B0604020202020204" pitchFamily="34" charset="0"/>
                          <a:cs typeface="Arial" panose="020B0604020202020204" pitchFamily="34" charset="0"/>
                        </a:rPr>
                        <a:t>$3.997B</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1879874"/>
                  </a:ext>
                </a:extLst>
              </a:tr>
              <a:tr h="561975">
                <a:tc>
                  <a:txBody>
                    <a:bodyPr/>
                    <a:lstStyle/>
                    <a:p>
                      <a:r>
                        <a:rPr lang="en-US" sz="2800" dirty="0">
                          <a:latin typeface="Arial" panose="020B0604020202020204" pitchFamily="34" charset="0"/>
                          <a:cs typeface="Arial" panose="020B0604020202020204" pitchFamily="34" charset="0"/>
                        </a:rPr>
                        <a:t>School Choice (Education Savings Accounts)</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83299736"/>
                  </a:ext>
                </a:extLst>
              </a:tr>
              <a:tr h="561975">
                <a:tc>
                  <a:txBody>
                    <a:bodyPr/>
                    <a:lstStyle/>
                    <a:p>
                      <a:r>
                        <a:rPr lang="en-US" sz="2800" dirty="0">
                          <a:latin typeface="Arial" panose="020B0604020202020204" pitchFamily="34" charset="0"/>
                          <a:cs typeface="Arial" panose="020B0604020202020204" pitchFamily="34" charset="0"/>
                        </a:rPr>
                        <a:t>Virtual Education</a:t>
                      </a:r>
                    </a:p>
                  </a:txBody>
                  <a:tcPr/>
                </a:tc>
                <a:tc>
                  <a:txBody>
                    <a:bodyPr/>
                    <a:lstStyle/>
                    <a:p>
                      <a:pPr algn="r"/>
                      <a:r>
                        <a:rPr lang="en-US" sz="2800" dirty="0">
                          <a:latin typeface="Arial" panose="020B0604020202020204" pitchFamily="34" charset="0"/>
                          <a:cs typeface="Arial" panose="020B0604020202020204" pitchFamily="34" charset="0"/>
                        </a:rPr>
                        <a:t>$49.4M</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5742920"/>
                  </a:ext>
                </a:extLst>
              </a:tr>
              <a:tr h="561975">
                <a:tc>
                  <a:txBody>
                    <a:bodyPr/>
                    <a:lstStyle/>
                    <a:p>
                      <a:r>
                        <a:rPr lang="en-US" sz="2800" dirty="0">
                          <a:latin typeface="Arial" panose="020B0604020202020204" pitchFamily="34" charset="0"/>
                          <a:cs typeface="Arial" panose="020B0604020202020204" pitchFamily="34" charset="0"/>
                        </a:rPr>
                        <a:t>TRS Active Care</a:t>
                      </a:r>
                    </a:p>
                  </a:txBody>
                  <a:tcPr/>
                </a:tc>
                <a:tc>
                  <a:txBody>
                    <a:bodyPr/>
                    <a:lstStyle/>
                    <a:p>
                      <a:pPr algn="r"/>
                      <a:r>
                        <a:rPr lang="en-US" sz="2800" dirty="0">
                          <a:latin typeface="Arial" panose="020B0604020202020204" pitchFamily="34" charset="0"/>
                          <a:cs typeface="Arial" panose="020B0604020202020204" pitchFamily="34" charset="0"/>
                        </a:rPr>
                        <a:t>$589M</a:t>
                      </a:r>
                    </a:p>
                  </a:txBody>
                  <a:tcPr/>
                </a:tc>
                <a:tc>
                  <a:txBody>
                    <a:bodyPr/>
                    <a:lstStyle/>
                    <a:p>
                      <a:pPr algn="r"/>
                      <a:r>
                        <a:rPr lang="en-US" sz="2800" dirty="0">
                          <a:latin typeface="Arial" panose="020B0604020202020204" pitchFamily="34" charset="0"/>
                          <a:cs typeface="Arial" panose="020B0604020202020204" pitchFamily="34" charset="0"/>
                        </a:rPr>
                        <a:t>$588.5M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$588.5M</a:t>
                      </a:r>
                    </a:p>
                  </a:txBody>
                  <a:tcPr/>
                </a:tc>
                <a:extLst>
                  <a:ext uri="{0D108BD9-81ED-4DB2-BD59-A6C34878D82A}">
                    <a16:rowId xmlns:a16="http://schemas.microsoft.com/office/drawing/2014/main" val="766512160"/>
                  </a:ext>
                </a:extLst>
              </a:tr>
              <a:tr h="561975">
                <a:tc>
                  <a:txBody>
                    <a:bodyPr/>
                    <a:lstStyle/>
                    <a:p>
                      <a:r>
                        <a:rPr lang="en-US" sz="2800" dirty="0">
                          <a:latin typeface="Arial" panose="020B0604020202020204" pitchFamily="34" charset="0"/>
                          <a:cs typeface="Arial" panose="020B0604020202020204" pitchFamily="34" charset="0"/>
                        </a:rPr>
                        <a:t>Increase in Golden Penny Yield</a:t>
                      </a:r>
                    </a:p>
                  </a:txBody>
                  <a:tcPr/>
                </a:tc>
                <a:tc>
                  <a:txBody>
                    <a:bodyPr/>
                    <a:lstStyle/>
                    <a:p>
                      <a:pPr algn="r"/>
                      <a:r>
                        <a:rPr lang="en-US" sz="2800" dirty="0">
                          <a:latin typeface="Arial" panose="020B0604020202020204" pitchFamily="34" charset="0"/>
                          <a:cs typeface="Arial" panose="020B0604020202020204" pitchFamily="34" charset="0"/>
                        </a:rPr>
                        <a:t>$2.367B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$2.367B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$2.367B</a:t>
                      </a:r>
                    </a:p>
                  </a:txBody>
                  <a:tcPr/>
                </a:tc>
                <a:extLst>
                  <a:ext uri="{0D108BD9-81ED-4DB2-BD59-A6C34878D82A}">
                    <a16:rowId xmlns:a16="http://schemas.microsoft.com/office/drawing/2014/main" val="4101107812"/>
                  </a:ext>
                </a:extLst>
              </a:tr>
              <a:tr h="561975">
                <a:tc>
                  <a:txBody>
                    <a:bodyPr/>
                    <a:lstStyle/>
                    <a:p>
                      <a:r>
                        <a:rPr lang="en-US" sz="2800" dirty="0">
                          <a:latin typeface="Arial" panose="020B0604020202020204" pitchFamily="34" charset="0"/>
                          <a:cs typeface="Arial" panose="020B0604020202020204" pitchFamily="34" charset="0"/>
                        </a:rPr>
                        <a:t>New Instructional Facilities Allotment (NIFA)</a:t>
                      </a:r>
                    </a:p>
                  </a:txBody>
                  <a:tcPr/>
                </a:tc>
                <a:tc>
                  <a:txBody>
                    <a:bodyPr/>
                    <a:lstStyle/>
                    <a:p>
                      <a:pPr algn="r"/>
                      <a:r>
                        <a:rPr lang="en-US" sz="2800" dirty="0">
                          <a:latin typeface="Arial" panose="020B0604020202020204" pitchFamily="34" charset="0"/>
                          <a:cs typeface="Arial" panose="020B0604020202020204" pitchFamily="34" charset="0"/>
                        </a:rPr>
                        <a:t>$60M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$60M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60797917"/>
                  </a:ext>
                </a:extLst>
              </a:tr>
              <a:tr h="56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Instructional Materials (IMTA)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$307M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$307M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87048615"/>
                  </a:ext>
                </a:extLst>
              </a:tr>
              <a:tr h="561975">
                <a:tc>
                  <a:txBody>
                    <a:bodyPr/>
                    <a:lstStyle/>
                    <a:p>
                      <a:pPr algn="l"/>
                      <a:r>
                        <a:rPr lang="en-US" sz="3200" b="1" dirty="0">
                          <a:latin typeface="Arial" panose="020B0604020202020204" pitchFamily="34" charset="0"/>
                          <a:cs typeface="Arial" panose="020B0604020202020204" pitchFamily="34" charset="0"/>
                        </a:rPr>
                        <a:t>TOTAL</a:t>
                      </a:r>
                    </a:p>
                  </a:txBody>
                  <a:tcPr/>
                </a:tc>
                <a:tc>
                  <a:txBody>
                    <a:bodyPr/>
                    <a:lstStyle/>
                    <a:p>
                      <a:pPr algn="ctr"/>
                      <a:r>
                        <a:rPr lang="en-US" sz="3200" dirty="0">
                          <a:latin typeface="Arial" panose="020B0604020202020204" pitchFamily="34" charset="0"/>
                          <a:cs typeface="Arial" panose="020B0604020202020204" pitchFamily="34" charset="0"/>
                        </a:rPr>
                        <a:t>$8.67 billion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$4.12 billion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$3.75 billion</a:t>
                      </a:r>
                    </a:p>
                  </a:txBody>
                  <a:tcPr/>
                </a:tc>
                <a:extLst>
                  <a:ext uri="{0D108BD9-81ED-4DB2-BD59-A6C34878D82A}">
                    <a16:rowId xmlns:a16="http://schemas.microsoft.com/office/drawing/2014/main" val="648975552"/>
                  </a:ext>
                </a:extLst>
              </a:tr>
            </a:tbl>
          </a:graphicData>
        </a:graphic>
      </p:graphicFrame>
    </p:spTree>
    <p:extLst>
      <p:ext uri="{BB962C8B-B14F-4D97-AF65-F5344CB8AC3E}">
        <p14:creationId xmlns:p14="http://schemas.microsoft.com/office/powerpoint/2010/main" val="3577587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2736051" y="0"/>
            <a:ext cx="5551949" cy="10287000"/>
            <a:chOff x="0" y="0"/>
            <a:chExt cx="7402599" cy="13716000"/>
          </a:xfrm>
        </p:grpSpPr>
        <p:pic>
          <p:nvPicPr>
            <p:cNvPr id="4" name="Picture 4"/>
            <p:cNvPicPr>
              <a:picLocks noChangeAspect="1"/>
            </p:cNvPicPr>
            <p:nvPr/>
          </p:nvPicPr>
          <p:blipFill>
            <a:blip r:embed="rId3"/>
            <a:srcRect l="48435" r="15606"/>
            <a:stretch>
              <a:fillRect/>
            </a:stretch>
          </p:blipFill>
          <p:spPr>
            <a:xfrm>
              <a:off x="0" y="0"/>
              <a:ext cx="7402599"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1028700" y="1019175"/>
            <a:ext cx="10405270" cy="948060"/>
          </a:xfrm>
          <a:prstGeom prst="rect">
            <a:avLst/>
          </a:prstGeom>
        </p:spPr>
        <p:txBody>
          <a:bodyPr lIns="0" tIns="0" rIns="0" bIns="0" rtlCol="0" anchor="t">
            <a:spAutoFit/>
          </a:bodyPr>
          <a:lstStyle/>
          <a:p>
            <a:pPr>
              <a:lnSpc>
                <a:spcPts val="6200"/>
              </a:lnSpc>
              <a:spcBef>
                <a:spcPct val="0"/>
              </a:spcBef>
            </a:pPr>
            <a:r>
              <a:rPr lang="en-US" sz="6200" spc="-105" dirty="0">
                <a:solidFill>
                  <a:srgbClr val="1B75BC"/>
                </a:solidFill>
                <a:latin typeface="Arial Bold"/>
              </a:rPr>
              <a:t>Golden Pennies</a:t>
            </a:r>
          </a:p>
        </p:txBody>
      </p:sp>
      <p:sp>
        <p:nvSpPr>
          <p:cNvPr id="10" name="TextBox 10"/>
          <p:cNvSpPr txBox="1"/>
          <p:nvPr/>
        </p:nvSpPr>
        <p:spPr>
          <a:xfrm>
            <a:off x="1028700" y="3365168"/>
            <a:ext cx="4013299" cy="666401"/>
          </a:xfrm>
          <a:prstGeom prst="rect">
            <a:avLst/>
          </a:prstGeom>
        </p:spPr>
        <p:txBody>
          <a:bodyPr lIns="0" tIns="0" rIns="0" bIns="0" rtlCol="0" anchor="t">
            <a:spAutoFit/>
          </a:bodyPr>
          <a:lstStyle/>
          <a:p>
            <a:pPr>
              <a:lnSpc>
                <a:spcPts val="5669"/>
              </a:lnSpc>
            </a:pPr>
            <a:r>
              <a:rPr lang="en-US" sz="4049" dirty="0">
                <a:solidFill>
                  <a:srgbClr val="1B75BC"/>
                </a:solidFill>
                <a:latin typeface="Arial Bold" panose="020B0704020202020204" pitchFamily="34" charset="0"/>
                <a:cs typeface="Arial Bold" panose="020B0704020202020204" pitchFamily="34" charset="0"/>
              </a:rPr>
              <a:t>Increasing Yield</a:t>
            </a:r>
          </a:p>
        </p:txBody>
      </p:sp>
      <p:sp>
        <p:nvSpPr>
          <p:cNvPr id="11" name="TextBox 11"/>
          <p:cNvSpPr txBox="1"/>
          <p:nvPr/>
        </p:nvSpPr>
        <p:spPr>
          <a:xfrm>
            <a:off x="658873" y="6307907"/>
            <a:ext cx="4167522" cy="1170641"/>
          </a:xfrm>
          <a:prstGeom prst="rect">
            <a:avLst/>
          </a:prstGeom>
        </p:spPr>
        <p:txBody>
          <a:bodyPr lIns="0" tIns="0" rIns="0" bIns="0" rtlCol="0" anchor="t">
            <a:spAutoFit/>
          </a:bodyPr>
          <a:lstStyle/>
          <a:p>
            <a:pPr marL="734061" lvl="1" indent="-367031">
              <a:lnSpc>
                <a:spcPts val="4760"/>
              </a:lnSpc>
              <a:buFont typeface="Arial"/>
              <a:buChar char="•"/>
            </a:pPr>
            <a:r>
              <a:rPr lang="en-US" sz="3200" dirty="0">
                <a:solidFill>
                  <a:srgbClr val="191919"/>
                </a:solidFill>
                <a:latin typeface="Arial"/>
              </a:rPr>
              <a:t>FY 24: $126.21</a:t>
            </a:r>
          </a:p>
          <a:p>
            <a:pPr marL="734061" lvl="1" indent="-367031">
              <a:lnSpc>
                <a:spcPts val="4760"/>
              </a:lnSpc>
              <a:buFont typeface="Arial"/>
              <a:buChar char="•"/>
            </a:pPr>
            <a:r>
              <a:rPr lang="en-US" sz="3200" dirty="0">
                <a:solidFill>
                  <a:srgbClr val="191919"/>
                </a:solidFill>
                <a:latin typeface="Arial"/>
              </a:rPr>
              <a:t>FY 25: $129.52</a:t>
            </a:r>
          </a:p>
        </p:txBody>
      </p:sp>
      <p:sp>
        <p:nvSpPr>
          <p:cNvPr id="12" name="TextBox 12"/>
          <p:cNvSpPr txBox="1"/>
          <p:nvPr/>
        </p:nvSpPr>
        <p:spPr>
          <a:xfrm>
            <a:off x="1028700" y="1900560"/>
            <a:ext cx="11345281" cy="1341872"/>
          </a:xfrm>
          <a:prstGeom prst="rect">
            <a:avLst/>
          </a:prstGeom>
        </p:spPr>
        <p:txBody>
          <a:bodyPr lIns="0" tIns="0" rIns="0" bIns="0" rtlCol="0" anchor="t">
            <a:spAutoFit/>
          </a:bodyPr>
          <a:lstStyle/>
          <a:p>
            <a:pPr>
              <a:lnSpc>
                <a:spcPts val="3447"/>
              </a:lnSpc>
            </a:pPr>
            <a:r>
              <a:rPr lang="en-US" sz="2802" dirty="0">
                <a:solidFill>
                  <a:srgbClr val="191919"/>
                </a:solidFill>
                <a:latin typeface="Arial"/>
              </a:rPr>
              <a:t>Districts still have a total of five Tier 2 golden pennies by a vote of the board, and the availability of eight golden pennies if approved through a VATR Election.</a:t>
            </a:r>
          </a:p>
        </p:txBody>
      </p:sp>
      <p:sp>
        <p:nvSpPr>
          <p:cNvPr id="13" name="TextBox 13"/>
          <p:cNvSpPr txBox="1"/>
          <p:nvPr/>
        </p:nvSpPr>
        <p:spPr>
          <a:xfrm>
            <a:off x="1028700" y="4105126"/>
            <a:ext cx="11345281" cy="2336131"/>
          </a:xfrm>
          <a:prstGeom prst="rect">
            <a:avLst/>
          </a:prstGeom>
        </p:spPr>
        <p:txBody>
          <a:bodyPr lIns="0" tIns="0" rIns="0" bIns="0" rtlCol="0" anchor="t">
            <a:spAutoFit/>
          </a:bodyPr>
          <a:lstStyle/>
          <a:p>
            <a:pPr>
              <a:lnSpc>
                <a:spcPts val="3643"/>
              </a:lnSpc>
            </a:pPr>
            <a:r>
              <a:rPr lang="en-US" sz="2802" dirty="0">
                <a:solidFill>
                  <a:srgbClr val="191919"/>
                </a:solidFill>
                <a:latin typeface="Arial"/>
              </a:rPr>
              <a:t>No longer linked to Austin ISD, golden penny yield (per penny, per WADA) is now linked to either 1.6% of the Basic Allotment (which hasn't changed), or the 96th percentile of property wealth (which certainly has), so legislators increased the yield accordingly, moving from the $98.56 where the yield was set in 2019 to:  </a:t>
            </a:r>
          </a:p>
        </p:txBody>
      </p:sp>
      <p:sp>
        <p:nvSpPr>
          <p:cNvPr id="14" name="TextBox 14"/>
          <p:cNvSpPr txBox="1"/>
          <p:nvPr/>
        </p:nvSpPr>
        <p:spPr>
          <a:xfrm>
            <a:off x="847665" y="7971189"/>
            <a:ext cx="11707351" cy="1001361"/>
          </a:xfrm>
          <a:prstGeom prst="rect">
            <a:avLst/>
          </a:prstGeom>
        </p:spPr>
        <p:txBody>
          <a:bodyPr lIns="0" tIns="0" rIns="0" bIns="0" rtlCol="0" anchor="t">
            <a:spAutoFit/>
          </a:bodyPr>
          <a:lstStyle/>
          <a:p>
            <a:pPr>
              <a:lnSpc>
                <a:spcPts val="3773"/>
              </a:lnSpc>
            </a:pPr>
            <a:r>
              <a:rPr lang="en-US" sz="2902" dirty="0">
                <a:solidFill>
                  <a:srgbClr val="191919"/>
                </a:solidFill>
                <a:latin typeface="Arial"/>
              </a:rPr>
              <a:t>Golden pennies are 100% free of recapture. A district with a per-penny yield above the new amounts will not see new money from this change.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090146"/>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27986" t="7276" r="19464" b="5932"/>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12238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Property Taxes</a:t>
            </a:r>
          </a:p>
        </p:txBody>
      </p:sp>
      <p:sp>
        <p:nvSpPr>
          <p:cNvPr id="11" name="TextBox 11"/>
          <p:cNvSpPr txBox="1"/>
          <p:nvPr/>
        </p:nvSpPr>
        <p:spPr>
          <a:xfrm>
            <a:off x="9144000" y="2524057"/>
            <a:ext cx="7117684" cy="3302635"/>
          </a:xfrm>
          <a:prstGeom prst="rect">
            <a:avLst/>
          </a:prstGeom>
        </p:spPr>
        <p:txBody>
          <a:bodyPr lIns="0" tIns="0" rIns="0" bIns="0" rtlCol="0" anchor="t">
            <a:spAutoFit/>
          </a:bodyPr>
          <a:lstStyle/>
          <a:p>
            <a:pPr marL="669286" lvl="1" indent="-334643" algn="just">
              <a:lnSpc>
                <a:spcPts val="4339"/>
              </a:lnSpc>
              <a:buFont typeface="Arial"/>
              <a:buChar char="•"/>
            </a:pPr>
            <a:r>
              <a:rPr lang="en-US" sz="3099" dirty="0">
                <a:solidFill>
                  <a:srgbClr val="000000"/>
                </a:solidFill>
                <a:latin typeface="Arial"/>
              </a:rPr>
              <a:t>Tax Rates</a:t>
            </a:r>
          </a:p>
          <a:p>
            <a:pPr marL="669286" lvl="1" indent="-334643" algn="just">
              <a:lnSpc>
                <a:spcPts val="4339"/>
              </a:lnSpc>
              <a:buFont typeface="Arial"/>
              <a:buChar char="•"/>
            </a:pPr>
            <a:r>
              <a:rPr lang="en-US" sz="3099" dirty="0">
                <a:solidFill>
                  <a:srgbClr val="000000"/>
                </a:solidFill>
                <a:latin typeface="Arial"/>
              </a:rPr>
              <a:t>Failed Property Tax Proposals</a:t>
            </a:r>
          </a:p>
          <a:p>
            <a:pPr marL="669286" lvl="1" indent="-334643">
              <a:lnSpc>
                <a:spcPts val="4339"/>
              </a:lnSpc>
              <a:buFont typeface="Arial"/>
              <a:buChar char="•"/>
            </a:pPr>
            <a:r>
              <a:rPr lang="en-US" sz="3099" dirty="0">
                <a:solidFill>
                  <a:srgbClr val="000000"/>
                </a:solidFill>
                <a:latin typeface="Arial"/>
              </a:rPr>
              <a:t>HB 4456 - No-New-Revenue Rate</a:t>
            </a:r>
          </a:p>
          <a:p>
            <a:pPr marL="669286" lvl="1" indent="-334643">
              <a:lnSpc>
                <a:spcPts val="4339"/>
              </a:lnSpc>
              <a:buFont typeface="Arial"/>
              <a:buChar char="•"/>
            </a:pPr>
            <a:r>
              <a:rPr lang="en-US" sz="3099" dirty="0">
                <a:solidFill>
                  <a:srgbClr val="000000"/>
                </a:solidFill>
                <a:latin typeface="Arial"/>
              </a:rPr>
              <a:t>SB 2998 - Truth-in-Taxation</a:t>
            </a:r>
          </a:p>
          <a:p>
            <a:pPr marL="669286" lvl="1" indent="-334643">
              <a:lnSpc>
                <a:spcPts val="4339"/>
              </a:lnSpc>
              <a:buFont typeface="Arial"/>
              <a:buChar char="•"/>
            </a:pPr>
            <a:r>
              <a:rPr lang="en-US" sz="3099" dirty="0">
                <a:solidFill>
                  <a:srgbClr val="000000"/>
                </a:solidFill>
                <a:latin typeface="Arial"/>
              </a:rPr>
              <a:t>HB 3273 - No more postcards</a:t>
            </a:r>
          </a:p>
          <a:p>
            <a:pPr marL="669286" lvl="1" indent="-334643">
              <a:lnSpc>
                <a:spcPts val="4339"/>
              </a:lnSpc>
              <a:buFont typeface="Arial"/>
              <a:buChar char="•"/>
            </a:pPr>
            <a:r>
              <a:rPr lang="en-US" sz="3099" dirty="0">
                <a:solidFill>
                  <a:srgbClr val="000000"/>
                </a:solidFill>
                <a:latin typeface="Arial"/>
              </a:rPr>
              <a:t>HB 5 - Economic Development</a:t>
            </a:r>
          </a:p>
        </p:txBody>
      </p:sp>
      <p:sp>
        <p:nvSpPr>
          <p:cNvPr id="12" name="TextBox 12"/>
          <p:cNvSpPr txBox="1"/>
          <p:nvPr/>
        </p:nvSpPr>
        <p:spPr>
          <a:xfrm>
            <a:off x="9550302" y="6427644"/>
            <a:ext cx="8069408" cy="1671447"/>
          </a:xfrm>
          <a:prstGeom prst="rect">
            <a:avLst/>
          </a:prstGeom>
        </p:spPr>
        <p:txBody>
          <a:bodyPr lIns="0" tIns="0" rIns="0" bIns="0" rtlCol="0" anchor="t">
            <a:spAutoFit/>
          </a:bodyPr>
          <a:lstStyle/>
          <a:p>
            <a:pPr>
              <a:lnSpc>
                <a:spcPts val="3218"/>
              </a:lnSpc>
            </a:pPr>
            <a:r>
              <a:rPr lang="en-US" sz="2899" dirty="0">
                <a:solidFill>
                  <a:srgbClr val="FFFFFF"/>
                </a:solidFill>
                <a:latin typeface="Arial"/>
              </a:rPr>
              <a:t>If not for current law tax relief, there would be no tax relief at all from the session that promised to deliver the greatest property tax relief in state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1956208" y="0"/>
            <a:ext cx="6331792" cy="10287000"/>
            <a:chOff x="0" y="0"/>
            <a:chExt cx="8442389" cy="13716000"/>
          </a:xfrm>
        </p:grpSpPr>
        <p:pic>
          <p:nvPicPr>
            <p:cNvPr id="4" name="Picture 4"/>
            <p:cNvPicPr>
              <a:picLocks noChangeAspect="1"/>
            </p:cNvPicPr>
            <p:nvPr/>
          </p:nvPicPr>
          <p:blipFill>
            <a:blip r:embed="rId3"/>
            <a:srcRect l="3836" r="3836"/>
            <a:stretch>
              <a:fillRect/>
            </a:stretch>
          </p:blipFill>
          <p:spPr>
            <a:xfrm>
              <a:off x="0" y="0"/>
              <a:ext cx="8442389"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graphicFrame>
        <p:nvGraphicFramePr>
          <p:cNvPr id="9" name="Table 9"/>
          <p:cNvGraphicFramePr>
            <a:graphicFrameLocks noGrp="1"/>
          </p:cNvGraphicFramePr>
          <p:nvPr>
            <p:extLst>
              <p:ext uri="{D42A27DB-BD31-4B8C-83A1-F6EECF244321}">
                <p14:modId xmlns:p14="http://schemas.microsoft.com/office/powerpoint/2010/main" val="3851597749"/>
              </p:ext>
            </p:extLst>
          </p:nvPr>
        </p:nvGraphicFramePr>
        <p:xfrm>
          <a:off x="1028700" y="2427219"/>
          <a:ext cx="10405271" cy="3733800"/>
        </p:xfrm>
        <a:graphic>
          <a:graphicData uri="http://schemas.openxmlformats.org/drawingml/2006/table">
            <a:tbl>
              <a:tblPr/>
              <a:tblGrid>
                <a:gridCol w="2036742">
                  <a:extLst>
                    <a:ext uri="{9D8B030D-6E8A-4147-A177-3AD203B41FA5}">
                      <a16:colId xmlns:a16="http://schemas.microsoft.com/office/drawing/2014/main" val="20000"/>
                    </a:ext>
                  </a:extLst>
                </a:gridCol>
                <a:gridCol w="2187696">
                  <a:extLst>
                    <a:ext uri="{9D8B030D-6E8A-4147-A177-3AD203B41FA5}">
                      <a16:colId xmlns:a16="http://schemas.microsoft.com/office/drawing/2014/main" val="20001"/>
                    </a:ext>
                  </a:extLst>
                </a:gridCol>
                <a:gridCol w="3634634">
                  <a:extLst>
                    <a:ext uri="{9D8B030D-6E8A-4147-A177-3AD203B41FA5}">
                      <a16:colId xmlns:a16="http://schemas.microsoft.com/office/drawing/2014/main" val="20002"/>
                    </a:ext>
                  </a:extLst>
                </a:gridCol>
                <a:gridCol w="2546199">
                  <a:extLst>
                    <a:ext uri="{9D8B030D-6E8A-4147-A177-3AD203B41FA5}">
                      <a16:colId xmlns:a16="http://schemas.microsoft.com/office/drawing/2014/main" val="20003"/>
                    </a:ext>
                  </a:extLst>
                </a:gridCol>
              </a:tblGrid>
              <a:tr h="1674436">
                <a:tc>
                  <a:txBody>
                    <a:bodyPr/>
                    <a:lstStyle/>
                    <a:p>
                      <a:pPr algn="ctr">
                        <a:lnSpc>
                          <a:spcPts val="3079"/>
                        </a:lnSpc>
                        <a:defRPr/>
                      </a:pP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91919"/>
                    </a:solidFill>
                  </a:tcPr>
                </a:tc>
                <a:tc>
                  <a:txBody>
                    <a:bodyPr/>
                    <a:lstStyle/>
                    <a:p>
                      <a:pPr algn="ctr">
                        <a:lnSpc>
                          <a:spcPts val="3919"/>
                        </a:lnSpc>
                        <a:defRPr/>
                      </a:pPr>
                      <a:r>
                        <a:rPr lang="en-US" sz="2799" dirty="0">
                          <a:solidFill>
                            <a:srgbClr val="FFFFFF"/>
                          </a:solidFill>
                          <a:latin typeface="Arial Bold"/>
                        </a:rPr>
                        <a:t>2022-2023</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91919"/>
                    </a:solidFill>
                  </a:tcPr>
                </a:tc>
                <a:tc>
                  <a:txBody>
                    <a:bodyPr/>
                    <a:lstStyle/>
                    <a:p>
                      <a:pPr algn="ctr">
                        <a:lnSpc>
                          <a:spcPts val="2969"/>
                        </a:lnSpc>
                        <a:defRPr/>
                      </a:pPr>
                      <a:r>
                        <a:rPr lang="en-US" sz="2699" dirty="0">
                          <a:solidFill>
                            <a:srgbClr val="FFFFFF"/>
                          </a:solidFill>
                          <a:latin typeface="Arial Bold"/>
                        </a:rPr>
                        <a:t>2023-2024</a:t>
                      </a:r>
                      <a:endParaRPr lang="en-US" sz="1100" dirty="0"/>
                    </a:p>
                    <a:p>
                      <a:pPr algn="ctr">
                        <a:lnSpc>
                          <a:spcPts val="2969"/>
                        </a:lnSpc>
                      </a:pPr>
                      <a:r>
                        <a:rPr lang="en-US" sz="2699" dirty="0">
                          <a:solidFill>
                            <a:srgbClr val="FFFFFF"/>
                          </a:solidFill>
                          <a:latin typeface="Arial Bold"/>
                        </a:rPr>
                        <a:t>under GAA as it stands today</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91919"/>
                    </a:solidFill>
                  </a:tcPr>
                </a:tc>
                <a:tc>
                  <a:txBody>
                    <a:bodyPr/>
                    <a:lstStyle/>
                    <a:p>
                      <a:pPr algn="ctr">
                        <a:lnSpc>
                          <a:spcPts val="3079"/>
                        </a:lnSpc>
                        <a:defRPr/>
                      </a:pPr>
                      <a:r>
                        <a:rPr lang="en-US" sz="2800" dirty="0">
                          <a:solidFill>
                            <a:srgbClr val="FFFFFF"/>
                          </a:solidFill>
                          <a:latin typeface="Arial Bold"/>
                        </a:rPr>
                        <a:t>Difference</a:t>
                      </a:r>
                      <a:endParaRPr lang="en-US" sz="14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191919"/>
                    </a:solidFill>
                  </a:tcPr>
                </a:tc>
                <a:extLst>
                  <a:ext uri="{0D108BD9-81ED-4DB2-BD59-A6C34878D82A}">
                    <a16:rowId xmlns:a16="http://schemas.microsoft.com/office/drawing/2014/main" val="10000"/>
                  </a:ext>
                </a:extLst>
              </a:tr>
              <a:tr h="1029682">
                <a:tc>
                  <a:txBody>
                    <a:bodyPr/>
                    <a:lstStyle/>
                    <a:p>
                      <a:pPr algn="ctr">
                        <a:lnSpc>
                          <a:spcPts val="3919"/>
                        </a:lnSpc>
                        <a:defRPr/>
                      </a:pPr>
                      <a:r>
                        <a:rPr lang="en-US" sz="2799" dirty="0">
                          <a:solidFill>
                            <a:srgbClr val="000000"/>
                          </a:solidFill>
                          <a:latin typeface="Arial"/>
                        </a:rPr>
                        <a:t>Ceiling</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dirty="0">
                          <a:solidFill>
                            <a:srgbClr val="000000"/>
                          </a:solidFill>
                          <a:latin typeface="Arial"/>
                        </a:rPr>
                        <a:t>$0.8941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dirty="0">
                          <a:solidFill>
                            <a:srgbClr val="000000"/>
                          </a:solidFill>
                          <a:latin typeface="Arial"/>
                        </a:rPr>
                        <a:t>$0.7950</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dirty="0">
                          <a:solidFill>
                            <a:srgbClr val="ED1C24"/>
                          </a:solidFill>
                          <a:latin typeface="Arial Bold"/>
                        </a:rPr>
                        <a:t>-$0.0957</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29682">
                <a:tc>
                  <a:txBody>
                    <a:bodyPr/>
                    <a:lstStyle/>
                    <a:p>
                      <a:pPr algn="ctr">
                        <a:lnSpc>
                          <a:spcPts val="3919"/>
                        </a:lnSpc>
                        <a:defRPr/>
                      </a:pPr>
                      <a:r>
                        <a:rPr lang="en-US" sz="2799" dirty="0">
                          <a:solidFill>
                            <a:srgbClr val="000000"/>
                          </a:solidFill>
                          <a:latin typeface="Arial"/>
                        </a:rPr>
                        <a:t>Floor</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dirty="0">
                          <a:solidFill>
                            <a:srgbClr val="000000"/>
                          </a:solidFill>
                          <a:latin typeface="Arial"/>
                        </a:rPr>
                        <a:t>$0.8046</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dirty="0">
                          <a:solidFill>
                            <a:srgbClr val="000000"/>
                          </a:solidFill>
                          <a:latin typeface="Arial"/>
                        </a:rPr>
                        <a:t>$0.7155</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dirty="0">
                          <a:solidFill>
                            <a:srgbClr val="ED1C24"/>
                          </a:solidFill>
                          <a:latin typeface="Arial Bold"/>
                        </a:rPr>
                        <a:t>-$0.0891</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0" name="Group 10"/>
          <p:cNvGrpSpPr/>
          <p:nvPr/>
        </p:nvGrpSpPr>
        <p:grpSpPr>
          <a:xfrm>
            <a:off x="1689158" y="5999135"/>
            <a:ext cx="9084355" cy="2935317"/>
            <a:chOff x="0" y="-114300"/>
            <a:chExt cx="2392587" cy="773088"/>
          </a:xfrm>
        </p:grpSpPr>
        <p:sp>
          <p:nvSpPr>
            <p:cNvPr id="11" name="Freeform 11"/>
            <p:cNvSpPr/>
            <p:nvPr/>
          </p:nvSpPr>
          <p:spPr>
            <a:xfrm>
              <a:off x="0" y="0"/>
              <a:ext cx="2392587" cy="591230"/>
            </a:xfrm>
            <a:custGeom>
              <a:avLst/>
              <a:gdLst/>
              <a:ahLst/>
              <a:cxnLst/>
              <a:rect l="l" t="t" r="r" b="b"/>
              <a:pathLst>
                <a:path w="2392587" h="591230">
                  <a:moveTo>
                    <a:pt x="43464" y="0"/>
                  </a:moveTo>
                  <a:lnTo>
                    <a:pt x="2349124" y="0"/>
                  </a:lnTo>
                  <a:cubicBezTo>
                    <a:pt x="2360651" y="0"/>
                    <a:pt x="2371706" y="4579"/>
                    <a:pt x="2379857" y="12730"/>
                  </a:cubicBezTo>
                  <a:cubicBezTo>
                    <a:pt x="2388008" y="20881"/>
                    <a:pt x="2392587" y="31936"/>
                    <a:pt x="2392587" y="43464"/>
                  </a:cubicBezTo>
                  <a:lnTo>
                    <a:pt x="2392587" y="547766"/>
                  </a:lnTo>
                  <a:cubicBezTo>
                    <a:pt x="2392587" y="571770"/>
                    <a:pt x="2373128" y="591230"/>
                    <a:pt x="2349124" y="591230"/>
                  </a:cubicBezTo>
                  <a:lnTo>
                    <a:pt x="43464" y="591230"/>
                  </a:lnTo>
                  <a:cubicBezTo>
                    <a:pt x="19459" y="591230"/>
                    <a:pt x="0" y="571770"/>
                    <a:pt x="0" y="547766"/>
                  </a:cubicBezTo>
                  <a:lnTo>
                    <a:pt x="0" y="43464"/>
                  </a:lnTo>
                  <a:cubicBezTo>
                    <a:pt x="0" y="19459"/>
                    <a:pt x="19459" y="0"/>
                    <a:pt x="43464" y="0"/>
                  </a:cubicBezTo>
                  <a:close/>
                </a:path>
              </a:pathLst>
            </a:custGeom>
            <a:solidFill>
              <a:srgbClr val="1B75BC"/>
            </a:solidFill>
          </p:spPr>
        </p:sp>
        <p:sp>
          <p:nvSpPr>
            <p:cNvPr id="12" name="TextBox 12"/>
            <p:cNvSpPr txBox="1"/>
            <p:nvPr/>
          </p:nvSpPr>
          <p:spPr>
            <a:xfrm>
              <a:off x="0" y="-114300"/>
              <a:ext cx="2392587" cy="773088"/>
            </a:xfrm>
            <a:prstGeom prst="rect">
              <a:avLst/>
            </a:prstGeom>
          </p:spPr>
          <p:txBody>
            <a:bodyPr lIns="50800" tIns="50800" rIns="50800" bIns="50800" rtlCol="0" anchor="ctr"/>
            <a:lstStyle/>
            <a:p>
              <a:pPr algn="ctr">
                <a:lnSpc>
                  <a:spcPts val="4199"/>
                </a:lnSpc>
              </a:pPr>
              <a:r>
                <a:rPr lang="en-US" sz="2999" dirty="0">
                  <a:solidFill>
                    <a:srgbClr val="FFFFFF"/>
                  </a:solidFill>
                  <a:latin typeface="Arial"/>
                </a:rPr>
                <a:t>Current law compression called for a $5.3 billion reduction (not contingent on any bill passing). Tax rates could be compressed further if lawmakers pass additional legislation during a special session.</a:t>
              </a:r>
            </a:p>
          </p:txBody>
        </p:sp>
      </p:grpSp>
      <p:sp>
        <p:nvSpPr>
          <p:cNvPr id="13" name="TextBox 13"/>
          <p:cNvSpPr txBox="1"/>
          <p:nvPr/>
        </p:nvSpPr>
        <p:spPr>
          <a:xfrm>
            <a:off x="1028700" y="1019175"/>
            <a:ext cx="10405270" cy="890275"/>
          </a:xfrm>
          <a:prstGeom prst="rect">
            <a:avLst/>
          </a:prstGeom>
        </p:spPr>
        <p:txBody>
          <a:bodyPr lIns="0" tIns="0" rIns="0" bIns="0" rtlCol="0" anchor="t">
            <a:spAutoFit/>
          </a:bodyPr>
          <a:lstStyle/>
          <a:p>
            <a:pPr>
              <a:lnSpc>
                <a:spcPts val="5800"/>
              </a:lnSpc>
              <a:spcBef>
                <a:spcPct val="0"/>
              </a:spcBef>
            </a:pPr>
            <a:r>
              <a:rPr lang="en-US" sz="5800" spc="-98" dirty="0">
                <a:solidFill>
                  <a:srgbClr val="1B75BC"/>
                </a:solidFill>
                <a:latin typeface="Arial Bold"/>
              </a:rPr>
              <a:t>Property Tax Rates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1956208" y="0"/>
            <a:ext cx="6331792" cy="10287000"/>
            <a:chOff x="0" y="0"/>
            <a:chExt cx="8442389" cy="13716000"/>
          </a:xfrm>
        </p:grpSpPr>
        <p:pic>
          <p:nvPicPr>
            <p:cNvPr id="4" name="Picture 4"/>
            <p:cNvPicPr>
              <a:picLocks noChangeAspect="1"/>
            </p:cNvPicPr>
            <p:nvPr/>
          </p:nvPicPr>
          <p:blipFill>
            <a:blip r:embed="rId3"/>
            <a:srcRect l="3836" r="3836"/>
            <a:stretch>
              <a:fillRect/>
            </a:stretch>
          </p:blipFill>
          <p:spPr>
            <a:xfrm>
              <a:off x="0" y="0"/>
              <a:ext cx="8442389"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Freeform 7"/>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8" name="TextBox 8"/>
          <p:cNvSpPr txBox="1"/>
          <p:nvPr/>
        </p:nvSpPr>
        <p:spPr>
          <a:xfrm>
            <a:off x="1550938" y="800100"/>
            <a:ext cx="10034524" cy="2851849"/>
          </a:xfrm>
          <a:prstGeom prst="rect">
            <a:avLst/>
          </a:prstGeom>
        </p:spPr>
        <p:txBody>
          <a:bodyPr lIns="0" tIns="0" rIns="0" bIns="0" rtlCol="0" anchor="t">
            <a:spAutoFit/>
          </a:bodyPr>
          <a:lstStyle/>
          <a:p>
            <a:pPr>
              <a:lnSpc>
                <a:spcPts val="8479"/>
              </a:lnSpc>
            </a:pPr>
            <a:r>
              <a:rPr lang="en-US" sz="6100" dirty="0">
                <a:solidFill>
                  <a:srgbClr val="1B75BC"/>
                </a:solidFill>
                <a:latin typeface="Arial Bold"/>
              </a:rPr>
              <a:t>Texas School Coalition</a:t>
            </a:r>
          </a:p>
          <a:p>
            <a:pPr>
              <a:lnSpc>
                <a:spcPts val="6100"/>
              </a:lnSpc>
              <a:spcBef>
                <a:spcPct val="0"/>
              </a:spcBef>
            </a:pPr>
            <a:r>
              <a:rPr lang="en-US" sz="6100" dirty="0">
                <a:solidFill>
                  <a:srgbClr val="1B75BC"/>
                </a:solidFill>
                <a:latin typeface="Arial Bold"/>
              </a:rPr>
              <a:t>Priorities for the 88th Legislature</a:t>
            </a:r>
          </a:p>
        </p:txBody>
      </p:sp>
      <p:sp>
        <p:nvSpPr>
          <p:cNvPr id="9" name="TextBox 9"/>
          <p:cNvSpPr txBox="1"/>
          <p:nvPr/>
        </p:nvSpPr>
        <p:spPr>
          <a:xfrm>
            <a:off x="1029160" y="4156617"/>
            <a:ext cx="10556762" cy="4521327"/>
          </a:xfrm>
          <a:prstGeom prst="rect">
            <a:avLst/>
          </a:prstGeom>
        </p:spPr>
        <p:txBody>
          <a:bodyPr lIns="0" tIns="0" rIns="0" bIns="0" rtlCol="0" anchor="t">
            <a:spAutoFit/>
          </a:bodyPr>
          <a:lstStyle/>
          <a:p>
            <a:pPr marL="777234" lvl="1" indent="-388617">
              <a:lnSpc>
                <a:spcPts val="3527"/>
              </a:lnSpc>
              <a:buFont typeface="Arial"/>
              <a:buChar char="•"/>
            </a:pPr>
            <a:r>
              <a:rPr lang="en-US" sz="3599" dirty="0">
                <a:solidFill>
                  <a:srgbClr val="000000"/>
                </a:solidFill>
                <a:latin typeface="Arial"/>
              </a:rPr>
              <a:t>Enable public schools to meet students' needs</a:t>
            </a:r>
          </a:p>
          <a:p>
            <a:pPr>
              <a:lnSpc>
                <a:spcPts val="3527"/>
              </a:lnSpc>
            </a:pPr>
            <a:endParaRPr lang="en-US" sz="3599" dirty="0">
              <a:solidFill>
                <a:srgbClr val="000000"/>
              </a:solidFill>
              <a:latin typeface="Arial"/>
            </a:endParaRPr>
          </a:p>
          <a:p>
            <a:pPr marL="777234" lvl="1" indent="-388617">
              <a:lnSpc>
                <a:spcPts val="3527"/>
              </a:lnSpc>
              <a:buFont typeface="Arial"/>
              <a:buChar char="•"/>
            </a:pPr>
            <a:r>
              <a:rPr lang="en-US" sz="3599" dirty="0">
                <a:solidFill>
                  <a:srgbClr val="000000"/>
                </a:solidFill>
                <a:latin typeface="Arial"/>
              </a:rPr>
              <a:t>Control the cost of recapture</a:t>
            </a:r>
          </a:p>
          <a:p>
            <a:pPr>
              <a:lnSpc>
                <a:spcPts val="3527"/>
              </a:lnSpc>
            </a:pPr>
            <a:endParaRPr lang="en-US" sz="3599" dirty="0">
              <a:solidFill>
                <a:srgbClr val="000000"/>
              </a:solidFill>
              <a:latin typeface="Arial"/>
            </a:endParaRPr>
          </a:p>
          <a:p>
            <a:pPr marL="777234" lvl="1" indent="-388617">
              <a:lnSpc>
                <a:spcPts val="3527"/>
              </a:lnSpc>
              <a:buFont typeface="Arial"/>
              <a:buChar char="•"/>
            </a:pPr>
            <a:r>
              <a:rPr lang="en-US" sz="3599" dirty="0">
                <a:solidFill>
                  <a:srgbClr val="000000"/>
                </a:solidFill>
                <a:latin typeface="Arial"/>
              </a:rPr>
              <a:t>Protect sustainability of public education funding </a:t>
            </a:r>
          </a:p>
          <a:p>
            <a:pPr>
              <a:lnSpc>
                <a:spcPts val="3527"/>
              </a:lnSpc>
            </a:pPr>
            <a:endParaRPr lang="en-US" sz="3599" dirty="0">
              <a:solidFill>
                <a:srgbClr val="000000"/>
              </a:solidFill>
              <a:latin typeface="Arial"/>
            </a:endParaRPr>
          </a:p>
          <a:p>
            <a:pPr marL="777234" lvl="1" indent="-388617">
              <a:lnSpc>
                <a:spcPts val="3527"/>
              </a:lnSpc>
              <a:buFont typeface="Arial"/>
              <a:buChar char="•"/>
            </a:pPr>
            <a:r>
              <a:rPr lang="en-US" sz="3599" dirty="0">
                <a:solidFill>
                  <a:srgbClr val="000000"/>
                </a:solidFill>
                <a:latin typeface="Arial"/>
              </a:rPr>
              <a:t>Ensure public accountability of public dollars</a:t>
            </a:r>
          </a:p>
          <a:p>
            <a:pPr>
              <a:lnSpc>
                <a:spcPts val="3527"/>
              </a:lnSpc>
            </a:pPr>
            <a:endParaRPr lang="en-US" sz="3599" dirty="0">
              <a:solidFill>
                <a:srgbClr val="000000"/>
              </a:solidFill>
              <a:latin typeface="Arial"/>
            </a:endParaRPr>
          </a:p>
          <a:p>
            <a:pPr marL="777234" lvl="1" indent="-388617">
              <a:lnSpc>
                <a:spcPts val="3527"/>
              </a:lnSpc>
              <a:buFont typeface="Arial"/>
              <a:buChar char="•"/>
            </a:pPr>
            <a:r>
              <a:rPr lang="en-US" sz="3599" dirty="0">
                <a:solidFill>
                  <a:srgbClr val="000000"/>
                </a:solidFill>
                <a:latin typeface="Arial"/>
              </a:rPr>
              <a:t>Preserve local decision-making</a:t>
            </a:r>
          </a:p>
          <a:p>
            <a:pPr>
              <a:lnSpc>
                <a:spcPts val="3779"/>
              </a:lnSpc>
            </a:pPr>
            <a:endParaRPr lang="en-US" sz="3599" dirty="0">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TextBox 3"/>
          <p:cNvSpPr txBox="1"/>
          <p:nvPr/>
        </p:nvSpPr>
        <p:spPr>
          <a:xfrm>
            <a:off x="347666" y="621030"/>
            <a:ext cx="17277661" cy="713657"/>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Local vs. State Share Under Actions of 88R</a:t>
            </a:r>
          </a:p>
        </p:txBody>
      </p:sp>
      <p:graphicFrame>
        <p:nvGraphicFramePr>
          <p:cNvPr id="4" name="Chart 3">
            <a:extLst>
              <a:ext uri="{FF2B5EF4-FFF2-40B4-BE49-F238E27FC236}">
                <a16:creationId xmlns:a16="http://schemas.microsoft.com/office/drawing/2014/main" id="{EBB296FF-713C-1A48-BF46-E3BB377FDF4A}"/>
              </a:ext>
            </a:extLst>
          </p:cNvPr>
          <p:cNvGraphicFramePr>
            <a:graphicFrameLocks/>
          </p:cNvGraphicFramePr>
          <p:nvPr>
            <p:extLst>
              <p:ext uri="{D42A27DB-BD31-4B8C-83A1-F6EECF244321}">
                <p14:modId xmlns:p14="http://schemas.microsoft.com/office/powerpoint/2010/main" val="3956714494"/>
              </p:ext>
            </p:extLst>
          </p:nvPr>
        </p:nvGraphicFramePr>
        <p:xfrm>
          <a:off x="1219200" y="2171700"/>
          <a:ext cx="14782800" cy="749427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2061661"/>
            <a:ext cx="18852841" cy="4210097"/>
          </a:xfrm>
          <a:prstGeom prst="rect">
            <a:avLst/>
          </a:prstGeom>
          <a:solidFill>
            <a:srgbClr val="1B75BC"/>
          </a:solidFill>
        </p:spPr>
      </p:sp>
      <p:sp>
        <p:nvSpPr>
          <p:cNvPr id="3" name="AutoShape 3"/>
          <p:cNvSpPr/>
          <p:nvPr/>
        </p:nvSpPr>
        <p:spPr>
          <a:xfrm>
            <a:off x="7201642" y="3234093"/>
            <a:ext cx="3884717" cy="2206133"/>
          </a:xfrm>
          <a:prstGeom prst="rect">
            <a:avLst/>
          </a:prstGeom>
          <a:solidFill>
            <a:srgbClr val="FFFFFF"/>
          </a:solidFill>
        </p:spPr>
      </p:sp>
      <p:sp>
        <p:nvSpPr>
          <p:cNvPr id="4" name="AutoShape 4"/>
          <p:cNvSpPr/>
          <p:nvPr/>
        </p:nvSpPr>
        <p:spPr>
          <a:xfrm>
            <a:off x="12738679" y="3234093"/>
            <a:ext cx="3884717" cy="2206133"/>
          </a:xfrm>
          <a:prstGeom prst="rect">
            <a:avLst/>
          </a:prstGeom>
          <a:solidFill>
            <a:srgbClr val="FFFFFF"/>
          </a:solidFill>
        </p:spPr>
      </p:sp>
      <p:grpSp>
        <p:nvGrpSpPr>
          <p:cNvPr id="5" name="Group 5"/>
          <p:cNvGrpSpPr/>
          <p:nvPr/>
        </p:nvGrpSpPr>
        <p:grpSpPr>
          <a:xfrm>
            <a:off x="7422914" y="1777512"/>
            <a:ext cx="3442172" cy="3442172"/>
            <a:chOff x="0" y="0"/>
            <a:chExt cx="4589562" cy="4589562"/>
          </a:xfrm>
        </p:grpSpPr>
        <p:pic>
          <p:nvPicPr>
            <p:cNvPr id="6" name="Picture 6"/>
            <p:cNvPicPr>
              <a:picLocks noChangeAspect="1"/>
            </p:cNvPicPr>
            <p:nvPr/>
          </p:nvPicPr>
          <p:blipFill>
            <a:blip r:embed="rId3"/>
            <a:srcRect l="35776" t="26296" r="8504" b="36557"/>
            <a:stretch>
              <a:fillRect/>
            </a:stretch>
          </p:blipFill>
          <p:spPr>
            <a:xfrm>
              <a:off x="0" y="0"/>
              <a:ext cx="4589562" cy="4589562"/>
            </a:xfrm>
            <a:prstGeom prst="rect">
              <a:avLst/>
            </a:prstGeom>
          </p:spPr>
        </p:pic>
      </p:grpSp>
      <p:grpSp>
        <p:nvGrpSpPr>
          <p:cNvPr id="7" name="Group 7"/>
          <p:cNvGrpSpPr/>
          <p:nvPr/>
        </p:nvGrpSpPr>
        <p:grpSpPr>
          <a:xfrm>
            <a:off x="12958094" y="1777512"/>
            <a:ext cx="3442172" cy="3442172"/>
            <a:chOff x="0" y="0"/>
            <a:chExt cx="4589562" cy="4589562"/>
          </a:xfrm>
        </p:grpSpPr>
        <p:pic>
          <p:nvPicPr>
            <p:cNvPr id="8" name="Picture 8"/>
            <p:cNvPicPr>
              <a:picLocks noChangeAspect="1"/>
            </p:cNvPicPr>
            <p:nvPr/>
          </p:nvPicPr>
          <p:blipFill>
            <a:blip r:embed="rId4"/>
            <a:srcRect l="19492" r="32389" b="32549"/>
            <a:stretch>
              <a:fillRect/>
            </a:stretch>
          </p:blipFill>
          <p:spPr>
            <a:xfrm>
              <a:off x="0" y="0"/>
              <a:ext cx="4589562" cy="4589562"/>
            </a:xfrm>
            <a:prstGeom prst="rect">
              <a:avLst/>
            </a:prstGeom>
          </p:spPr>
        </p:pic>
      </p:grpSp>
      <p:sp>
        <p:nvSpPr>
          <p:cNvPr id="9" name="AutoShape 9"/>
          <p:cNvSpPr/>
          <p:nvPr/>
        </p:nvSpPr>
        <p:spPr>
          <a:xfrm>
            <a:off x="1664605" y="3234093"/>
            <a:ext cx="3884717" cy="2206133"/>
          </a:xfrm>
          <a:prstGeom prst="rect">
            <a:avLst/>
          </a:prstGeom>
          <a:solidFill>
            <a:srgbClr val="FFFFFF"/>
          </a:solidFill>
        </p:spPr>
      </p:sp>
      <p:grpSp>
        <p:nvGrpSpPr>
          <p:cNvPr id="10" name="Group 10"/>
          <p:cNvGrpSpPr/>
          <p:nvPr/>
        </p:nvGrpSpPr>
        <p:grpSpPr>
          <a:xfrm>
            <a:off x="1885877" y="1777512"/>
            <a:ext cx="3442172" cy="3442172"/>
            <a:chOff x="0" y="0"/>
            <a:chExt cx="4589562" cy="4589562"/>
          </a:xfrm>
        </p:grpSpPr>
        <p:pic>
          <p:nvPicPr>
            <p:cNvPr id="11" name="Picture 11"/>
            <p:cNvPicPr>
              <a:picLocks noChangeAspect="1"/>
            </p:cNvPicPr>
            <p:nvPr/>
          </p:nvPicPr>
          <p:blipFill>
            <a:blip r:embed="rId5"/>
            <a:srcRect l="42062" t="12971" r="30304" b="27227"/>
            <a:stretch>
              <a:fillRect/>
            </a:stretch>
          </p:blipFill>
          <p:spPr>
            <a:xfrm>
              <a:off x="0" y="0"/>
              <a:ext cx="4589562" cy="4589562"/>
            </a:xfrm>
            <a:prstGeom prst="rect">
              <a:avLst/>
            </a:prstGeom>
          </p:spPr>
        </p:pic>
      </p:grpSp>
      <p:sp>
        <p:nvSpPr>
          <p:cNvPr id="12" name="Freeform 12"/>
          <p:cNvSpPr/>
          <p:nvPr/>
        </p:nvSpPr>
        <p:spPr>
          <a:xfrm rot="-5400000">
            <a:off x="184024" y="8994466"/>
            <a:ext cx="844062" cy="211015"/>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13" name="Freeform 13"/>
          <p:cNvSpPr/>
          <p:nvPr/>
        </p:nvSpPr>
        <p:spPr>
          <a:xfrm rot="-5400000">
            <a:off x="17281345" y="1249973"/>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14" name="AutoShape 14"/>
          <p:cNvSpPr/>
          <p:nvPr/>
        </p:nvSpPr>
        <p:spPr>
          <a:xfrm flipV="1">
            <a:off x="577480" y="6054369"/>
            <a:ext cx="14288" cy="2075717"/>
          </a:xfrm>
          <a:prstGeom prst="line">
            <a:avLst/>
          </a:prstGeom>
          <a:ln w="28575" cap="rnd">
            <a:solidFill>
              <a:srgbClr val="D9D9D9">
                <a:alpha val="74902"/>
              </a:srgbClr>
            </a:solidFill>
            <a:prstDash val="solid"/>
            <a:headEnd type="none" w="sm" len="sm"/>
            <a:tailEnd type="none" w="sm" len="sm"/>
          </a:ln>
        </p:spPr>
      </p:sp>
      <p:sp>
        <p:nvSpPr>
          <p:cNvPr id="15" name="AutoShape 15"/>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grpSp>
        <p:nvGrpSpPr>
          <p:cNvPr id="16" name="Group 16"/>
          <p:cNvGrpSpPr/>
          <p:nvPr/>
        </p:nvGrpSpPr>
        <p:grpSpPr>
          <a:xfrm>
            <a:off x="16075187" y="8491649"/>
            <a:ext cx="1353096" cy="1499114"/>
            <a:chOff x="0" y="0"/>
            <a:chExt cx="356371" cy="394828"/>
          </a:xfrm>
        </p:grpSpPr>
        <p:sp>
          <p:nvSpPr>
            <p:cNvPr id="17" name="Freeform 17"/>
            <p:cNvSpPr/>
            <p:nvPr/>
          </p:nvSpPr>
          <p:spPr>
            <a:xfrm>
              <a:off x="0" y="0"/>
              <a:ext cx="356371" cy="394828"/>
            </a:xfrm>
            <a:custGeom>
              <a:avLst/>
              <a:gdLst/>
              <a:ahLst/>
              <a:cxnLst/>
              <a:rect l="l" t="t" r="r" b="b"/>
              <a:pathLst>
                <a:path w="356371" h="394828">
                  <a:moveTo>
                    <a:pt x="178185" y="0"/>
                  </a:moveTo>
                  <a:lnTo>
                    <a:pt x="178185" y="0"/>
                  </a:lnTo>
                  <a:cubicBezTo>
                    <a:pt x="225443" y="0"/>
                    <a:pt x="270765" y="18773"/>
                    <a:pt x="304182" y="52189"/>
                  </a:cubicBezTo>
                  <a:cubicBezTo>
                    <a:pt x="337598" y="85606"/>
                    <a:pt x="356371" y="130928"/>
                    <a:pt x="356371" y="178185"/>
                  </a:cubicBezTo>
                  <a:lnTo>
                    <a:pt x="356371" y="216643"/>
                  </a:lnTo>
                  <a:cubicBezTo>
                    <a:pt x="356371" y="315052"/>
                    <a:pt x="276595" y="394828"/>
                    <a:pt x="178185" y="394828"/>
                  </a:cubicBezTo>
                  <a:lnTo>
                    <a:pt x="178185" y="394828"/>
                  </a:lnTo>
                  <a:cubicBezTo>
                    <a:pt x="79776" y="394828"/>
                    <a:pt x="0" y="315052"/>
                    <a:pt x="0" y="216643"/>
                  </a:cubicBezTo>
                  <a:lnTo>
                    <a:pt x="0" y="178185"/>
                  </a:lnTo>
                  <a:cubicBezTo>
                    <a:pt x="0" y="79776"/>
                    <a:pt x="79776" y="0"/>
                    <a:pt x="178185" y="0"/>
                  </a:cubicBezTo>
                  <a:close/>
                </a:path>
              </a:pathLst>
            </a:custGeom>
            <a:solidFill>
              <a:srgbClr val="FFFFF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3499"/>
                </a:lnSpc>
              </a:pPr>
              <a:endParaRPr dirty="0"/>
            </a:p>
          </p:txBody>
        </p:sp>
      </p:grpSp>
      <p:sp>
        <p:nvSpPr>
          <p:cNvPr id="19" name="Freeform 1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8"/>
            <a:stretch>
              <a:fillRect/>
            </a:stretch>
          </a:blipFill>
        </p:spPr>
      </p:sp>
      <p:sp>
        <p:nvSpPr>
          <p:cNvPr id="20" name="TextBox 20"/>
          <p:cNvSpPr txBox="1"/>
          <p:nvPr/>
        </p:nvSpPr>
        <p:spPr>
          <a:xfrm>
            <a:off x="1197656"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Governor Greg Abbott</a:t>
            </a:r>
          </a:p>
        </p:txBody>
      </p:sp>
      <p:sp>
        <p:nvSpPr>
          <p:cNvPr id="21" name="TextBox 21"/>
          <p:cNvSpPr txBox="1"/>
          <p:nvPr/>
        </p:nvSpPr>
        <p:spPr>
          <a:xfrm>
            <a:off x="6734693"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Lt. Gov. Dan Patrick</a:t>
            </a:r>
          </a:p>
        </p:txBody>
      </p:sp>
      <p:sp>
        <p:nvSpPr>
          <p:cNvPr id="22" name="TextBox 22"/>
          <p:cNvSpPr txBox="1"/>
          <p:nvPr/>
        </p:nvSpPr>
        <p:spPr>
          <a:xfrm>
            <a:off x="12267682"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Speaker Dade Phelan</a:t>
            </a:r>
          </a:p>
        </p:txBody>
      </p:sp>
      <p:sp>
        <p:nvSpPr>
          <p:cNvPr id="23" name="TextBox 23"/>
          <p:cNvSpPr txBox="1"/>
          <p:nvPr/>
        </p:nvSpPr>
        <p:spPr>
          <a:xfrm>
            <a:off x="862779" y="571642"/>
            <a:ext cx="16735089" cy="832490"/>
          </a:xfrm>
          <a:prstGeom prst="rect">
            <a:avLst/>
          </a:prstGeom>
        </p:spPr>
        <p:txBody>
          <a:bodyPr lIns="0" tIns="0" rIns="0" bIns="0" rtlCol="0" anchor="t">
            <a:spAutoFit/>
          </a:bodyPr>
          <a:lstStyle/>
          <a:p>
            <a:pPr algn="ctr">
              <a:lnSpc>
                <a:spcPts val="5400"/>
              </a:lnSpc>
              <a:spcBef>
                <a:spcPct val="0"/>
              </a:spcBef>
            </a:pPr>
            <a:r>
              <a:rPr lang="en-US" sz="5400" spc="-253" dirty="0">
                <a:solidFill>
                  <a:srgbClr val="1B75BC"/>
                </a:solidFill>
                <a:latin typeface="Arial Bold"/>
              </a:rPr>
              <a:t>What they said on tax relief during the Regular Session</a:t>
            </a:r>
          </a:p>
        </p:txBody>
      </p:sp>
      <p:sp>
        <p:nvSpPr>
          <p:cNvPr id="24" name="TextBox 24"/>
          <p:cNvSpPr txBox="1"/>
          <p:nvPr/>
        </p:nvSpPr>
        <p:spPr>
          <a:xfrm>
            <a:off x="1784740" y="6728372"/>
            <a:ext cx="3214688" cy="397032"/>
          </a:xfrm>
          <a:prstGeom prst="rect">
            <a:avLst/>
          </a:prstGeom>
        </p:spPr>
        <p:txBody>
          <a:bodyPr lIns="0" tIns="0" rIns="0" bIns="0" rtlCol="0" anchor="t">
            <a:spAutoFit/>
          </a:bodyPr>
          <a:lstStyle/>
          <a:p>
            <a:pPr algn="ctr">
              <a:lnSpc>
                <a:spcPts val="3359"/>
              </a:lnSpc>
            </a:pPr>
            <a:r>
              <a:rPr lang="en-US" sz="2399" dirty="0">
                <a:solidFill>
                  <a:srgbClr val="000000"/>
                </a:solidFill>
                <a:latin typeface="Arial" panose="020B0604020202020204" pitchFamily="34" charset="0"/>
                <a:cs typeface="Arial" panose="020B0604020202020204" pitchFamily="34" charset="0"/>
              </a:rPr>
              <a:t>Reduce property taxes.</a:t>
            </a:r>
          </a:p>
        </p:txBody>
      </p:sp>
      <p:sp>
        <p:nvSpPr>
          <p:cNvPr id="25" name="TextBox 25"/>
          <p:cNvSpPr txBox="1"/>
          <p:nvPr/>
        </p:nvSpPr>
        <p:spPr>
          <a:xfrm>
            <a:off x="6457610" y="6395584"/>
            <a:ext cx="5372780" cy="3477387"/>
          </a:xfrm>
          <a:prstGeom prst="rect">
            <a:avLst/>
          </a:prstGeom>
        </p:spPr>
        <p:txBody>
          <a:bodyPr lIns="0" tIns="0" rIns="0" bIns="0" rtlCol="0" anchor="t">
            <a:spAutoFit/>
          </a:bodyPr>
          <a:lstStyle/>
          <a:p>
            <a:pPr marL="518157" lvl="1" indent="-259078">
              <a:lnSpc>
                <a:spcPts val="3023"/>
              </a:lnSpc>
              <a:buFont typeface="Arial"/>
              <a:buChar char="•"/>
            </a:pPr>
            <a:r>
              <a:rPr lang="en-US" sz="2399" dirty="0">
                <a:solidFill>
                  <a:srgbClr val="000000"/>
                </a:solidFill>
                <a:latin typeface="Arial" panose="020B0604020202020204" pitchFamily="34" charset="0"/>
                <a:cs typeface="Arial" panose="020B0604020202020204" pitchFamily="34" charset="0"/>
              </a:rPr>
              <a:t>SB 3: Increase Homestead Exemption to $70K &amp; another $30K for 65+</a:t>
            </a:r>
          </a:p>
          <a:p>
            <a:pPr marL="518157" lvl="1" indent="-259078">
              <a:lnSpc>
                <a:spcPts val="3023"/>
              </a:lnSpc>
              <a:buFont typeface="Arial"/>
              <a:buChar char="•"/>
            </a:pPr>
            <a:r>
              <a:rPr lang="en-US" sz="2399" dirty="0">
                <a:solidFill>
                  <a:srgbClr val="000000"/>
                </a:solidFill>
                <a:latin typeface="Arial" panose="020B0604020202020204" pitchFamily="34" charset="0"/>
                <a:cs typeface="Arial" panose="020B0604020202020204" pitchFamily="34" charset="0"/>
              </a:rPr>
              <a:t>SB 4: Additional Tier 1 tax rate compression by widening ceiling-floor differential from 10% to 20%</a:t>
            </a:r>
          </a:p>
          <a:p>
            <a:pPr marL="518157" lvl="1" indent="-259078">
              <a:lnSpc>
                <a:spcPts val="3023"/>
              </a:lnSpc>
              <a:buFont typeface="Arial"/>
              <a:buChar char="•"/>
            </a:pPr>
            <a:r>
              <a:rPr lang="en-US" sz="2399" dirty="0">
                <a:solidFill>
                  <a:srgbClr val="000000"/>
                </a:solidFill>
                <a:latin typeface="Arial" panose="020B0604020202020204" pitchFamily="34" charset="0"/>
                <a:cs typeface="Arial" panose="020B0604020202020204" pitchFamily="34" charset="0"/>
              </a:rPr>
              <a:t>Business Personal Property Tax Exemption (no rendition if &lt;$25K)</a:t>
            </a:r>
          </a:p>
          <a:p>
            <a:pPr marL="518157" lvl="1" indent="-259078">
              <a:lnSpc>
                <a:spcPts val="3023"/>
              </a:lnSpc>
              <a:buFont typeface="Arial"/>
              <a:buChar char="•"/>
            </a:pPr>
            <a:r>
              <a:rPr lang="en-US" sz="2399" dirty="0">
                <a:solidFill>
                  <a:srgbClr val="000000"/>
                </a:solidFill>
                <a:latin typeface="Arial" panose="020B0604020202020204" pitchFamily="34" charset="0"/>
                <a:cs typeface="Arial" panose="020B0604020202020204" pitchFamily="34" charset="0"/>
              </a:rPr>
              <a:t>Cost:  $11.2 billion</a:t>
            </a:r>
          </a:p>
        </p:txBody>
      </p:sp>
      <p:sp>
        <p:nvSpPr>
          <p:cNvPr id="26" name="TextBox 26"/>
          <p:cNvSpPr txBox="1"/>
          <p:nvPr/>
        </p:nvSpPr>
        <p:spPr>
          <a:xfrm>
            <a:off x="12416679" y="6388632"/>
            <a:ext cx="4842621" cy="3759812"/>
          </a:xfrm>
          <a:prstGeom prst="rect">
            <a:avLst/>
          </a:prstGeom>
        </p:spPr>
        <p:txBody>
          <a:bodyPr lIns="0" tIns="0" rIns="0" bIns="0" rtlCol="0" anchor="t">
            <a:spAutoFit/>
          </a:bodyPr>
          <a:lstStyle/>
          <a:p>
            <a:pPr marL="601979" lvl="1" indent="-342900">
              <a:lnSpc>
                <a:spcPts val="2927"/>
              </a:lnSpc>
              <a:buFont typeface="Arial" panose="020B0604020202020204" pitchFamily="34" charset="0"/>
              <a:buChar char="•"/>
            </a:pPr>
            <a:r>
              <a:rPr lang="en-US" sz="2399" dirty="0">
                <a:solidFill>
                  <a:srgbClr val="000000"/>
                </a:solidFill>
                <a:latin typeface="Arial" panose="020B0604020202020204" pitchFamily="34" charset="0"/>
                <a:cs typeface="Arial" panose="020B0604020202020204" pitchFamily="34" charset="0"/>
              </a:rPr>
              <a:t>HB 2: Additional $0.15 of compression and 5% appraisal cap on all real property      </a:t>
            </a:r>
          </a:p>
          <a:p>
            <a:pPr marL="1059179" lvl="2" indent="-342900">
              <a:lnSpc>
                <a:spcPts val="2927"/>
              </a:lnSpc>
              <a:buFont typeface="Courier New" panose="02070309020205020404" pitchFamily="49" charset="0"/>
              <a:buChar char="o"/>
            </a:pPr>
            <a:r>
              <a:rPr lang="en-US" sz="2399" dirty="0">
                <a:solidFill>
                  <a:srgbClr val="000000"/>
                </a:solidFill>
                <a:latin typeface="Arial" panose="020B0604020202020204" pitchFamily="34" charset="0"/>
                <a:cs typeface="Arial" panose="020B0604020202020204" pitchFamily="34" charset="0"/>
              </a:rPr>
              <a:t>Cost: $12 billion</a:t>
            </a:r>
          </a:p>
          <a:p>
            <a:pPr marL="518157" lvl="1" indent="-259078">
              <a:lnSpc>
                <a:spcPts val="2927"/>
              </a:lnSpc>
              <a:buFont typeface="Arial"/>
              <a:buChar char="•"/>
            </a:pPr>
            <a:r>
              <a:rPr lang="en-US" sz="2399" dirty="0">
                <a:solidFill>
                  <a:srgbClr val="000000"/>
                </a:solidFill>
                <a:latin typeface="Arial" panose="020B0604020202020204" pitchFamily="34" charset="0"/>
                <a:cs typeface="Arial" panose="020B0604020202020204" pitchFamily="34" charset="0"/>
              </a:rPr>
              <a:t>Then, in CSSB 3: $100 homestead exemption, 5% appraisal cap, and $0.15 compression   </a:t>
            </a:r>
          </a:p>
          <a:p>
            <a:pPr marL="1059179" lvl="2" indent="-342900">
              <a:lnSpc>
                <a:spcPts val="2927"/>
              </a:lnSpc>
              <a:buFont typeface="Courier New" panose="02070309020205020404" pitchFamily="49" charset="0"/>
              <a:buChar char="o"/>
            </a:pPr>
            <a:r>
              <a:rPr lang="en-US" sz="2399" dirty="0">
                <a:solidFill>
                  <a:srgbClr val="000000"/>
                </a:solidFill>
                <a:latin typeface="Arial" panose="020B0604020202020204" pitchFamily="34" charset="0"/>
                <a:cs typeface="Arial" panose="020B0604020202020204" pitchFamily="34" charset="0"/>
              </a:rPr>
              <a:t>Cost: $16.3 billion</a:t>
            </a:r>
          </a:p>
          <a:p>
            <a:pPr algn="ctr">
              <a:lnSpc>
                <a:spcPts val="3479"/>
              </a:lnSpc>
            </a:pPr>
            <a:r>
              <a:rPr lang="en-US" sz="2399" dirty="0">
                <a:solidFill>
                  <a:srgbClr val="000000"/>
                </a:solidFill>
                <a:latin typeface="Avenir Next LT Pro"/>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pic>
        <p:nvPicPr>
          <p:cNvPr id="6" name="Picture 5" descr="A screenshot of a social media post&#10;&#10;Description automatically generated with medium confidence">
            <a:extLst>
              <a:ext uri="{FF2B5EF4-FFF2-40B4-BE49-F238E27FC236}">
                <a16:creationId xmlns:a16="http://schemas.microsoft.com/office/drawing/2014/main" id="{CFBEC91F-2EB2-587A-6EB5-143BB785243B}"/>
              </a:ext>
            </a:extLst>
          </p:cNvPr>
          <p:cNvPicPr>
            <a:picLocks noChangeAspect="1"/>
          </p:cNvPicPr>
          <p:nvPr/>
        </p:nvPicPr>
        <p:blipFill rotWithShape="1">
          <a:blip r:embed="rId4">
            <a:extLst>
              <a:ext uri="{28A0092B-C50C-407E-A947-70E740481C1C}">
                <a14:useLocalDpi xmlns:a14="http://schemas.microsoft.com/office/drawing/2010/main" val="0"/>
              </a:ext>
            </a:extLst>
          </a:blip>
          <a:srcRect b="56731"/>
          <a:stretch/>
        </p:blipFill>
        <p:spPr>
          <a:xfrm>
            <a:off x="533400" y="2019300"/>
            <a:ext cx="8642720" cy="6424422"/>
          </a:xfrm>
          <a:prstGeom prst="rect">
            <a:avLst/>
          </a:prstGeom>
        </p:spPr>
      </p:pic>
      <p:pic>
        <p:nvPicPr>
          <p:cNvPr id="7" name="Picture 6" descr="A screenshot of a social media post&#10;&#10;Description automatically generated with medium confidence">
            <a:extLst>
              <a:ext uri="{FF2B5EF4-FFF2-40B4-BE49-F238E27FC236}">
                <a16:creationId xmlns:a16="http://schemas.microsoft.com/office/drawing/2014/main" id="{66E3946E-E214-DDA6-AE5D-BF3303B62B1B}"/>
              </a:ext>
            </a:extLst>
          </p:cNvPr>
          <p:cNvPicPr>
            <a:picLocks noChangeAspect="1"/>
          </p:cNvPicPr>
          <p:nvPr/>
        </p:nvPicPr>
        <p:blipFill rotWithShape="1">
          <a:blip r:embed="rId4">
            <a:extLst>
              <a:ext uri="{28A0092B-C50C-407E-A947-70E740481C1C}">
                <a14:useLocalDpi xmlns:a14="http://schemas.microsoft.com/office/drawing/2010/main" val="0"/>
              </a:ext>
            </a:extLst>
          </a:blip>
          <a:srcRect t="50149" b="3283"/>
          <a:stretch/>
        </p:blipFill>
        <p:spPr>
          <a:xfrm>
            <a:off x="9677400" y="1790700"/>
            <a:ext cx="8382000" cy="6705600"/>
          </a:xfrm>
          <a:prstGeom prst="rect">
            <a:avLst/>
          </a:prstGeom>
        </p:spPr>
      </p:pic>
    </p:spTree>
    <p:extLst>
      <p:ext uri="{BB962C8B-B14F-4D97-AF65-F5344CB8AC3E}">
        <p14:creationId xmlns:p14="http://schemas.microsoft.com/office/powerpoint/2010/main" val="423353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1956208" y="0"/>
            <a:ext cx="6331792" cy="10287000"/>
            <a:chOff x="0" y="0"/>
            <a:chExt cx="8442389" cy="13716000"/>
          </a:xfrm>
        </p:grpSpPr>
        <p:pic>
          <p:nvPicPr>
            <p:cNvPr id="4" name="Picture 4"/>
            <p:cNvPicPr>
              <a:picLocks noChangeAspect="1"/>
            </p:cNvPicPr>
            <p:nvPr/>
          </p:nvPicPr>
          <p:blipFill>
            <a:blip r:embed="rId3"/>
            <a:srcRect l="3836" r="3836"/>
            <a:stretch>
              <a:fillRect/>
            </a:stretch>
          </p:blipFill>
          <p:spPr>
            <a:xfrm>
              <a:off x="0" y="0"/>
              <a:ext cx="8442389"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1028700" y="1019175"/>
            <a:ext cx="10405270" cy="890275"/>
          </a:xfrm>
          <a:prstGeom prst="rect">
            <a:avLst/>
          </a:prstGeom>
        </p:spPr>
        <p:txBody>
          <a:bodyPr lIns="0" tIns="0" rIns="0" bIns="0" rtlCol="0" anchor="t">
            <a:spAutoFit/>
          </a:bodyPr>
          <a:lstStyle/>
          <a:p>
            <a:pPr>
              <a:lnSpc>
                <a:spcPts val="5800"/>
              </a:lnSpc>
              <a:spcBef>
                <a:spcPct val="0"/>
              </a:spcBef>
            </a:pPr>
            <a:r>
              <a:rPr lang="en-US" sz="5800" spc="-98" dirty="0">
                <a:solidFill>
                  <a:srgbClr val="1B75BC"/>
                </a:solidFill>
                <a:latin typeface="Arial Bold"/>
              </a:rPr>
              <a:t>Property Tax bills that passed</a:t>
            </a:r>
          </a:p>
        </p:txBody>
      </p:sp>
      <p:sp>
        <p:nvSpPr>
          <p:cNvPr id="10" name="TextBox 10"/>
          <p:cNvSpPr txBox="1"/>
          <p:nvPr/>
        </p:nvSpPr>
        <p:spPr>
          <a:xfrm>
            <a:off x="1028700" y="2405520"/>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4456 (Harris/Bettencourt) - No-New-Revenue Rate</a:t>
            </a:r>
          </a:p>
        </p:txBody>
      </p:sp>
      <p:sp>
        <p:nvSpPr>
          <p:cNvPr id="11" name="TextBox 11"/>
          <p:cNvSpPr txBox="1"/>
          <p:nvPr/>
        </p:nvSpPr>
        <p:spPr>
          <a:xfrm>
            <a:off x="1028700" y="2987289"/>
            <a:ext cx="10027992" cy="2129790"/>
          </a:xfrm>
          <a:prstGeom prst="rect">
            <a:avLst/>
          </a:prstGeom>
        </p:spPr>
        <p:txBody>
          <a:bodyPr lIns="0" tIns="0" rIns="0" bIns="0" rtlCol="0" anchor="t">
            <a:spAutoFit/>
          </a:bodyPr>
          <a:lstStyle/>
          <a:p>
            <a:pPr>
              <a:lnSpc>
                <a:spcPts val="3359"/>
              </a:lnSpc>
            </a:pPr>
            <a:r>
              <a:rPr lang="en-US" sz="2399" dirty="0">
                <a:solidFill>
                  <a:srgbClr val="000000"/>
                </a:solidFill>
                <a:latin typeface="Arial"/>
              </a:rPr>
              <a:t>Corrects drafting error from 2019 that resulted in no clear definition of no-new-revenue M&amp;O rate for schools. New definition aligns with “rate to maintain revenue” that accounts for the effect of state aid and recapture. Effective Tax Year 2024.</a:t>
            </a:r>
          </a:p>
          <a:p>
            <a:pPr>
              <a:lnSpc>
                <a:spcPts val="3359"/>
              </a:lnSpc>
            </a:pPr>
            <a:endParaRPr lang="en-US" sz="2399" dirty="0">
              <a:solidFill>
                <a:srgbClr val="000000"/>
              </a:solidFill>
              <a:latin typeface="Arial"/>
            </a:endParaRPr>
          </a:p>
        </p:txBody>
      </p:sp>
      <p:sp>
        <p:nvSpPr>
          <p:cNvPr id="12" name="TextBox 12"/>
          <p:cNvSpPr txBox="1"/>
          <p:nvPr/>
        </p:nvSpPr>
        <p:spPr>
          <a:xfrm>
            <a:off x="1028700" y="5207161"/>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SB 1998 (Bettencourt/Shine) - Truth-in-Taxation</a:t>
            </a:r>
          </a:p>
        </p:txBody>
      </p:sp>
      <p:sp>
        <p:nvSpPr>
          <p:cNvPr id="13" name="TextBox 13"/>
          <p:cNvSpPr txBox="1"/>
          <p:nvPr/>
        </p:nvSpPr>
        <p:spPr>
          <a:xfrm>
            <a:off x="1028700" y="5784376"/>
            <a:ext cx="10027992" cy="872490"/>
          </a:xfrm>
          <a:prstGeom prst="rect">
            <a:avLst/>
          </a:prstGeom>
        </p:spPr>
        <p:txBody>
          <a:bodyPr lIns="0" tIns="0" rIns="0" bIns="0" rtlCol="0" anchor="t">
            <a:spAutoFit/>
          </a:bodyPr>
          <a:lstStyle/>
          <a:p>
            <a:pPr>
              <a:lnSpc>
                <a:spcPts val="3359"/>
              </a:lnSpc>
            </a:pPr>
            <a:r>
              <a:rPr lang="en-US" sz="2399" dirty="0">
                <a:solidFill>
                  <a:srgbClr val="000000"/>
                </a:solidFill>
                <a:latin typeface="Arial"/>
              </a:rPr>
              <a:t>requires that truth-in-taxation forms be posted with links to documentation for calculations and other supporting materials. Effective Tax Year 2024.</a:t>
            </a:r>
          </a:p>
        </p:txBody>
      </p:sp>
      <p:sp>
        <p:nvSpPr>
          <p:cNvPr id="14" name="TextBox 14"/>
          <p:cNvSpPr txBox="1"/>
          <p:nvPr/>
        </p:nvSpPr>
        <p:spPr>
          <a:xfrm>
            <a:off x="1028700" y="7222253"/>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3273 (Thierry/Bettencourt) - No more postcards</a:t>
            </a:r>
          </a:p>
        </p:txBody>
      </p:sp>
      <p:sp>
        <p:nvSpPr>
          <p:cNvPr id="15" name="TextBox 15"/>
          <p:cNvSpPr txBox="1"/>
          <p:nvPr/>
        </p:nvSpPr>
        <p:spPr>
          <a:xfrm>
            <a:off x="1028700" y="7805453"/>
            <a:ext cx="10027992" cy="872490"/>
          </a:xfrm>
          <a:prstGeom prst="rect">
            <a:avLst/>
          </a:prstGeom>
        </p:spPr>
        <p:txBody>
          <a:bodyPr lIns="0" tIns="0" rIns="0" bIns="0" rtlCol="0" anchor="t">
            <a:spAutoFit/>
          </a:bodyPr>
          <a:lstStyle/>
          <a:p>
            <a:pPr>
              <a:lnSpc>
                <a:spcPts val="3359"/>
              </a:lnSpc>
            </a:pPr>
            <a:r>
              <a:rPr lang="en-US" sz="2399" dirty="0">
                <a:solidFill>
                  <a:srgbClr val="000000"/>
                </a:solidFill>
                <a:latin typeface="Arial"/>
              </a:rPr>
              <a:t>Eliminates the postcard requirement and simply requires the property tax website to be advertised in newspapers and the appraisal district site.</a:t>
            </a:r>
          </a:p>
        </p:txBody>
      </p:sp>
      <p:sp>
        <p:nvSpPr>
          <p:cNvPr id="16" name="Rectangle 15">
            <a:extLst>
              <a:ext uri="{FF2B5EF4-FFF2-40B4-BE49-F238E27FC236}">
                <a16:creationId xmlns:a16="http://schemas.microsoft.com/office/drawing/2014/main" id="{CADC8F71-2022-9B96-35BC-1A2602F62961}"/>
              </a:ext>
            </a:extLst>
          </p:cNvPr>
          <p:cNvSpPr/>
          <p:nvPr/>
        </p:nvSpPr>
        <p:spPr>
          <a:xfrm rot="21182520">
            <a:off x="1739955" y="5381208"/>
            <a:ext cx="6629400" cy="1446550"/>
          </a:xfrm>
          <a:prstGeom prst="rect">
            <a:avLst/>
          </a:prstGeom>
          <a:noFill/>
        </p:spPr>
        <p:txBody>
          <a:bodyPr wrap="square" lIns="91440" tIns="45720" rIns="91440" bIns="45720">
            <a:spAutoFit/>
          </a:bodyPr>
          <a:lstStyle/>
          <a:p>
            <a:pPr algn="ctr"/>
            <a:r>
              <a:rPr lang="en-US" sz="8800" b="1" dirty="0">
                <a:ln w="6600">
                  <a:solidFill>
                    <a:schemeClr val="accent2"/>
                  </a:solidFill>
                  <a:prstDash val="solid"/>
                </a:ln>
                <a:solidFill>
                  <a:srgbClr val="FFFFFF"/>
                </a:solidFill>
                <a:effectLst>
                  <a:outerShdw dist="38100" dir="2700000" algn="tl" rotWithShape="0">
                    <a:schemeClr val="accent2"/>
                  </a:outerShdw>
                </a:effectLst>
              </a:rPr>
              <a:t>VETOED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2780003" y="0"/>
            <a:ext cx="5507997" cy="10287000"/>
            <a:chOff x="0" y="0"/>
            <a:chExt cx="7343996" cy="13716000"/>
          </a:xfrm>
        </p:grpSpPr>
        <p:pic>
          <p:nvPicPr>
            <p:cNvPr id="4" name="Picture 4"/>
            <p:cNvPicPr>
              <a:picLocks noChangeAspect="1"/>
            </p:cNvPicPr>
            <p:nvPr/>
          </p:nvPicPr>
          <p:blipFill>
            <a:blip r:embed="rId3"/>
            <a:srcRect l="20310" r="8298"/>
            <a:stretch>
              <a:fillRect/>
            </a:stretch>
          </p:blipFill>
          <p:spPr>
            <a:xfrm>
              <a:off x="0" y="0"/>
              <a:ext cx="7343996"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1028700" y="1019175"/>
            <a:ext cx="10405270" cy="890275"/>
          </a:xfrm>
          <a:prstGeom prst="rect">
            <a:avLst/>
          </a:prstGeom>
        </p:spPr>
        <p:txBody>
          <a:bodyPr lIns="0" tIns="0" rIns="0" bIns="0" rtlCol="0" anchor="t">
            <a:spAutoFit/>
          </a:bodyPr>
          <a:lstStyle/>
          <a:p>
            <a:pPr>
              <a:lnSpc>
                <a:spcPts val="5800"/>
              </a:lnSpc>
              <a:spcBef>
                <a:spcPct val="0"/>
              </a:spcBef>
            </a:pPr>
            <a:r>
              <a:rPr lang="en-US" sz="5800" spc="-98" dirty="0">
                <a:solidFill>
                  <a:srgbClr val="1B75BC"/>
                </a:solidFill>
                <a:latin typeface="Arial Bold"/>
              </a:rPr>
              <a:t>Economic Development - HB 5</a:t>
            </a:r>
          </a:p>
        </p:txBody>
      </p:sp>
      <p:sp>
        <p:nvSpPr>
          <p:cNvPr id="10" name="TextBox 10"/>
          <p:cNvSpPr txBox="1"/>
          <p:nvPr/>
        </p:nvSpPr>
        <p:spPr>
          <a:xfrm>
            <a:off x="1028700" y="1781424"/>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(Hunter/Schwertner) </a:t>
            </a:r>
          </a:p>
        </p:txBody>
      </p:sp>
      <p:sp>
        <p:nvSpPr>
          <p:cNvPr id="11" name="TextBox 11"/>
          <p:cNvSpPr txBox="1"/>
          <p:nvPr/>
        </p:nvSpPr>
        <p:spPr>
          <a:xfrm>
            <a:off x="915338" y="2671699"/>
            <a:ext cx="11263684" cy="7590155"/>
          </a:xfrm>
          <a:prstGeom prst="rect">
            <a:avLst/>
          </a:prstGeom>
        </p:spPr>
        <p:txBody>
          <a:bodyPr lIns="0" tIns="0" rIns="0" bIns="0" rtlCol="0" anchor="t">
            <a:spAutoFit/>
          </a:bodyPr>
          <a:lstStyle/>
          <a:p>
            <a:pPr marL="604515" lvl="1" indent="-302257">
              <a:lnSpc>
                <a:spcPts val="3415"/>
              </a:lnSpc>
              <a:spcAft>
                <a:spcPts val="1200"/>
              </a:spcAft>
              <a:buFont typeface="Arial"/>
              <a:buChar char="•"/>
            </a:pPr>
            <a:r>
              <a:rPr lang="en-US" sz="2799" dirty="0">
                <a:solidFill>
                  <a:srgbClr val="000000"/>
                </a:solidFill>
                <a:latin typeface="Arial"/>
              </a:rPr>
              <a:t>“Texas Jobs, Energy, Technology, and Innovation Act” under Government Code 403 is the new Chapter 313. </a:t>
            </a:r>
          </a:p>
          <a:p>
            <a:pPr marL="604515" lvl="1" indent="-302257">
              <a:lnSpc>
                <a:spcPts val="3415"/>
              </a:lnSpc>
              <a:spcAft>
                <a:spcPts val="1200"/>
              </a:spcAft>
              <a:buFont typeface="Arial"/>
              <a:buChar char="•"/>
            </a:pPr>
            <a:r>
              <a:rPr lang="en-US" sz="2799" dirty="0">
                <a:solidFill>
                  <a:srgbClr val="000000"/>
                </a:solidFill>
                <a:latin typeface="Arial"/>
              </a:rPr>
              <a:t>Provides for a value limitation of 50% of the market value (or 25% if located in a qualified opportunity zone) for qualifying entities. </a:t>
            </a:r>
          </a:p>
          <a:p>
            <a:pPr marL="604515" lvl="1" indent="-302257">
              <a:lnSpc>
                <a:spcPts val="3415"/>
              </a:lnSpc>
              <a:spcAft>
                <a:spcPts val="1200"/>
              </a:spcAft>
              <a:buFont typeface="Arial"/>
              <a:buChar char="•"/>
            </a:pPr>
            <a:r>
              <a:rPr lang="en-US" sz="2799" dirty="0">
                <a:solidFill>
                  <a:srgbClr val="000000"/>
                </a:solidFill>
                <a:latin typeface="Arial"/>
              </a:rPr>
              <a:t>Eligible projects include manufacturing, research, development, high tech/technology, and dispatchable electric generation. </a:t>
            </a:r>
          </a:p>
          <a:p>
            <a:pPr marL="604515" lvl="1" indent="-302257">
              <a:lnSpc>
                <a:spcPts val="3415"/>
              </a:lnSpc>
              <a:spcAft>
                <a:spcPts val="1200"/>
              </a:spcAft>
              <a:buFont typeface="Arial"/>
              <a:buChar char="•"/>
            </a:pPr>
            <a:r>
              <a:rPr lang="en-US" sz="2799" dirty="0">
                <a:solidFill>
                  <a:srgbClr val="000000"/>
                </a:solidFill>
                <a:latin typeface="Arial"/>
              </a:rPr>
              <a:t>Schools receive $30,000 to cover evaluation costs, and otherwise do not receive any payment from the agreement. </a:t>
            </a:r>
          </a:p>
          <a:p>
            <a:pPr marL="604515" lvl="1" indent="-302257">
              <a:lnSpc>
                <a:spcPts val="3415"/>
              </a:lnSpc>
              <a:spcAft>
                <a:spcPts val="1200"/>
              </a:spcAft>
              <a:buFont typeface="Arial"/>
              <a:buChar char="•"/>
            </a:pPr>
            <a:r>
              <a:rPr lang="en-US" sz="2799" dirty="0">
                <a:solidFill>
                  <a:srgbClr val="000000"/>
                </a:solidFill>
                <a:latin typeface="Arial"/>
              </a:rPr>
              <a:t>If application received, school board must conduct public meeting within 30 days and provide notice of determination to Governor, applicant, and comptroller.</a:t>
            </a:r>
          </a:p>
          <a:p>
            <a:pPr marL="604515" lvl="1" indent="-302257">
              <a:lnSpc>
                <a:spcPts val="3415"/>
              </a:lnSpc>
              <a:spcAft>
                <a:spcPts val="1200"/>
              </a:spcAft>
              <a:buFont typeface="Arial"/>
              <a:buChar char="•"/>
            </a:pPr>
            <a:r>
              <a:rPr lang="en-US" sz="2799" dirty="0">
                <a:solidFill>
                  <a:srgbClr val="000000"/>
                </a:solidFill>
                <a:latin typeface="Arial"/>
              </a:rPr>
              <a:t>Agreements would be between district, Governor, and applicant</a:t>
            </a:r>
          </a:p>
          <a:p>
            <a:pPr marL="604515" lvl="1" indent="-302257">
              <a:lnSpc>
                <a:spcPts val="3415"/>
              </a:lnSpc>
              <a:spcAft>
                <a:spcPts val="1200"/>
              </a:spcAft>
              <a:buFont typeface="Arial"/>
              <a:buChar char="•"/>
            </a:pPr>
            <a:r>
              <a:rPr lang="en-US" sz="2799" i="1" dirty="0">
                <a:solidFill>
                  <a:srgbClr val="000000"/>
                </a:solidFill>
                <a:latin typeface="Arial"/>
              </a:rPr>
              <a:t>Signed by Governor</a:t>
            </a:r>
          </a:p>
          <a:p>
            <a:pPr>
              <a:lnSpc>
                <a:spcPts val="3359"/>
              </a:lnSpc>
            </a:pPr>
            <a:endParaRPr lang="en-US" sz="2799" dirty="0">
              <a:solidFill>
                <a:srgbClr val="000000"/>
              </a:solidFill>
              <a:latin typeface="Arial"/>
            </a:endParaRPr>
          </a:p>
          <a:p>
            <a:pPr>
              <a:lnSpc>
                <a:spcPts val="3359"/>
              </a:lnSpc>
            </a:pPr>
            <a:endParaRPr lang="en-US" sz="2799" dirty="0">
              <a:solidFill>
                <a:srgbClr val="000000"/>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090146"/>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19745" r="19745"/>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12238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School Finance</a:t>
            </a:r>
          </a:p>
        </p:txBody>
      </p:sp>
      <p:sp>
        <p:nvSpPr>
          <p:cNvPr id="11" name="TextBox 11"/>
          <p:cNvSpPr txBox="1"/>
          <p:nvPr/>
        </p:nvSpPr>
        <p:spPr>
          <a:xfrm>
            <a:off x="9144000" y="2524057"/>
            <a:ext cx="8115300" cy="2759710"/>
          </a:xfrm>
          <a:prstGeom prst="rect">
            <a:avLst/>
          </a:prstGeom>
        </p:spPr>
        <p:txBody>
          <a:bodyPr lIns="0" tIns="0" rIns="0" bIns="0" rtlCol="0" anchor="t">
            <a:spAutoFit/>
          </a:bodyPr>
          <a:lstStyle/>
          <a:p>
            <a:pPr>
              <a:lnSpc>
                <a:spcPts val="4339"/>
              </a:lnSpc>
            </a:pPr>
            <a:r>
              <a:rPr lang="en-US" sz="3099" dirty="0">
                <a:solidFill>
                  <a:srgbClr val="000000"/>
                </a:solidFill>
                <a:latin typeface="Arial"/>
              </a:rPr>
              <a:t>HB 1605 - Instructional Materials Allotment</a:t>
            </a:r>
          </a:p>
          <a:p>
            <a:pPr>
              <a:lnSpc>
                <a:spcPts val="4339"/>
              </a:lnSpc>
            </a:pPr>
            <a:r>
              <a:rPr lang="en-US" sz="3099" dirty="0">
                <a:solidFill>
                  <a:srgbClr val="000000"/>
                </a:solidFill>
                <a:latin typeface="Arial"/>
              </a:rPr>
              <a:t>HB 3 - School Safety Allotment</a:t>
            </a:r>
          </a:p>
          <a:p>
            <a:pPr>
              <a:lnSpc>
                <a:spcPts val="4339"/>
              </a:lnSpc>
            </a:pPr>
            <a:r>
              <a:rPr lang="en-US" sz="3099" dirty="0">
                <a:solidFill>
                  <a:srgbClr val="000000"/>
                </a:solidFill>
                <a:latin typeface="Arial"/>
              </a:rPr>
              <a:t>HB 8 - Dual Credit Funding</a:t>
            </a:r>
          </a:p>
          <a:p>
            <a:pPr>
              <a:lnSpc>
                <a:spcPts val="4339"/>
              </a:lnSpc>
            </a:pPr>
            <a:r>
              <a:rPr lang="en-US" sz="3099" dirty="0">
                <a:solidFill>
                  <a:srgbClr val="000000"/>
                </a:solidFill>
                <a:latin typeface="Arial"/>
              </a:rPr>
              <a:t>HB 3708 - UIL for Non-Enrolled Allotment</a:t>
            </a:r>
          </a:p>
          <a:p>
            <a:pPr>
              <a:lnSpc>
                <a:spcPts val="4339"/>
              </a:lnSpc>
            </a:pPr>
            <a:r>
              <a:rPr lang="en-US" sz="3099" spc="-117" dirty="0">
                <a:solidFill>
                  <a:srgbClr val="000000"/>
                </a:solidFill>
                <a:latin typeface="Arial"/>
              </a:rPr>
              <a:t>HB 2209 - Rural Pathway Excellence Partnership</a:t>
            </a:r>
          </a:p>
        </p:txBody>
      </p:sp>
      <p:sp>
        <p:nvSpPr>
          <p:cNvPr id="12" name="TextBox 12"/>
          <p:cNvSpPr txBox="1"/>
          <p:nvPr/>
        </p:nvSpPr>
        <p:spPr>
          <a:xfrm>
            <a:off x="9534108" y="6492270"/>
            <a:ext cx="8199119" cy="1632204"/>
          </a:xfrm>
          <a:prstGeom prst="rect">
            <a:avLst/>
          </a:prstGeom>
        </p:spPr>
        <p:txBody>
          <a:bodyPr lIns="0" tIns="0" rIns="0" bIns="0" rtlCol="0" anchor="t">
            <a:spAutoFit/>
          </a:bodyPr>
          <a:lstStyle/>
          <a:p>
            <a:pPr>
              <a:lnSpc>
                <a:spcPts val="3107"/>
              </a:lnSpc>
            </a:pPr>
            <a:r>
              <a:rPr lang="en-US" sz="2799" dirty="0">
                <a:solidFill>
                  <a:srgbClr val="FFFFFF"/>
                </a:solidFill>
                <a:latin typeface="Arial"/>
              </a:rPr>
              <a:t>When the school finance bill was tied to private-school vouchers in a hostage situation, the whole thing went up in flames and very little passed in regards to school finance.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087" r="13087"/>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finance bills that passed</a:t>
            </a:r>
          </a:p>
        </p:txBody>
      </p:sp>
      <p:sp>
        <p:nvSpPr>
          <p:cNvPr id="10" name="TextBox 10"/>
          <p:cNvSpPr txBox="1"/>
          <p:nvPr/>
        </p:nvSpPr>
        <p:spPr>
          <a:xfrm>
            <a:off x="1028700" y="2405520"/>
            <a:ext cx="11915129"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HB 8 (VanDeaver/Creighton) - Dual Credit Funding</a:t>
            </a:r>
          </a:p>
        </p:txBody>
      </p:sp>
      <p:sp>
        <p:nvSpPr>
          <p:cNvPr id="11" name="TextBox 11"/>
          <p:cNvSpPr txBox="1"/>
          <p:nvPr/>
        </p:nvSpPr>
        <p:spPr>
          <a:xfrm>
            <a:off x="1028700" y="2977764"/>
            <a:ext cx="11631892" cy="889667"/>
          </a:xfrm>
          <a:prstGeom prst="rect">
            <a:avLst/>
          </a:prstGeom>
        </p:spPr>
        <p:txBody>
          <a:bodyPr lIns="0" tIns="0" rIns="0" bIns="0" rtlCol="0" anchor="t">
            <a:spAutoFit/>
          </a:bodyPr>
          <a:lstStyle/>
          <a:p>
            <a:pPr>
              <a:lnSpc>
                <a:spcPts val="3639"/>
              </a:lnSpc>
            </a:pPr>
            <a:r>
              <a:rPr lang="en-US" sz="2800" dirty="0">
                <a:solidFill>
                  <a:srgbClr val="000000"/>
                </a:solidFill>
                <a:latin typeface="Arial"/>
              </a:rPr>
              <a:t>Provides allotment to direct funding to the THECB to cover the cost of tuition for low-income students in certain dual credit programs</a:t>
            </a:r>
          </a:p>
        </p:txBody>
      </p:sp>
      <p:sp>
        <p:nvSpPr>
          <p:cNvPr id="12" name="TextBox 12"/>
          <p:cNvSpPr txBox="1"/>
          <p:nvPr/>
        </p:nvSpPr>
        <p:spPr>
          <a:xfrm>
            <a:off x="1028700" y="4527556"/>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2209 (Lozano/Hinojosa) - R-PEP</a:t>
            </a:r>
          </a:p>
        </p:txBody>
      </p:sp>
      <p:sp>
        <p:nvSpPr>
          <p:cNvPr id="13" name="TextBox 13"/>
          <p:cNvSpPr txBox="1"/>
          <p:nvPr/>
        </p:nvSpPr>
        <p:spPr>
          <a:xfrm>
            <a:off x="1028700" y="5114296"/>
            <a:ext cx="11631892" cy="4044953"/>
          </a:xfrm>
          <a:prstGeom prst="rect">
            <a:avLst/>
          </a:prstGeom>
        </p:spPr>
        <p:txBody>
          <a:bodyPr lIns="0" tIns="0" rIns="0" bIns="0" rtlCol="0" anchor="t">
            <a:spAutoFit/>
          </a:bodyPr>
          <a:lstStyle/>
          <a:p>
            <a:pPr marL="457200" indent="-457200">
              <a:lnSpc>
                <a:spcPts val="3405"/>
              </a:lnSpc>
              <a:spcAft>
                <a:spcPts val="600"/>
              </a:spcAft>
              <a:buFont typeface="Arial" panose="020B0604020202020204" pitchFamily="34" charset="0"/>
              <a:buChar char="•"/>
            </a:pPr>
            <a:r>
              <a:rPr lang="en-US" sz="2600" dirty="0">
                <a:solidFill>
                  <a:srgbClr val="000000"/>
                </a:solidFill>
                <a:latin typeface="Arial"/>
              </a:rPr>
              <a:t>Provides funding weight for participation in Rural Pathway Excellence Partnership (R-PEP) program of 1.15 applied to BA and small-size allotment for each disadvantaged student (1.11 weight for non-disadvantaged)</a:t>
            </a:r>
          </a:p>
          <a:p>
            <a:pPr marL="457200" indent="-457200">
              <a:lnSpc>
                <a:spcPts val="3405"/>
              </a:lnSpc>
              <a:spcAft>
                <a:spcPts val="600"/>
              </a:spcAft>
              <a:buFont typeface="Arial" panose="020B0604020202020204" pitchFamily="34" charset="0"/>
              <a:buChar char="•"/>
            </a:pPr>
            <a:r>
              <a:rPr lang="en-US" sz="2600" dirty="0">
                <a:solidFill>
                  <a:srgbClr val="000000"/>
                </a:solidFill>
                <a:latin typeface="Arial"/>
              </a:rPr>
              <a:t>R-PEP outcomes bonus for graduates who attain postsecondary credential within 5 years--$1,500 per disadvantaged graduate, $750 per non-disadvantaged graduate, and additional $1,500 if student received special education services</a:t>
            </a:r>
          </a:p>
          <a:p>
            <a:pPr marL="457200" indent="-457200">
              <a:lnSpc>
                <a:spcPts val="3405"/>
              </a:lnSpc>
              <a:spcAft>
                <a:spcPts val="600"/>
              </a:spcAft>
              <a:buFont typeface="Arial" panose="020B0604020202020204" pitchFamily="34" charset="0"/>
              <a:buChar char="•"/>
            </a:pPr>
            <a:r>
              <a:rPr lang="en-US" sz="2600" b="1" dirty="0">
                <a:solidFill>
                  <a:srgbClr val="000000"/>
                </a:solidFill>
                <a:latin typeface="Arial"/>
              </a:rPr>
              <a:t>Total FSP funding limited to $5 million per year</a:t>
            </a:r>
            <a:r>
              <a:rPr lang="en-US" sz="2600" dirty="0">
                <a:solidFill>
                  <a:srgbClr val="000000"/>
                </a:solidFill>
                <a:latin typeface="Arial"/>
              </a:rPr>
              <a:t> (signed by Governor; effective immediately)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33615" r="33615"/>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finance bills that passed</a:t>
            </a:r>
          </a:p>
        </p:txBody>
      </p:sp>
      <p:sp>
        <p:nvSpPr>
          <p:cNvPr id="10" name="TextBox 10"/>
          <p:cNvSpPr txBox="1"/>
          <p:nvPr/>
        </p:nvSpPr>
        <p:spPr>
          <a:xfrm>
            <a:off x="1028700" y="2405520"/>
            <a:ext cx="11915129"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HB 1605 (Buckley/Creighton) - Instructional Materials Allotment</a:t>
            </a:r>
          </a:p>
        </p:txBody>
      </p:sp>
      <p:sp>
        <p:nvSpPr>
          <p:cNvPr id="11" name="TextBox 11"/>
          <p:cNvSpPr txBox="1"/>
          <p:nvPr/>
        </p:nvSpPr>
        <p:spPr>
          <a:xfrm>
            <a:off x="1028700" y="2977764"/>
            <a:ext cx="11631892" cy="2268826"/>
          </a:xfrm>
          <a:prstGeom prst="rect">
            <a:avLst/>
          </a:prstGeom>
        </p:spPr>
        <p:txBody>
          <a:bodyPr lIns="0" tIns="0" rIns="0" bIns="0" rtlCol="0" anchor="t">
            <a:spAutoFit/>
          </a:bodyPr>
          <a:lstStyle/>
          <a:p>
            <a:pPr>
              <a:lnSpc>
                <a:spcPts val="3639"/>
              </a:lnSpc>
            </a:pPr>
            <a:r>
              <a:rPr lang="en-US" sz="2800" dirty="0">
                <a:solidFill>
                  <a:srgbClr val="000000"/>
                </a:solidFill>
                <a:latin typeface="Arial"/>
              </a:rPr>
              <a:t>(among other changes) establishes Instructional Materials Allotment (IMA) of $40 per enrolled student for the purchase of state developed/approved materials and $20 per enrolled student for specific open-source materials.</a:t>
            </a:r>
          </a:p>
          <a:p>
            <a:pPr>
              <a:lnSpc>
                <a:spcPts val="3639"/>
              </a:lnSpc>
            </a:pPr>
            <a:endParaRPr lang="en-US" sz="2599" dirty="0">
              <a:solidFill>
                <a:srgbClr val="000000"/>
              </a:solidFill>
              <a:latin typeface="Arial"/>
            </a:endParaRPr>
          </a:p>
        </p:txBody>
      </p:sp>
      <p:sp>
        <p:nvSpPr>
          <p:cNvPr id="12" name="TextBox 12"/>
          <p:cNvSpPr txBox="1"/>
          <p:nvPr/>
        </p:nvSpPr>
        <p:spPr>
          <a:xfrm>
            <a:off x="1028700" y="5143500"/>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3 (Burrows/Nichols) - School Safety Allotment</a:t>
            </a:r>
          </a:p>
        </p:txBody>
      </p:sp>
      <p:sp>
        <p:nvSpPr>
          <p:cNvPr id="13" name="TextBox 13"/>
          <p:cNvSpPr txBox="1"/>
          <p:nvPr/>
        </p:nvSpPr>
        <p:spPr>
          <a:xfrm>
            <a:off x="1028700" y="5657484"/>
            <a:ext cx="11631892" cy="1351332"/>
          </a:xfrm>
          <a:prstGeom prst="rect">
            <a:avLst/>
          </a:prstGeom>
        </p:spPr>
        <p:txBody>
          <a:bodyPr lIns="0" tIns="0" rIns="0" bIns="0" rtlCol="0" anchor="t">
            <a:spAutoFit/>
          </a:bodyPr>
          <a:lstStyle/>
          <a:p>
            <a:pPr>
              <a:lnSpc>
                <a:spcPts val="3639"/>
              </a:lnSpc>
            </a:pPr>
            <a:r>
              <a:rPr lang="en-US" sz="2800" dirty="0">
                <a:solidFill>
                  <a:srgbClr val="000000"/>
                </a:solidFill>
                <a:latin typeface="Arial"/>
              </a:rPr>
              <a:t>(among other components of the bill) increases the School Safety Allotment (SSA) from $9.72 per ADA to $10/ADA and provides $15,000 per campus.</a:t>
            </a:r>
          </a:p>
        </p:txBody>
      </p:sp>
      <p:sp>
        <p:nvSpPr>
          <p:cNvPr id="14" name="TextBox 14"/>
          <p:cNvSpPr txBox="1"/>
          <p:nvPr/>
        </p:nvSpPr>
        <p:spPr>
          <a:xfrm>
            <a:off x="1028700" y="7341260"/>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3708 (Buckley/Paxton) - UIL Allotment</a:t>
            </a:r>
          </a:p>
        </p:txBody>
      </p:sp>
      <p:sp>
        <p:nvSpPr>
          <p:cNvPr id="15" name="TextBox 15"/>
          <p:cNvSpPr txBox="1"/>
          <p:nvPr/>
        </p:nvSpPr>
        <p:spPr>
          <a:xfrm>
            <a:off x="1028700" y="7901596"/>
            <a:ext cx="11383011" cy="889667"/>
          </a:xfrm>
          <a:prstGeom prst="rect">
            <a:avLst/>
          </a:prstGeom>
        </p:spPr>
        <p:txBody>
          <a:bodyPr lIns="0" tIns="0" rIns="0" bIns="0" rtlCol="0" anchor="t">
            <a:spAutoFit/>
          </a:bodyPr>
          <a:lstStyle/>
          <a:p>
            <a:pPr>
              <a:lnSpc>
                <a:spcPts val="3639"/>
              </a:lnSpc>
            </a:pPr>
            <a:r>
              <a:rPr lang="en-US" sz="2800" dirty="0">
                <a:solidFill>
                  <a:srgbClr val="000000"/>
                </a:solidFill>
                <a:latin typeface="Arial"/>
              </a:rPr>
              <a:t>Entitles a school district to an allotment of $1,500 per UIL activity in which a non-enrolled student participates (per student, per activity)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6290225" cy="4760"/>
          </a:xfrm>
          <a:prstGeom prst="line">
            <a:avLst/>
          </a:prstGeom>
          <a:ln w="28575" cap="rnd">
            <a:solidFill>
              <a:srgbClr val="D9D9D9"/>
            </a:solidFill>
            <a:prstDash val="solid"/>
            <a:headEnd type="none" w="sm" len="sm"/>
            <a:tailEnd type="none" w="sm" len="sm"/>
          </a:ln>
        </p:spPr>
      </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sp>
      <p:sp>
        <p:nvSpPr>
          <p:cNvPr id="9" name="TextBox 9"/>
          <p:cNvSpPr txBox="1"/>
          <p:nvPr/>
        </p:nvSpPr>
        <p:spPr>
          <a:xfrm>
            <a:off x="885825" y="870437"/>
            <a:ext cx="10927508" cy="743793"/>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Your District’s Finances</a:t>
            </a:r>
          </a:p>
        </p:txBody>
      </p:sp>
      <p:sp>
        <p:nvSpPr>
          <p:cNvPr id="12" name="TextBox 12"/>
          <p:cNvSpPr txBox="1"/>
          <p:nvPr/>
        </p:nvSpPr>
        <p:spPr>
          <a:xfrm>
            <a:off x="742950" y="6134100"/>
            <a:ext cx="15716250" cy="3169970"/>
          </a:xfrm>
          <a:prstGeom prst="rect">
            <a:avLst/>
          </a:prstGeom>
        </p:spPr>
        <p:txBody>
          <a:bodyPr wrap="square" lIns="0" tIns="0" rIns="0" bIns="0" rtlCol="0" anchor="t">
            <a:spAutoFit/>
          </a:bodyPr>
          <a:lstStyle/>
          <a:p>
            <a:pPr marL="457200" indent="-457200">
              <a:spcAft>
                <a:spcPts val="1200"/>
              </a:spcAft>
              <a:buFont typeface="Arial" panose="020B0604020202020204" pitchFamily="34" charset="0"/>
              <a:buChar char="•"/>
            </a:pPr>
            <a:r>
              <a:rPr lang="en-US" sz="2800" dirty="0">
                <a:solidFill>
                  <a:srgbClr val="000000"/>
                </a:solidFill>
                <a:latin typeface="Arial"/>
              </a:rPr>
              <a:t>School Safety Allotment</a:t>
            </a:r>
          </a:p>
          <a:p>
            <a:pPr marL="457200" indent="-457200">
              <a:spcAft>
                <a:spcPts val="1200"/>
              </a:spcAft>
              <a:buFont typeface="Arial" panose="020B0604020202020204" pitchFamily="34" charset="0"/>
              <a:buChar char="•"/>
            </a:pPr>
            <a:r>
              <a:rPr lang="en-US" sz="2800" dirty="0">
                <a:solidFill>
                  <a:srgbClr val="000000"/>
                </a:solidFill>
                <a:latin typeface="Arial"/>
              </a:rPr>
              <a:t>Increase to the Golden Penny Yield</a:t>
            </a:r>
          </a:p>
          <a:p>
            <a:pPr marL="457200" indent="-457200">
              <a:spcAft>
                <a:spcPts val="1200"/>
              </a:spcAft>
              <a:buFont typeface="Arial" panose="020B0604020202020204" pitchFamily="34" charset="0"/>
              <a:buChar char="•"/>
            </a:pPr>
            <a:r>
              <a:rPr lang="en-US" sz="2800" dirty="0">
                <a:solidFill>
                  <a:srgbClr val="000000"/>
                </a:solidFill>
                <a:latin typeface="Arial"/>
              </a:rPr>
              <a:t>Other changes like R-PEP, UIL Allotment, and dual credit changes are not modeled due to unavailability of specific district data at this time</a:t>
            </a:r>
          </a:p>
          <a:p>
            <a:pPr marL="457200" indent="-457200">
              <a:spcAft>
                <a:spcPts val="1200"/>
              </a:spcAft>
              <a:buFont typeface="Arial" panose="020B0604020202020204" pitchFamily="34" charset="0"/>
              <a:buChar char="•"/>
            </a:pPr>
            <a:r>
              <a:rPr lang="en-US" sz="2800" dirty="0">
                <a:solidFill>
                  <a:srgbClr val="000000"/>
                </a:solidFill>
                <a:latin typeface="Arial"/>
              </a:rPr>
              <a:t>You will note that HB 1605 changes show up as a swap</a:t>
            </a:r>
          </a:p>
          <a:p>
            <a:pPr marL="457200" indent="-457200">
              <a:spcAft>
                <a:spcPts val="600"/>
              </a:spcAft>
              <a:buFont typeface="Arial" panose="020B0604020202020204" pitchFamily="34" charset="0"/>
              <a:buChar char="•"/>
            </a:pPr>
            <a:endParaRPr lang="en-US" sz="2599" dirty="0">
              <a:solidFill>
                <a:srgbClr val="000000"/>
              </a:solidFill>
              <a:latin typeface="Arial"/>
            </a:endParaRPr>
          </a:p>
        </p:txBody>
      </p:sp>
      <p:sp>
        <p:nvSpPr>
          <p:cNvPr id="13" name="TextBox 13"/>
          <p:cNvSpPr txBox="1"/>
          <p:nvPr/>
        </p:nvSpPr>
        <p:spPr>
          <a:xfrm>
            <a:off x="885825" y="2022002"/>
            <a:ext cx="10311230" cy="515141"/>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Assumptions &amp; Caveats</a:t>
            </a:r>
          </a:p>
        </p:txBody>
      </p:sp>
      <p:sp>
        <p:nvSpPr>
          <p:cNvPr id="14" name="TextBox 14"/>
          <p:cNvSpPr txBox="1"/>
          <p:nvPr/>
        </p:nvSpPr>
        <p:spPr>
          <a:xfrm>
            <a:off x="885825" y="2563902"/>
            <a:ext cx="13982700" cy="2462213"/>
          </a:xfrm>
          <a:prstGeom prst="rect">
            <a:avLst/>
          </a:prstGeom>
        </p:spPr>
        <p:txBody>
          <a:bodyPr wrap="square" lIns="0" tIns="0" rIns="0" bIns="0" rtlCol="0" anchor="t">
            <a:spAutoFit/>
          </a:bodyPr>
          <a:lstStyle/>
          <a:p>
            <a:pPr marL="457200" indent="-457200">
              <a:spcAft>
                <a:spcPts val="1200"/>
              </a:spcAft>
              <a:buFont typeface="Arial" panose="020B0604020202020204" pitchFamily="34" charset="0"/>
              <a:buChar char="•"/>
            </a:pPr>
            <a:r>
              <a:rPr lang="en-US" sz="2800" dirty="0">
                <a:solidFill>
                  <a:srgbClr val="000000"/>
                </a:solidFill>
                <a:latin typeface="Arial"/>
              </a:rPr>
              <a:t>Models are run based on statewide data.</a:t>
            </a:r>
          </a:p>
          <a:p>
            <a:pPr marL="457200" indent="-457200">
              <a:spcAft>
                <a:spcPts val="1200"/>
              </a:spcAft>
              <a:buFont typeface="Arial" panose="020B0604020202020204" pitchFamily="34" charset="0"/>
              <a:buChar char="•"/>
            </a:pPr>
            <a:r>
              <a:rPr lang="en-US" sz="2800" dirty="0">
                <a:solidFill>
                  <a:srgbClr val="000000"/>
                </a:solidFill>
                <a:latin typeface="Arial"/>
              </a:rPr>
              <a:t>Different assumptions of key inputs including student counts, property values, and tax rates may produce results that vary significantly.</a:t>
            </a:r>
          </a:p>
          <a:p>
            <a:pPr marL="457200" indent="-457200">
              <a:spcAft>
                <a:spcPts val="1200"/>
              </a:spcAft>
              <a:buFont typeface="Arial" panose="020B0604020202020204" pitchFamily="34" charset="0"/>
              <a:buChar char="•"/>
            </a:pPr>
            <a:r>
              <a:rPr lang="en-US" sz="2800" dirty="0">
                <a:solidFill>
                  <a:srgbClr val="000000"/>
                </a:solidFill>
                <a:latin typeface="Arial"/>
              </a:rPr>
              <a:t>Estimates for growth in taxable value for each district for TY23 are based on statewide estimate of 4.43%.</a:t>
            </a:r>
          </a:p>
        </p:txBody>
      </p:sp>
      <p:sp>
        <p:nvSpPr>
          <p:cNvPr id="15" name="TextBox 15"/>
          <p:cNvSpPr txBox="1"/>
          <p:nvPr/>
        </p:nvSpPr>
        <p:spPr>
          <a:xfrm>
            <a:off x="742950" y="5461794"/>
            <a:ext cx="10311230" cy="515141"/>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Drivers of Changes</a:t>
            </a:r>
          </a:p>
        </p:txBody>
      </p:sp>
    </p:spTree>
    <p:extLst>
      <p:ext uri="{BB962C8B-B14F-4D97-AF65-F5344CB8AC3E}">
        <p14:creationId xmlns:p14="http://schemas.microsoft.com/office/powerpoint/2010/main" val="2626826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6290225" cy="4760"/>
          </a:xfrm>
          <a:prstGeom prst="line">
            <a:avLst/>
          </a:prstGeom>
          <a:ln w="28575" cap="rnd">
            <a:solidFill>
              <a:srgbClr val="D9D9D9"/>
            </a:solidFill>
            <a:prstDash val="solid"/>
            <a:headEnd type="none" w="sm" len="sm"/>
            <a:tailEnd type="none" w="sm" len="sm"/>
          </a:ln>
        </p:spPr>
      </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sp>
      <p:sp>
        <p:nvSpPr>
          <p:cNvPr id="9" name="TextBox 9"/>
          <p:cNvSpPr txBox="1"/>
          <p:nvPr/>
        </p:nvSpPr>
        <p:spPr>
          <a:xfrm>
            <a:off x="885825" y="1019175"/>
            <a:ext cx="10927508" cy="743793"/>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Your District’s Finances</a:t>
            </a:r>
          </a:p>
        </p:txBody>
      </p:sp>
      <p:sp>
        <p:nvSpPr>
          <p:cNvPr id="12" name="TextBox 12"/>
          <p:cNvSpPr txBox="1"/>
          <p:nvPr/>
        </p:nvSpPr>
        <p:spPr>
          <a:xfrm>
            <a:off x="885824" y="2904625"/>
            <a:ext cx="15420975" cy="4346318"/>
          </a:xfrm>
          <a:prstGeom prst="rect">
            <a:avLst/>
          </a:prstGeom>
        </p:spPr>
        <p:txBody>
          <a:bodyPr wrap="square" lIns="0" tIns="0" rIns="0" bIns="0" rtlCol="0" anchor="t">
            <a:spAutoFit/>
          </a:bodyPr>
          <a:lstStyle/>
          <a:p>
            <a:pPr marL="457200" indent="-457200">
              <a:lnSpc>
                <a:spcPts val="3639"/>
              </a:lnSpc>
              <a:buFont typeface="Arial" panose="020B0604020202020204" pitchFamily="34" charset="0"/>
              <a:buChar char="•"/>
            </a:pPr>
            <a:r>
              <a:rPr lang="en-US" sz="2599" dirty="0">
                <a:solidFill>
                  <a:srgbClr val="000000"/>
                </a:solidFill>
                <a:latin typeface="Arial"/>
              </a:rPr>
              <a:t>Not everyone benefits from the increase to the golden penny yield:</a:t>
            </a:r>
          </a:p>
          <a:p>
            <a:pPr marL="914400" lvl="1" indent="-457200">
              <a:lnSpc>
                <a:spcPts val="3639"/>
              </a:lnSpc>
              <a:buFont typeface="Courier New" panose="02070309020205020404" pitchFamily="49" charset="0"/>
              <a:buChar char="o"/>
            </a:pPr>
            <a:r>
              <a:rPr lang="en-US" sz="2599" dirty="0">
                <a:solidFill>
                  <a:srgbClr val="000000"/>
                </a:solidFill>
                <a:latin typeface="Arial"/>
              </a:rPr>
              <a:t>Districts with a yield above $126.21/$129.52 will not see a change, as that district benefits (or doesn’t) from their own property value growth, not the state yield.</a:t>
            </a:r>
          </a:p>
          <a:p>
            <a:pPr marL="914400" lvl="1" indent="-457200">
              <a:lnSpc>
                <a:spcPts val="3639"/>
              </a:lnSpc>
              <a:spcAft>
                <a:spcPts val="1800"/>
              </a:spcAft>
              <a:buFont typeface="Courier New" panose="02070309020205020404" pitchFamily="49" charset="0"/>
              <a:buChar char="o"/>
            </a:pPr>
            <a:r>
              <a:rPr lang="en-US" sz="2599" dirty="0">
                <a:solidFill>
                  <a:srgbClr val="000000"/>
                </a:solidFill>
                <a:latin typeface="Arial"/>
              </a:rPr>
              <a:t>Formula Transition Grant districts won’t see a change in their bottom line in 23-24, as it is just a change in the method of finance that causes them to require less FTG to be kept whole. </a:t>
            </a:r>
          </a:p>
          <a:p>
            <a:pPr marL="457200" indent="-457200">
              <a:lnSpc>
                <a:spcPts val="3639"/>
              </a:lnSpc>
              <a:buFont typeface="Arial" panose="020B0604020202020204" pitchFamily="34" charset="0"/>
              <a:buChar char="•"/>
            </a:pPr>
            <a:r>
              <a:rPr lang="en-US" sz="2599" dirty="0">
                <a:solidFill>
                  <a:srgbClr val="000000"/>
                </a:solidFill>
                <a:latin typeface="Arial"/>
              </a:rPr>
              <a:t>Models are developed to show the changes from the 88</a:t>
            </a:r>
            <a:r>
              <a:rPr lang="en-US" sz="2599" baseline="30000" dirty="0">
                <a:solidFill>
                  <a:srgbClr val="000000"/>
                </a:solidFill>
                <a:latin typeface="Arial"/>
              </a:rPr>
              <a:t>th</a:t>
            </a:r>
            <a:r>
              <a:rPr lang="en-US" sz="2599" dirty="0">
                <a:solidFill>
                  <a:srgbClr val="000000"/>
                </a:solidFill>
                <a:latin typeface="Arial"/>
              </a:rPr>
              <a:t> Regular Legislative Session relative to current law.  Under current law, FTG and EWL Transition Grant will expire in 24-25, and that loss of funding will still occur, though perhaps a district will lose slightly less due to changes enacted by legislators.</a:t>
            </a:r>
          </a:p>
        </p:txBody>
      </p:sp>
      <p:sp>
        <p:nvSpPr>
          <p:cNvPr id="15" name="TextBox 15"/>
          <p:cNvSpPr txBox="1"/>
          <p:nvPr/>
        </p:nvSpPr>
        <p:spPr>
          <a:xfrm>
            <a:off x="885825" y="2200750"/>
            <a:ext cx="10311230" cy="515141"/>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Things to Keep in Mind</a:t>
            </a:r>
          </a:p>
        </p:txBody>
      </p:sp>
    </p:spTree>
    <p:extLst>
      <p:ext uri="{BB962C8B-B14F-4D97-AF65-F5344CB8AC3E}">
        <p14:creationId xmlns:p14="http://schemas.microsoft.com/office/powerpoint/2010/main" val="247378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2061661"/>
            <a:ext cx="18852841" cy="4210097"/>
          </a:xfrm>
          <a:prstGeom prst="rect">
            <a:avLst/>
          </a:prstGeom>
          <a:solidFill>
            <a:srgbClr val="1B75BC"/>
          </a:solidFill>
        </p:spPr>
      </p:sp>
      <p:sp>
        <p:nvSpPr>
          <p:cNvPr id="3" name="AutoShape 3"/>
          <p:cNvSpPr/>
          <p:nvPr/>
        </p:nvSpPr>
        <p:spPr>
          <a:xfrm>
            <a:off x="7201642" y="3234093"/>
            <a:ext cx="3884717" cy="2206133"/>
          </a:xfrm>
          <a:prstGeom prst="rect">
            <a:avLst/>
          </a:prstGeom>
          <a:solidFill>
            <a:srgbClr val="FFFFFF"/>
          </a:solidFill>
        </p:spPr>
      </p:sp>
      <p:sp>
        <p:nvSpPr>
          <p:cNvPr id="4" name="AutoShape 4"/>
          <p:cNvSpPr/>
          <p:nvPr/>
        </p:nvSpPr>
        <p:spPr>
          <a:xfrm>
            <a:off x="12738679" y="3234093"/>
            <a:ext cx="3884717" cy="2206133"/>
          </a:xfrm>
          <a:prstGeom prst="rect">
            <a:avLst/>
          </a:prstGeom>
          <a:solidFill>
            <a:srgbClr val="FFFFFF"/>
          </a:solidFill>
        </p:spPr>
      </p:sp>
      <p:grpSp>
        <p:nvGrpSpPr>
          <p:cNvPr id="5" name="Group 5"/>
          <p:cNvGrpSpPr/>
          <p:nvPr/>
        </p:nvGrpSpPr>
        <p:grpSpPr>
          <a:xfrm>
            <a:off x="7422914" y="1777512"/>
            <a:ext cx="3442172" cy="3442172"/>
            <a:chOff x="0" y="0"/>
            <a:chExt cx="4589562" cy="4589562"/>
          </a:xfrm>
        </p:grpSpPr>
        <p:pic>
          <p:nvPicPr>
            <p:cNvPr id="6" name="Picture 6"/>
            <p:cNvPicPr>
              <a:picLocks noChangeAspect="1"/>
            </p:cNvPicPr>
            <p:nvPr/>
          </p:nvPicPr>
          <p:blipFill>
            <a:blip r:embed="rId3"/>
            <a:srcRect l="35776" t="26296" r="8504" b="36557"/>
            <a:stretch>
              <a:fillRect/>
            </a:stretch>
          </p:blipFill>
          <p:spPr>
            <a:xfrm>
              <a:off x="0" y="0"/>
              <a:ext cx="4589562" cy="4589562"/>
            </a:xfrm>
            <a:prstGeom prst="rect">
              <a:avLst/>
            </a:prstGeom>
          </p:spPr>
        </p:pic>
      </p:grpSp>
      <p:grpSp>
        <p:nvGrpSpPr>
          <p:cNvPr id="7" name="Group 7"/>
          <p:cNvGrpSpPr/>
          <p:nvPr/>
        </p:nvGrpSpPr>
        <p:grpSpPr>
          <a:xfrm>
            <a:off x="12958094" y="1777512"/>
            <a:ext cx="3442172" cy="3442172"/>
            <a:chOff x="0" y="0"/>
            <a:chExt cx="4589562" cy="4589562"/>
          </a:xfrm>
        </p:grpSpPr>
        <p:pic>
          <p:nvPicPr>
            <p:cNvPr id="8" name="Picture 8"/>
            <p:cNvPicPr>
              <a:picLocks noChangeAspect="1"/>
            </p:cNvPicPr>
            <p:nvPr/>
          </p:nvPicPr>
          <p:blipFill>
            <a:blip r:embed="rId4"/>
            <a:srcRect l="19492" r="32389" b="32549"/>
            <a:stretch>
              <a:fillRect/>
            </a:stretch>
          </p:blipFill>
          <p:spPr>
            <a:xfrm>
              <a:off x="0" y="0"/>
              <a:ext cx="4589562" cy="4589562"/>
            </a:xfrm>
            <a:prstGeom prst="rect">
              <a:avLst/>
            </a:prstGeom>
          </p:spPr>
        </p:pic>
      </p:grpSp>
      <p:sp>
        <p:nvSpPr>
          <p:cNvPr id="9" name="AutoShape 9"/>
          <p:cNvSpPr/>
          <p:nvPr/>
        </p:nvSpPr>
        <p:spPr>
          <a:xfrm>
            <a:off x="1664605" y="3234093"/>
            <a:ext cx="3884717" cy="2206133"/>
          </a:xfrm>
          <a:prstGeom prst="rect">
            <a:avLst/>
          </a:prstGeom>
          <a:solidFill>
            <a:srgbClr val="FFFFFF"/>
          </a:solidFill>
        </p:spPr>
      </p:sp>
      <p:grpSp>
        <p:nvGrpSpPr>
          <p:cNvPr id="10" name="Group 10"/>
          <p:cNvGrpSpPr/>
          <p:nvPr/>
        </p:nvGrpSpPr>
        <p:grpSpPr>
          <a:xfrm>
            <a:off x="1885877" y="1777512"/>
            <a:ext cx="3442172" cy="3442172"/>
            <a:chOff x="0" y="0"/>
            <a:chExt cx="4589562" cy="4589562"/>
          </a:xfrm>
        </p:grpSpPr>
        <p:pic>
          <p:nvPicPr>
            <p:cNvPr id="11" name="Picture 11"/>
            <p:cNvPicPr>
              <a:picLocks noChangeAspect="1"/>
            </p:cNvPicPr>
            <p:nvPr/>
          </p:nvPicPr>
          <p:blipFill>
            <a:blip r:embed="rId5"/>
            <a:srcRect l="42062" t="12971" r="30304" b="27227"/>
            <a:stretch>
              <a:fillRect/>
            </a:stretch>
          </p:blipFill>
          <p:spPr>
            <a:xfrm>
              <a:off x="0" y="0"/>
              <a:ext cx="4589562" cy="4589562"/>
            </a:xfrm>
            <a:prstGeom prst="rect">
              <a:avLst/>
            </a:prstGeom>
          </p:spPr>
        </p:pic>
      </p:grpSp>
      <p:sp>
        <p:nvSpPr>
          <p:cNvPr id="12" name="Freeform 12"/>
          <p:cNvSpPr/>
          <p:nvPr/>
        </p:nvSpPr>
        <p:spPr>
          <a:xfrm rot="-5400000">
            <a:off x="184024" y="8994466"/>
            <a:ext cx="844062" cy="211015"/>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13" name="Freeform 13"/>
          <p:cNvSpPr/>
          <p:nvPr/>
        </p:nvSpPr>
        <p:spPr>
          <a:xfrm rot="-5400000">
            <a:off x="17281345" y="1249973"/>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14" name="AutoShape 14"/>
          <p:cNvSpPr/>
          <p:nvPr/>
        </p:nvSpPr>
        <p:spPr>
          <a:xfrm flipV="1">
            <a:off x="577480" y="6054369"/>
            <a:ext cx="14288" cy="2075717"/>
          </a:xfrm>
          <a:prstGeom prst="line">
            <a:avLst/>
          </a:prstGeom>
          <a:ln w="28575" cap="rnd">
            <a:solidFill>
              <a:srgbClr val="D9D9D9">
                <a:alpha val="74902"/>
              </a:srgbClr>
            </a:solidFill>
            <a:prstDash val="solid"/>
            <a:headEnd type="none" w="sm" len="sm"/>
            <a:tailEnd type="none" w="sm" len="sm"/>
          </a:ln>
        </p:spPr>
      </p:sp>
      <p:sp>
        <p:nvSpPr>
          <p:cNvPr id="15" name="AutoShape 15"/>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grpSp>
        <p:nvGrpSpPr>
          <p:cNvPr id="16" name="Group 16"/>
          <p:cNvGrpSpPr/>
          <p:nvPr/>
        </p:nvGrpSpPr>
        <p:grpSpPr>
          <a:xfrm>
            <a:off x="16075187" y="8491649"/>
            <a:ext cx="1353096" cy="1499114"/>
            <a:chOff x="0" y="0"/>
            <a:chExt cx="356371" cy="394828"/>
          </a:xfrm>
        </p:grpSpPr>
        <p:sp>
          <p:nvSpPr>
            <p:cNvPr id="17" name="Freeform 17"/>
            <p:cNvSpPr/>
            <p:nvPr/>
          </p:nvSpPr>
          <p:spPr>
            <a:xfrm>
              <a:off x="0" y="0"/>
              <a:ext cx="356371" cy="394828"/>
            </a:xfrm>
            <a:custGeom>
              <a:avLst/>
              <a:gdLst/>
              <a:ahLst/>
              <a:cxnLst/>
              <a:rect l="l" t="t" r="r" b="b"/>
              <a:pathLst>
                <a:path w="356371" h="394828">
                  <a:moveTo>
                    <a:pt x="178185" y="0"/>
                  </a:moveTo>
                  <a:lnTo>
                    <a:pt x="178185" y="0"/>
                  </a:lnTo>
                  <a:cubicBezTo>
                    <a:pt x="225443" y="0"/>
                    <a:pt x="270765" y="18773"/>
                    <a:pt x="304182" y="52189"/>
                  </a:cubicBezTo>
                  <a:cubicBezTo>
                    <a:pt x="337598" y="85606"/>
                    <a:pt x="356371" y="130928"/>
                    <a:pt x="356371" y="178185"/>
                  </a:cubicBezTo>
                  <a:lnTo>
                    <a:pt x="356371" y="216643"/>
                  </a:lnTo>
                  <a:cubicBezTo>
                    <a:pt x="356371" y="315052"/>
                    <a:pt x="276595" y="394828"/>
                    <a:pt x="178185" y="394828"/>
                  </a:cubicBezTo>
                  <a:lnTo>
                    <a:pt x="178185" y="394828"/>
                  </a:lnTo>
                  <a:cubicBezTo>
                    <a:pt x="79776" y="394828"/>
                    <a:pt x="0" y="315052"/>
                    <a:pt x="0" y="216643"/>
                  </a:cubicBezTo>
                  <a:lnTo>
                    <a:pt x="0" y="178185"/>
                  </a:lnTo>
                  <a:cubicBezTo>
                    <a:pt x="0" y="79776"/>
                    <a:pt x="79776" y="0"/>
                    <a:pt x="178185" y="0"/>
                  </a:cubicBezTo>
                  <a:close/>
                </a:path>
              </a:pathLst>
            </a:custGeom>
            <a:solidFill>
              <a:srgbClr val="FFFFF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3499"/>
                </a:lnSpc>
              </a:pPr>
              <a:endParaRPr dirty="0"/>
            </a:p>
          </p:txBody>
        </p:sp>
      </p:grpSp>
      <p:sp>
        <p:nvSpPr>
          <p:cNvPr id="19" name="Freeform 1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8"/>
            <a:stretch>
              <a:fillRect/>
            </a:stretch>
          </a:blipFill>
        </p:spPr>
      </p:sp>
      <p:sp>
        <p:nvSpPr>
          <p:cNvPr id="20" name="TextBox 20"/>
          <p:cNvSpPr txBox="1"/>
          <p:nvPr/>
        </p:nvSpPr>
        <p:spPr>
          <a:xfrm>
            <a:off x="1197656"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Governor Greg Abbott</a:t>
            </a:r>
          </a:p>
        </p:txBody>
      </p:sp>
      <p:sp>
        <p:nvSpPr>
          <p:cNvPr id="21" name="TextBox 21"/>
          <p:cNvSpPr txBox="1"/>
          <p:nvPr/>
        </p:nvSpPr>
        <p:spPr>
          <a:xfrm>
            <a:off x="6734693"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Lt. Gov. Dan Patrick</a:t>
            </a:r>
          </a:p>
        </p:txBody>
      </p:sp>
      <p:sp>
        <p:nvSpPr>
          <p:cNvPr id="22" name="TextBox 22"/>
          <p:cNvSpPr txBox="1"/>
          <p:nvPr/>
        </p:nvSpPr>
        <p:spPr>
          <a:xfrm>
            <a:off x="12267682"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Speaker Dade Phelan</a:t>
            </a:r>
          </a:p>
        </p:txBody>
      </p:sp>
      <p:sp>
        <p:nvSpPr>
          <p:cNvPr id="23" name="TextBox 23"/>
          <p:cNvSpPr txBox="1"/>
          <p:nvPr/>
        </p:nvSpPr>
        <p:spPr>
          <a:xfrm>
            <a:off x="862779" y="571642"/>
            <a:ext cx="16735089" cy="1015369"/>
          </a:xfrm>
          <a:prstGeom prst="rect">
            <a:avLst/>
          </a:prstGeom>
        </p:spPr>
        <p:txBody>
          <a:bodyPr lIns="0" tIns="0" rIns="0" bIns="0" rtlCol="0" anchor="t">
            <a:spAutoFit/>
          </a:bodyPr>
          <a:lstStyle/>
          <a:p>
            <a:pPr algn="ctr">
              <a:lnSpc>
                <a:spcPts val="6600"/>
              </a:lnSpc>
              <a:spcBef>
                <a:spcPct val="0"/>
              </a:spcBef>
            </a:pPr>
            <a:r>
              <a:rPr lang="en-US" sz="6600" dirty="0">
                <a:solidFill>
                  <a:srgbClr val="1B75BC"/>
                </a:solidFill>
                <a:latin typeface="Arial Bold"/>
              </a:rPr>
              <a:t>Big Three Priorities Relating to Education</a:t>
            </a:r>
          </a:p>
        </p:txBody>
      </p:sp>
      <p:sp>
        <p:nvSpPr>
          <p:cNvPr id="24" name="TextBox 24"/>
          <p:cNvSpPr txBox="1"/>
          <p:nvPr/>
        </p:nvSpPr>
        <p:spPr>
          <a:xfrm>
            <a:off x="1803790" y="6728372"/>
            <a:ext cx="3176588" cy="2129790"/>
          </a:xfrm>
          <a:prstGeom prst="rect">
            <a:avLst/>
          </a:prstGeom>
        </p:spPr>
        <p:txBody>
          <a:bodyPr lIns="0" tIns="0" rIns="0" bIns="0" rtlCol="0" anchor="t">
            <a:spAutoFit/>
          </a:bodyPr>
          <a:lstStyle/>
          <a:p>
            <a:pPr algn="ctr">
              <a:lnSpc>
                <a:spcPts val="3359"/>
              </a:lnSpc>
            </a:pPr>
            <a:r>
              <a:rPr lang="en-US" sz="2399" dirty="0">
                <a:solidFill>
                  <a:srgbClr val="000000"/>
                </a:solidFill>
                <a:latin typeface="Arial" panose="020B0604020202020204" pitchFamily="34" charset="0"/>
                <a:cs typeface="Arial" panose="020B0604020202020204" pitchFamily="34" charset="0"/>
              </a:rPr>
              <a:t>Cutting Property Taxes</a:t>
            </a:r>
          </a:p>
          <a:p>
            <a:pPr algn="ctr">
              <a:lnSpc>
                <a:spcPts val="3359"/>
              </a:lnSpc>
            </a:pPr>
            <a:endParaRPr lang="en-US" sz="2399" dirty="0">
              <a:solidFill>
                <a:srgbClr val="000000"/>
              </a:solidFill>
              <a:latin typeface="Arial" panose="020B0604020202020204" pitchFamily="34" charset="0"/>
              <a:cs typeface="Arial" panose="020B0604020202020204" pitchFamily="34" charset="0"/>
            </a:endParaRPr>
          </a:p>
          <a:p>
            <a:pPr algn="ctr">
              <a:lnSpc>
                <a:spcPts val="3359"/>
              </a:lnSpc>
            </a:pPr>
            <a:r>
              <a:rPr lang="en-US" sz="2399" dirty="0">
                <a:solidFill>
                  <a:srgbClr val="000000"/>
                </a:solidFill>
                <a:latin typeface="Arial" panose="020B0604020202020204" pitchFamily="34" charset="0"/>
                <a:cs typeface="Arial" panose="020B0604020202020204" pitchFamily="34" charset="0"/>
              </a:rPr>
              <a:t>School Choice</a:t>
            </a:r>
          </a:p>
          <a:p>
            <a:pPr algn="ctr">
              <a:lnSpc>
                <a:spcPts val="3359"/>
              </a:lnSpc>
            </a:pPr>
            <a:endParaRPr lang="en-US" sz="2399" dirty="0">
              <a:solidFill>
                <a:srgbClr val="000000"/>
              </a:solidFill>
              <a:latin typeface="Arial" panose="020B0604020202020204" pitchFamily="34" charset="0"/>
              <a:cs typeface="Arial" panose="020B0604020202020204" pitchFamily="34" charset="0"/>
            </a:endParaRPr>
          </a:p>
          <a:p>
            <a:pPr algn="ctr">
              <a:lnSpc>
                <a:spcPts val="3359"/>
              </a:lnSpc>
            </a:pPr>
            <a:r>
              <a:rPr lang="en-US" sz="2399" dirty="0">
                <a:solidFill>
                  <a:srgbClr val="000000"/>
                </a:solidFill>
                <a:latin typeface="Arial" panose="020B0604020202020204" pitchFamily="34" charset="0"/>
                <a:cs typeface="Arial" panose="020B0604020202020204" pitchFamily="34" charset="0"/>
              </a:rPr>
              <a:t>School Safety</a:t>
            </a:r>
          </a:p>
        </p:txBody>
      </p:sp>
      <p:sp>
        <p:nvSpPr>
          <p:cNvPr id="25" name="TextBox 25"/>
          <p:cNvSpPr txBox="1"/>
          <p:nvPr/>
        </p:nvSpPr>
        <p:spPr>
          <a:xfrm>
            <a:off x="6172646" y="6487339"/>
            <a:ext cx="5942707" cy="3561970"/>
          </a:xfrm>
          <a:prstGeom prst="rect">
            <a:avLst/>
          </a:prstGeom>
        </p:spPr>
        <p:txBody>
          <a:bodyPr lIns="0" tIns="0" rIns="0" bIns="0" rtlCol="0" anchor="t">
            <a:spAutoFit/>
          </a:bodyPr>
          <a:lstStyle/>
          <a:p>
            <a:pPr algn="ctr">
              <a:lnSpc>
                <a:spcPts val="4055"/>
              </a:lnSpc>
            </a:pPr>
            <a:r>
              <a:rPr lang="en-US" sz="2399" dirty="0">
                <a:solidFill>
                  <a:srgbClr val="000000"/>
                </a:solidFill>
                <a:latin typeface="Arial" panose="020B0604020202020204" pitchFamily="34" charset="0"/>
                <a:cs typeface="Arial" panose="020B0604020202020204" pitchFamily="34" charset="0"/>
              </a:rPr>
              <a:t>SB 3-5: Property Tax Relief</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8: Parent Empowerment/School Choice</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9: Teacher Bill of Rights/Teacher Pay</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10: 13th Check for TRS Retirees</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11: School Safety</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13: Protecting Children from Books</a:t>
            </a:r>
          </a:p>
          <a:p>
            <a:pPr algn="ctr">
              <a:lnSpc>
                <a:spcPts val="3359"/>
              </a:lnSpc>
            </a:pPr>
            <a:endParaRPr lang="en-US" sz="2399" dirty="0">
              <a:solidFill>
                <a:srgbClr val="000000"/>
              </a:solidFill>
              <a:latin typeface="Avenir Next LT Pro"/>
            </a:endParaRPr>
          </a:p>
        </p:txBody>
      </p:sp>
      <p:sp>
        <p:nvSpPr>
          <p:cNvPr id="26" name="TextBox 26"/>
          <p:cNvSpPr txBox="1"/>
          <p:nvPr/>
        </p:nvSpPr>
        <p:spPr>
          <a:xfrm>
            <a:off x="12581787" y="6487339"/>
            <a:ext cx="4190405" cy="3044572"/>
          </a:xfrm>
          <a:prstGeom prst="rect">
            <a:avLst/>
          </a:prstGeom>
        </p:spPr>
        <p:txBody>
          <a:bodyPr lIns="0" tIns="0" rIns="0" bIns="0" rtlCol="0" anchor="t">
            <a:spAutoFit/>
          </a:bodyPr>
          <a:lstStyle/>
          <a:p>
            <a:pPr algn="ctr">
              <a:lnSpc>
                <a:spcPts val="4031"/>
              </a:lnSpc>
            </a:pPr>
            <a:r>
              <a:rPr lang="en-US" sz="2399" dirty="0">
                <a:solidFill>
                  <a:srgbClr val="000000"/>
                </a:solidFill>
                <a:latin typeface="Arial" panose="020B0604020202020204" pitchFamily="34" charset="0"/>
                <a:cs typeface="Arial" panose="020B0604020202020204" pitchFamily="34" charset="0"/>
              </a:rPr>
              <a:t>HB 2: Property Tax Relief</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3: School Safety</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5: Economic Development</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11: Teachers</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100: School Finance</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900: Rate Library Books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090146"/>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20094" r="28818"/>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12238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School Safety</a:t>
            </a:r>
          </a:p>
        </p:txBody>
      </p:sp>
      <p:sp>
        <p:nvSpPr>
          <p:cNvPr id="11" name="TextBox 11"/>
          <p:cNvSpPr txBox="1"/>
          <p:nvPr/>
        </p:nvSpPr>
        <p:spPr>
          <a:xfrm>
            <a:off x="9144000" y="2387461"/>
            <a:ext cx="8252680" cy="3302635"/>
          </a:xfrm>
          <a:prstGeom prst="rect">
            <a:avLst/>
          </a:prstGeom>
        </p:spPr>
        <p:txBody>
          <a:bodyPr lIns="0" tIns="0" rIns="0" bIns="0" rtlCol="0" anchor="t">
            <a:spAutoFit/>
          </a:bodyPr>
          <a:lstStyle/>
          <a:p>
            <a:pPr>
              <a:lnSpc>
                <a:spcPts val="4339"/>
              </a:lnSpc>
            </a:pPr>
            <a:r>
              <a:rPr lang="en-US" sz="3099" dirty="0">
                <a:solidFill>
                  <a:srgbClr val="000000"/>
                </a:solidFill>
                <a:latin typeface="Arial"/>
              </a:rPr>
              <a:t>HB 3 – School Safety</a:t>
            </a:r>
          </a:p>
          <a:p>
            <a:pPr>
              <a:lnSpc>
                <a:spcPts val="4339"/>
              </a:lnSpc>
            </a:pPr>
            <a:r>
              <a:rPr lang="en-US" sz="3099" dirty="0">
                <a:solidFill>
                  <a:srgbClr val="000000"/>
                </a:solidFill>
                <a:latin typeface="Arial"/>
              </a:rPr>
              <a:t>SB 838 – Panic Alert Devices</a:t>
            </a:r>
          </a:p>
          <a:p>
            <a:pPr>
              <a:lnSpc>
                <a:spcPts val="4339"/>
              </a:lnSpc>
            </a:pPr>
            <a:r>
              <a:rPr lang="en-US" sz="3099" dirty="0">
                <a:solidFill>
                  <a:srgbClr val="000000"/>
                </a:solidFill>
                <a:latin typeface="Arial"/>
              </a:rPr>
              <a:t>HB 1905 – Shared Safety Training</a:t>
            </a:r>
          </a:p>
          <a:p>
            <a:pPr>
              <a:lnSpc>
                <a:spcPts val="4339"/>
              </a:lnSpc>
            </a:pPr>
            <a:r>
              <a:rPr lang="en-US" sz="3099" spc="-52" dirty="0">
                <a:solidFill>
                  <a:srgbClr val="000000"/>
                </a:solidFill>
                <a:latin typeface="Arial"/>
              </a:rPr>
              <a:t>HB 473 – Parent Notice for Threat Assessment</a:t>
            </a:r>
          </a:p>
          <a:p>
            <a:pPr>
              <a:lnSpc>
                <a:spcPts val="4339"/>
              </a:lnSpc>
            </a:pPr>
            <a:r>
              <a:rPr lang="en-US" sz="3099" spc="-40" dirty="0">
                <a:solidFill>
                  <a:srgbClr val="000000"/>
                </a:solidFill>
                <a:latin typeface="Arial"/>
              </a:rPr>
              <a:t>SB 133 – No Pepper Spray for Young Children</a:t>
            </a:r>
          </a:p>
          <a:p>
            <a:pPr>
              <a:lnSpc>
                <a:spcPts val="4339"/>
              </a:lnSpc>
            </a:pPr>
            <a:r>
              <a:rPr lang="en-US" sz="3099" spc="-117" dirty="0">
                <a:solidFill>
                  <a:srgbClr val="000000"/>
                </a:solidFill>
                <a:latin typeface="Arial"/>
              </a:rPr>
              <a:t>HB 3623  – MOU for School Marshals</a:t>
            </a:r>
          </a:p>
        </p:txBody>
      </p:sp>
      <p:sp>
        <p:nvSpPr>
          <p:cNvPr id="12" name="TextBox 12"/>
          <p:cNvSpPr txBox="1"/>
          <p:nvPr/>
        </p:nvSpPr>
        <p:spPr>
          <a:xfrm>
            <a:off x="9511211" y="6258336"/>
            <a:ext cx="8199119" cy="2022729"/>
          </a:xfrm>
          <a:prstGeom prst="rect">
            <a:avLst/>
          </a:prstGeom>
        </p:spPr>
        <p:txBody>
          <a:bodyPr lIns="0" tIns="0" rIns="0" bIns="0" rtlCol="0" anchor="t">
            <a:spAutoFit/>
          </a:bodyPr>
          <a:lstStyle/>
          <a:p>
            <a:pPr>
              <a:lnSpc>
                <a:spcPts val="3107"/>
              </a:lnSpc>
            </a:pPr>
            <a:r>
              <a:rPr lang="en-US" sz="2799" dirty="0">
                <a:solidFill>
                  <a:srgbClr val="FFFFFF"/>
                </a:solidFill>
                <a:latin typeface="Arial"/>
              </a:rPr>
              <a:t>Following the tragic loss in Uvalde, legislators worked on bills meant to improve safety in Texas schools.  Only time will tell if the steps taken will help prevent and protect students &amp; staff from another tragedy.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31555" r="31555"/>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Safety bills that passed</a:t>
            </a:r>
          </a:p>
        </p:txBody>
      </p:sp>
      <p:sp>
        <p:nvSpPr>
          <p:cNvPr id="10" name="TextBox 10"/>
          <p:cNvSpPr txBox="1"/>
          <p:nvPr/>
        </p:nvSpPr>
        <p:spPr>
          <a:xfrm>
            <a:off x="1028700" y="2400549"/>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3 (Burrows/Nichols) - Armed Officer Required</a:t>
            </a:r>
          </a:p>
        </p:txBody>
      </p:sp>
      <p:sp>
        <p:nvSpPr>
          <p:cNvPr id="11" name="TextBox 11"/>
          <p:cNvSpPr txBox="1"/>
          <p:nvPr/>
        </p:nvSpPr>
        <p:spPr>
          <a:xfrm>
            <a:off x="1028700" y="3213102"/>
            <a:ext cx="11625020" cy="5121530"/>
          </a:xfrm>
          <a:prstGeom prst="rect">
            <a:avLst/>
          </a:prstGeom>
        </p:spPr>
        <p:txBody>
          <a:bodyPr wrap="square" lIns="0" tIns="0" rIns="0" bIns="0" rtlCol="0" anchor="t">
            <a:spAutoFit/>
          </a:bodyPr>
          <a:lstStyle/>
          <a:p>
            <a:pPr marL="604515" lvl="1" indent="-302257">
              <a:lnSpc>
                <a:spcPts val="3919"/>
              </a:lnSpc>
              <a:spcAft>
                <a:spcPts val="1800"/>
              </a:spcAft>
              <a:buFont typeface="Arial"/>
              <a:buChar char="•"/>
            </a:pPr>
            <a:r>
              <a:rPr lang="en-US" sz="3200" dirty="0">
                <a:solidFill>
                  <a:srgbClr val="000000"/>
                </a:solidFill>
                <a:latin typeface="Arial"/>
              </a:rPr>
              <a:t>Requires at least one armed security officer is present during regular school hours on each district campus. </a:t>
            </a:r>
          </a:p>
          <a:p>
            <a:pPr marL="604515" lvl="1" indent="-302257">
              <a:lnSpc>
                <a:spcPts val="3919"/>
              </a:lnSpc>
              <a:spcAft>
                <a:spcPts val="1800"/>
              </a:spcAft>
              <a:buFont typeface="Arial"/>
              <a:buChar char="•"/>
            </a:pPr>
            <a:r>
              <a:rPr lang="en-US" sz="3200" dirty="0">
                <a:solidFill>
                  <a:srgbClr val="000000"/>
                </a:solidFill>
                <a:latin typeface="Arial"/>
              </a:rPr>
              <a:t>Must be peace officers or school resource officers. </a:t>
            </a:r>
          </a:p>
          <a:p>
            <a:pPr marL="604515" lvl="1" indent="-302257">
              <a:lnSpc>
                <a:spcPts val="3919"/>
              </a:lnSpc>
              <a:spcAft>
                <a:spcPts val="1800"/>
              </a:spcAft>
              <a:buFont typeface="Arial"/>
              <a:buChar char="•"/>
            </a:pPr>
            <a:r>
              <a:rPr lang="en-US" sz="3200" dirty="0">
                <a:solidFill>
                  <a:srgbClr val="000000"/>
                </a:solidFill>
                <a:latin typeface="Arial"/>
              </a:rPr>
              <a:t>If school district is unable to comply due to lack of funding or qualified personnel, district can claim “good cause exception” and develop an alternative standard with which the district can comply, which may include providing a school marshal or other armed district employee with proper training. </a:t>
            </a:r>
          </a:p>
          <a:p>
            <a:pPr>
              <a:lnSpc>
                <a:spcPts val="3639"/>
              </a:lnSpc>
            </a:pPr>
            <a:endParaRPr lang="en-US" sz="2799" dirty="0">
              <a:solidFill>
                <a:srgbClr val="000000"/>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20809" r="20809"/>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Safety bills that passed</a:t>
            </a:r>
          </a:p>
        </p:txBody>
      </p:sp>
      <p:sp>
        <p:nvSpPr>
          <p:cNvPr id="10" name="TextBox 10"/>
          <p:cNvSpPr txBox="1"/>
          <p:nvPr/>
        </p:nvSpPr>
        <p:spPr>
          <a:xfrm>
            <a:off x="1028700" y="2400549"/>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3 (Burrows/Nichols) - School Safety Allotment</a:t>
            </a:r>
          </a:p>
        </p:txBody>
      </p:sp>
      <p:sp>
        <p:nvSpPr>
          <p:cNvPr id="11" name="TextBox 11"/>
          <p:cNvSpPr txBox="1"/>
          <p:nvPr/>
        </p:nvSpPr>
        <p:spPr>
          <a:xfrm>
            <a:off x="1028700" y="2947670"/>
            <a:ext cx="11383011" cy="5816977"/>
          </a:xfrm>
          <a:prstGeom prst="rect">
            <a:avLst/>
          </a:prstGeom>
        </p:spPr>
        <p:txBody>
          <a:bodyPr lIns="0" tIns="0" rIns="0" bIns="0" rtlCol="0" anchor="t">
            <a:spAutoFit/>
          </a:bodyPr>
          <a:lstStyle/>
          <a:p>
            <a:pPr>
              <a:spcAft>
                <a:spcPts val="1200"/>
              </a:spcAft>
            </a:pPr>
            <a:r>
              <a:rPr lang="en-US" sz="2900" dirty="0">
                <a:solidFill>
                  <a:srgbClr val="000000"/>
                </a:solidFill>
                <a:latin typeface="Arial"/>
              </a:rPr>
              <a:t>School Safety Allotment of $10/ADA (which will increase by $1 every time the BA increases by $50) plus $15,000 per campus. </a:t>
            </a:r>
          </a:p>
          <a:p>
            <a:pPr marL="604515" lvl="1" indent="-302257">
              <a:spcAft>
                <a:spcPts val="1200"/>
              </a:spcAft>
              <a:buFont typeface="Arial"/>
              <a:buChar char="•"/>
            </a:pPr>
            <a:r>
              <a:rPr lang="en-US" sz="2900" dirty="0">
                <a:solidFill>
                  <a:srgbClr val="000000"/>
                </a:solidFill>
                <a:latin typeface="Arial"/>
              </a:rPr>
              <a:t>Securing school facilities, including perimeter fencing, exterior doors and windows, security film, security cameras (both existing and new), technology (including panic alert devices, radios, or wireless internet boosters) </a:t>
            </a:r>
          </a:p>
          <a:p>
            <a:pPr marL="604515" lvl="1" indent="-302257">
              <a:spcAft>
                <a:spcPts val="1200"/>
              </a:spcAft>
              <a:buFont typeface="Arial"/>
              <a:buChar char="•"/>
            </a:pPr>
            <a:r>
              <a:rPr lang="en-US" sz="2900" dirty="0">
                <a:solidFill>
                  <a:srgbClr val="000000"/>
                </a:solidFill>
                <a:latin typeface="Arial"/>
              </a:rPr>
              <a:t>Employing security personnel such as officers, school marshals, or school safety director or other personnel to manage safety initiatives.</a:t>
            </a:r>
          </a:p>
          <a:p>
            <a:pPr marL="604515" lvl="1" indent="-302257">
              <a:spcAft>
                <a:spcPts val="1200"/>
              </a:spcAft>
              <a:buFont typeface="Arial"/>
              <a:buChar char="•"/>
            </a:pPr>
            <a:r>
              <a:rPr lang="en-US" sz="2900" dirty="0">
                <a:solidFill>
                  <a:srgbClr val="000000"/>
                </a:solidFill>
                <a:latin typeface="Arial"/>
              </a:rPr>
              <a:t>Safety measures such as active shooter/emergency response training, prevention, counseling, mental health, threat reporting systems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35244" r="35244"/>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Safety bills that passed</a:t>
            </a:r>
          </a:p>
        </p:txBody>
      </p:sp>
      <p:sp>
        <p:nvSpPr>
          <p:cNvPr id="10" name="TextBox 10"/>
          <p:cNvSpPr txBox="1"/>
          <p:nvPr/>
        </p:nvSpPr>
        <p:spPr>
          <a:xfrm>
            <a:off x="1028700" y="2400549"/>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HB 3 (Burrows/Nichols) - Coordination, Compliance &amp; Training</a:t>
            </a:r>
          </a:p>
        </p:txBody>
      </p:sp>
      <p:sp>
        <p:nvSpPr>
          <p:cNvPr id="11" name="TextBox 11"/>
          <p:cNvSpPr txBox="1"/>
          <p:nvPr/>
        </p:nvSpPr>
        <p:spPr>
          <a:xfrm>
            <a:off x="1028700" y="3168263"/>
            <a:ext cx="11383011" cy="5967916"/>
          </a:xfrm>
          <a:prstGeom prst="rect">
            <a:avLst/>
          </a:prstGeom>
        </p:spPr>
        <p:txBody>
          <a:bodyPr lIns="0" tIns="0" rIns="0" bIns="0" rtlCol="0" anchor="t">
            <a:spAutoFit/>
          </a:bodyPr>
          <a:lstStyle/>
          <a:p>
            <a:pPr marL="604515" lvl="1" indent="-302257">
              <a:lnSpc>
                <a:spcPts val="3611"/>
              </a:lnSpc>
              <a:spcAft>
                <a:spcPts val="1200"/>
              </a:spcAft>
              <a:buFont typeface="Arial"/>
              <a:buChar char="•"/>
            </a:pPr>
            <a:r>
              <a:rPr lang="en-US" sz="2799" dirty="0">
                <a:solidFill>
                  <a:srgbClr val="000000"/>
                </a:solidFill>
                <a:latin typeface="Arial"/>
              </a:rPr>
              <a:t>Coordination with local law enforcement – to include meetings, provisions of campus and school facility maps to first responders, and providing the opportunity of a walk-through of all facilities.</a:t>
            </a:r>
          </a:p>
          <a:p>
            <a:pPr marL="604515" lvl="1" indent="-302257">
              <a:lnSpc>
                <a:spcPts val="3611"/>
              </a:lnSpc>
              <a:spcAft>
                <a:spcPts val="1200"/>
              </a:spcAft>
              <a:buFont typeface="Arial"/>
              <a:buChar char="•"/>
            </a:pPr>
            <a:r>
              <a:rPr lang="en-US" sz="2799" dirty="0">
                <a:solidFill>
                  <a:srgbClr val="000000"/>
                </a:solidFill>
                <a:latin typeface="Arial"/>
              </a:rPr>
              <a:t>Agency monitoring for compliance of safety requirements with audits and accountability consequences for non-compliance.</a:t>
            </a:r>
          </a:p>
          <a:p>
            <a:pPr marL="604515" lvl="1" indent="-302257">
              <a:lnSpc>
                <a:spcPts val="3611"/>
              </a:lnSpc>
              <a:spcAft>
                <a:spcPts val="1200"/>
              </a:spcAft>
              <a:buFont typeface="Arial"/>
              <a:buChar char="•"/>
            </a:pPr>
            <a:r>
              <a:rPr lang="en-US" sz="2799" dirty="0">
                <a:solidFill>
                  <a:srgbClr val="000000"/>
                </a:solidFill>
                <a:latin typeface="Arial"/>
              </a:rPr>
              <a:t>Mental health training required for school staff that interact with students (with funding provided for travel, training fees, and compensation for time spent in training)</a:t>
            </a:r>
          </a:p>
          <a:p>
            <a:pPr marL="604515" lvl="1" indent="-302257">
              <a:lnSpc>
                <a:spcPts val="3611"/>
              </a:lnSpc>
              <a:spcAft>
                <a:spcPts val="1200"/>
              </a:spcAft>
              <a:buFont typeface="Arial"/>
              <a:buChar char="•"/>
            </a:pPr>
            <a:r>
              <a:rPr lang="en-US" sz="2799" dirty="0">
                <a:solidFill>
                  <a:srgbClr val="000000"/>
                </a:solidFill>
                <a:latin typeface="Arial"/>
              </a:rPr>
              <a:t>Real time notification required: TEA must develop standards for providing real time electronic notice (text or email) regarding violent activity at a school to notify parents in a manner that protects student privacy.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2783186" y="0"/>
            <a:ext cx="5504814" cy="10287000"/>
            <a:chOff x="0" y="0"/>
            <a:chExt cx="7339752" cy="13716000"/>
          </a:xfrm>
        </p:grpSpPr>
        <p:pic>
          <p:nvPicPr>
            <p:cNvPr id="4" name="Picture 4"/>
            <p:cNvPicPr>
              <a:picLocks noChangeAspect="1"/>
            </p:cNvPicPr>
            <p:nvPr/>
          </p:nvPicPr>
          <p:blipFill>
            <a:blip r:embed="rId3"/>
            <a:srcRect l="8838" r="10842"/>
            <a:stretch>
              <a:fillRect/>
            </a:stretch>
          </p:blipFill>
          <p:spPr>
            <a:xfrm>
              <a:off x="0" y="0"/>
              <a:ext cx="7339752"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Safety bills that passed</a:t>
            </a:r>
          </a:p>
        </p:txBody>
      </p:sp>
      <p:sp>
        <p:nvSpPr>
          <p:cNvPr id="10" name="TextBox 10"/>
          <p:cNvSpPr txBox="1"/>
          <p:nvPr/>
        </p:nvSpPr>
        <p:spPr>
          <a:xfrm>
            <a:off x="923039" y="2105526"/>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3 (Burrows/Nichols) - Safety &amp; Security Standards</a:t>
            </a:r>
          </a:p>
        </p:txBody>
      </p:sp>
      <p:sp>
        <p:nvSpPr>
          <p:cNvPr id="11" name="TextBox 11"/>
          <p:cNvSpPr txBox="1"/>
          <p:nvPr/>
        </p:nvSpPr>
        <p:spPr>
          <a:xfrm>
            <a:off x="742951" y="2711316"/>
            <a:ext cx="11383011" cy="5779018"/>
          </a:xfrm>
          <a:prstGeom prst="rect">
            <a:avLst/>
          </a:prstGeom>
        </p:spPr>
        <p:txBody>
          <a:bodyPr lIns="0" tIns="0" rIns="0" bIns="0" rtlCol="0" anchor="t">
            <a:spAutoFit/>
          </a:bodyPr>
          <a:lstStyle/>
          <a:p>
            <a:pPr marL="604515" lvl="1" indent="-302257">
              <a:lnSpc>
                <a:spcPts val="3723"/>
              </a:lnSpc>
              <a:spcAft>
                <a:spcPts val="1800"/>
              </a:spcAft>
              <a:buFont typeface="Arial"/>
              <a:buChar char="•"/>
            </a:pPr>
            <a:r>
              <a:rPr lang="en-US" sz="2799" dirty="0">
                <a:solidFill>
                  <a:srgbClr val="000000"/>
                </a:solidFill>
                <a:latin typeface="Arial"/>
              </a:rPr>
              <a:t>School Safety &amp; Security Standards are to be followed and compliance must be documented; allows for a “good cause exception” if a district is unable to comply due to age, physical design, or location of the facility. If exception is claimed, the district must develop an alternative standard with which to comply. Schools may receive grant funding to help comply with standards.</a:t>
            </a:r>
          </a:p>
          <a:p>
            <a:pPr marL="604515" lvl="1" indent="-302257">
              <a:lnSpc>
                <a:spcPts val="3723"/>
              </a:lnSpc>
              <a:buFont typeface="Arial"/>
              <a:buChar char="•"/>
            </a:pPr>
            <a:r>
              <a:rPr lang="en-US" sz="2799" dirty="0">
                <a:solidFill>
                  <a:srgbClr val="000000"/>
                </a:solidFill>
                <a:latin typeface="Arial"/>
              </a:rPr>
              <a:t>Prioritizes use of bond proceeds for safety &amp; security standards:</a:t>
            </a:r>
          </a:p>
          <a:p>
            <a:pPr marL="1216658" lvl="2" indent="-457200">
              <a:lnSpc>
                <a:spcPts val="3499"/>
              </a:lnSpc>
              <a:buFont typeface="Courier New" panose="02070309020205020404" pitchFamily="49" charset="0"/>
              <a:buChar char="o"/>
            </a:pPr>
            <a:r>
              <a:rPr lang="en-US" sz="2799" dirty="0">
                <a:solidFill>
                  <a:srgbClr val="000000"/>
                </a:solidFill>
                <a:ea typeface="Arial"/>
              </a:rPr>
              <a:t>Allows bond proceeds to be used for compliance with school safety &amp; security standards.</a:t>
            </a:r>
          </a:p>
          <a:p>
            <a:pPr marL="1216658" lvl="2" indent="-457200">
              <a:lnSpc>
                <a:spcPts val="3499"/>
              </a:lnSpc>
              <a:buFont typeface="Courier New" panose="02070309020205020404" pitchFamily="49" charset="0"/>
              <a:buChar char="o"/>
            </a:pPr>
            <a:r>
              <a:rPr lang="en-US" sz="2799" dirty="0">
                <a:solidFill>
                  <a:srgbClr val="000000"/>
                </a:solidFill>
                <a:ea typeface="Arial"/>
              </a:rPr>
              <a:t>If district is out of compliance with standards, bond proceeds must be used to bring district into compliance before bond proceeds may be used for the authorized purpose.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7821" r="18491"/>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Safety bills that passed</a:t>
            </a:r>
          </a:p>
        </p:txBody>
      </p:sp>
      <p:sp>
        <p:nvSpPr>
          <p:cNvPr id="10" name="TextBox 10"/>
          <p:cNvSpPr txBox="1"/>
          <p:nvPr/>
        </p:nvSpPr>
        <p:spPr>
          <a:xfrm>
            <a:off x="1028700" y="4802796"/>
            <a:ext cx="11631892" cy="1410336"/>
          </a:xfrm>
          <a:prstGeom prst="rect">
            <a:avLst/>
          </a:prstGeom>
        </p:spPr>
        <p:txBody>
          <a:bodyPr lIns="0" tIns="0" rIns="0" bIns="0" rtlCol="0" anchor="t">
            <a:spAutoFit/>
          </a:bodyPr>
          <a:lstStyle/>
          <a:p>
            <a:pPr>
              <a:lnSpc>
                <a:spcPts val="3639"/>
              </a:lnSpc>
            </a:pPr>
            <a:r>
              <a:rPr lang="en-US" sz="2599" dirty="0">
                <a:solidFill>
                  <a:srgbClr val="000000"/>
                </a:solidFill>
                <a:latin typeface="Arial"/>
              </a:rPr>
              <a:t>Allows school districts to provide (at no cost) safety training to employees of private schools, day-care facilities, and other providers of out-of-school care in the community</a:t>
            </a:r>
          </a:p>
        </p:txBody>
      </p:sp>
      <p:sp>
        <p:nvSpPr>
          <p:cNvPr id="11" name="TextBox 11"/>
          <p:cNvSpPr txBox="1"/>
          <p:nvPr/>
        </p:nvSpPr>
        <p:spPr>
          <a:xfrm>
            <a:off x="1028700" y="4216056"/>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1905 (Talarico/West) – shared safety training</a:t>
            </a:r>
          </a:p>
        </p:txBody>
      </p:sp>
      <p:sp>
        <p:nvSpPr>
          <p:cNvPr id="12" name="TextBox 12"/>
          <p:cNvSpPr txBox="1"/>
          <p:nvPr/>
        </p:nvSpPr>
        <p:spPr>
          <a:xfrm>
            <a:off x="1028700" y="7235196"/>
            <a:ext cx="11631892" cy="1757680"/>
          </a:xfrm>
          <a:prstGeom prst="rect">
            <a:avLst/>
          </a:prstGeom>
        </p:spPr>
        <p:txBody>
          <a:bodyPr lIns="0" tIns="0" rIns="0" bIns="0" rtlCol="0" anchor="t">
            <a:spAutoFit/>
          </a:bodyPr>
          <a:lstStyle/>
          <a:p>
            <a:pPr>
              <a:lnSpc>
                <a:spcPts val="3379"/>
              </a:lnSpc>
            </a:pPr>
            <a:r>
              <a:rPr lang="en-US" sz="2599" dirty="0">
                <a:solidFill>
                  <a:srgbClr val="000000"/>
                </a:solidFill>
                <a:latin typeface="Arial"/>
              </a:rPr>
              <a:t>Authorizes school district to enter into MOU with another public or private school to allow an appointed school marshal from that school to temporarily act as a school marshal at an event at the other entity in which both schools are participating</a:t>
            </a:r>
          </a:p>
        </p:txBody>
      </p:sp>
      <p:sp>
        <p:nvSpPr>
          <p:cNvPr id="13" name="TextBox 13"/>
          <p:cNvSpPr txBox="1"/>
          <p:nvPr/>
        </p:nvSpPr>
        <p:spPr>
          <a:xfrm>
            <a:off x="1028700" y="2400549"/>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SB 838 (Creighton/Thierry) – Panic Alert Devices</a:t>
            </a:r>
          </a:p>
        </p:txBody>
      </p:sp>
      <p:sp>
        <p:nvSpPr>
          <p:cNvPr id="14" name="TextBox 14"/>
          <p:cNvSpPr txBox="1"/>
          <p:nvPr/>
        </p:nvSpPr>
        <p:spPr>
          <a:xfrm>
            <a:off x="1028700" y="2988891"/>
            <a:ext cx="11383011" cy="953136"/>
          </a:xfrm>
          <a:prstGeom prst="rect">
            <a:avLst/>
          </a:prstGeom>
        </p:spPr>
        <p:txBody>
          <a:bodyPr lIns="0" tIns="0" rIns="0" bIns="0" rtlCol="0" anchor="t">
            <a:spAutoFit/>
          </a:bodyPr>
          <a:lstStyle/>
          <a:p>
            <a:pPr>
              <a:lnSpc>
                <a:spcPts val="3639"/>
              </a:lnSpc>
            </a:pPr>
            <a:r>
              <a:rPr lang="en-US" sz="2599" dirty="0">
                <a:solidFill>
                  <a:srgbClr val="000000"/>
                </a:solidFill>
                <a:latin typeface="Arial"/>
              </a:rPr>
              <a:t>Requires school districts provide panic alert devices in all classrooms </a:t>
            </a:r>
          </a:p>
          <a:p>
            <a:pPr>
              <a:lnSpc>
                <a:spcPts val="3639"/>
              </a:lnSpc>
            </a:pPr>
            <a:r>
              <a:rPr lang="en-US" sz="2599" dirty="0">
                <a:solidFill>
                  <a:srgbClr val="000000"/>
                </a:solidFill>
                <a:latin typeface="Arial"/>
              </a:rPr>
              <a:t>(signed by Governor; effective immediately)</a:t>
            </a:r>
          </a:p>
        </p:txBody>
      </p:sp>
      <p:sp>
        <p:nvSpPr>
          <p:cNvPr id="15" name="TextBox 15"/>
          <p:cNvSpPr txBox="1"/>
          <p:nvPr/>
        </p:nvSpPr>
        <p:spPr>
          <a:xfrm>
            <a:off x="1028700" y="6619881"/>
            <a:ext cx="12005583"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3623 (Hefner/Middleton) – MOU for school marshals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46069" r="21140"/>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Safety bills that passed</a:t>
            </a:r>
          </a:p>
        </p:txBody>
      </p:sp>
      <p:sp>
        <p:nvSpPr>
          <p:cNvPr id="10" name="TextBox 10"/>
          <p:cNvSpPr txBox="1"/>
          <p:nvPr/>
        </p:nvSpPr>
        <p:spPr>
          <a:xfrm>
            <a:off x="1028700" y="6272470"/>
            <a:ext cx="11631892" cy="1410336"/>
          </a:xfrm>
          <a:prstGeom prst="rect">
            <a:avLst/>
          </a:prstGeom>
        </p:spPr>
        <p:txBody>
          <a:bodyPr lIns="0" tIns="0" rIns="0" bIns="0" rtlCol="0" anchor="t">
            <a:spAutoFit/>
          </a:bodyPr>
          <a:lstStyle/>
          <a:p>
            <a:pPr>
              <a:lnSpc>
                <a:spcPts val="3639"/>
              </a:lnSpc>
            </a:pPr>
            <a:r>
              <a:rPr lang="en-US" sz="2599" dirty="0">
                <a:solidFill>
                  <a:srgbClr val="000000"/>
                </a:solidFill>
                <a:latin typeface="Arial"/>
              </a:rPr>
              <a:t>Prohibits peace officers performing security-related duties at a school from actively restraining or using chemical spray on a student 10 years of age or younger unless student poses serious risk to self or others.</a:t>
            </a:r>
          </a:p>
        </p:txBody>
      </p:sp>
      <p:sp>
        <p:nvSpPr>
          <p:cNvPr id="11" name="TextBox 11"/>
          <p:cNvSpPr txBox="1"/>
          <p:nvPr/>
        </p:nvSpPr>
        <p:spPr>
          <a:xfrm>
            <a:off x="1028700" y="5681787"/>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SB 133 (West/Hull) – no pepper spray for young kids</a:t>
            </a:r>
          </a:p>
        </p:txBody>
      </p:sp>
      <p:sp>
        <p:nvSpPr>
          <p:cNvPr id="12" name="TextBox 12"/>
          <p:cNvSpPr txBox="1"/>
          <p:nvPr/>
        </p:nvSpPr>
        <p:spPr>
          <a:xfrm>
            <a:off x="1028700" y="2400549"/>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473 – Parent notice for threat assessments</a:t>
            </a:r>
          </a:p>
        </p:txBody>
      </p:sp>
      <p:sp>
        <p:nvSpPr>
          <p:cNvPr id="13" name="TextBox 13"/>
          <p:cNvSpPr txBox="1"/>
          <p:nvPr/>
        </p:nvSpPr>
        <p:spPr>
          <a:xfrm>
            <a:off x="1028700" y="2948503"/>
            <a:ext cx="11383011" cy="1867536"/>
          </a:xfrm>
          <a:prstGeom prst="rect">
            <a:avLst/>
          </a:prstGeom>
        </p:spPr>
        <p:txBody>
          <a:bodyPr lIns="0" tIns="0" rIns="0" bIns="0" rtlCol="0" anchor="t">
            <a:spAutoFit/>
          </a:bodyPr>
          <a:lstStyle/>
          <a:p>
            <a:pPr>
              <a:lnSpc>
                <a:spcPts val="3639"/>
              </a:lnSpc>
            </a:pPr>
            <a:r>
              <a:rPr lang="en-US" sz="2599" dirty="0">
                <a:solidFill>
                  <a:srgbClr val="000000"/>
                </a:solidFill>
                <a:latin typeface="Arial"/>
              </a:rPr>
              <a:t>Requires parent notification before conducting threat assessment of a student and requires parent have ability to participate in assessment and submit information about the student. Parents must also be notified of threat assessment team’s findings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270361"/>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2185" r="37305"/>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12238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Personnel</a:t>
            </a:r>
          </a:p>
        </p:txBody>
      </p:sp>
      <p:sp>
        <p:nvSpPr>
          <p:cNvPr id="11" name="TextBox 11"/>
          <p:cNvSpPr txBox="1"/>
          <p:nvPr/>
        </p:nvSpPr>
        <p:spPr>
          <a:xfrm>
            <a:off x="9144000" y="2337996"/>
            <a:ext cx="8252680" cy="4156774"/>
          </a:xfrm>
          <a:prstGeom prst="rect">
            <a:avLst/>
          </a:prstGeom>
        </p:spPr>
        <p:txBody>
          <a:bodyPr lIns="0" tIns="0" rIns="0" bIns="0" rtlCol="0" anchor="t">
            <a:spAutoFit/>
          </a:bodyPr>
          <a:lstStyle/>
          <a:p>
            <a:pPr>
              <a:lnSpc>
                <a:spcPts val="3158"/>
              </a:lnSpc>
            </a:pPr>
            <a:r>
              <a:rPr lang="en-US" sz="2699" dirty="0">
                <a:solidFill>
                  <a:srgbClr val="000000"/>
                </a:solidFill>
                <a:latin typeface="Arial"/>
              </a:rPr>
              <a:t>HB 2012 – teachers may display national motto</a:t>
            </a:r>
          </a:p>
          <a:p>
            <a:pPr>
              <a:lnSpc>
                <a:spcPts val="3158"/>
              </a:lnSpc>
            </a:pPr>
            <a:r>
              <a:rPr lang="en-US" sz="2699" dirty="0">
                <a:solidFill>
                  <a:srgbClr val="000000"/>
                </a:solidFill>
                <a:latin typeface="Arial"/>
              </a:rPr>
              <a:t>SB 1720 – confidential threat reporting</a:t>
            </a:r>
          </a:p>
          <a:p>
            <a:pPr>
              <a:lnSpc>
                <a:spcPts val="3158"/>
              </a:lnSpc>
            </a:pPr>
            <a:r>
              <a:rPr lang="en-US" sz="2699" dirty="0">
                <a:solidFill>
                  <a:srgbClr val="000000"/>
                </a:solidFill>
                <a:latin typeface="Arial"/>
              </a:rPr>
              <a:t>HB 63 – no anonymous child abuse reporting</a:t>
            </a:r>
          </a:p>
          <a:p>
            <a:pPr>
              <a:lnSpc>
                <a:spcPts val="3158"/>
              </a:lnSpc>
            </a:pPr>
            <a:r>
              <a:rPr lang="en-US" sz="2699" dirty="0">
                <a:solidFill>
                  <a:srgbClr val="000000"/>
                </a:solidFill>
                <a:latin typeface="Arial"/>
              </a:rPr>
              <a:t>HB 1789 – bus driver nepotism exemption</a:t>
            </a:r>
          </a:p>
          <a:p>
            <a:pPr>
              <a:lnSpc>
                <a:spcPts val="3158"/>
              </a:lnSpc>
            </a:pPr>
            <a:r>
              <a:rPr lang="en-US" sz="2699" dirty="0">
                <a:solidFill>
                  <a:srgbClr val="000000"/>
                </a:solidFill>
                <a:latin typeface="Arial"/>
              </a:rPr>
              <a:t>HB 2929 – Teacher continuing edu requirements</a:t>
            </a:r>
          </a:p>
          <a:p>
            <a:pPr>
              <a:lnSpc>
                <a:spcPts val="3158"/>
              </a:lnSpc>
            </a:pPr>
            <a:r>
              <a:rPr lang="en-US" sz="2699" dirty="0">
                <a:solidFill>
                  <a:srgbClr val="000000"/>
                </a:solidFill>
                <a:latin typeface="Arial"/>
              </a:rPr>
              <a:t>HB 4520 – Disqualifications for employment</a:t>
            </a:r>
          </a:p>
          <a:p>
            <a:pPr>
              <a:lnSpc>
                <a:spcPts val="3158"/>
              </a:lnSpc>
            </a:pPr>
            <a:r>
              <a:rPr lang="en-US" sz="2699" dirty="0">
                <a:solidFill>
                  <a:srgbClr val="000000"/>
                </a:solidFill>
                <a:latin typeface="Arial"/>
              </a:rPr>
              <a:t>Teacher certification</a:t>
            </a:r>
          </a:p>
          <a:p>
            <a:pPr>
              <a:lnSpc>
                <a:spcPts val="3158"/>
              </a:lnSpc>
            </a:pPr>
            <a:r>
              <a:rPr lang="en-US" sz="2699" dirty="0">
                <a:solidFill>
                  <a:srgbClr val="000000"/>
                </a:solidFill>
                <a:latin typeface="Arial"/>
              </a:rPr>
              <a:t>School Counselors</a:t>
            </a:r>
          </a:p>
          <a:p>
            <a:pPr>
              <a:lnSpc>
                <a:spcPts val="3158"/>
              </a:lnSpc>
            </a:pPr>
            <a:r>
              <a:rPr lang="en-US" sz="2699" dirty="0">
                <a:solidFill>
                  <a:srgbClr val="000000"/>
                </a:solidFill>
                <a:latin typeface="Arial"/>
              </a:rPr>
              <a:t>TRS/Retirees</a:t>
            </a:r>
          </a:p>
          <a:p>
            <a:pPr>
              <a:lnSpc>
                <a:spcPts val="4339"/>
              </a:lnSpc>
            </a:pPr>
            <a:endParaRPr lang="en-US" sz="2699" dirty="0">
              <a:solidFill>
                <a:srgbClr val="000000"/>
              </a:solidFill>
              <a:latin typeface="Arial"/>
            </a:endParaRPr>
          </a:p>
        </p:txBody>
      </p:sp>
      <p:sp>
        <p:nvSpPr>
          <p:cNvPr id="12" name="TextBox 12"/>
          <p:cNvSpPr txBox="1"/>
          <p:nvPr/>
        </p:nvSpPr>
        <p:spPr>
          <a:xfrm>
            <a:off x="9465418" y="6582334"/>
            <a:ext cx="8199119" cy="1632204"/>
          </a:xfrm>
          <a:prstGeom prst="rect">
            <a:avLst/>
          </a:prstGeom>
        </p:spPr>
        <p:txBody>
          <a:bodyPr lIns="0" tIns="0" rIns="0" bIns="0" rtlCol="0" anchor="t">
            <a:spAutoFit/>
          </a:bodyPr>
          <a:lstStyle/>
          <a:p>
            <a:pPr>
              <a:lnSpc>
                <a:spcPts val="3107"/>
              </a:lnSpc>
            </a:pPr>
            <a:r>
              <a:rPr lang="en-US" sz="2799" dirty="0">
                <a:solidFill>
                  <a:srgbClr val="FFFFFF"/>
                </a:solidFill>
                <a:latin typeface="Arial"/>
              </a:rPr>
              <a:t>On the heels of recommendations from the Teacher Vacancy Task Force, the 88th Legislative Session seemed it would be the time to make lots of changes to help teachers.  So it seemed.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20861" r="46368"/>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Personnel bills that passed</a:t>
            </a:r>
          </a:p>
        </p:txBody>
      </p:sp>
      <p:sp>
        <p:nvSpPr>
          <p:cNvPr id="10" name="TextBox 10"/>
          <p:cNvSpPr txBox="1"/>
          <p:nvPr/>
        </p:nvSpPr>
        <p:spPr>
          <a:xfrm>
            <a:off x="1026928" y="5165179"/>
            <a:ext cx="11631892" cy="799963"/>
          </a:xfrm>
          <a:prstGeom prst="rect">
            <a:avLst/>
          </a:prstGeom>
        </p:spPr>
        <p:txBody>
          <a:bodyPr lIns="0" tIns="0" rIns="0" bIns="0" rtlCol="0" anchor="t">
            <a:spAutoFit/>
          </a:bodyPr>
          <a:lstStyle/>
          <a:p>
            <a:r>
              <a:rPr lang="en-US" sz="2599" dirty="0">
                <a:solidFill>
                  <a:srgbClr val="000000"/>
                </a:solidFill>
                <a:latin typeface="Arial"/>
              </a:rPr>
              <a:t>Allows school employees to report potential threats to the school’s threat assessment team confidentially</a:t>
            </a:r>
          </a:p>
        </p:txBody>
      </p:sp>
      <p:sp>
        <p:nvSpPr>
          <p:cNvPr id="11" name="TextBox 11"/>
          <p:cNvSpPr txBox="1"/>
          <p:nvPr/>
        </p:nvSpPr>
        <p:spPr>
          <a:xfrm>
            <a:off x="1026928" y="4516031"/>
            <a:ext cx="11631892"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SB 1720 (Kolkhorst/Lozano) – confidential threat reporting</a:t>
            </a:r>
          </a:p>
        </p:txBody>
      </p:sp>
      <p:sp>
        <p:nvSpPr>
          <p:cNvPr id="12" name="TextBox 12"/>
          <p:cNvSpPr txBox="1"/>
          <p:nvPr/>
        </p:nvSpPr>
        <p:spPr>
          <a:xfrm>
            <a:off x="1028700" y="7280868"/>
            <a:ext cx="11631892" cy="1757680"/>
          </a:xfrm>
          <a:prstGeom prst="rect">
            <a:avLst/>
          </a:prstGeom>
        </p:spPr>
        <p:txBody>
          <a:bodyPr lIns="0" tIns="0" rIns="0" bIns="0" rtlCol="0" anchor="t">
            <a:spAutoFit/>
          </a:bodyPr>
          <a:lstStyle/>
          <a:p>
            <a:pPr>
              <a:lnSpc>
                <a:spcPts val="3379"/>
              </a:lnSpc>
            </a:pPr>
            <a:r>
              <a:rPr lang="en-US" sz="2599" dirty="0">
                <a:solidFill>
                  <a:srgbClr val="000000"/>
                </a:solidFill>
                <a:latin typeface="Arial"/>
              </a:rPr>
              <a:t>Prohibits anonymous reporting of child abuse; those making a report of abuse or neglect must identify the source of information and provide contact information; if a mandatory report by school personnel, reporter’s business address and profession must be included</a:t>
            </a:r>
          </a:p>
        </p:txBody>
      </p:sp>
      <p:sp>
        <p:nvSpPr>
          <p:cNvPr id="13" name="TextBox 13"/>
          <p:cNvSpPr txBox="1"/>
          <p:nvPr/>
        </p:nvSpPr>
        <p:spPr>
          <a:xfrm>
            <a:off x="1028700" y="2245454"/>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2012 (Oliverson/Hull) – teachers may display national motto</a:t>
            </a:r>
          </a:p>
        </p:txBody>
      </p:sp>
      <p:sp>
        <p:nvSpPr>
          <p:cNvPr id="14" name="TextBox 14"/>
          <p:cNvSpPr txBox="1"/>
          <p:nvPr/>
        </p:nvSpPr>
        <p:spPr>
          <a:xfrm>
            <a:off x="1026928" y="2798883"/>
            <a:ext cx="11383011" cy="799963"/>
          </a:xfrm>
          <a:prstGeom prst="rect">
            <a:avLst/>
          </a:prstGeom>
        </p:spPr>
        <p:txBody>
          <a:bodyPr lIns="0" tIns="0" rIns="0" bIns="0" rtlCol="0" anchor="t">
            <a:spAutoFit/>
          </a:bodyPr>
          <a:lstStyle/>
          <a:p>
            <a:r>
              <a:rPr lang="en-US" sz="2599" dirty="0">
                <a:solidFill>
                  <a:srgbClr val="000000"/>
                </a:solidFill>
                <a:latin typeface="Arial"/>
              </a:rPr>
              <a:t>Prohibits schools from prohibiting a teacher from displaying the national motto in their classroom. (signed by Governor; effective immediately)</a:t>
            </a:r>
          </a:p>
        </p:txBody>
      </p:sp>
      <p:sp>
        <p:nvSpPr>
          <p:cNvPr id="15" name="TextBox 15"/>
          <p:cNvSpPr txBox="1"/>
          <p:nvPr/>
        </p:nvSpPr>
        <p:spPr>
          <a:xfrm>
            <a:off x="1028700" y="6656216"/>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63 (Swanson/Sparks) – no anonymous child abuse reporting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9739" r="57490"/>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Personnel bills that passed</a:t>
            </a:r>
          </a:p>
        </p:txBody>
      </p:sp>
      <p:sp>
        <p:nvSpPr>
          <p:cNvPr id="10" name="TextBox 10"/>
          <p:cNvSpPr txBox="1"/>
          <p:nvPr/>
        </p:nvSpPr>
        <p:spPr>
          <a:xfrm>
            <a:off x="1028700" y="4833074"/>
            <a:ext cx="11631892" cy="1599925"/>
          </a:xfrm>
          <a:prstGeom prst="rect">
            <a:avLst/>
          </a:prstGeom>
        </p:spPr>
        <p:txBody>
          <a:bodyPr lIns="0" tIns="0" rIns="0" bIns="0" rtlCol="0" anchor="t">
            <a:spAutoFit/>
          </a:bodyPr>
          <a:lstStyle/>
          <a:p>
            <a:r>
              <a:rPr lang="en-US" sz="2599" dirty="0">
                <a:solidFill>
                  <a:srgbClr val="000000"/>
                </a:solidFill>
                <a:latin typeface="Arial"/>
              </a:rPr>
              <a:t>Prohibits continuing education for teachers from requiring more than 25% of training that covers certain topics (to allow more teacher discretion over the topics covered), and that if a teacher chooses additional education on those topics, those hours count toward training requirements</a:t>
            </a:r>
          </a:p>
        </p:txBody>
      </p:sp>
      <p:sp>
        <p:nvSpPr>
          <p:cNvPr id="11" name="TextBox 11"/>
          <p:cNvSpPr txBox="1"/>
          <p:nvPr/>
        </p:nvSpPr>
        <p:spPr>
          <a:xfrm>
            <a:off x="1028700" y="4231158"/>
            <a:ext cx="12199567" cy="515141"/>
          </a:xfrm>
          <a:prstGeom prst="rect">
            <a:avLst/>
          </a:prstGeom>
        </p:spPr>
        <p:txBody>
          <a:bodyPr lIns="0" tIns="0" rIns="0" bIns="0" rtlCol="0" anchor="t">
            <a:spAutoFit/>
          </a:bodyPr>
          <a:lstStyle/>
          <a:p>
            <a:pPr>
              <a:lnSpc>
                <a:spcPts val="4409"/>
              </a:lnSpc>
            </a:pPr>
            <a:r>
              <a:rPr lang="en-US" sz="3150" spc="-53" dirty="0">
                <a:solidFill>
                  <a:srgbClr val="1B75BC"/>
                </a:solidFill>
                <a:latin typeface="Arial Bold"/>
              </a:rPr>
              <a:t>HB 2929 (Lozano/West) – Teacher continuing edu requirements</a:t>
            </a:r>
          </a:p>
        </p:txBody>
      </p:sp>
      <p:sp>
        <p:nvSpPr>
          <p:cNvPr id="12" name="TextBox 12"/>
          <p:cNvSpPr txBox="1"/>
          <p:nvPr/>
        </p:nvSpPr>
        <p:spPr>
          <a:xfrm>
            <a:off x="1028700" y="7667601"/>
            <a:ext cx="11631892" cy="1199944"/>
          </a:xfrm>
          <a:prstGeom prst="rect">
            <a:avLst/>
          </a:prstGeom>
        </p:spPr>
        <p:txBody>
          <a:bodyPr lIns="0" tIns="0" rIns="0" bIns="0" rtlCol="0" anchor="t">
            <a:spAutoFit/>
          </a:bodyPr>
          <a:lstStyle/>
          <a:p>
            <a:r>
              <a:rPr lang="en-US" sz="2599" dirty="0">
                <a:solidFill>
                  <a:srgbClr val="000000"/>
                </a:solidFill>
                <a:latin typeface="Arial"/>
              </a:rPr>
              <a:t>Adds conviction or deferred adjudication for the sale, distribution, or display of harmful material to a minor to the list of qualifying felonies that disqualify someone from employment with a school district</a:t>
            </a:r>
          </a:p>
        </p:txBody>
      </p:sp>
      <p:sp>
        <p:nvSpPr>
          <p:cNvPr id="13" name="TextBox 13"/>
          <p:cNvSpPr txBox="1"/>
          <p:nvPr/>
        </p:nvSpPr>
        <p:spPr>
          <a:xfrm>
            <a:off x="1028700" y="2400549"/>
            <a:ext cx="12199567" cy="605790"/>
          </a:xfrm>
          <a:prstGeom prst="rect">
            <a:avLst/>
          </a:prstGeom>
        </p:spPr>
        <p:txBody>
          <a:bodyPr lIns="0" tIns="0" rIns="0" bIns="0" rtlCol="0" anchor="t">
            <a:spAutoFit/>
          </a:bodyPr>
          <a:lstStyle/>
          <a:p>
            <a:pPr>
              <a:lnSpc>
                <a:spcPts val="4409"/>
              </a:lnSpc>
            </a:pPr>
            <a:r>
              <a:rPr lang="en-US" sz="3150" spc="-12" dirty="0">
                <a:solidFill>
                  <a:srgbClr val="1B75BC"/>
                </a:solidFill>
                <a:latin typeface="Arial Bold"/>
              </a:rPr>
              <a:t>HB 1789 (Buckley/Flores) – bus driver nepotism exemption</a:t>
            </a:r>
          </a:p>
        </p:txBody>
      </p:sp>
      <p:sp>
        <p:nvSpPr>
          <p:cNvPr id="14" name="TextBox 14"/>
          <p:cNvSpPr txBox="1"/>
          <p:nvPr/>
        </p:nvSpPr>
        <p:spPr>
          <a:xfrm>
            <a:off x="1028700" y="2988891"/>
            <a:ext cx="11886737" cy="799963"/>
          </a:xfrm>
          <a:prstGeom prst="rect">
            <a:avLst/>
          </a:prstGeom>
        </p:spPr>
        <p:txBody>
          <a:bodyPr lIns="0" tIns="0" rIns="0" bIns="0" rtlCol="0" anchor="t">
            <a:spAutoFit/>
          </a:bodyPr>
          <a:lstStyle/>
          <a:p>
            <a:r>
              <a:rPr lang="en-US" sz="2599" dirty="0">
                <a:solidFill>
                  <a:srgbClr val="000000"/>
                </a:solidFill>
                <a:latin typeface="Arial"/>
              </a:rPr>
              <a:t>Allows school bus drivers to be exempt from nepotism prohibitions for employment if approved by the school board (signed by Governor and effective)</a:t>
            </a:r>
          </a:p>
        </p:txBody>
      </p:sp>
      <p:sp>
        <p:nvSpPr>
          <p:cNvPr id="15" name="TextBox 15"/>
          <p:cNvSpPr txBox="1"/>
          <p:nvPr/>
        </p:nvSpPr>
        <p:spPr>
          <a:xfrm>
            <a:off x="1028700" y="7061811"/>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4520 (Harris/Bettencourt) – Disqualifications for employment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AutoShape 40"/>
          <p:cNvSpPr/>
          <p:nvPr/>
        </p:nvSpPr>
        <p:spPr>
          <a:xfrm flipV="1">
            <a:off x="-282420" y="9258300"/>
            <a:ext cx="15958694" cy="42862"/>
          </a:xfrm>
          <a:prstGeom prst="line">
            <a:avLst/>
          </a:prstGeom>
          <a:ln w="28575" cap="rnd">
            <a:solidFill>
              <a:srgbClr val="D9D9D9"/>
            </a:solidFill>
            <a:prstDash val="solid"/>
            <a:headEnd type="none" w="sm" len="sm"/>
            <a:tailEnd type="none" w="sm" len="sm"/>
          </a:ln>
        </p:spPr>
      </p:sp>
      <p:sp>
        <p:nvSpPr>
          <p:cNvPr id="41" name="Freeform 41"/>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42" name="AutoShape 42"/>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44" name="TextBox 44"/>
          <p:cNvSpPr txBox="1"/>
          <p:nvPr/>
        </p:nvSpPr>
        <p:spPr>
          <a:xfrm>
            <a:off x="1143000" y="933449"/>
            <a:ext cx="10450562" cy="1025922"/>
          </a:xfrm>
          <a:prstGeom prst="rect">
            <a:avLst/>
          </a:prstGeom>
        </p:spPr>
        <p:txBody>
          <a:bodyPr wrap="square" lIns="0" tIns="0" rIns="0" bIns="0" rtlCol="0" anchor="t">
            <a:spAutoFit/>
          </a:bodyPr>
          <a:lstStyle/>
          <a:p>
            <a:pPr>
              <a:lnSpc>
                <a:spcPts val="8000"/>
              </a:lnSpc>
              <a:spcBef>
                <a:spcPct val="0"/>
              </a:spcBef>
            </a:pPr>
            <a:r>
              <a:rPr lang="en-US" sz="7200" dirty="0">
                <a:solidFill>
                  <a:srgbClr val="1B75BC"/>
                </a:solidFill>
                <a:latin typeface="Arial Bold"/>
              </a:rPr>
              <a:t>By the numbers</a:t>
            </a:r>
          </a:p>
        </p:txBody>
      </p:sp>
      <p:sp>
        <p:nvSpPr>
          <p:cNvPr id="47" name="Freeform 47"/>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sp>
      <p:graphicFrame>
        <p:nvGraphicFramePr>
          <p:cNvPr id="50" name="Chart 49">
            <a:extLst>
              <a:ext uri="{FF2B5EF4-FFF2-40B4-BE49-F238E27FC236}">
                <a16:creationId xmlns:a16="http://schemas.microsoft.com/office/drawing/2014/main" id="{01EECAD5-80F9-2159-E31F-63090CD60419}"/>
              </a:ext>
            </a:extLst>
          </p:cNvPr>
          <p:cNvGraphicFramePr>
            <a:graphicFrameLocks/>
          </p:cNvGraphicFramePr>
          <p:nvPr>
            <p:extLst>
              <p:ext uri="{D42A27DB-BD31-4B8C-83A1-F6EECF244321}">
                <p14:modId xmlns:p14="http://schemas.microsoft.com/office/powerpoint/2010/main" val="2046153506"/>
              </p:ext>
            </p:extLst>
          </p:nvPr>
        </p:nvGraphicFramePr>
        <p:xfrm>
          <a:off x="1905000" y="1959371"/>
          <a:ext cx="13396912" cy="7080965"/>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46955" r="20212"/>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029612" cy="890275"/>
          </a:xfrm>
          <a:prstGeom prst="rect">
            <a:avLst/>
          </a:prstGeom>
        </p:spPr>
        <p:txBody>
          <a:bodyPr lIns="0" tIns="0" rIns="0" bIns="0" rtlCol="0" anchor="t">
            <a:spAutoFit/>
          </a:bodyPr>
          <a:lstStyle/>
          <a:p>
            <a:pPr>
              <a:lnSpc>
                <a:spcPts val="5800"/>
              </a:lnSpc>
              <a:spcBef>
                <a:spcPct val="0"/>
              </a:spcBef>
            </a:pPr>
            <a:r>
              <a:rPr lang="en-US" sz="5800" spc="-272" dirty="0">
                <a:solidFill>
                  <a:srgbClr val="1B75BC"/>
                </a:solidFill>
                <a:latin typeface="Arial Bold"/>
              </a:rPr>
              <a:t>Teacher Certification bills that passed</a:t>
            </a:r>
          </a:p>
        </p:txBody>
      </p:sp>
      <p:sp>
        <p:nvSpPr>
          <p:cNvPr id="10" name="TextBox 10"/>
          <p:cNvSpPr txBox="1"/>
          <p:nvPr/>
        </p:nvSpPr>
        <p:spPr>
          <a:xfrm>
            <a:off x="1028700" y="4505856"/>
            <a:ext cx="11631892" cy="884682"/>
          </a:xfrm>
          <a:prstGeom prst="rect">
            <a:avLst/>
          </a:prstGeom>
        </p:spPr>
        <p:txBody>
          <a:bodyPr lIns="0" tIns="0" rIns="0" bIns="0" rtlCol="0" anchor="t">
            <a:spAutoFit/>
          </a:bodyPr>
          <a:lstStyle/>
          <a:p>
            <a:pPr>
              <a:lnSpc>
                <a:spcPts val="3353"/>
              </a:lnSpc>
            </a:pPr>
            <a:r>
              <a:rPr lang="en-US" sz="2599" dirty="0">
                <a:solidFill>
                  <a:srgbClr val="000000"/>
                </a:solidFill>
                <a:latin typeface="Arial"/>
              </a:rPr>
              <a:t>Provides temporary teacher certification in CTE for military service members and first responders</a:t>
            </a:r>
          </a:p>
        </p:txBody>
      </p:sp>
      <p:sp>
        <p:nvSpPr>
          <p:cNvPr id="11" name="TextBox 11"/>
          <p:cNvSpPr txBox="1"/>
          <p:nvPr/>
        </p:nvSpPr>
        <p:spPr>
          <a:xfrm>
            <a:off x="1028700" y="3938166"/>
            <a:ext cx="12199567" cy="605790"/>
          </a:xfrm>
          <a:prstGeom prst="rect">
            <a:avLst/>
          </a:prstGeom>
        </p:spPr>
        <p:txBody>
          <a:bodyPr lIns="0" tIns="0" rIns="0" bIns="0" rtlCol="0" anchor="t">
            <a:spAutoFit/>
          </a:bodyPr>
          <a:lstStyle/>
          <a:p>
            <a:pPr>
              <a:lnSpc>
                <a:spcPts val="4409"/>
              </a:lnSpc>
            </a:pPr>
            <a:r>
              <a:rPr lang="en-US" sz="3150" spc="-53" dirty="0">
                <a:solidFill>
                  <a:srgbClr val="1B75BC"/>
                </a:solidFill>
                <a:latin typeface="Arial Bold"/>
              </a:rPr>
              <a:t>HB 621 (Shaheen/Hughes) – Military &amp; first responder experience</a:t>
            </a:r>
          </a:p>
        </p:txBody>
      </p:sp>
      <p:sp>
        <p:nvSpPr>
          <p:cNvPr id="12" name="TextBox 12"/>
          <p:cNvSpPr txBox="1"/>
          <p:nvPr/>
        </p:nvSpPr>
        <p:spPr>
          <a:xfrm>
            <a:off x="1028700" y="6101103"/>
            <a:ext cx="11631892" cy="1329055"/>
          </a:xfrm>
          <a:prstGeom prst="rect">
            <a:avLst/>
          </a:prstGeom>
        </p:spPr>
        <p:txBody>
          <a:bodyPr lIns="0" tIns="0" rIns="0" bIns="0" rtlCol="0" anchor="t">
            <a:spAutoFit/>
          </a:bodyPr>
          <a:lstStyle/>
          <a:p>
            <a:pPr>
              <a:lnSpc>
                <a:spcPts val="3379"/>
              </a:lnSpc>
            </a:pPr>
            <a:r>
              <a:rPr lang="en-US" sz="2599" dirty="0">
                <a:solidFill>
                  <a:srgbClr val="000000"/>
                </a:solidFill>
                <a:latin typeface="Arial"/>
              </a:rPr>
              <a:t>Changes the qualifications for teaching Pre-K to be a “qualified teacher” rather than a “certified teacher”; individuals who meet another set of qualifications but lack certification can teach under the supervision of a certified teacher</a:t>
            </a:r>
          </a:p>
        </p:txBody>
      </p:sp>
      <p:sp>
        <p:nvSpPr>
          <p:cNvPr id="13" name="TextBox 13"/>
          <p:cNvSpPr txBox="1"/>
          <p:nvPr/>
        </p:nvSpPr>
        <p:spPr>
          <a:xfrm>
            <a:off x="1028700" y="1961030"/>
            <a:ext cx="12199567" cy="605790"/>
          </a:xfrm>
          <a:prstGeom prst="rect">
            <a:avLst/>
          </a:prstGeom>
        </p:spPr>
        <p:txBody>
          <a:bodyPr lIns="0" tIns="0" rIns="0" bIns="0" rtlCol="0" anchor="t">
            <a:spAutoFit/>
          </a:bodyPr>
          <a:lstStyle/>
          <a:p>
            <a:pPr>
              <a:lnSpc>
                <a:spcPts val="4409"/>
              </a:lnSpc>
            </a:pPr>
            <a:r>
              <a:rPr lang="en-US" sz="3150" spc="-12" dirty="0">
                <a:solidFill>
                  <a:srgbClr val="1B75BC"/>
                </a:solidFill>
                <a:latin typeface="Arial Bold"/>
              </a:rPr>
              <a:t>SB 544 (Blanco/Moody) – Air Force teaching experience</a:t>
            </a:r>
          </a:p>
        </p:txBody>
      </p:sp>
      <p:sp>
        <p:nvSpPr>
          <p:cNvPr id="14" name="TextBox 14"/>
          <p:cNvSpPr txBox="1"/>
          <p:nvPr/>
        </p:nvSpPr>
        <p:spPr>
          <a:xfrm>
            <a:off x="1028700" y="2546232"/>
            <a:ext cx="11886737" cy="1247394"/>
          </a:xfrm>
          <a:prstGeom prst="rect">
            <a:avLst/>
          </a:prstGeom>
        </p:spPr>
        <p:txBody>
          <a:bodyPr lIns="0" tIns="0" rIns="0" bIns="0" rtlCol="0" anchor="t">
            <a:spAutoFit/>
          </a:bodyPr>
          <a:lstStyle/>
          <a:p>
            <a:pPr>
              <a:lnSpc>
                <a:spcPts val="3197"/>
              </a:lnSpc>
            </a:pPr>
            <a:r>
              <a:rPr lang="en-US" sz="2599" dirty="0">
                <a:solidFill>
                  <a:srgbClr val="000000"/>
                </a:solidFill>
                <a:latin typeface="Arial"/>
              </a:rPr>
              <a:t>Allows experience as instructor for the Community College of the Air Force to count towards requirements for teacher certification and for a temporary certificate to be granted</a:t>
            </a:r>
          </a:p>
        </p:txBody>
      </p:sp>
      <p:sp>
        <p:nvSpPr>
          <p:cNvPr id="15" name="TextBox 15"/>
          <p:cNvSpPr txBox="1"/>
          <p:nvPr/>
        </p:nvSpPr>
        <p:spPr>
          <a:xfrm>
            <a:off x="1028700" y="5533413"/>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2729 (Harris/Creighton) – Pre-K teacher qualifications</a:t>
            </a:r>
          </a:p>
        </p:txBody>
      </p:sp>
      <p:sp>
        <p:nvSpPr>
          <p:cNvPr id="16" name="TextBox 16"/>
          <p:cNvSpPr txBox="1"/>
          <p:nvPr/>
        </p:nvSpPr>
        <p:spPr>
          <a:xfrm>
            <a:off x="1028700" y="7573033"/>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HB 4363 (Kuempel/Hinojosa) – Future Texas Teachers Program</a:t>
            </a:r>
          </a:p>
        </p:txBody>
      </p:sp>
      <p:sp>
        <p:nvSpPr>
          <p:cNvPr id="17" name="TextBox 17"/>
          <p:cNvSpPr txBox="1"/>
          <p:nvPr/>
        </p:nvSpPr>
        <p:spPr>
          <a:xfrm>
            <a:off x="1028700" y="8140723"/>
            <a:ext cx="11631892" cy="884682"/>
          </a:xfrm>
          <a:prstGeom prst="rect">
            <a:avLst/>
          </a:prstGeom>
        </p:spPr>
        <p:txBody>
          <a:bodyPr lIns="0" tIns="0" rIns="0" bIns="0" rtlCol="0" anchor="t">
            <a:spAutoFit/>
          </a:bodyPr>
          <a:lstStyle/>
          <a:p>
            <a:pPr>
              <a:lnSpc>
                <a:spcPts val="3353"/>
              </a:lnSpc>
            </a:pPr>
            <a:r>
              <a:rPr lang="en-US" sz="2599" dirty="0">
                <a:solidFill>
                  <a:srgbClr val="000000"/>
                </a:solidFill>
                <a:latin typeface="Arial"/>
              </a:rPr>
              <a:t>Establishes Future Texas Teachers scholarship program and requires district notification to students in grades 6-12</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8842" r="8290"/>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029612"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School Counselor bills that passed</a:t>
            </a:r>
          </a:p>
        </p:txBody>
      </p:sp>
      <p:sp>
        <p:nvSpPr>
          <p:cNvPr id="10" name="TextBox 10"/>
          <p:cNvSpPr txBox="1"/>
          <p:nvPr/>
        </p:nvSpPr>
        <p:spPr>
          <a:xfrm>
            <a:off x="1028700" y="5274945"/>
            <a:ext cx="11631892" cy="889667"/>
          </a:xfrm>
          <a:prstGeom prst="rect">
            <a:avLst/>
          </a:prstGeom>
        </p:spPr>
        <p:txBody>
          <a:bodyPr lIns="0" tIns="0" rIns="0" bIns="0" rtlCol="0" anchor="t">
            <a:spAutoFit/>
          </a:bodyPr>
          <a:lstStyle/>
          <a:p>
            <a:pPr>
              <a:lnSpc>
                <a:spcPts val="3613"/>
              </a:lnSpc>
            </a:pPr>
            <a:r>
              <a:rPr lang="en-US" sz="2800" dirty="0">
                <a:solidFill>
                  <a:srgbClr val="000000"/>
                </a:solidFill>
                <a:latin typeface="Arial"/>
              </a:rPr>
              <a:t>Allows schools to employ volunteer chaplains to perform the duties of school counselors</a:t>
            </a:r>
          </a:p>
        </p:txBody>
      </p:sp>
      <p:sp>
        <p:nvSpPr>
          <p:cNvPr id="11" name="TextBox 11"/>
          <p:cNvSpPr txBox="1"/>
          <p:nvPr/>
        </p:nvSpPr>
        <p:spPr>
          <a:xfrm>
            <a:off x="1028700" y="2400549"/>
            <a:ext cx="12199567" cy="1158240"/>
          </a:xfrm>
          <a:prstGeom prst="rect">
            <a:avLst/>
          </a:prstGeom>
        </p:spPr>
        <p:txBody>
          <a:bodyPr lIns="0" tIns="0" rIns="0" bIns="0" rtlCol="0" anchor="t">
            <a:spAutoFit/>
          </a:bodyPr>
          <a:lstStyle/>
          <a:p>
            <a:pPr>
              <a:lnSpc>
                <a:spcPts val="4409"/>
              </a:lnSpc>
            </a:pPr>
            <a:r>
              <a:rPr lang="en-US" sz="3150" spc="-94" dirty="0">
                <a:solidFill>
                  <a:srgbClr val="1B75BC"/>
                </a:solidFill>
                <a:latin typeface="Arial Bold"/>
              </a:rPr>
              <a:t>SB 798 (Middleton/Buckley) – Teaching experience not required</a:t>
            </a:r>
          </a:p>
          <a:p>
            <a:pPr>
              <a:lnSpc>
                <a:spcPts val="4409"/>
              </a:lnSpc>
            </a:pPr>
            <a:endParaRPr lang="en-US" sz="3150" spc="-94" dirty="0">
              <a:solidFill>
                <a:srgbClr val="1B75BC"/>
              </a:solidFill>
              <a:latin typeface="Arial Bold"/>
            </a:endParaRPr>
          </a:p>
        </p:txBody>
      </p:sp>
      <p:sp>
        <p:nvSpPr>
          <p:cNvPr id="12" name="TextBox 12"/>
          <p:cNvSpPr txBox="1"/>
          <p:nvPr/>
        </p:nvSpPr>
        <p:spPr>
          <a:xfrm>
            <a:off x="1028700" y="3029833"/>
            <a:ext cx="11886737" cy="923330"/>
          </a:xfrm>
          <a:prstGeom prst="rect">
            <a:avLst/>
          </a:prstGeom>
        </p:spPr>
        <p:txBody>
          <a:bodyPr lIns="0" tIns="0" rIns="0" bIns="0" rtlCol="0" anchor="t">
            <a:spAutoFit/>
          </a:bodyPr>
          <a:lstStyle/>
          <a:p>
            <a:pPr>
              <a:lnSpc>
                <a:spcPts val="3639"/>
              </a:lnSpc>
            </a:pPr>
            <a:r>
              <a:rPr lang="en-US" sz="2800" dirty="0">
                <a:solidFill>
                  <a:srgbClr val="000000"/>
                </a:solidFill>
                <a:latin typeface="Arial"/>
              </a:rPr>
              <a:t>Removes classroom teaching experience from being a requirement for certification as a school counselor</a:t>
            </a:r>
          </a:p>
        </p:txBody>
      </p:sp>
      <p:sp>
        <p:nvSpPr>
          <p:cNvPr id="13" name="TextBox 13"/>
          <p:cNvSpPr txBox="1"/>
          <p:nvPr/>
        </p:nvSpPr>
        <p:spPr>
          <a:xfrm>
            <a:off x="1028700" y="4773930"/>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SB 763 (Middleton/Hefner) – Chaplains as School Counselors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087" r="13087"/>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029612" cy="890275"/>
          </a:xfrm>
          <a:prstGeom prst="rect">
            <a:avLst/>
          </a:prstGeom>
        </p:spPr>
        <p:txBody>
          <a:bodyPr lIns="0" tIns="0" rIns="0" bIns="0" rtlCol="0" anchor="t">
            <a:spAutoFit/>
          </a:bodyPr>
          <a:lstStyle/>
          <a:p>
            <a:pPr>
              <a:lnSpc>
                <a:spcPts val="5800"/>
              </a:lnSpc>
              <a:spcBef>
                <a:spcPct val="0"/>
              </a:spcBef>
            </a:pPr>
            <a:r>
              <a:rPr lang="en-US" sz="5800" spc="-272" dirty="0">
                <a:solidFill>
                  <a:srgbClr val="1B75BC"/>
                </a:solidFill>
                <a:latin typeface="Arial Bold"/>
              </a:rPr>
              <a:t>TRS bills that passed</a:t>
            </a:r>
          </a:p>
        </p:txBody>
      </p:sp>
      <p:sp>
        <p:nvSpPr>
          <p:cNvPr id="10" name="TextBox 10"/>
          <p:cNvSpPr txBox="1"/>
          <p:nvPr/>
        </p:nvSpPr>
        <p:spPr>
          <a:xfrm>
            <a:off x="1028700" y="4505856"/>
            <a:ext cx="11631892" cy="884682"/>
          </a:xfrm>
          <a:prstGeom prst="rect">
            <a:avLst/>
          </a:prstGeom>
        </p:spPr>
        <p:txBody>
          <a:bodyPr lIns="0" tIns="0" rIns="0" bIns="0" rtlCol="0" anchor="t">
            <a:spAutoFit/>
          </a:bodyPr>
          <a:lstStyle/>
          <a:p>
            <a:pPr>
              <a:lnSpc>
                <a:spcPts val="3353"/>
              </a:lnSpc>
            </a:pPr>
            <a:r>
              <a:rPr lang="en-US" sz="2599" dirty="0">
                <a:solidFill>
                  <a:srgbClr val="000000"/>
                </a:solidFill>
                <a:latin typeface="Arial"/>
              </a:rPr>
              <a:t>Optional plans offering dental and vision care will be available under TRS-Care for retirees in the future</a:t>
            </a:r>
          </a:p>
        </p:txBody>
      </p:sp>
      <p:sp>
        <p:nvSpPr>
          <p:cNvPr id="11" name="TextBox 11"/>
          <p:cNvSpPr txBox="1"/>
          <p:nvPr/>
        </p:nvSpPr>
        <p:spPr>
          <a:xfrm>
            <a:off x="1028700" y="3938166"/>
            <a:ext cx="12199567" cy="605790"/>
          </a:xfrm>
          <a:prstGeom prst="rect">
            <a:avLst/>
          </a:prstGeom>
        </p:spPr>
        <p:txBody>
          <a:bodyPr lIns="0" tIns="0" rIns="0" bIns="0" rtlCol="0" anchor="t">
            <a:spAutoFit/>
          </a:bodyPr>
          <a:lstStyle/>
          <a:p>
            <a:pPr>
              <a:lnSpc>
                <a:spcPts val="4409"/>
              </a:lnSpc>
            </a:pPr>
            <a:r>
              <a:rPr lang="en-US" sz="3150" spc="-53" dirty="0">
                <a:solidFill>
                  <a:srgbClr val="1B75BC"/>
                </a:solidFill>
                <a:latin typeface="Arial Bold"/>
              </a:rPr>
              <a:t>SB 1854 (Paxton/Lambert) –  Optional Dental/Vision for Retirees</a:t>
            </a:r>
          </a:p>
        </p:txBody>
      </p:sp>
      <p:sp>
        <p:nvSpPr>
          <p:cNvPr id="12" name="TextBox 12"/>
          <p:cNvSpPr txBox="1"/>
          <p:nvPr/>
        </p:nvSpPr>
        <p:spPr>
          <a:xfrm>
            <a:off x="1028700" y="6120153"/>
            <a:ext cx="11631892" cy="3202940"/>
          </a:xfrm>
          <a:prstGeom prst="rect">
            <a:avLst/>
          </a:prstGeom>
        </p:spPr>
        <p:txBody>
          <a:bodyPr lIns="0" tIns="0" rIns="0" bIns="0" rtlCol="0" anchor="t">
            <a:spAutoFit/>
          </a:bodyPr>
          <a:lstStyle/>
          <a:p>
            <a:pPr>
              <a:lnSpc>
                <a:spcPts val="3119"/>
              </a:lnSpc>
            </a:pPr>
            <a:r>
              <a:rPr lang="en-US" sz="2599" dirty="0">
                <a:solidFill>
                  <a:srgbClr val="000000"/>
                </a:solidFill>
                <a:latin typeface="Arial"/>
              </a:rPr>
              <a:t>Provides a one-time “13th check” of $2,400 for retirees aged 70-74 years and 47,500 for those 75 or older. Contingent on the passage of the constitutional amendment proposed in HJR 2, retirees who retired on or before August 31, 2020, will receive a cost-of-living increase:</a:t>
            </a:r>
          </a:p>
          <a:p>
            <a:pPr marL="914400" lvl="1" indent="-457200">
              <a:lnSpc>
                <a:spcPts val="3119"/>
              </a:lnSpc>
              <a:buFont typeface="Courier New" panose="02070309020205020404" pitchFamily="49" charset="0"/>
              <a:buChar char="o"/>
            </a:pPr>
            <a:r>
              <a:rPr lang="en-US" sz="2599" dirty="0">
                <a:solidFill>
                  <a:srgbClr val="000000"/>
                </a:solidFill>
                <a:ea typeface="Arial"/>
              </a:rPr>
              <a:t>6% COLA for those retiring on or before 8/31/2001</a:t>
            </a:r>
          </a:p>
          <a:p>
            <a:pPr marL="914400" lvl="1" indent="-457200">
              <a:lnSpc>
                <a:spcPts val="3119"/>
              </a:lnSpc>
              <a:buFont typeface="Courier New" panose="02070309020205020404" pitchFamily="49" charset="0"/>
              <a:buChar char="o"/>
            </a:pPr>
            <a:r>
              <a:rPr lang="en-US" sz="2599" dirty="0">
                <a:solidFill>
                  <a:srgbClr val="000000"/>
                </a:solidFill>
                <a:ea typeface="Arial"/>
              </a:rPr>
              <a:t>4% COLA for those retiring on or before 8/31/2013</a:t>
            </a:r>
          </a:p>
          <a:p>
            <a:pPr marL="914400" lvl="1" indent="-457200">
              <a:lnSpc>
                <a:spcPts val="3119"/>
              </a:lnSpc>
              <a:buFont typeface="Courier New" panose="02070309020205020404" pitchFamily="49" charset="0"/>
              <a:buChar char="o"/>
            </a:pPr>
            <a:r>
              <a:rPr lang="en-US" sz="2599" dirty="0">
                <a:solidFill>
                  <a:srgbClr val="000000"/>
                </a:solidFill>
                <a:ea typeface="Arial"/>
              </a:rPr>
              <a:t>2% COLA for those retiring on or before 8/31/2020</a:t>
            </a:r>
          </a:p>
          <a:p>
            <a:pPr>
              <a:lnSpc>
                <a:spcPts val="3379"/>
              </a:lnSpc>
            </a:pPr>
            <a:endParaRPr lang="en-US" sz="2599" dirty="0">
              <a:solidFill>
                <a:srgbClr val="000000"/>
              </a:solidFill>
              <a:ea typeface="Arial"/>
            </a:endParaRPr>
          </a:p>
        </p:txBody>
      </p:sp>
      <p:sp>
        <p:nvSpPr>
          <p:cNvPr id="13" name="TextBox 13"/>
          <p:cNvSpPr txBox="1"/>
          <p:nvPr/>
        </p:nvSpPr>
        <p:spPr>
          <a:xfrm>
            <a:off x="1028700" y="1961030"/>
            <a:ext cx="12199567" cy="605790"/>
          </a:xfrm>
          <a:prstGeom prst="rect">
            <a:avLst/>
          </a:prstGeom>
        </p:spPr>
        <p:txBody>
          <a:bodyPr lIns="0" tIns="0" rIns="0" bIns="0" rtlCol="0" anchor="t">
            <a:spAutoFit/>
          </a:bodyPr>
          <a:lstStyle/>
          <a:p>
            <a:pPr>
              <a:lnSpc>
                <a:spcPts val="4409"/>
              </a:lnSpc>
            </a:pPr>
            <a:r>
              <a:rPr lang="en-US" sz="3150" spc="-12" dirty="0">
                <a:solidFill>
                  <a:srgbClr val="1B75BC"/>
                </a:solidFill>
                <a:latin typeface="Arial Bold"/>
              </a:rPr>
              <a:t>TRS ActiveCare Premiums for Active Members</a:t>
            </a:r>
          </a:p>
        </p:txBody>
      </p:sp>
      <p:sp>
        <p:nvSpPr>
          <p:cNvPr id="14" name="TextBox 14"/>
          <p:cNvSpPr txBox="1"/>
          <p:nvPr/>
        </p:nvSpPr>
        <p:spPr>
          <a:xfrm>
            <a:off x="1028700" y="2546232"/>
            <a:ext cx="11886737" cy="1647444"/>
          </a:xfrm>
          <a:prstGeom prst="rect">
            <a:avLst/>
          </a:prstGeom>
        </p:spPr>
        <p:txBody>
          <a:bodyPr lIns="0" tIns="0" rIns="0" bIns="0" rtlCol="0" anchor="t">
            <a:spAutoFit/>
          </a:bodyPr>
          <a:lstStyle/>
          <a:p>
            <a:pPr>
              <a:lnSpc>
                <a:spcPts val="3197"/>
              </a:lnSpc>
            </a:pPr>
            <a:r>
              <a:rPr lang="en-US" sz="2599" dirty="0">
                <a:solidFill>
                  <a:srgbClr val="000000"/>
                </a:solidFill>
                <a:latin typeface="Arial"/>
              </a:rPr>
              <a:t>$588.5 million appropriation to TRS ActiveCare insurance to help with health care premiums.  Premiums are still expected to increase by 6.4% on average (up to as high as an increase of 12.7% </a:t>
            </a:r>
          </a:p>
          <a:p>
            <a:pPr>
              <a:lnSpc>
                <a:spcPts val="3197"/>
              </a:lnSpc>
            </a:pPr>
            <a:endParaRPr lang="en-US" sz="2599" dirty="0">
              <a:solidFill>
                <a:srgbClr val="000000"/>
              </a:solidFill>
              <a:latin typeface="Arial"/>
            </a:endParaRPr>
          </a:p>
        </p:txBody>
      </p:sp>
      <p:sp>
        <p:nvSpPr>
          <p:cNvPr id="15" name="TextBox 15"/>
          <p:cNvSpPr txBox="1"/>
          <p:nvPr/>
        </p:nvSpPr>
        <p:spPr>
          <a:xfrm>
            <a:off x="1028700" y="5533413"/>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SB 10 (Huffman/Bonnen) Cost-of-Living Increase for Retirees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sp>
      <p:grpSp>
        <p:nvGrpSpPr>
          <p:cNvPr id="9" name="Group 9"/>
          <p:cNvGrpSpPr/>
          <p:nvPr/>
        </p:nvGrpSpPr>
        <p:grpSpPr>
          <a:xfrm>
            <a:off x="13951108" y="6199293"/>
            <a:ext cx="1261926" cy="456495"/>
            <a:chOff x="0" y="0"/>
            <a:chExt cx="332359" cy="120229"/>
          </a:xfrm>
        </p:grpSpPr>
        <p:sp>
          <p:nvSpPr>
            <p:cNvPr id="10" name="Freeform 10"/>
            <p:cNvSpPr/>
            <p:nvPr/>
          </p:nvSpPr>
          <p:spPr>
            <a:xfrm>
              <a:off x="0" y="0"/>
              <a:ext cx="332359" cy="120229"/>
            </a:xfrm>
            <a:custGeom>
              <a:avLst/>
              <a:gdLst/>
              <a:ahLst/>
              <a:cxnLst/>
              <a:rect l="l" t="t" r="r" b="b"/>
              <a:pathLst>
                <a:path w="332359" h="120229">
                  <a:moveTo>
                    <a:pt x="0" y="0"/>
                  </a:moveTo>
                  <a:lnTo>
                    <a:pt x="332359" y="0"/>
                  </a:lnTo>
                  <a:lnTo>
                    <a:pt x="332359" y="120229"/>
                  </a:lnTo>
                  <a:lnTo>
                    <a:pt x="0" y="120229"/>
                  </a:lnTo>
                  <a:close/>
                </a:path>
              </a:pathLst>
            </a:custGeom>
            <a:solidFill>
              <a:srgbClr val="F2F4F5"/>
            </a:solidFill>
          </p:spPr>
        </p:sp>
        <p:sp>
          <p:nvSpPr>
            <p:cNvPr id="11" name="TextBox 11"/>
            <p:cNvSpPr txBox="1"/>
            <p:nvPr/>
          </p:nvSpPr>
          <p:spPr>
            <a:xfrm>
              <a:off x="0" y="-95250"/>
              <a:ext cx="812800" cy="908050"/>
            </a:xfrm>
            <a:prstGeom prst="rect">
              <a:avLst/>
            </a:prstGeom>
          </p:spPr>
          <p:txBody>
            <a:bodyPr lIns="50800" tIns="50800" rIns="50800" bIns="50800" rtlCol="0" anchor="ctr"/>
            <a:lstStyle/>
            <a:p>
              <a:pPr algn="ctr">
                <a:lnSpc>
                  <a:spcPts val="3220"/>
                </a:lnSpc>
              </a:pPr>
              <a:endParaRPr dirty="0"/>
            </a:p>
          </p:txBody>
        </p:sp>
      </p:grpSp>
      <p:sp>
        <p:nvSpPr>
          <p:cNvPr id="12" name="TextBox 12"/>
          <p:cNvSpPr txBox="1"/>
          <p:nvPr/>
        </p:nvSpPr>
        <p:spPr>
          <a:xfrm>
            <a:off x="885825" y="1019175"/>
            <a:ext cx="12029612" cy="1623700"/>
          </a:xfrm>
          <a:prstGeom prst="rect">
            <a:avLst/>
          </a:prstGeom>
        </p:spPr>
        <p:txBody>
          <a:bodyPr lIns="0" tIns="0" rIns="0" bIns="0" rtlCol="0" anchor="t">
            <a:spAutoFit/>
          </a:bodyPr>
          <a:lstStyle/>
          <a:p>
            <a:pPr>
              <a:lnSpc>
                <a:spcPts val="5800"/>
              </a:lnSpc>
            </a:pPr>
            <a:r>
              <a:rPr lang="en-US" sz="5800" spc="-75" dirty="0">
                <a:solidFill>
                  <a:srgbClr val="1B75BC"/>
                </a:solidFill>
                <a:latin typeface="Arial Bold"/>
              </a:rPr>
              <a:t>No raise.</a:t>
            </a:r>
          </a:p>
          <a:p>
            <a:pPr>
              <a:lnSpc>
                <a:spcPts val="5800"/>
              </a:lnSpc>
              <a:spcBef>
                <a:spcPct val="0"/>
              </a:spcBef>
            </a:pPr>
            <a:r>
              <a:rPr lang="en-US" sz="5800" spc="-75" dirty="0">
                <a:solidFill>
                  <a:srgbClr val="1B75BC"/>
                </a:solidFill>
                <a:latin typeface="Arial Bold"/>
              </a:rPr>
              <a:t>But how about a license plate?</a:t>
            </a:r>
          </a:p>
        </p:txBody>
      </p:sp>
      <p:sp>
        <p:nvSpPr>
          <p:cNvPr id="13" name="TextBox 13"/>
          <p:cNvSpPr txBox="1"/>
          <p:nvPr/>
        </p:nvSpPr>
        <p:spPr>
          <a:xfrm>
            <a:off x="1028700" y="3103762"/>
            <a:ext cx="12199567" cy="707390"/>
          </a:xfrm>
          <a:prstGeom prst="rect">
            <a:avLst/>
          </a:prstGeom>
        </p:spPr>
        <p:txBody>
          <a:bodyPr lIns="0" tIns="0" rIns="0" bIns="0" rtlCol="0" anchor="t">
            <a:spAutoFit/>
          </a:bodyPr>
          <a:lstStyle/>
          <a:p>
            <a:pPr>
              <a:lnSpc>
                <a:spcPts val="5109"/>
              </a:lnSpc>
            </a:pPr>
            <a:r>
              <a:rPr lang="en-US" sz="3649" spc="-109" dirty="0">
                <a:solidFill>
                  <a:srgbClr val="1B75BC"/>
                </a:solidFill>
                <a:latin typeface="Arial Bold"/>
              </a:rPr>
              <a:t>HB 108 (Cortez/Menéndez) </a:t>
            </a:r>
          </a:p>
        </p:txBody>
      </p:sp>
      <p:sp>
        <p:nvSpPr>
          <p:cNvPr id="14" name="TextBox 14"/>
          <p:cNvSpPr txBox="1"/>
          <p:nvPr/>
        </p:nvSpPr>
        <p:spPr>
          <a:xfrm>
            <a:off x="1028700" y="3774820"/>
            <a:ext cx="11005414" cy="2954656"/>
          </a:xfrm>
          <a:prstGeom prst="rect">
            <a:avLst/>
          </a:prstGeom>
        </p:spPr>
        <p:txBody>
          <a:bodyPr lIns="0" tIns="0" rIns="0" bIns="0" rtlCol="0" anchor="t">
            <a:spAutoFit/>
          </a:bodyPr>
          <a:lstStyle/>
          <a:p>
            <a:pPr marL="712462" lvl="1" indent="-356231">
              <a:lnSpc>
                <a:spcPts val="4619"/>
              </a:lnSpc>
              <a:buFont typeface="Arial"/>
              <a:buChar char="•"/>
            </a:pPr>
            <a:r>
              <a:rPr lang="en-US" sz="3299" dirty="0">
                <a:solidFill>
                  <a:srgbClr val="000000"/>
                </a:solidFill>
                <a:latin typeface="Arial"/>
              </a:rPr>
              <a:t>Specialty license plates for classroom teachers with at least 15 years of service for $10 </a:t>
            </a:r>
          </a:p>
          <a:p>
            <a:pPr>
              <a:lnSpc>
                <a:spcPts val="4619"/>
              </a:lnSpc>
            </a:pPr>
            <a:endParaRPr lang="en-US" sz="3299" dirty="0">
              <a:solidFill>
                <a:srgbClr val="000000"/>
              </a:solidFill>
              <a:latin typeface="Arial"/>
            </a:endParaRPr>
          </a:p>
          <a:p>
            <a:pPr marL="712462" lvl="1" indent="-356231">
              <a:lnSpc>
                <a:spcPts val="4619"/>
              </a:lnSpc>
              <a:buFont typeface="Arial"/>
              <a:buChar char="•"/>
            </a:pPr>
            <a:r>
              <a:rPr lang="en-US" sz="3299" dirty="0">
                <a:solidFill>
                  <a:srgbClr val="000000"/>
                </a:solidFill>
                <a:latin typeface="Arial"/>
              </a:rPr>
              <a:t>Specialty license plates for retired teachers with at least 20 years of service for $5</a:t>
            </a:r>
          </a:p>
        </p:txBody>
      </p:sp>
      <p:pic>
        <p:nvPicPr>
          <p:cNvPr id="17" name="Picture 16" descr="A picture containing text, vehicle, land vehicle, car&#10;&#10;Description automatically generated">
            <a:extLst>
              <a:ext uri="{FF2B5EF4-FFF2-40B4-BE49-F238E27FC236}">
                <a16:creationId xmlns:a16="http://schemas.microsoft.com/office/drawing/2014/main" id="{3FBB6EDD-068D-99D2-B06B-74D8E8F5B7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270361"/>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19745" r="19745"/>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12238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Students</a:t>
            </a:r>
          </a:p>
        </p:txBody>
      </p:sp>
      <p:sp>
        <p:nvSpPr>
          <p:cNvPr id="11" name="TextBox 11"/>
          <p:cNvSpPr txBox="1"/>
          <p:nvPr/>
        </p:nvSpPr>
        <p:spPr>
          <a:xfrm>
            <a:off x="9144000" y="2387461"/>
            <a:ext cx="8252680" cy="3302635"/>
          </a:xfrm>
          <a:prstGeom prst="rect">
            <a:avLst/>
          </a:prstGeom>
        </p:spPr>
        <p:txBody>
          <a:bodyPr lIns="0" tIns="0" rIns="0" bIns="0" rtlCol="0" anchor="t">
            <a:spAutoFit/>
          </a:bodyPr>
          <a:lstStyle/>
          <a:p>
            <a:pPr>
              <a:lnSpc>
                <a:spcPts val="4339"/>
              </a:lnSpc>
            </a:pPr>
            <a:r>
              <a:rPr lang="en-US" sz="3099" spc="-158" dirty="0">
                <a:solidFill>
                  <a:srgbClr val="000000"/>
                </a:solidFill>
                <a:latin typeface="Arial"/>
              </a:rPr>
              <a:t>HB 3908 - Fentanyl abuse prevention awareness</a:t>
            </a:r>
          </a:p>
          <a:p>
            <a:pPr>
              <a:lnSpc>
                <a:spcPts val="4339"/>
              </a:lnSpc>
            </a:pPr>
            <a:r>
              <a:rPr lang="en-US" sz="3099" dirty="0">
                <a:solidFill>
                  <a:srgbClr val="000000"/>
                </a:solidFill>
                <a:latin typeface="Arial"/>
              </a:rPr>
              <a:t>HB 4375 – AED instruction</a:t>
            </a:r>
          </a:p>
          <a:p>
            <a:pPr>
              <a:lnSpc>
                <a:spcPts val="4339"/>
              </a:lnSpc>
            </a:pPr>
            <a:r>
              <a:rPr lang="en-US" sz="3099" dirty="0">
                <a:solidFill>
                  <a:srgbClr val="000000"/>
                </a:solidFill>
                <a:latin typeface="Arial"/>
              </a:rPr>
              <a:t>SB 68 - Career investigation day</a:t>
            </a:r>
          </a:p>
          <a:p>
            <a:pPr>
              <a:lnSpc>
                <a:spcPts val="4339"/>
              </a:lnSpc>
            </a:pPr>
            <a:r>
              <a:rPr lang="en-US" sz="3099" dirty="0">
                <a:solidFill>
                  <a:srgbClr val="000000"/>
                </a:solidFill>
                <a:latin typeface="Arial"/>
              </a:rPr>
              <a:t>HB 567 - The Crown Act</a:t>
            </a:r>
          </a:p>
          <a:p>
            <a:pPr>
              <a:lnSpc>
                <a:spcPts val="4339"/>
              </a:lnSpc>
            </a:pPr>
            <a:r>
              <a:rPr lang="en-US" sz="3099" spc="-52" dirty="0">
                <a:solidFill>
                  <a:srgbClr val="000000"/>
                </a:solidFill>
                <a:latin typeface="Arial"/>
              </a:rPr>
              <a:t>HB 114 – Optional DAEP removal for marijuana</a:t>
            </a:r>
          </a:p>
          <a:p>
            <a:pPr>
              <a:lnSpc>
                <a:spcPts val="4339"/>
              </a:lnSpc>
            </a:pPr>
            <a:endParaRPr lang="en-US" sz="3099" spc="-52" dirty="0">
              <a:solidFill>
                <a:srgbClr val="000000"/>
              </a:solidFill>
              <a:latin typeface="Arial"/>
            </a:endParaRPr>
          </a:p>
        </p:txBody>
      </p:sp>
      <p:sp>
        <p:nvSpPr>
          <p:cNvPr id="12" name="TextBox 12"/>
          <p:cNvSpPr txBox="1"/>
          <p:nvPr/>
        </p:nvSpPr>
        <p:spPr>
          <a:xfrm>
            <a:off x="9465418" y="6582334"/>
            <a:ext cx="8199119" cy="1632204"/>
          </a:xfrm>
          <a:prstGeom prst="rect">
            <a:avLst/>
          </a:prstGeom>
        </p:spPr>
        <p:txBody>
          <a:bodyPr lIns="0" tIns="0" rIns="0" bIns="0" rtlCol="0" anchor="t">
            <a:spAutoFit/>
          </a:bodyPr>
          <a:lstStyle/>
          <a:p>
            <a:pPr>
              <a:lnSpc>
                <a:spcPts val="3107"/>
              </a:lnSpc>
            </a:pPr>
            <a:r>
              <a:rPr lang="en-US" sz="2799" dirty="0">
                <a:solidFill>
                  <a:srgbClr val="FFFFFF"/>
                </a:solidFill>
                <a:latin typeface="Arial"/>
              </a:rPr>
              <a:t>Students are what it's all about. A few bills passed to protect the health and rights of students, as well as some which provides options that may be beneficial.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087" r="13087"/>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Student bills that passed</a:t>
            </a:r>
          </a:p>
        </p:txBody>
      </p:sp>
      <p:sp>
        <p:nvSpPr>
          <p:cNvPr id="10" name="TextBox 10"/>
          <p:cNvSpPr txBox="1"/>
          <p:nvPr/>
        </p:nvSpPr>
        <p:spPr>
          <a:xfrm>
            <a:off x="1028700" y="5067300"/>
            <a:ext cx="11631892" cy="884682"/>
          </a:xfrm>
          <a:prstGeom prst="rect">
            <a:avLst/>
          </a:prstGeom>
        </p:spPr>
        <p:txBody>
          <a:bodyPr lIns="0" tIns="0" rIns="0" bIns="0" rtlCol="0" anchor="t">
            <a:spAutoFit/>
          </a:bodyPr>
          <a:lstStyle/>
          <a:p>
            <a:pPr>
              <a:lnSpc>
                <a:spcPts val="3353"/>
              </a:lnSpc>
            </a:pPr>
            <a:r>
              <a:rPr lang="en-US" sz="2599" dirty="0">
                <a:solidFill>
                  <a:srgbClr val="000000"/>
                </a:solidFill>
                <a:latin typeface="Arial"/>
              </a:rPr>
              <a:t>Requires students in grades 7-12 to receive instruction on the use of automated external defibrillators</a:t>
            </a:r>
          </a:p>
        </p:txBody>
      </p:sp>
      <p:sp>
        <p:nvSpPr>
          <p:cNvPr id="11" name="TextBox 11"/>
          <p:cNvSpPr txBox="1"/>
          <p:nvPr/>
        </p:nvSpPr>
        <p:spPr>
          <a:xfrm>
            <a:off x="1028700" y="4509135"/>
            <a:ext cx="12199567" cy="605790"/>
          </a:xfrm>
          <a:prstGeom prst="rect">
            <a:avLst/>
          </a:prstGeom>
        </p:spPr>
        <p:txBody>
          <a:bodyPr lIns="0" tIns="0" rIns="0" bIns="0" rtlCol="0" anchor="t">
            <a:spAutoFit/>
          </a:bodyPr>
          <a:lstStyle/>
          <a:p>
            <a:pPr>
              <a:lnSpc>
                <a:spcPts val="4409"/>
              </a:lnSpc>
            </a:pPr>
            <a:r>
              <a:rPr lang="en-US" sz="3150" spc="-53" dirty="0">
                <a:solidFill>
                  <a:srgbClr val="1B75BC"/>
                </a:solidFill>
                <a:latin typeface="Arial Bold"/>
              </a:rPr>
              <a:t>HB 4375 (VanDeaver/Perry) – AED Instruction</a:t>
            </a:r>
          </a:p>
        </p:txBody>
      </p:sp>
      <p:sp>
        <p:nvSpPr>
          <p:cNvPr id="12" name="TextBox 12"/>
          <p:cNvSpPr txBox="1"/>
          <p:nvPr/>
        </p:nvSpPr>
        <p:spPr>
          <a:xfrm>
            <a:off x="1028700" y="6855933"/>
            <a:ext cx="11631892" cy="1329055"/>
          </a:xfrm>
          <a:prstGeom prst="rect">
            <a:avLst/>
          </a:prstGeom>
        </p:spPr>
        <p:txBody>
          <a:bodyPr lIns="0" tIns="0" rIns="0" bIns="0" rtlCol="0" anchor="t">
            <a:spAutoFit/>
          </a:bodyPr>
          <a:lstStyle/>
          <a:p>
            <a:pPr>
              <a:lnSpc>
                <a:spcPts val="3379"/>
              </a:lnSpc>
            </a:pPr>
            <a:r>
              <a:rPr lang="en-US" sz="2599" dirty="0">
                <a:solidFill>
                  <a:srgbClr val="000000"/>
                </a:solidFill>
                <a:latin typeface="Arial"/>
              </a:rPr>
              <a:t>Permits schools to excuse the absence of a student in grades 11-12 for a “career investigation day” to visit a professional workplace to determine interest in pursuing that field</a:t>
            </a:r>
          </a:p>
        </p:txBody>
      </p:sp>
      <p:sp>
        <p:nvSpPr>
          <p:cNvPr id="13" name="TextBox 13"/>
          <p:cNvSpPr txBox="1"/>
          <p:nvPr/>
        </p:nvSpPr>
        <p:spPr>
          <a:xfrm>
            <a:off x="1028700" y="2400549"/>
            <a:ext cx="12199567" cy="605790"/>
          </a:xfrm>
          <a:prstGeom prst="rect">
            <a:avLst/>
          </a:prstGeom>
        </p:spPr>
        <p:txBody>
          <a:bodyPr lIns="0" tIns="0" rIns="0" bIns="0" rtlCol="0" anchor="t">
            <a:spAutoFit/>
          </a:bodyPr>
          <a:lstStyle/>
          <a:p>
            <a:pPr>
              <a:lnSpc>
                <a:spcPts val="4409"/>
              </a:lnSpc>
            </a:pPr>
            <a:r>
              <a:rPr lang="en-US" sz="3150" spc="-12" dirty="0">
                <a:solidFill>
                  <a:srgbClr val="1B75BC"/>
                </a:solidFill>
                <a:latin typeface="Arial Bold"/>
              </a:rPr>
              <a:t>HB 3908 (Wilson/Creighton) – Fentanyl Abuse Awareness</a:t>
            </a:r>
          </a:p>
        </p:txBody>
      </p:sp>
      <p:sp>
        <p:nvSpPr>
          <p:cNvPr id="14" name="TextBox 14"/>
          <p:cNvSpPr txBox="1"/>
          <p:nvPr/>
        </p:nvSpPr>
        <p:spPr>
          <a:xfrm>
            <a:off x="1028700" y="2988891"/>
            <a:ext cx="11886737" cy="953136"/>
          </a:xfrm>
          <a:prstGeom prst="rect">
            <a:avLst/>
          </a:prstGeom>
        </p:spPr>
        <p:txBody>
          <a:bodyPr lIns="0" tIns="0" rIns="0" bIns="0" rtlCol="0" anchor="t">
            <a:spAutoFit/>
          </a:bodyPr>
          <a:lstStyle/>
          <a:p>
            <a:pPr>
              <a:lnSpc>
                <a:spcPts val="3639"/>
              </a:lnSpc>
            </a:pPr>
            <a:r>
              <a:rPr lang="en-US" sz="2599" dirty="0">
                <a:solidFill>
                  <a:srgbClr val="000000"/>
                </a:solidFill>
                <a:latin typeface="Arial"/>
              </a:rPr>
              <a:t>Requires annual research-based instruction related to fentanyl abuse prevention and drug poisoning awareness to students in grades 6-12</a:t>
            </a:r>
          </a:p>
        </p:txBody>
      </p:sp>
      <p:sp>
        <p:nvSpPr>
          <p:cNvPr id="15" name="TextBox 15"/>
          <p:cNvSpPr txBox="1"/>
          <p:nvPr/>
        </p:nvSpPr>
        <p:spPr>
          <a:xfrm>
            <a:off x="1028700" y="6297768"/>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SB 68 (Zaffirini/Murr) – Career Investigation Day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087" r="13087"/>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Student bills that passed</a:t>
            </a:r>
          </a:p>
        </p:txBody>
      </p:sp>
      <p:sp>
        <p:nvSpPr>
          <p:cNvPr id="10" name="TextBox 10"/>
          <p:cNvSpPr txBox="1"/>
          <p:nvPr/>
        </p:nvSpPr>
        <p:spPr>
          <a:xfrm>
            <a:off x="1028700" y="4705931"/>
            <a:ext cx="11631892" cy="1722882"/>
          </a:xfrm>
          <a:prstGeom prst="rect">
            <a:avLst/>
          </a:prstGeom>
        </p:spPr>
        <p:txBody>
          <a:bodyPr lIns="0" tIns="0" rIns="0" bIns="0" rtlCol="0" anchor="t">
            <a:spAutoFit/>
          </a:bodyPr>
          <a:lstStyle/>
          <a:p>
            <a:pPr>
              <a:lnSpc>
                <a:spcPts val="3353"/>
              </a:lnSpc>
            </a:pPr>
            <a:r>
              <a:rPr lang="en-US" sz="2599" dirty="0">
                <a:solidFill>
                  <a:srgbClr val="000000"/>
                </a:solidFill>
                <a:latin typeface="Arial"/>
              </a:rPr>
              <a:t>Makes the removal of a student and placement in a DAEP optional for a student who possesses, uses, or is under the influence of marijuana on or within 300 feet of school property or at a school activity; instead, these students may complete a drug and alcohol awareness program</a:t>
            </a:r>
          </a:p>
        </p:txBody>
      </p:sp>
      <p:sp>
        <p:nvSpPr>
          <p:cNvPr id="11" name="TextBox 11"/>
          <p:cNvSpPr txBox="1"/>
          <p:nvPr/>
        </p:nvSpPr>
        <p:spPr>
          <a:xfrm>
            <a:off x="1028700" y="4182056"/>
            <a:ext cx="12199567" cy="605790"/>
          </a:xfrm>
          <a:prstGeom prst="rect">
            <a:avLst/>
          </a:prstGeom>
        </p:spPr>
        <p:txBody>
          <a:bodyPr lIns="0" tIns="0" rIns="0" bIns="0" rtlCol="0" anchor="t">
            <a:spAutoFit/>
          </a:bodyPr>
          <a:lstStyle/>
          <a:p>
            <a:pPr>
              <a:lnSpc>
                <a:spcPts val="4409"/>
              </a:lnSpc>
            </a:pPr>
            <a:r>
              <a:rPr lang="en-US" sz="3150" spc="-53" dirty="0">
                <a:solidFill>
                  <a:srgbClr val="1B75BC"/>
                </a:solidFill>
                <a:latin typeface="Arial Bold"/>
              </a:rPr>
              <a:t>HB 114 (Thompson/Parker) – Optional removal for marijuana</a:t>
            </a:r>
          </a:p>
        </p:txBody>
      </p:sp>
      <p:sp>
        <p:nvSpPr>
          <p:cNvPr id="13" name="TextBox 13"/>
          <p:cNvSpPr txBox="1"/>
          <p:nvPr/>
        </p:nvSpPr>
        <p:spPr>
          <a:xfrm>
            <a:off x="1028700" y="2135451"/>
            <a:ext cx="12199567" cy="605790"/>
          </a:xfrm>
          <a:prstGeom prst="rect">
            <a:avLst/>
          </a:prstGeom>
        </p:spPr>
        <p:txBody>
          <a:bodyPr lIns="0" tIns="0" rIns="0" bIns="0" rtlCol="0" anchor="t">
            <a:spAutoFit/>
          </a:bodyPr>
          <a:lstStyle/>
          <a:p>
            <a:pPr>
              <a:lnSpc>
                <a:spcPts val="4409"/>
              </a:lnSpc>
            </a:pPr>
            <a:r>
              <a:rPr lang="en-US" sz="3150" spc="-12" dirty="0">
                <a:solidFill>
                  <a:srgbClr val="1B75BC"/>
                </a:solidFill>
                <a:latin typeface="Arial Bold"/>
              </a:rPr>
              <a:t>HB 567 (Bowers/Miles) – The Crown Act</a:t>
            </a:r>
          </a:p>
        </p:txBody>
      </p:sp>
      <p:sp>
        <p:nvSpPr>
          <p:cNvPr id="14" name="TextBox 14"/>
          <p:cNvSpPr txBox="1"/>
          <p:nvPr/>
        </p:nvSpPr>
        <p:spPr>
          <a:xfrm>
            <a:off x="1028700" y="2674566"/>
            <a:ext cx="11886737" cy="1278890"/>
          </a:xfrm>
          <a:prstGeom prst="rect">
            <a:avLst/>
          </a:prstGeom>
        </p:spPr>
        <p:txBody>
          <a:bodyPr lIns="0" tIns="0" rIns="0" bIns="0" rtlCol="0" anchor="t">
            <a:spAutoFit/>
          </a:bodyPr>
          <a:lstStyle/>
          <a:p>
            <a:pPr>
              <a:lnSpc>
                <a:spcPts val="3249"/>
              </a:lnSpc>
            </a:pPr>
            <a:r>
              <a:rPr lang="en-US" sz="2599" dirty="0">
                <a:solidFill>
                  <a:srgbClr val="000000"/>
                </a:solidFill>
                <a:latin typeface="Arial"/>
              </a:rPr>
              <a:t>Prohibits a school from having a dress or grooming policy that discriminates against a hair texture or protective hairstyle commonly or historically associated with race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270361"/>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38179" r="1312"/>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2243021"/>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Parent Empowerment</a:t>
            </a:r>
          </a:p>
        </p:txBody>
      </p:sp>
      <p:sp>
        <p:nvSpPr>
          <p:cNvPr id="11" name="TextBox 11"/>
          <p:cNvSpPr txBox="1"/>
          <p:nvPr/>
        </p:nvSpPr>
        <p:spPr>
          <a:xfrm>
            <a:off x="9144000" y="3375029"/>
            <a:ext cx="8756655" cy="3080639"/>
          </a:xfrm>
          <a:prstGeom prst="rect">
            <a:avLst/>
          </a:prstGeom>
        </p:spPr>
        <p:txBody>
          <a:bodyPr lIns="0" tIns="0" rIns="0" bIns="0" rtlCol="0" anchor="t">
            <a:spAutoFit/>
          </a:bodyPr>
          <a:lstStyle/>
          <a:p>
            <a:pPr>
              <a:lnSpc>
                <a:spcPts val="2886"/>
              </a:lnSpc>
            </a:pPr>
            <a:r>
              <a:rPr lang="en-US" sz="2600" spc="-132" dirty="0">
                <a:solidFill>
                  <a:srgbClr val="000000"/>
                </a:solidFill>
                <a:latin typeface="Arial"/>
              </a:rPr>
              <a:t>HB 18 - Securing Children Online through Parental Empowerment</a:t>
            </a:r>
          </a:p>
          <a:p>
            <a:pPr>
              <a:lnSpc>
                <a:spcPts val="2886"/>
              </a:lnSpc>
            </a:pPr>
            <a:r>
              <a:rPr lang="en-US" sz="2600" spc="-132" dirty="0">
                <a:solidFill>
                  <a:srgbClr val="000000"/>
                </a:solidFill>
                <a:latin typeface="Arial"/>
              </a:rPr>
              <a:t>HB 1926 – Parent-directed $ for special edu</a:t>
            </a:r>
          </a:p>
          <a:p>
            <a:pPr>
              <a:lnSpc>
                <a:spcPts val="2886"/>
              </a:lnSpc>
            </a:pPr>
            <a:r>
              <a:rPr lang="en-US" sz="2600" spc="-132" dirty="0">
                <a:solidFill>
                  <a:srgbClr val="000000"/>
                </a:solidFill>
                <a:latin typeface="Arial"/>
              </a:rPr>
              <a:t>HB 3928 – Parent rights for dyslexia</a:t>
            </a:r>
          </a:p>
          <a:p>
            <a:pPr>
              <a:lnSpc>
                <a:spcPts val="2886"/>
              </a:lnSpc>
            </a:pPr>
            <a:r>
              <a:rPr lang="en-US" sz="2600" spc="-132" dirty="0">
                <a:solidFill>
                  <a:srgbClr val="000000"/>
                </a:solidFill>
                <a:latin typeface="Arial"/>
              </a:rPr>
              <a:t>HB 3803 – Parent choice grade/course repeats</a:t>
            </a:r>
          </a:p>
          <a:p>
            <a:pPr>
              <a:lnSpc>
                <a:spcPts val="2886"/>
              </a:lnSpc>
            </a:pPr>
            <a:r>
              <a:rPr lang="en-US" sz="2600" spc="-132" dirty="0">
                <a:solidFill>
                  <a:srgbClr val="000000"/>
                </a:solidFill>
                <a:latin typeface="Arial"/>
              </a:rPr>
              <a:t>HB 1212 – Parents excuse religious absences</a:t>
            </a:r>
          </a:p>
          <a:p>
            <a:pPr>
              <a:lnSpc>
                <a:spcPts val="2886"/>
              </a:lnSpc>
            </a:pPr>
            <a:r>
              <a:rPr lang="en-US" sz="2600" spc="-132" dirty="0">
                <a:solidFill>
                  <a:srgbClr val="000000"/>
                </a:solidFill>
                <a:latin typeface="Arial"/>
              </a:rPr>
              <a:t>HB 3917 – Alternatives for truancy fines</a:t>
            </a:r>
          </a:p>
          <a:p>
            <a:pPr>
              <a:lnSpc>
                <a:spcPts val="2886"/>
              </a:lnSpc>
            </a:pPr>
            <a:r>
              <a:rPr lang="en-US" sz="2600" spc="-132" dirty="0">
                <a:solidFill>
                  <a:srgbClr val="000000"/>
                </a:solidFill>
                <a:latin typeface="Arial"/>
              </a:rPr>
              <a:t>Bills relating to student transfers</a:t>
            </a:r>
          </a:p>
          <a:p>
            <a:pPr>
              <a:lnSpc>
                <a:spcPts val="4339"/>
              </a:lnSpc>
            </a:pPr>
            <a:endParaRPr lang="en-US" sz="2600" spc="-132" dirty="0">
              <a:solidFill>
                <a:srgbClr val="000000"/>
              </a:solidFill>
              <a:latin typeface="Arial"/>
            </a:endParaRPr>
          </a:p>
        </p:txBody>
      </p:sp>
      <p:sp>
        <p:nvSpPr>
          <p:cNvPr id="12" name="TextBox 12"/>
          <p:cNvSpPr txBox="1"/>
          <p:nvPr/>
        </p:nvSpPr>
        <p:spPr>
          <a:xfrm>
            <a:off x="9465418" y="6582334"/>
            <a:ext cx="8199119" cy="1632204"/>
          </a:xfrm>
          <a:prstGeom prst="rect">
            <a:avLst/>
          </a:prstGeom>
        </p:spPr>
        <p:txBody>
          <a:bodyPr lIns="0" tIns="0" rIns="0" bIns="0" rtlCol="0" anchor="t">
            <a:spAutoFit/>
          </a:bodyPr>
          <a:lstStyle/>
          <a:p>
            <a:pPr>
              <a:lnSpc>
                <a:spcPts val="3107"/>
              </a:lnSpc>
            </a:pPr>
            <a:r>
              <a:rPr lang="en-US" sz="2799" dirty="0">
                <a:solidFill>
                  <a:srgbClr val="FFFFFF"/>
                </a:solidFill>
                <a:latin typeface="Arial"/>
              </a:rPr>
              <a:t>Parents are the most important decision-maker in the life of a child (except when legislators deem they're not), and many laws were passed to empower parents.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087" r="13087"/>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029612" cy="890275"/>
          </a:xfrm>
          <a:prstGeom prst="rect">
            <a:avLst/>
          </a:prstGeom>
        </p:spPr>
        <p:txBody>
          <a:bodyPr lIns="0" tIns="0" rIns="0" bIns="0" rtlCol="0" anchor="t">
            <a:spAutoFit/>
          </a:bodyPr>
          <a:lstStyle/>
          <a:p>
            <a:pPr>
              <a:lnSpc>
                <a:spcPts val="5800"/>
              </a:lnSpc>
              <a:spcBef>
                <a:spcPct val="0"/>
              </a:spcBef>
            </a:pPr>
            <a:r>
              <a:rPr lang="en-US" sz="5800" spc="-23" dirty="0">
                <a:solidFill>
                  <a:srgbClr val="1B75BC"/>
                </a:solidFill>
                <a:latin typeface="Arial Bold"/>
              </a:rPr>
              <a:t>Parent Empowerment bills passed</a:t>
            </a:r>
          </a:p>
        </p:txBody>
      </p:sp>
      <p:sp>
        <p:nvSpPr>
          <p:cNvPr id="10" name="TextBox 10"/>
          <p:cNvSpPr txBox="1"/>
          <p:nvPr/>
        </p:nvSpPr>
        <p:spPr>
          <a:xfrm>
            <a:off x="1028700" y="2115702"/>
            <a:ext cx="12199567" cy="1140460"/>
          </a:xfrm>
          <a:prstGeom prst="rect">
            <a:avLst/>
          </a:prstGeom>
        </p:spPr>
        <p:txBody>
          <a:bodyPr lIns="0" tIns="0" rIns="0" bIns="0" rtlCol="0" anchor="t">
            <a:spAutoFit/>
          </a:bodyPr>
          <a:lstStyle/>
          <a:p>
            <a:pPr>
              <a:lnSpc>
                <a:spcPts val="4409"/>
              </a:lnSpc>
            </a:pPr>
            <a:r>
              <a:rPr lang="en-US" sz="3150" spc="-12" dirty="0">
                <a:solidFill>
                  <a:srgbClr val="1B75BC"/>
                </a:solidFill>
                <a:latin typeface="Arial Bold"/>
              </a:rPr>
              <a:t>HB 18 (Slawson/Hughes)</a:t>
            </a:r>
          </a:p>
          <a:p>
            <a:pPr>
              <a:lnSpc>
                <a:spcPts val="4270"/>
              </a:lnSpc>
            </a:pPr>
            <a:r>
              <a:rPr lang="en-US" sz="3050" spc="-143" dirty="0">
                <a:solidFill>
                  <a:srgbClr val="1B75BC"/>
                </a:solidFill>
                <a:latin typeface="Arial Bold"/>
              </a:rPr>
              <a:t>Securing Children Online through Parental Empowerment (SCOPE) Act</a:t>
            </a:r>
          </a:p>
        </p:txBody>
      </p:sp>
      <p:sp>
        <p:nvSpPr>
          <p:cNvPr id="11" name="TextBox 11"/>
          <p:cNvSpPr txBox="1"/>
          <p:nvPr/>
        </p:nvSpPr>
        <p:spPr>
          <a:xfrm>
            <a:off x="1028700" y="3332897"/>
            <a:ext cx="11886737" cy="1688465"/>
          </a:xfrm>
          <a:prstGeom prst="rect">
            <a:avLst/>
          </a:prstGeom>
        </p:spPr>
        <p:txBody>
          <a:bodyPr lIns="0" tIns="0" rIns="0" bIns="0" rtlCol="0" anchor="t">
            <a:spAutoFit/>
          </a:bodyPr>
          <a:lstStyle/>
          <a:p>
            <a:pPr>
              <a:lnSpc>
                <a:spcPts val="3249"/>
              </a:lnSpc>
            </a:pPr>
            <a:r>
              <a:rPr lang="en-US" sz="2800" dirty="0">
                <a:solidFill>
                  <a:srgbClr val="000000"/>
                </a:solidFill>
                <a:latin typeface="Arial"/>
              </a:rPr>
              <a:t>Requires digital service providers to obtain parental consent before minors enter into agreements or share personal information/data if the platform allows sharing content on message boards, chat rooms, a landing page, channel, or feed (such as social media in many forms).</a:t>
            </a:r>
          </a:p>
        </p:txBody>
      </p:sp>
      <p:sp>
        <p:nvSpPr>
          <p:cNvPr id="12" name="TextBox 12"/>
          <p:cNvSpPr txBox="1"/>
          <p:nvPr/>
        </p:nvSpPr>
        <p:spPr>
          <a:xfrm>
            <a:off x="1028700" y="5098097"/>
            <a:ext cx="11886737" cy="4384790"/>
          </a:xfrm>
          <a:prstGeom prst="rect">
            <a:avLst/>
          </a:prstGeom>
        </p:spPr>
        <p:txBody>
          <a:bodyPr lIns="0" tIns="0" rIns="0" bIns="0" rtlCol="0" anchor="t">
            <a:spAutoFit/>
          </a:bodyPr>
          <a:lstStyle/>
          <a:p>
            <a:pPr marL="561336" lvl="1" indent="-280668">
              <a:lnSpc>
                <a:spcPts val="3249"/>
              </a:lnSpc>
              <a:spcAft>
                <a:spcPts val="1200"/>
              </a:spcAft>
              <a:buFont typeface="Arial"/>
              <a:buChar char="•"/>
            </a:pPr>
            <a:r>
              <a:rPr lang="en-US" sz="2800" dirty="0">
                <a:solidFill>
                  <a:srgbClr val="000000"/>
                </a:solidFill>
                <a:latin typeface="Arial"/>
              </a:rPr>
              <a:t>"Digital service" means a website, an application, a program, or software that collects or processes personal identifying information with Internet connectivity. </a:t>
            </a:r>
          </a:p>
          <a:p>
            <a:pPr marL="561336" lvl="1" indent="-280668">
              <a:lnSpc>
                <a:spcPts val="3249"/>
              </a:lnSpc>
              <a:spcAft>
                <a:spcPts val="1200"/>
              </a:spcAft>
              <a:buFont typeface="Arial"/>
              <a:buChar char="•"/>
            </a:pPr>
            <a:r>
              <a:rPr lang="en-US" sz="2800" dirty="0">
                <a:solidFill>
                  <a:srgbClr val="000000"/>
                </a:solidFill>
                <a:latin typeface="Arial"/>
              </a:rPr>
              <a:t>There are many exceptions for digital services provided by the state or a political subdivision, an institution of higher education, businesses governed by privacy laws, small businesses, and even digital services that primarily offer news content that allow chat and comments incidental to the main purpose of the service (unless the provider is responsible for “harmful material,” i.e. sexually explicit content)</a:t>
            </a:r>
          </a:p>
          <a:p>
            <a:pPr>
              <a:lnSpc>
                <a:spcPts val="3249"/>
              </a:lnSpc>
            </a:pPr>
            <a:endParaRPr lang="en-US" sz="2599" dirty="0">
              <a:solidFill>
                <a:srgbClr val="000000"/>
              </a:solidFill>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156" r="13156"/>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029612" cy="890275"/>
          </a:xfrm>
          <a:prstGeom prst="rect">
            <a:avLst/>
          </a:prstGeom>
        </p:spPr>
        <p:txBody>
          <a:bodyPr lIns="0" tIns="0" rIns="0" bIns="0" rtlCol="0" anchor="t">
            <a:spAutoFit/>
          </a:bodyPr>
          <a:lstStyle/>
          <a:p>
            <a:pPr>
              <a:lnSpc>
                <a:spcPts val="5800"/>
              </a:lnSpc>
              <a:spcBef>
                <a:spcPct val="0"/>
              </a:spcBef>
            </a:pPr>
            <a:r>
              <a:rPr lang="en-US" sz="5800" spc="-23" dirty="0">
                <a:solidFill>
                  <a:srgbClr val="1B75BC"/>
                </a:solidFill>
                <a:latin typeface="Arial Bold"/>
              </a:rPr>
              <a:t>Parent Empowerment bills passed</a:t>
            </a:r>
          </a:p>
        </p:txBody>
      </p:sp>
      <p:sp>
        <p:nvSpPr>
          <p:cNvPr id="10" name="TextBox 10"/>
          <p:cNvSpPr txBox="1"/>
          <p:nvPr/>
        </p:nvSpPr>
        <p:spPr>
          <a:xfrm>
            <a:off x="1028700" y="2115702"/>
            <a:ext cx="12199567" cy="1140460"/>
          </a:xfrm>
          <a:prstGeom prst="rect">
            <a:avLst/>
          </a:prstGeom>
        </p:spPr>
        <p:txBody>
          <a:bodyPr lIns="0" tIns="0" rIns="0" bIns="0" rtlCol="0" anchor="t">
            <a:spAutoFit/>
          </a:bodyPr>
          <a:lstStyle/>
          <a:p>
            <a:pPr>
              <a:lnSpc>
                <a:spcPts val="4409"/>
              </a:lnSpc>
            </a:pPr>
            <a:r>
              <a:rPr lang="en-US" sz="3150" spc="-12" dirty="0">
                <a:solidFill>
                  <a:srgbClr val="1B75BC"/>
                </a:solidFill>
                <a:latin typeface="Arial Bold"/>
              </a:rPr>
              <a:t>HB 18 (Slawson/Hughes)</a:t>
            </a:r>
          </a:p>
          <a:p>
            <a:pPr>
              <a:lnSpc>
                <a:spcPts val="4270"/>
              </a:lnSpc>
            </a:pPr>
            <a:r>
              <a:rPr lang="en-US" sz="3050" spc="-143" dirty="0">
                <a:solidFill>
                  <a:srgbClr val="1B75BC"/>
                </a:solidFill>
                <a:latin typeface="Arial Bold"/>
              </a:rPr>
              <a:t>Securing Children Online through Parental Empowerment (SCOPE) Act</a:t>
            </a:r>
          </a:p>
        </p:txBody>
      </p:sp>
      <p:sp>
        <p:nvSpPr>
          <p:cNvPr id="11" name="TextBox 11"/>
          <p:cNvSpPr txBox="1"/>
          <p:nvPr/>
        </p:nvSpPr>
        <p:spPr>
          <a:xfrm>
            <a:off x="1028700" y="3332897"/>
            <a:ext cx="11886737" cy="6410986"/>
          </a:xfrm>
          <a:prstGeom prst="rect">
            <a:avLst/>
          </a:prstGeom>
        </p:spPr>
        <p:txBody>
          <a:bodyPr lIns="0" tIns="0" rIns="0" bIns="0" rtlCol="0" anchor="t">
            <a:spAutoFit/>
          </a:bodyPr>
          <a:lstStyle/>
          <a:p>
            <a:pPr marL="561336" lvl="1" indent="-280668">
              <a:lnSpc>
                <a:spcPts val="3249"/>
              </a:lnSpc>
              <a:spcAft>
                <a:spcPts val="1800"/>
              </a:spcAft>
              <a:buFont typeface="Arial"/>
              <a:buChar char="•"/>
            </a:pPr>
            <a:r>
              <a:rPr lang="en-US" sz="2599" dirty="0">
                <a:solidFill>
                  <a:srgbClr val="000000"/>
                </a:solidFill>
                <a:latin typeface="Arial"/>
              </a:rPr>
              <a:t>TEA to adopt standards for permissible electronic devices and software applications used by schools to minimize data collection and to ensure parental consent is required for use (other than the software application necessary for the administration of state assessments), and ensure software applications do not conduct mental health assessments without parent consent. </a:t>
            </a:r>
          </a:p>
          <a:p>
            <a:pPr marL="561336" lvl="1" indent="-280668">
              <a:lnSpc>
                <a:spcPts val="3249"/>
              </a:lnSpc>
              <a:spcAft>
                <a:spcPts val="1800"/>
              </a:spcAft>
              <a:buFont typeface="Arial"/>
              <a:buChar char="•"/>
            </a:pPr>
            <a:r>
              <a:rPr lang="en-US" sz="2599" dirty="0">
                <a:solidFill>
                  <a:srgbClr val="000000"/>
                </a:solidFill>
                <a:latin typeface="Arial"/>
              </a:rPr>
              <a:t>TEA standards may also require the use of internet filters, require alternatives to social media be used, consider age when completing assignments, and may specify times when a student’s electronic device should be deactivated.</a:t>
            </a:r>
          </a:p>
          <a:p>
            <a:pPr marL="561336" lvl="1" indent="-280668">
              <a:lnSpc>
                <a:spcPts val="3249"/>
              </a:lnSpc>
              <a:spcAft>
                <a:spcPts val="1800"/>
              </a:spcAft>
              <a:buFont typeface="Arial"/>
              <a:buChar char="•"/>
            </a:pPr>
            <a:r>
              <a:rPr lang="en-US" sz="2599" dirty="0">
                <a:solidFill>
                  <a:srgbClr val="000000"/>
                </a:solidFill>
                <a:latin typeface="Arial"/>
              </a:rPr>
              <a:t>Before transferring electronic devices to students, school districts must adopt rules about partnering with parents in cybersecurity and online safety, and electronic devices must have an internet filter that blocks pornography, obscene materials, and unsolicited downloads. </a:t>
            </a:r>
          </a:p>
          <a:p>
            <a:pPr>
              <a:lnSpc>
                <a:spcPts val="3249"/>
              </a:lnSpc>
            </a:pPr>
            <a:endParaRPr lang="en-US" sz="2599" dirty="0">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8352DE6B-B955-9378-AE1F-3847C2014222}"/>
              </a:ext>
            </a:extLst>
          </p:cNvPr>
          <p:cNvPicPr>
            <a:picLocks noChangeAspect="1"/>
          </p:cNvPicPr>
          <p:nvPr/>
        </p:nvPicPr>
        <p:blipFill>
          <a:blip r:embed="rId3"/>
          <a:stretch>
            <a:fillRect/>
          </a:stretch>
        </p:blipFill>
        <p:spPr>
          <a:xfrm>
            <a:off x="633639" y="448343"/>
            <a:ext cx="17369146" cy="9205648"/>
          </a:xfrm>
          <a:prstGeom prst="rect">
            <a:avLst/>
          </a:prstGeom>
        </p:spPr>
      </p:pic>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936974E4-6A16-0F3E-F813-35C67E7AD7C3}"/>
              </a:ext>
            </a:extLst>
          </p:cNvPr>
          <p:cNvSpPr txBox="1"/>
          <p:nvPr/>
        </p:nvSpPr>
        <p:spPr>
          <a:xfrm>
            <a:off x="1256404" y="9653991"/>
            <a:ext cx="12074585" cy="369332"/>
          </a:xfrm>
          <a:prstGeom prst="rect">
            <a:avLst/>
          </a:prstGeom>
          <a:noFill/>
        </p:spPr>
        <p:txBody>
          <a:bodyPr wrap="square" rtlCol="0">
            <a:spAutoFit/>
          </a:bodyPr>
          <a:lstStyle/>
          <a:p>
            <a:r>
              <a:rPr lang="en-US" i="1" dirty="0"/>
              <a:t>Source: Legislative Budget Board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156" r="13156"/>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Parent Empowerment bills passed</a:t>
            </a:r>
          </a:p>
        </p:txBody>
      </p:sp>
      <p:sp>
        <p:nvSpPr>
          <p:cNvPr id="10" name="TextBox 10"/>
          <p:cNvSpPr txBox="1"/>
          <p:nvPr/>
        </p:nvSpPr>
        <p:spPr>
          <a:xfrm>
            <a:off x="1028700" y="7181464"/>
            <a:ext cx="11631892" cy="1599925"/>
          </a:xfrm>
          <a:prstGeom prst="rect">
            <a:avLst/>
          </a:prstGeom>
        </p:spPr>
        <p:txBody>
          <a:bodyPr lIns="0" tIns="0" rIns="0" bIns="0" rtlCol="0" anchor="t">
            <a:spAutoFit/>
          </a:bodyPr>
          <a:lstStyle/>
          <a:p>
            <a:r>
              <a:rPr lang="en-US" sz="2599" dirty="0">
                <a:solidFill>
                  <a:srgbClr val="000000"/>
                </a:solidFill>
                <a:latin typeface="Arial"/>
              </a:rPr>
              <a:t>Allows parents to choose to for their child repeat a grade level up to grade 8 (rather than 3); allows parents of high school students to choose for the student to repeat any course from the previous year (unless the student has satisfied all requirements for graduation)</a:t>
            </a:r>
          </a:p>
        </p:txBody>
      </p:sp>
      <p:sp>
        <p:nvSpPr>
          <p:cNvPr id="11" name="TextBox 11"/>
          <p:cNvSpPr txBox="1"/>
          <p:nvPr/>
        </p:nvSpPr>
        <p:spPr>
          <a:xfrm>
            <a:off x="1028700" y="6676639"/>
            <a:ext cx="12199567" cy="605790"/>
          </a:xfrm>
          <a:prstGeom prst="rect">
            <a:avLst/>
          </a:prstGeom>
        </p:spPr>
        <p:txBody>
          <a:bodyPr lIns="0" tIns="0" rIns="0" bIns="0" rtlCol="0" anchor="t">
            <a:spAutoFit/>
          </a:bodyPr>
          <a:lstStyle/>
          <a:p>
            <a:pPr>
              <a:lnSpc>
                <a:spcPts val="4409"/>
              </a:lnSpc>
            </a:pPr>
            <a:r>
              <a:rPr lang="en-US" sz="3150" spc="-53" dirty="0">
                <a:solidFill>
                  <a:srgbClr val="1B75BC"/>
                </a:solidFill>
                <a:latin typeface="Arial Bold"/>
              </a:rPr>
              <a:t>HB 3803 (Cunningham/Paxton) – Grade/course repeats</a:t>
            </a:r>
          </a:p>
        </p:txBody>
      </p:sp>
      <p:sp>
        <p:nvSpPr>
          <p:cNvPr id="12" name="TextBox 12"/>
          <p:cNvSpPr txBox="1"/>
          <p:nvPr/>
        </p:nvSpPr>
        <p:spPr>
          <a:xfrm>
            <a:off x="1028700" y="4690359"/>
            <a:ext cx="11631892" cy="1599925"/>
          </a:xfrm>
          <a:prstGeom prst="rect">
            <a:avLst/>
          </a:prstGeom>
        </p:spPr>
        <p:txBody>
          <a:bodyPr lIns="0" tIns="0" rIns="0" bIns="0" rtlCol="0" anchor="t">
            <a:spAutoFit/>
          </a:bodyPr>
          <a:lstStyle/>
          <a:p>
            <a:r>
              <a:rPr lang="en-US" sz="2599" dirty="0">
                <a:solidFill>
                  <a:srgbClr val="000000"/>
                </a:solidFill>
                <a:latin typeface="Arial"/>
              </a:rPr>
              <a:t>Requires school districts adopt a program for testing students for dyslexia and related disorders consistent with the Texas Dyslexia Handbook. Parents must be informed of rights under IDEA and 504 and receive updates on evaluation, as well as student progress at least once each grading period</a:t>
            </a:r>
          </a:p>
        </p:txBody>
      </p:sp>
      <p:sp>
        <p:nvSpPr>
          <p:cNvPr id="13" name="TextBox 13"/>
          <p:cNvSpPr txBox="1"/>
          <p:nvPr/>
        </p:nvSpPr>
        <p:spPr>
          <a:xfrm>
            <a:off x="1028700" y="2135451"/>
            <a:ext cx="12199567" cy="605790"/>
          </a:xfrm>
          <a:prstGeom prst="rect">
            <a:avLst/>
          </a:prstGeom>
        </p:spPr>
        <p:txBody>
          <a:bodyPr lIns="0" tIns="0" rIns="0" bIns="0" rtlCol="0" anchor="t">
            <a:spAutoFit/>
          </a:bodyPr>
          <a:lstStyle/>
          <a:p>
            <a:pPr>
              <a:lnSpc>
                <a:spcPts val="4409"/>
              </a:lnSpc>
            </a:pPr>
            <a:r>
              <a:rPr lang="en-US" sz="3150" spc="-12" dirty="0">
                <a:solidFill>
                  <a:srgbClr val="1B75BC"/>
                </a:solidFill>
                <a:latin typeface="Arial Bold"/>
              </a:rPr>
              <a:t>HB 1926 (Hull/Paxton) – Parent-directed $ for special education</a:t>
            </a:r>
          </a:p>
        </p:txBody>
      </p:sp>
      <p:sp>
        <p:nvSpPr>
          <p:cNvPr id="14" name="TextBox 14"/>
          <p:cNvSpPr txBox="1"/>
          <p:nvPr/>
        </p:nvSpPr>
        <p:spPr>
          <a:xfrm>
            <a:off x="1028700" y="2674566"/>
            <a:ext cx="11886737" cy="1199944"/>
          </a:xfrm>
          <a:prstGeom prst="rect">
            <a:avLst/>
          </a:prstGeom>
        </p:spPr>
        <p:txBody>
          <a:bodyPr lIns="0" tIns="0" rIns="0" bIns="0" rtlCol="0" anchor="t">
            <a:spAutoFit/>
          </a:bodyPr>
          <a:lstStyle/>
          <a:p>
            <a:r>
              <a:rPr lang="en-US" sz="2599" dirty="0">
                <a:solidFill>
                  <a:srgbClr val="000000"/>
                </a:solidFill>
                <a:latin typeface="Arial"/>
              </a:rPr>
              <a:t>Repeals the expiration date from the Supplemental Education Services Program for students in special education to have an account with parent-directed funding for services</a:t>
            </a:r>
          </a:p>
        </p:txBody>
      </p:sp>
      <p:sp>
        <p:nvSpPr>
          <p:cNvPr id="15" name="TextBox 15"/>
          <p:cNvSpPr txBox="1"/>
          <p:nvPr/>
        </p:nvSpPr>
        <p:spPr>
          <a:xfrm>
            <a:off x="1028700" y="4160769"/>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3928 (Toth/Parker) – The Bekley Wilson Act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9258" r="19258"/>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Student Absences bills passed</a:t>
            </a:r>
          </a:p>
        </p:txBody>
      </p:sp>
      <p:sp>
        <p:nvSpPr>
          <p:cNvPr id="10" name="TextBox 10"/>
          <p:cNvSpPr txBox="1"/>
          <p:nvPr/>
        </p:nvSpPr>
        <p:spPr>
          <a:xfrm>
            <a:off x="1028700" y="5539740"/>
            <a:ext cx="11631892" cy="1757680"/>
          </a:xfrm>
          <a:prstGeom prst="rect">
            <a:avLst/>
          </a:prstGeom>
        </p:spPr>
        <p:txBody>
          <a:bodyPr lIns="0" tIns="0" rIns="0" bIns="0" rtlCol="0" anchor="t">
            <a:spAutoFit/>
          </a:bodyPr>
          <a:lstStyle/>
          <a:p>
            <a:pPr>
              <a:lnSpc>
                <a:spcPts val="3379"/>
              </a:lnSpc>
            </a:pPr>
            <a:r>
              <a:rPr lang="en-US" sz="2599" dirty="0">
                <a:solidFill>
                  <a:srgbClr val="000000"/>
                </a:solidFill>
                <a:latin typeface="Arial"/>
              </a:rPr>
              <a:t>Allows for truancy fines or other punitive measures to be waived if the parent completes an alternative requirement by the school district to attend counseling, trainings, programs, or other services designated by the school district within a certain time</a:t>
            </a:r>
          </a:p>
        </p:txBody>
      </p:sp>
      <p:sp>
        <p:nvSpPr>
          <p:cNvPr id="11" name="TextBox 11"/>
          <p:cNvSpPr txBox="1"/>
          <p:nvPr/>
        </p:nvSpPr>
        <p:spPr>
          <a:xfrm>
            <a:off x="1028700" y="2135451"/>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HB 1212 (Jetton/Kolkhorst) – Parent-excused religious absences</a:t>
            </a:r>
          </a:p>
        </p:txBody>
      </p:sp>
      <p:sp>
        <p:nvSpPr>
          <p:cNvPr id="12" name="TextBox 12"/>
          <p:cNvSpPr txBox="1"/>
          <p:nvPr/>
        </p:nvSpPr>
        <p:spPr>
          <a:xfrm>
            <a:off x="1028700" y="2674566"/>
            <a:ext cx="11886737" cy="1688465"/>
          </a:xfrm>
          <a:prstGeom prst="rect">
            <a:avLst/>
          </a:prstGeom>
        </p:spPr>
        <p:txBody>
          <a:bodyPr lIns="0" tIns="0" rIns="0" bIns="0" rtlCol="0" anchor="t">
            <a:spAutoFit/>
          </a:bodyPr>
          <a:lstStyle/>
          <a:p>
            <a:pPr>
              <a:lnSpc>
                <a:spcPts val="3249"/>
              </a:lnSpc>
            </a:pPr>
            <a:r>
              <a:rPr lang="en-US" sz="2599" dirty="0">
                <a:solidFill>
                  <a:srgbClr val="000000"/>
                </a:solidFill>
                <a:latin typeface="Arial"/>
              </a:rPr>
              <a:t>Prohibits schools from requiring note from clergy member or religious leader to excuse a student’s absence for observance of religious holy day; note from parent is sufficient to excuse the absence (signed by Governor; effective immediately)</a:t>
            </a:r>
          </a:p>
        </p:txBody>
      </p:sp>
      <p:sp>
        <p:nvSpPr>
          <p:cNvPr id="13" name="TextBox 13"/>
          <p:cNvSpPr txBox="1"/>
          <p:nvPr/>
        </p:nvSpPr>
        <p:spPr>
          <a:xfrm>
            <a:off x="1028700" y="5010150"/>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3917 (Buckley/Middleton) - Alternatives for truancy fines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087" r="13087"/>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Student Transfer bills passed</a:t>
            </a:r>
          </a:p>
        </p:txBody>
      </p:sp>
      <p:sp>
        <p:nvSpPr>
          <p:cNvPr id="10" name="TextBox 10"/>
          <p:cNvSpPr txBox="1"/>
          <p:nvPr/>
        </p:nvSpPr>
        <p:spPr>
          <a:xfrm>
            <a:off x="1021773" y="5990788"/>
            <a:ext cx="11631892" cy="2186305"/>
          </a:xfrm>
          <a:prstGeom prst="rect">
            <a:avLst/>
          </a:prstGeom>
        </p:spPr>
        <p:txBody>
          <a:bodyPr lIns="0" tIns="0" rIns="0" bIns="0" rtlCol="0" anchor="t">
            <a:spAutoFit/>
          </a:bodyPr>
          <a:lstStyle/>
          <a:p>
            <a:pPr marL="561336" lvl="1" indent="-280668">
              <a:lnSpc>
                <a:spcPts val="3379"/>
              </a:lnSpc>
              <a:buFont typeface="Arial"/>
              <a:buChar char="•"/>
            </a:pPr>
            <a:r>
              <a:rPr lang="en-US" sz="2599" dirty="0">
                <a:solidFill>
                  <a:srgbClr val="000000"/>
                </a:solidFill>
                <a:latin typeface="Arial"/>
              </a:rPr>
              <a:t>Requires school districts to transfer children of a peace officer to another campus in the district or to another district if the receiving district agrees</a:t>
            </a:r>
          </a:p>
          <a:p>
            <a:pPr marL="561336" lvl="1" indent="-280668">
              <a:lnSpc>
                <a:spcPts val="3379"/>
              </a:lnSpc>
              <a:buFont typeface="Arial"/>
              <a:buChar char="•"/>
            </a:pPr>
            <a:r>
              <a:rPr lang="en-US" sz="2599" dirty="0">
                <a:solidFill>
                  <a:srgbClr val="000000"/>
                </a:solidFill>
                <a:latin typeface="Arial"/>
              </a:rPr>
              <a:t>Transportation is not required</a:t>
            </a:r>
          </a:p>
          <a:p>
            <a:pPr marL="561336" lvl="1" indent="-280668">
              <a:lnSpc>
                <a:spcPts val="3379"/>
              </a:lnSpc>
              <a:buFont typeface="Arial"/>
              <a:buChar char="•"/>
            </a:pPr>
            <a:r>
              <a:rPr lang="en-US" sz="2599" dirty="0">
                <a:solidFill>
                  <a:srgbClr val="000000"/>
                </a:solidFill>
                <a:latin typeface="Arial"/>
              </a:rPr>
              <a:t>Applies 2023-24</a:t>
            </a:r>
          </a:p>
          <a:p>
            <a:pPr marL="561336" lvl="1" indent="-280668">
              <a:lnSpc>
                <a:spcPts val="3379"/>
              </a:lnSpc>
              <a:buFont typeface="Arial"/>
              <a:buChar char="•"/>
            </a:pPr>
            <a:r>
              <a:rPr lang="en-US" sz="2599" dirty="0">
                <a:solidFill>
                  <a:srgbClr val="000000"/>
                </a:solidFill>
                <a:latin typeface="Arial"/>
              </a:rPr>
              <a:t>Signed by Governor and effective immediately</a:t>
            </a:r>
          </a:p>
        </p:txBody>
      </p:sp>
      <p:sp>
        <p:nvSpPr>
          <p:cNvPr id="11" name="TextBox 11"/>
          <p:cNvSpPr txBox="1"/>
          <p:nvPr/>
        </p:nvSpPr>
        <p:spPr>
          <a:xfrm>
            <a:off x="1028700" y="2135451"/>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HB 2892 (Buckley/Middleton) – Transfers for military families</a:t>
            </a:r>
          </a:p>
        </p:txBody>
      </p:sp>
      <p:sp>
        <p:nvSpPr>
          <p:cNvPr id="12" name="TextBox 12"/>
          <p:cNvSpPr txBox="1"/>
          <p:nvPr/>
        </p:nvSpPr>
        <p:spPr>
          <a:xfrm>
            <a:off x="829839" y="2721029"/>
            <a:ext cx="11886737" cy="2098040"/>
          </a:xfrm>
          <a:prstGeom prst="rect">
            <a:avLst/>
          </a:prstGeom>
        </p:spPr>
        <p:txBody>
          <a:bodyPr lIns="0" tIns="0" rIns="0" bIns="0" rtlCol="0" anchor="t">
            <a:spAutoFit/>
          </a:bodyPr>
          <a:lstStyle/>
          <a:p>
            <a:pPr marL="561336" lvl="1" indent="-280668">
              <a:lnSpc>
                <a:spcPts val="3249"/>
              </a:lnSpc>
              <a:buFont typeface="Arial"/>
              <a:buChar char="•"/>
            </a:pPr>
            <a:r>
              <a:rPr lang="en-US" sz="2599" dirty="0">
                <a:solidFill>
                  <a:srgbClr val="000000"/>
                </a:solidFill>
                <a:latin typeface="Arial"/>
              </a:rPr>
              <a:t>Requires school districts to transfer a child of an active military service member or reserve member to another campus within the district or to another district upon request as requested</a:t>
            </a:r>
          </a:p>
          <a:p>
            <a:pPr marL="561336" lvl="1" indent="-280668">
              <a:lnSpc>
                <a:spcPts val="3249"/>
              </a:lnSpc>
              <a:buFont typeface="Arial"/>
              <a:buChar char="•"/>
            </a:pPr>
            <a:r>
              <a:rPr lang="en-US" sz="2599" dirty="0">
                <a:solidFill>
                  <a:srgbClr val="000000"/>
                </a:solidFill>
                <a:latin typeface="Arial"/>
              </a:rPr>
              <a:t>Transportation for the student is not required</a:t>
            </a:r>
          </a:p>
          <a:p>
            <a:pPr marL="561336" lvl="1" indent="-280668">
              <a:lnSpc>
                <a:spcPts val="3249"/>
              </a:lnSpc>
              <a:buFont typeface="Arial"/>
              <a:buChar char="•"/>
            </a:pPr>
            <a:r>
              <a:rPr lang="en-US" sz="2599" dirty="0">
                <a:solidFill>
                  <a:srgbClr val="000000"/>
                </a:solidFill>
                <a:latin typeface="Arial"/>
              </a:rPr>
              <a:t>Signed by Governor and effective 2023-24</a:t>
            </a:r>
          </a:p>
        </p:txBody>
      </p:sp>
      <p:sp>
        <p:nvSpPr>
          <p:cNvPr id="13" name="TextBox 13"/>
          <p:cNvSpPr txBox="1"/>
          <p:nvPr/>
        </p:nvSpPr>
        <p:spPr>
          <a:xfrm>
            <a:off x="1028700" y="5467931"/>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1959 (Noble/King) – Transfers for children of peace officers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205" r="25691"/>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137049"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Charter School bills that passed</a:t>
            </a:r>
          </a:p>
        </p:txBody>
      </p:sp>
      <p:sp>
        <p:nvSpPr>
          <p:cNvPr id="10" name="TextBox 10"/>
          <p:cNvSpPr txBox="1"/>
          <p:nvPr/>
        </p:nvSpPr>
        <p:spPr>
          <a:xfrm>
            <a:off x="1028700" y="5048250"/>
            <a:ext cx="11631892" cy="883832"/>
          </a:xfrm>
          <a:prstGeom prst="rect">
            <a:avLst/>
          </a:prstGeom>
        </p:spPr>
        <p:txBody>
          <a:bodyPr lIns="0" tIns="0" rIns="0" bIns="0" rtlCol="0" anchor="t">
            <a:spAutoFit/>
          </a:bodyPr>
          <a:lstStyle/>
          <a:p>
            <a:pPr>
              <a:lnSpc>
                <a:spcPts val="3639"/>
              </a:lnSpc>
            </a:pPr>
            <a:r>
              <a:rPr lang="en-US" sz="2599" dirty="0">
                <a:solidFill>
                  <a:srgbClr val="000000"/>
                </a:solidFill>
                <a:latin typeface="Arial"/>
              </a:rPr>
              <a:t>Political subdivisions must consider charter schools the same as they consider school district for purposes of zoning, permitting, utility services, etc.</a:t>
            </a:r>
          </a:p>
        </p:txBody>
      </p:sp>
      <p:sp>
        <p:nvSpPr>
          <p:cNvPr id="11" name="TextBox 11"/>
          <p:cNvSpPr txBox="1"/>
          <p:nvPr/>
        </p:nvSpPr>
        <p:spPr>
          <a:xfrm>
            <a:off x="1028700" y="4509135"/>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1707 (Klick/Hughes) - "Charter school equity"</a:t>
            </a:r>
          </a:p>
        </p:txBody>
      </p:sp>
      <p:sp>
        <p:nvSpPr>
          <p:cNvPr id="12" name="TextBox 12"/>
          <p:cNvSpPr txBox="1"/>
          <p:nvPr/>
        </p:nvSpPr>
        <p:spPr>
          <a:xfrm>
            <a:off x="1028700" y="7140576"/>
            <a:ext cx="11631892" cy="1662891"/>
          </a:xfrm>
          <a:prstGeom prst="rect">
            <a:avLst/>
          </a:prstGeom>
        </p:spPr>
        <p:txBody>
          <a:bodyPr lIns="0" tIns="0" rIns="0" bIns="0" rtlCol="0" anchor="t">
            <a:spAutoFit/>
          </a:bodyPr>
          <a:lstStyle/>
          <a:p>
            <a:pPr>
              <a:lnSpc>
                <a:spcPts val="3301"/>
              </a:lnSpc>
            </a:pPr>
            <a:r>
              <a:rPr lang="en-US" sz="2599" dirty="0">
                <a:solidFill>
                  <a:srgbClr val="000000"/>
                </a:solidFill>
                <a:latin typeface="Arial"/>
              </a:rPr>
              <a:t>Allows charters (not just school districts) to use a dropout recovery education program and would allow a district or charter school to use an education management organization to provide alternative education programs for students at risk of dropping out either in-person, remotely, or hybrid method</a:t>
            </a:r>
          </a:p>
        </p:txBody>
      </p:sp>
      <p:sp>
        <p:nvSpPr>
          <p:cNvPr id="13" name="TextBox 13"/>
          <p:cNvSpPr txBox="1"/>
          <p:nvPr/>
        </p:nvSpPr>
        <p:spPr>
          <a:xfrm>
            <a:off x="1028700" y="2164026"/>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2102 (Goldman/Paxton) - Notice of charter campus</a:t>
            </a:r>
          </a:p>
        </p:txBody>
      </p:sp>
      <p:sp>
        <p:nvSpPr>
          <p:cNvPr id="14" name="TextBox 14"/>
          <p:cNvSpPr txBox="1"/>
          <p:nvPr/>
        </p:nvSpPr>
        <p:spPr>
          <a:xfrm>
            <a:off x="1028700" y="2727200"/>
            <a:ext cx="11631892" cy="1239698"/>
          </a:xfrm>
          <a:prstGeom prst="rect">
            <a:avLst/>
          </a:prstGeom>
        </p:spPr>
        <p:txBody>
          <a:bodyPr lIns="0" tIns="0" rIns="0" bIns="0" rtlCol="0" anchor="t">
            <a:spAutoFit/>
          </a:bodyPr>
          <a:lstStyle/>
          <a:p>
            <a:pPr>
              <a:lnSpc>
                <a:spcPts val="3327"/>
              </a:lnSpc>
            </a:pPr>
            <a:r>
              <a:rPr lang="en-US" sz="2599" dirty="0">
                <a:solidFill>
                  <a:srgbClr val="000000"/>
                </a:solidFill>
                <a:latin typeface="Arial"/>
              </a:rPr>
              <a:t>Written notice of new charter campus must be provided 36 months (rather than 18) before it is expected to open. Allows charter holder to submit request for approval of expansion up to 36 months before expansion would be effective</a:t>
            </a:r>
          </a:p>
        </p:txBody>
      </p:sp>
      <p:sp>
        <p:nvSpPr>
          <p:cNvPr id="15" name="TextBox 15"/>
          <p:cNvSpPr txBox="1"/>
          <p:nvPr/>
        </p:nvSpPr>
        <p:spPr>
          <a:xfrm>
            <a:off x="1028700" y="6572886"/>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SB 1647 (Parker/Hefner) - Dropout Recovery Charters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270361"/>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t="5890" b="21988"/>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51057"/>
            <a:ext cx="7616492" cy="1050495"/>
          </a:xfrm>
          <a:prstGeom prst="rect">
            <a:avLst/>
          </a:prstGeom>
        </p:spPr>
        <p:txBody>
          <a:bodyPr lIns="0" tIns="0" rIns="0" bIns="0" rtlCol="0" anchor="t">
            <a:spAutoFit/>
          </a:bodyPr>
          <a:lstStyle/>
          <a:p>
            <a:pPr>
              <a:lnSpc>
                <a:spcPts val="6858"/>
              </a:lnSpc>
              <a:spcBef>
                <a:spcPct val="0"/>
              </a:spcBef>
            </a:pPr>
            <a:r>
              <a:rPr lang="en-US" sz="6858" spc="-233" dirty="0">
                <a:solidFill>
                  <a:srgbClr val="1B75BC"/>
                </a:solidFill>
                <a:latin typeface="Arial Bold"/>
              </a:rPr>
              <a:t>Admin/Governance</a:t>
            </a:r>
          </a:p>
        </p:txBody>
      </p:sp>
      <p:sp>
        <p:nvSpPr>
          <p:cNvPr id="11" name="TextBox 11"/>
          <p:cNvSpPr txBox="1"/>
          <p:nvPr/>
        </p:nvSpPr>
        <p:spPr>
          <a:xfrm>
            <a:off x="9144000" y="2387461"/>
            <a:ext cx="8252680" cy="3261149"/>
          </a:xfrm>
          <a:prstGeom prst="rect">
            <a:avLst/>
          </a:prstGeom>
        </p:spPr>
        <p:txBody>
          <a:bodyPr lIns="0" tIns="0" rIns="0" bIns="0" rtlCol="0" anchor="t">
            <a:spAutoFit/>
          </a:bodyPr>
          <a:lstStyle/>
          <a:p>
            <a:pPr>
              <a:lnSpc>
                <a:spcPts val="4339"/>
              </a:lnSpc>
            </a:pPr>
            <a:r>
              <a:rPr lang="en-US" sz="3099" spc="-158" dirty="0">
                <a:solidFill>
                  <a:srgbClr val="000000"/>
                </a:solidFill>
                <a:latin typeface="Arial"/>
              </a:rPr>
              <a:t>SB 1008 – Proof of residence for military</a:t>
            </a:r>
          </a:p>
          <a:p>
            <a:pPr>
              <a:lnSpc>
                <a:spcPts val="4339"/>
              </a:lnSpc>
            </a:pPr>
            <a:r>
              <a:rPr lang="en-US" sz="3099" spc="-158" dirty="0">
                <a:solidFill>
                  <a:srgbClr val="000000"/>
                </a:solidFill>
                <a:latin typeface="Arial"/>
              </a:rPr>
              <a:t>HB 3033 – Public Information Requests</a:t>
            </a:r>
          </a:p>
          <a:p>
            <a:pPr>
              <a:lnSpc>
                <a:spcPts val="4339"/>
              </a:lnSpc>
            </a:pPr>
            <a:r>
              <a:rPr lang="en-US" sz="3099" spc="-158" dirty="0">
                <a:solidFill>
                  <a:srgbClr val="000000"/>
                </a:solidFill>
                <a:latin typeface="Arial"/>
              </a:rPr>
              <a:t>SB 294 – Epi-pen and asthma medication</a:t>
            </a:r>
          </a:p>
          <a:p>
            <a:pPr>
              <a:lnSpc>
                <a:spcPts val="4339"/>
              </a:lnSpc>
            </a:pPr>
            <a:r>
              <a:rPr lang="en-US" sz="3099" spc="-158" dirty="0">
                <a:solidFill>
                  <a:srgbClr val="000000"/>
                </a:solidFill>
                <a:latin typeface="Arial"/>
              </a:rPr>
              <a:t>SB 629 – Opioid antagonists administration</a:t>
            </a:r>
          </a:p>
          <a:p>
            <a:pPr>
              <a:lnSpc>
                <a:spcPts val="4339"/>
              </a:lnSpc>
            </a:pPr>
            <a:r>
              <a:rPr lang="en-US" sz="3099" spc="-117" dirty="0">
                <a:solidFill>
                  <a:srgbClr val="000000"/>
                </a:solidFill>
                <a:latin typeface="Arial"/>
              </a:rPr>
              <a:t>SB 29 – No more COVID-19 mandates</a:t>
            </a:r>
          </a:p>
          <a:p>
            <a:pPr>
              <a:lnSpc>
                <a:spcPts val="4339"/>
              </a:lnSpc>
            </a:pPr>
            <a:r>
              <a:rPr lang="en-US" sz="3099" spc="-117" dirty="0">
                <a:solidFill>
                  <a:srgbClr val="000000"/>
                </a:solidFill>
                <a:latin typeface="Arial"/>
              </a:rPr>
              <a:t>UIL-related bills</a:t>
            </a:r>
          </a:p>
        </p:txBody>
      </p:sp>
      <p:sp>
        <p:nvSpPr>
          <p:cNvPr id="12" name="TextBox 12"/>
          <p:cNvSpPr txBox="1"/>
          <p:nvPr/>
        </p:nvSpPr>
        <p:spPr>
          <a:xfrm>
            <a:off x="9465418" y="6582334"/>
            <a:ext cx="8199119" cy="1632204"/>
          </a:xfrm>
          <a:prstGeom prst="rect">
            <a:avLst/>
          </a:prstGeom>
        </p:spPr>
        <p:txBody>
          <a:bodyPr lIns="0" tIns="0" rIns="0" bIns="0" rtlCol="0" anchor="t">
            <a:spAutoFit/>
          </a:bodyPr>
          <a:lstStyle/>
          <a:p>
            <a:pPr>
              <a:lnSpc>
                <a:spcPts val="3107"/>
              </a:lnSpc>
            </a:pPr>
            <a:r>
              <a:rPr lang="en-US" sz="2799" dirty="0">
                <a:solidFill>
                  <a:srgbClr val="FFFFFF"/>
                </a:solidFill>
                <a:latin typeface="Arial"/>
              </a:rPr>
              <a:t>Here is a mixed bag of bills that relate to how we operate schools, ranging from enrollment, PIRs, administration of medication, and a ban on government mandates.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018" r="13018"/>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Administrative bills that passed</a:t>
            </a:r>
          </a:p>
        </p:txBody>
      </p:sp>
      <p:sp>
        <p:nvSpPr>
          <p:cNvPr id="10" name="TextBox 10"/>
          <p:cNvSpPr txBox="1"/>
          <p:nvPr/>
        </p:nvSpPr>
        <p:spPr>
          <a:xfrm>
            <a:off x="1028700" y="5598450"/>
            <a:ext cx="11631892" cy="1795399"/>
          </a:xfrm>
          <a:prstGeom prst="rect">
            <a:avLst/>
          </a:prstGeom>
        </p:spPr>
        <p:txBody>
          <a:bodyPr lIns="0" tIns="0" rIns="0" bIns="0" rtlCol="0" anchor="t">
            <a:spAutoFit/>
          </a:bodyPr>
          <a:lstStyle/>
          <a:p>
            <a:pPr>
              <a:lnSpc>
                <a:spcPts val="3457"/>
              </a:lnSpc>
            </a:pPr>
            <a:r>
              <a:rPr lang="en-US" sz="2599" dirty="0">
                <a:solidFill>
                  <a:srgbClr val="000000"/>
                </a:solidFill>
                <a:latin typeface="Arial"/>
              </a:rPr>
              <a:t>Requires a governmental body to respond, as soon as practicable, but no later than 30 days after the attorney general issued an opinion on a public information request. Defines business days and nonbusiness days (when administrative offices are closed) for PIRs.</a:t>
            </a:r>
          </a:p>
        </p:txBody>
      </p:sp>
      <p:sp>
        <p:nvSpPr>
          <p:cNvPr id="11" name="TextBox 11"/>
          <p:cNvSpPr txBox="1"/>
          <p:nvPr/>
        </p:nvSpPr>
        <p:spPr>
          <a:xfrm>
            <a:off x="1028700" y="2135451"/>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SB 1008 (Flores/Buckley) – Proof of residence for military</a:t>
            </a:r>
          </a:p>
        </p:txBody>
      </p:sp>
      <p:sp>
        <p:nvSpPr>
          <p:cNvPr id="12" name="TextBox 12"/>
          <p:cNvSpPr txBox="1"/>
          <p:nvPr/>
        </p:nvSpPr>
        <p:spPr>
          <a:xfrm>
            <a:off x="1028700" y="2655516"/>
            <a:ext cx="11886737" cy="1331976"/>
          </a:xfrm>
          <a:prstGeom prst="rect">
            <a:avLst/>
          </a:prstGeom>
        </p:spPr>
        <p:txBody>
          <a:bodyPr lIns="0" tIns="0" rIns="0" bIns="0" rtlCol="0" anchor="t">
            <a:spAutoFit/>
          </a:bodyPr>
          <a:lstStyle/>
          <a:p>
            <a:pPr>
              <a:lnSpc>
                <a:spcPts val="3431"/>
              </a:lnSpc>
            </a:pPr>
            <a:r>
              <a:rPr lang="en-US" sz="2599" dirty="0">
                <a:solidFill>
                  <a:srgbClr val="000000"/>
                </a:solidFill>
                <a:latin typeface="Arial"/>
              </a:rPr>
              <a:t>Extends the deadline by which active military families must provide proof of residence to enroll in school from 10 days after arrival to 90 days after arrival. (Signed by Governor, effective immediately)</a:t>
            </a:r>
          </a:p>
        </p:txBody>
      </p:sp>
      <p:sp>
        <p:nvSpPr>
          <p:cNvPr id="13" name="TextBox 13"/>
          <p:cNvSpPr txBox="1"/>
          <p:nvPr/>
        </p:nvSpPr>
        <p:spPr>
          <a:xfrm>
            <a:off x="1028700" y="5010150"/>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3033 (Landgraf/Zaffirini) – Public Information Requests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018" r="13018"/>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137049"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Administrative bills that passed</a:t>
            </a:r>
          </a:p>
        </p:txBody>
      </p:sp>
      <p:sp>
        <p:nvSpPr>
          <p:cNvPr id="10" name="TextBox 10"/>
          <p:cNvSpPr txBox="1"/>
          <p:nvPr/>
        </p:nvSpPr>
        <p:spPr>
          <a:xfrm>
            <a:off x="1028700" y="5711607"/>
            <a:ext cx="11833482" cy="1410336"/>
          </a:xfrm>
          <a:prstGeom prst="rect">
            <a:avLst/>
          </a:prstGeom>
        </p:spPr>
        <p:txBody>
          <a:bodyPr lIns="0" tIns="0" rIns="0" bIns="0" rtlCol="0" anchor="t">
            <a:spAutoFit/>
          </a:bodyPr>
          <a:lstStyle/>
          <a:p>
            <a:pPr>
              <a:lnSpc>
                <a:spcPts val="3639"/>
              </a:lnSpc>
            </a:pPr>
            <a:r>
              <a:rPr lang="en-US" sz="2599" dirty="0">
                <a:solidFill>
                  <a:srgbClr val="000000"/>
                </a:solidFill>
                <a:latin typeface="Arial"/>
              </a:rPr>
              <a:t>Permits administration of opioid antagonists in schools; training of staff is required, as is reporting; provides immunity for good faith administration of medication</a:t>
            </a:r>
          </a:p>
        </p:txBody>
      </p:sp>
      <p:sp>
        <p:nvSpPr>
          <p:cNvPr id="11" name="TextBox 11"/>
          <p:cNvSpPr txBox="1"/>
          <p:nvPr/>
        </p:nvSpPr>
        <p:spPr>
          <a:xfrm>
            <a:off x="1028700" y="5210592"/>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SB 629 (Menéndez/Talarico) – Opioid antagonists administration</a:t>
            </a:r>
          </a:p>
        </p:txBody>
      </p:sp>
      <p:sp>
        <p:nvSpPr>
          <p:cNvPr id="12" name="TextBox 12"/>
          <p:cNvSpPr txBox="1"/>
          <p:nvPr/>
        </p:nvSpPr>
        <p:spPr>
          <a:xfrm>
            <a:off x="1028700" y="7899183"/>
            <a:ext cx="11631892" cy="891286"/>
          </a:xfrm>
          <a:prstGeom prst="rect">
            <a:avLst/>
          </a:prstGeom>
        </p:spPr>
        <p:txBody>
          <a:bodyPr lIns="0" tIns="0" rIns="0" bIns="0" rtlCol="0" anchor="t">
            <a:spAutoFit/>
          </a:bodyPr>
          <a:lstStyle/>
          <a:p>
            <a:pPr>
              <a:lnSpc>
                <a:spcPts val="3301"/>
              </a:lnSpc>
            </a:pPr>
            <a:r>
              <a:rPr lang="en-US" sz="2599" dirty="0">
                <a:solidFill>
                  <a:srgbClr val="000000"/>
                </a:solidFill>
                <a:latin typeface="Arial"/>
              </a:rPr>
              <a:t>Prohibits government mandates to prevent the spread of COVID-19 that require masks, vaccinations, or the closure of a business or school</a:t>
            </a:r>
          </a:p>
        </p:txBody>
      </p:sp>
      <p:sp>
        <p:nvSpPr>
          <p:cNvPr id="13" name="TextBox 13"/>
          <p:cNvSpPr txBox="1"/>
          <p:nvPr/>
        </p:nvSpPr>
        <p:spPr>
          <a:xfrm>
            <a:off x="1028700" y="2164026"/>
            <a:ext cx="11419975"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SB 294 (Johnson/Klick) – Epi-Pen and Asthma medication</a:t>
            </a:r>
          </a:p>
        </p:txBody>
      </p:sp>
      <p:sp>
        <p:nvSpPr>
          <p:cNvPr id="14" name="TextBox 14"/>
          <p:cNvSpPr txBox="1"/>
          <p:nvPr/>
        </p:nvSpPr>
        <p:spPr>
          <a:xfrm>
            <a:off x="1028700" y="2693616"/>
            <a:ext cx="11631892" cy="2564384"/>
          </a:xfrm>
          <a:prstGeom prst="rect">
            <a:avLst/>
          </a:prstGeom>
        </p:spPr>
        <p:txBody>
          <a:bodyPr lIns="0" tIns="0" rIns="0" bIns="0" rtlCol="0" anchor="t">
            <a:spAutoFit/>
          </a:bodyPr>
          <a:lstStyle/>
          <a:p>
            <a:pPr>
              <a:lnSpc>
                <a:spcPts val="3327"/>
              </a:lnSpc>
            </a:pPr>
            <a:r>
              <a:rPr lang="en-US" sz="2599" dirty="0">
                <a:solidFill>
                  <a:srgbClr val="000000"/>
                </a:solidFill>
                <a:latin typeface="Arial"/>
              </a:rPr>
              <a:t>Allows authorized and trained school personnel and volunteers to administer medication for respiratory distress (caused by asthma, allergic reaction, etc.). Requires parental consent, but also lack of consent does not preclude administration of medication in good faith. School employees may not be compelled to participate. (Signed by Governor, effective immediately)</a:t>
            </a:r>
          </a:p>
          <a:p>
            <a:pPr>
              <a:lnSpc>
                <a:spcPts val="3327"/>
              </a:lnSpc>
            </a:pPr>
            <a:endParaRPr lang="en-US" sz="2599" dirty="0">
              <a:solidFill>
                <a:srgbClr val="000000"/>
              </a:solidFill>
              <a:latin typeface="Arial"/>
            </a:endParaRPr>
          </a:p>
        </p:txBody>
      </p:sp>
      <p:sp>
        <p:nvSpPr>
          <p:cNvPr id="15" name="TextBox 15"/>
          <p:cNvSpPr txBox="1"/>
          <p:nvPr/>
        </p:nvSpPr>
        <p:spPr>
          <a:xfrm>
            <a:off x="1028700" y="7369593"/>
            <a:ext cx="11631892"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SB 29 (Birdwell/Lozano) – No more COVID-19 mandates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5423" r="15423"/>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0927508"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UIL bills that passed</a:t>
            </a:r>
          </a:p>
        </p:txBody>
      </p:sp>
      <p:sp>
        <p:nvSpPr>
          <p:cNvPr id="10" name="TextBox 10"/>
          <p:cNvSpPr txBox="1"/>
          <p:nvPr/>
        </p:nvSpPr>
        <p:spPr>
          <a:xfrm>
            <a:off x="1028700" y="5124450"/>
            <a:ext cx="11631892" cy="1345497"/>
          </a:xfrm>
          <a:prstGeom prst="rect">
            <a:avLst/>
          </a:prstGeom>
        </p:spPr>
        <p:txBody>
          <a:bodyPr lIns="0" tIns="0" rIns="0" bIns="0" rtlCol="0" anchor="t">
            <a:spAutoFit/>
          </a:bodyPr>
          <a:lstStyle/>
          <a:p>
            <a:pPr>
              <a:lnSpc>
                <a:spcPts val="3639"/>
              </a:lnSpc>
            </a:pPr>
            <a:r>
              <a:rPr lang="en-US" sz="2599" dirty="0">
                <a:solidFill>
                  <a:srgbClr val="000000"/>
                </a:solidFill>
                <a:latin typeface="Arial"/>
              </a:rPr>
              <a:t>Requires that the UIL universally apply the same student enrollment calculation formula for league classification, regardless of whether a school allows non-enrolled students to participate or not</a:t>
            </a:r>
          </a:p>
        </p:txBody>
      </p:sp>
      <p:sp>
        <p:nvSpPr>
          <p:cNvPr id="11" name="TextBox 11"/>
          <p:cNvSpPr txBox="1"/>
          <p:nvPr/>
        </p:nvSpPr>
        <p:spPr>
          <a:xfrm>
            <a:off x="1028700" y="4537710"/>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699 (Frank/Paxton) - League Classification</a:t>
            </a:r>
          </a:p>
        </p:txBody>
      </p:sp>
      <p:sp>
        <p:nvSpPr>
          <p:cNvPr id="12" name="TextBox 12"/>
          <p:cNvSpPr txBox="1"/>
          <p:nvPr/>
        </p:nvSpPr>
        <p:spPr>
          <a:xfrm>
            <a:off x="1028700" y="7673346"/>
            <a:ext cx="11631892" cy="883832"/>
          </a:xfrm>
          <a:prstGeom prst="rect">
            <a:avLst/>
          </a:prstGeom>
        </p:spPr>
        <p:txBody>
          <a:bodyPr lIns="0" tIns="0" rIns="0" bIns="0" rtlCol="0" anchor="t">
            <a:spAutoFit/>
          </a:bodyPr>
          <a:lstStyle/>
          <a:p>
            <a:pPr>
              <a:lnSpc>
                <a:spcPts val="3639"/>
              </a:lnSpc>
            </a:pPr>
            <a:r>
              <a:rPr lang="en-US" sz="2599" dirty="0">
                <a:solidFill>
                  <a:srgbClr val="000000"/>
                </a:solidFill>
                <a:latin typeface="Arial"/>
              </a:rPr>
              <a:t>Prohibits a spectator of a UIL competition who has engaged in violent conduct causing injury of a sports official from attending any future such activities</a:t>
            </a:r>
          </a:p>
        </p:txBody>
      </p:sp>
      <p:sp>
        <p:nvSpPr>
          <p:cNvPr id="13" name="TextBox 13"/>
          <p:cNvSpPr txBox="1"/>
          <p:nvPr/>
        </p:nvSpPr>
        <p:spPr>
          <a:xfrm>
            <a:off x="1028700" y="2400549"/>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3708 (Buckley/Paxton) - UIL Allotment</a:t>
            </a:r>
          </a:p>
        </p:txBody>
      </p:sp>
      <p:sp>
        <p:nvSpPr>
          <p:cNvPr id="14" name="TextBox 14"/>
          <p:cNvSpPr txBox="1"/>
          <p:nvPr/>
        </p:nvSpPr>
        <p:spPr>
          <a:xfrm>
            <a:off x="1028700" y="2988891"/>
            <a:ext cx="11383011" cy="883832"/>
          </a:xfrm>
          <a:prstGeom prst="rect">
            <a:avLst/>
          </a:prstGeom>
        </p:spPr>
        <p:txBody>
          <a:bodyPr lIns="0" tIns="0" rIns="0" bIns="0" rtlCol="0" anchor="t">
            <a:spAutoFit/>
          </a:bodyPr>
          <a:lstStyle/>
          <a:p>
            <a:pPr>
              <a:lnSpc>
                <a:spcPts val="3639"/>
              </a:lnSpc>
            </a:pPr>
            <a:r>
              <a:rPr lang="en-US" sz="2599" dirty="0">
                <a:solidFill>
                  <a:srgbClr val="000000"/>
                </a:solidFill>
                <a:latin typeface="Arial"/>
              </a:rPr>
              <a:t>Entitles a school district to an allotment of $1,500 per UIL activity in which a non-enrolled student participates (per student, per activity)</a:t>
            </a:r>
          </a:p>
        </p:txBody>
      </p:sp>
      <p:sp>
        <p:nvSpPr>
          <p:cNvPr id="15" name="TextBox 15"/>
          <p:cNvSpPr txBox="1"/>
          <p:nvPr/>
        </p:nvSpPr>
        <p:spPr>
          <a:xfrm>
            <a:off x="1028700" y="7172331"/>
            <a:ext cx="10311230"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2482 (Guillen/LaMantia) - Be Kind to Referees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270361"/>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t="798" b="25841"/>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51057"/>
            <a:ext cx="7616492" cy="1050495"/>
          </a:xfrm>
          <a:prstGeom prst="rect">
            <a:avLst/>
          </a:prstGeom>
        </p:spPr>
        <p:txBody>
          <a:bodyPr lIns="0" tIns="0" rIns="0" bIns="0" rtlCol="0" anchor="t">
            <a:spAutoFit/>
          </a:bodyPr>
          <a:lstStyle/>
          <a:p>
            <a:pPr>
              <a:lnSpc>
                <a:spcPts val="6858"/>
              </a:lnSpc>
              <a:spcBef>
                <a:spcPct val="0"/>
              </a:spcBef>
            </a:pPr>
            <a:r>
              <a:rPr lang="en-US" sz="6858" spc="-233" dirty="0">
                <a:solidFill>
                  <a:srgbClr val="1B75BC"/>
                </a:solidFill>
                <a:latin typeface="Arial Bold"/>
              </a:rPr>
              <a:t>Assessments</a:t>
            </a:r>
          </a:p>
        </p:txBody>
      </p:sp>
      <p:sp>
        <p:nvSpPr>
          <p:cNvPr id="11" name="TextBox 11"/>
          <p:cNvSpPr txBox="1"/>
          <p:nvPr/>
        </p:nvSpPr>
        <p:spPr>
          <a:xfrm>
            <a:off x="9144000" y="2377936"/>
            <a:ext cx="8252680" cy="1792605"/>
          </a:xfrm>
          <a:prstGeom prst="rect">
            <a:avLst/>
          </a:prstGeom>
        </p:spPr>
        <p:txBody>
          <a:bodyPr lIns="0" tIns="0" rIns="0" bIns="0" rtlCol="0" anchor="t">
            <a:spAutoFit/>
          </a:bodyPr>
          <a:lstStyle/>
          <a:p>
            <a:pPr>
              <a:lnSpc>
                <a:spcPts val="4619"/>
              </a:lnSpc>
            </a:pPr>
            <a:r>
              <a:rPr lang="en-US" sz="3299" spc="-168" dirty="0">
                <a:solidFill>
                  <a:srgbClr val="000000"/>
                </a:solidFill>
                <a:latin typeface="Arial"/>
              </a:rPr>
              <a:t>HB 1416 – HB 4545 clean-up</a:t>
            </a:r>
          </a:p>
          <a:p>
            <a:pPr>
              <a:lnSpc>
                <a:spcPts val="4619"/>
              </a:lnSpc>
            </a:pPr>
            <a:r>
              <a:rPr lang="en-US" sz="3299" spc="-168" dirty="0">
                <a:solidFill>
                  <a:srgbClr val="000000"/>
                </a:solidFill>
                <a:latin typeface="Arial"/>
              </a:rPr>
              <a:t>HB 1225 – Paper format assessments</a:t>
            </a:r>
          </a:p>
          <a:p>
            <a:pPr>
              <a:lnSpc>
                <a:spcPts val="4619"/>
              </a:lnSpc>
            </a:pPr>
            <a:r>
              <a:rPr lang="en-US" sz="3299" spc="-125" dirty="0">
                <a:solidFill>
                  <a:srgbClr val="000000"/>
                </a:solidFill>
                <a:latin typeface="Arial"/>
              </a:rPr>
              <a:t>HB 1883 – Alternative assessment dates</a:t>
            </a:r>
          </a:p>
        </p:txBody>
      </p:sp>
      <p:sp>
        <p:nvSpPr>
          <p:cNvPr id="12" name="TextBox 12"/>
          <p:cNvSpPr txBox="1"/>
          <p:nvPr/>
        </p:nvSpPr>
        <p:spPr>
          <a:xfrm>
            <a:off x="9465418" y="6582334"/>
            <a:ext cx="8199119" cy="1632204"/>
          </a:xfrm>
          <a:prstGeom prst="rect">
            <a:avLst/>
          </a:prstGeom>
        </p:spPr>
        <p:txBody>
          <a:bodyPr lIns="0" tIns="0" rIns="0" bIns="0" rtlCol="0" anchor="t">
            <a:spAutoFit/>
          </a:bodyPr>
          <a:lstStyle/>
          <a:p>
            <a:pPr>
              <a:lnSpc>
                <a:spcPts val="3107"/>
              </a:lnSpc>
            </a:pPr>
            <a:r>
              <a:rPr lang="en-US" sz="2799" dirty="0">
                <a:solidFill>
                  <a:srgbClr val="FFFFFF"/>
                </a:solidFill>
                <a:latin typeface="Arial"/>
              </a:rPr>
              <a:t>In a legislative session that included a surprise bill proposing a complete revamp to the entire system of state assessments, we don't see many changes to our clearly imperfect system.</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2018" r="12018"/>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137049" cy="890275"/>
          </a:xfrm>
          <a:prstGeom prst="rect">
            <a:avLst/>
          </a:prstGeom>
        </p:spPr>
        <p:txBody>
          <a:bodyPr lIns="0" tIns="0" rIns="0" bIns="0" rtlCol="0" anchor="t">
            <a:spAutoFit/>
          </a:bodyPr>
          <a:lstStyle/>
          <a:p>
            <a:pPr>
              <a:lnSpc>
                <a:spcPts val="5800"/>
              </a:lnSpc>
              <a:spcBef>
                <a:spcPct val="0"/>
              </a:spcBef>
            </a:pPr>
            <a:r>
              <a:rPr lang="en-US" sz="5800" spc="-75" dirty="0">
                <a:solidFill>
                  <a:srgbClr val="1B75BC"/>
                </a:solidFill>
                <a:latin typeface="Arial Bold"/>
              </a:rPr>
              <a:t>Assessment bills that passed</a:t>
            </a:r>
          </a:p>
        </p:txBody>
      </p:sp>
      <p:sp>
        <p:nvSpPr>
          <p:cNvPr id="10" name="TextBox 10"/>
          <p:cNvSpPr txBox="1"/>
          <p:nvPr/>
        </p:nvSpPr>
        <p:spPr>
          <a:xfrm>
            <a:off x="990233" y="6248111"/>
            <a:ext cx="11833482" cy="953136"/>
          </a:xfrm>
          <a:prstGeom prst="rect">
            <a:avLst/>
          </a:prstGeom>
        </p:spPr>
        <p:txBody>
          <a:bodyPr lIns="0" tIns="0" rIns="0" bIns="0" rtlCol="0" anchor="t">
            <a:spAutoFit/>
          </a:bodyPr>
          <a:lstStyle/>
          <a:p>
            <a:pPr>
              <a:lnSpc>
                <a:spcPts val="3639"/>
              </a:lnSpc>
            </a:pPr>
            <a:r>
              <a:rPr lang="en-US" sz="2599" dirty="0">
                <a:solidFill>
                  <a:srgbClr val="000000"/>
                </a:solidFill>
                <a:latin typeface="Arial"/>
              </a:rPr>
              <a:t>Allows up to 3% of students in a district to take state assessments using a paper format at the request of a parent. (signed by Governor; effective immediately)</a:t>
            </a:r>
          </a:p>
        </p:txBody>
      </p:sp>
      <p:sp>
        <p:nvSpPr>
          <p:cNvPr id="11" name="TextBox 11"/>
          <p:cNvSpPr txBox="1"/>
          <p:nvPr/>
        </p:nvSpPr>
        <p:spPr>
          <a:xfrm>
            <a:off x="990233" y="5715851"/>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HB 1225 (Metcalf/Zaffirini) – Paper format assessments</a:t>
            </a:r>
          </a:p>
        </p:txBody>
      </p:sp>
      <p:sp>
        <p:nvSpPr>
          <p:cNvPr id="12" name="TextBox 12"/>
          <p:cNvSpPr txBox="1"/>
          <p:nvPr/>
        </p:nvSpPr>
        <p:spPr>
          <a:xfrm>
            <a:off x="981373" y="8148928"/>
            <a:ext cx="11631892" cy="891286"/>
          </a:xfrm>
          <a:prstGeom prst="rect">
            <a:avLst/>
          </a:prstGeom>
        </p:spPr>
        <p:txBody>
          <a:bodyPr lIns="0" tIns="0" rIns="0" bIns="0" rtlCol="0" anchor="t">
            <a:spAutoFit/>
          </a:bodyPr>
          <a:lstStyle/>
          <a:p>
            <a:pPr>
              <a:lnSpc>
                <a:spcPts val="3301"/>
              </a:lnSpc>
            </a:pPr>
            <a:r>
              <a:rPr lang="en-US" sz="2599" dirty="0">
                <a:solidFill>
                  <a:srgbClr val="000000"/>
                </a:solidFill>
                <a:latin typeface="Arial"/>
              </a:rPr>
              <a:t>Requires districts provide alternative assessment dates if a student was absent on an assessment date to observe a religious holy day or period</a:t>
            </a:r>
          </a:p>
        </p:txBody>
      </p:sp>
      <p:sp>
        <p:nvSpPr>
          <p:cNvPr id="13" name="TextBox 13"/>
          <p:cNvSpPr txBox="1"/>
          <p:nvPr/>
        </p:nvSpPr>
        <p:spPr>
          <a:xfrm>
            <a:off x="1028700" y="2164026"/>
            <a:ext cx="11419975"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1416 (K. Bell/Paxton) – “HB 4545 clean-up” </a:t>
            </a:r>
          </a:p>
        </p:txBody>
      </p:sp>
      <p:sp>
        <p:nvSpPr>
          <p:cNvPr id="14" name="TextBox 14"/>
          <p:cNvSpPr txBox="1"/>
          <p:nvPr/>
        </p:nvSpPr>
        <p:spPr>
          <a:xfrm>
            <a:off x="1028700" y="2693616"/>
            <a:ext cx="11631892" cy="2509277"/>
          </a:xfrm>
          <a:prstGeom prst="rect">
            <a:avLst/>
          </a:prstGeom>
        </p:spPr>
        <p:txBody>
          <a:bodyPr lIns="0" tIns="0" rIns="0" bIns="0" rtlCol="0" anchor="t">
            <a:spAutoFit/>
          </a:bodyPr>
          <a:lstStyle/>
          <a:p>
            <a:pPr>
              <a:lnSpc>
                <a:spcPts val="3327"/>
              </a:lnSpc>
            </a:pPr>
            <a:r>
              <a:rPr lang="en-US" sz="2599" dirty="0">
                <a:solidFill>
                  <a:srgbClr val="000000"/>
                </a:solidFill>
                <a:latin typeface="Arial"/>
              </a:rPr>
              <a:t>Eliminates requirement for accelerated learning committee, requires at least 15 hours of accelerated instruction for students who fail state assessments; if student performs </a:t>
            </a:r>
            <a:r>
              <a:rPr lang="en-US" sz="2599" dirty="0">
                <a:solidFill>
                  <a:srgbClr val="000000"/>
                </a:solidFill>
                <a:latin typeface="Arial Bold"/>
              </a:rPr>
              <a:t>significantly</a:t>
            </a:r>
            <a:r>
              <a:rPr lang="en-US" sz="2599" dirty="0">
                <a:solidFill>
                  <a:srgbClr val="000000"/>
                </a:solidFill>
                <a:latin typeface="Arial"/>
              </a:rPr>
              <a:t> below satisfactory levels, 30 hours required. Increases student-to-teacher ratios to four students per teacher (rather than 3) and allows some exceptions to this requirement; accelerated instruction is only required for one subject (district is to prioritize); provides for parent opt-out.</a:t>
            </a:r>
          </a:p>
        </p:txBody>
      </p:sp>
      <p:sp>
        <p:nvSpPr>
          <p:cNvPr id="15" name="TextBox 15"/>
          <p:cNvSpPr txBox="1"/>
          <p:nvPr/>
        </p:nvSpPr>
        <p:spPr>
          <a:xfrm>
            <a:off x="981373" y="7610979"/>
            <a:ext cx="11631892" cy="605790"/>
          </a:xfrm>
          <a:prstGeom prst="rect">
            <a:avLst/>
          </a:prstGeom>
        </p:spPr>
        <p:txBody>
          <a:bodyPr lIns="0" tIns="0" rIns="0" bIns="0" rtlCol="0" anchor="t">
            <a:spAutoFit/>
          </a:bodyPr>
          <a:lstStyle/>
          <a:p>
            <a:pPr>
              <a:lnSpc>
                <a:spcPts val="4409"/>
              </a:lnSpc>
            </a:pPr>
            <a:r>
              <a:rPr lang="en-US" sz="3150" dirty="0">
                <a:solidFill>
                  <a:srgbClr val="1B75BC"/>
                </a:solidFill>
                <a:latin typeface="Arial Bold"/>
              </a:rPr>
              <a:t>HB 1883 (Bhojani/Kolkhorst) – Alternative assessment dates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graphicFrame>
        <p:nvGraphicFramePr>
          <p:cNvPr id="3" name="Content Placeholder 11">
            <a:extLst>
              <a:ext uri="{FF2B5EF4-FFF2-40B4-BE49-F238E27FC236}">
                <a16:creationId xmlns:a16="http://schemas.microsoft.com/office/drawing/2014/main" id="{3B7C1C80-EE0D-5AB3-6704-A8616DBF33F2}"/>
              </a:ext>
            </a:extLst>
          </p:cNvPr>
          <p:cNvGraphicFramePr>
            <a:graphicFrameLocks/>
          </p:cNvGraphicFramePr>
          <p:nvPr>
            <p:extLst>
              <p:ext uri="{D42A27DB-BD31-4B8C-83A1-F6EECF244321}">
                <p14:modId xmlns:p14="http://schemas.microsoft.com/office/powerpoint/2010/main" val="1584696565"/>
              </p:ext>
            </p:extLst>
          </p:nvPr>
        </p:nvGraphicFramePr>
        <p:xfrm>
          <a:off x="6291263" y="2614245"/>
          <a:ext cx="9632284" cy="7177431"/>
        </p:xfrm>
        <a:graphic>
          <a:graphicData uri="http://schemas.openxmlformats.org/drawingml/2006/table">
            <a:tbl>
              <a:tblPr firstRow="1">
                <a:tableStyleId>{B301B821-A1FF-4177-AEE7-76D212191A09}</a:tableStyleId>
              </a:tblPr>
              <a:tblGrid>
                <a:gridCol w="2131418">
                  <a:extLst>
                    <a:ext uri="{9D8B030D-6E8A-4147-A177-3AD203B41FA5}">
                      <a16:colId xmlns:a16="http://schemas.microsoft.com/office/drawing/2014/main" val="1185358324"/>
                    </a:ext>
                  </a:extLst>
                </a:gridCol>
                <a:gridCol w="2790806">
                  <a:extLst>
                    <a:ext uri="{9D8B030D-6E8A-4147-A177-3AD203B41FA5}">
                      <a16:colId xmlns:a16="http://schemas.microsoft.com/office/drawing/2014/main" val="537907028"/>
                    </a:ext>
                  </a:extLst>
                </a:gridCol>
                <a:gridCol w="4710060">
                  <a:extLst>
                    <a:ext uri="{9D8B030D-6E8A-4147-A177-3AD203B41FA5}">
                      <a16:colId xmlns:a16="http://schemas.microsoft.com/office/drawing/2014/main" val="1002402017"/>
                    </a:ext>
                  </a:extLst>
                </a:gridCol>
              </a:tblGrid>
              <a:tr h="1037616">
                <a:tc>
                  <a:txBody>
                    <a:bodyPr/>
                    <a:lstStyle/>
                    <a:p>
                      <a:pPr algn="ctr" fontAlgn="b"/>
                      <a:r>
                        <a:rPr lang="en-US" sz="3200" b="1" u="none" strike="noStrike" dirty="0">
                          <a:solidFill>
                            <a:schemeClr val="bg1"/>
                          </a:solidFill>
                          <a:effectLst/>
                        </a:rPr>
                        <a:t>BA</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200" b="1" u="none" strike="noStrike" dirty="0">
                          <a:solidFill>
                            <a:schemeClr val="bg1"/>
                          </a:solidFill>
                          <a:effectLst/>
                        </a:rPr>
                        <a:t>Increase from Current BA</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200" b="1" u="none" strike="noStrike" dirty="0">
                          <a:solidFill>
                            <a:schemeClr val="bg1"/>
                          </a:solidFill>
                          <a:effectLst/>
                        </a:rPr>
                        <a:t>Two-Year</a:t>
                      </a:r>
                    </a:p>
                    <a:p>
                      <a:pPr algn="ctr" fontAlgn="b"/>
                      <a:r>
                        <a:rPr lang="en-US" sz="3200" b="1" u="none" strike="noStrike" dirty="0">
                          <a:solidFill>
                            <a:schemeClr val="bg1"/>
                          </a:solidFill>
                          <a:effectLst/>
                        </a:rPr>
                        <a:t>Statewide Total Cost</a:t>
                      </a:r>
                      <a:endParaRPr lang="en-US" sz="3200" b="1" i="0" u="none" strike="noStrike" dirty="0">
                        <a:solidFill>
                          <a:schemeClr val="bg1"/>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382606687"/>
                  </a:ext>
                </a:extLst>
              </a:tr>
              <a:tr h="459853">
                <a:tc>
                  <a:txBody>
                    <a:bodyPr/>
                    <a:lstStyle/>
                    <a:p>
                      <a:pPr algn="ctr" fontAlgn="b"/>
                      <a:r>
                        <a:rPr lang="en-US" sz="3600" u="none" strike="noStrike" dirty="0">
                          <a:effectLst/>
                        </a:rPr>
                        <a:t>$6,160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b="0" u="none" strike="noStrike" dirty="0">
                          <a:solidFill>
                            <a:srgbClr val="000000"/>
                          </a:solidFill>
                          <a:effectLst/>
                        </a:rPr>
                        <a:t>--</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36877632"/>
                  </a:ext>
                </a:extLst>
              </a:tr>
              <a:tr h="459853">
                <a:tc>
                  <a:txBody>
                    <a:bodyPr/>
                    <a:lstStyle/>
                    <a:p>
                      <a:pPr algn="ctr" fontAlgn="b"/>
                      <a:r>
                        <a:rPr lang="en-US" sz="3600" u="none" strike="noStrike" dirty="0">
                          <a:effectLst/>
                        </a:rPr>
                        <a:t>$6,260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$1.443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908538328"/>
                  </a:ext>
                </a:extLst>
              </a:tr>
              <a:tr h="459853">
                <a:tc>
                  <a:txBody>
                    <a:bodyPr/>
                    <a:lstStyle/>
                    <a:p>
                      <a:pPr algn="ctr" fontAlgn="b"/>
                      <a:r>
                        <a:rPr lang="en-US" sz="3600" u="none" strike="noStrike" dirty="0">
                          <a:effectLst/>
                        </a:rPr>
                        <a:t>$6,360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$200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$2.896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11833380"/>
                  </a:ext>
                </a:extLst>
              </a:tr>
              <a:tr h="459853">
                <a:tc>
                  <a:txBody>
                    <a:bodyPr/>
                    <a:lstStyle/>
                    <a:p>
                      <a:pPr algn="ctr" fontAlgn="b"/>
                      <a:r>
                        <a:rPr lang="en-US" sz="3600" u="none" strike="noStrike" dirty="0">
                          <a:effectLst/>
                        </a:rPr>
                        <a:t>$6,460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$300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$4.353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431813362"/>
                  </a:ext>
                </a:extLst>
              </a:tr>
              <a:tr h="459853">
                <a:tc>
                  <a:txBody>
                    <a:bodyPr/>
                    <a:lstStyle/>
                    <a:p>
                      <a:pPr algn="ctr" fontAlgn="b"/>
                      <a:r>
                        <a:rPr lang="en-US" sz="3600" u="none" strike="noStrike" dirty="0">
                          <a:effectLst/>
                        </a:rPr>
                        <a:t>$6,560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$400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$5.812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25399238"/>
                  </a:ext>
                </a:extLst>
              </a:tr>
              <a:tr h="459853">
                <a:tc>
                  <a:txBody>
                    <a:bodyPr/>
                    <a:lstStyle/>
                    <a:p>
                      <a:pPr algn="ctr" fontAlgn="b"/>
                      <a:r>
                        <a:rPr lang="en-US" sz="3600" u="none" strike="noStrike" dirty="0">
                          <a:effectLst/>
                        </a:rPr>
                        <a:t>$6,660</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$500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$7.272 billion</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117932417"/>
                  </a:ext>
                </a:extLst>
              </a:tr>
              <a:tr h="459853">
                <a:tc>
                  <a:txBody>
                    <a:bodyPr/>
                    <a:lstStyle/>
                    <a:p>
                      <a:pPr algn="ctr" fontAlgn="b"/>
                      <a:r>
                        <a:rPr lang="en-US" sz="3600" u="none" strike="noStrike" dirty="0">
                          <a:effectLst/>
                        </a:rPr>
                        <a:t>$6,760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$600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$8.732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5391744"/>
                  </a:ext>
                </a:extLst>
              </a:tr>
              <a:tr h="459853">
                <a:tc>
                  <a:txBody>
                    <a:bodyPr/>
                    <a:lstStyle/>
                    <a:p>
                      <a:pPr algn="ctr" fontAlgn="b"/>
                      <a:r>
                        <a:rPr lang="en-US" sz="3600" u="none" strike="noStrike" dirty="0">
                          <a:effectLst/>
                        </a:rPr>
                        <a:t>$6,860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$700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$10.194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989936957"/>
                  </a:ext>
                </a:extLst>
              </a:tr>
              <a:tr h="459853">
                <a:tc>
                  <a:txBody>
                    <a:bodyPr/>
                    <a:lstStyle/>
                    <a:p>
                      <a:pPr algn="ctr" fontAlgn="b"/>
                      <a:r>
                        <a:rPr lang="en-US" sz="3600" u="none" strike="noStrike" dirty="0">
                          <a:effectLst/>
                        </a:rPr>
                        <a:t>$6,960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$800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$11.656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2085683487"/>
                  </a:ext>
                </a:extLst>
              </a:tr>
              <a:tr h="459853">
                <a:tc>
                  <a:txBody>
                    <a:bodyPr/>
                    <a:lstStyle/>
                    <a:p>
                      <a:pPr algn="ctr" fontAlgn="b"/>
                      <a:r>
                        <a:rPr lang="en-US" sz="3600" u="none" strike="noStrike" dirty="0">
                          <a:effectLst/>
                        </a:rPr>
                        <a:t>$7,060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$900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$13.118 billion</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180164270"/>
                  </a:ext>
                </a:extLst>
              </a:tr>
              <a:tr h="459853">
                <a:tc>
                  <a:txBody>
                    <a:bodyPr/>
                    <a:lstStyle/>
                    <a:p>
                      <a:pPr algn="ctr" fontAlgn="b"/>
                      <a:r>
                        <a:rPr lang="en-US" sz="3600" u="none" strike="noStrike" dirty="0">
                          <a:effectLst/>
                        </a:rPr>
                        <a:t>$7,160</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$1,000</a:t>
                      </a:r>
                      <a:endParaRPr lang="en-US" sz="3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fontAlgn="b"/>
                      <a:r>
                        <a:rPr lang="en-US" sz="3600" u="none" strike="noStrike" dirty="0">
                          <a:effectLst/>
                        </a:rPr>
                        <a:t>$14.581 billion</a:t>
                      </a:r>
                      <a:endParaRPr lang="en-US" sz="3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551557448"/>
                  </a:ext>
                </a:extLst>
              </a:tr>
            </a:tbl>
          </a:graphicData>
        </a:graphic>
      </p:graphicFrame>
      <p:sp>
        <p:nvSpPr>
          <p:cNvPr id="4" name="Rectangle: Rounded Corners 3">
            <a:extLst>
              <a:ext uri="{FF2B5EF4-FFF2-40B4-BE49-F238E27FC236}">
                <a16:creationId xmlns:a16="http://schemas.microsoft.com/office/drawing/2014/main" id="{BDDBAC66-D8E3-704E-5159-E4A636824D4C}"/>
              </a:ext>
            </a:extLst>
          </p:cNvPr>
          <p:cNvSpPr/>
          <p:nvPr/>
        </p:nvSpPr>
        <p:spPr>
          <a:xfrm>
            <a:off x="757238" y="3886111"/>
            <a:ext cx="4638674" cy="534543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C3609FF-C0BC-CCD6-04E9-A32ABA9517DC}"/>
              </a:ext>
            </a:extLst>
          </p:cNvPr>
          <p:cNvSpPr txBox="1"/>
          <p:nvPr/>
        </p:nvSpPr>
        <p:spPr>
          <a:xfrm>
            <a:off x="1095375" y="4279734"/>
            <a:ext cx="3962400" cy="4770537"/>
          </a:xfrm>
          <a:prstGeom prst="rect">
            <a:avLst/>
          </a:prstGeom>
          <a:noFill/>
        </p:spPr>
        <p:txBody>
          <a:bodyPr wrap="square" rtlCol="0">
            <a:spAutoFit/>
          </a:bodyPr>
          <a:lstStyle/>
          <a:p>
            <a:r>
              <a:rPr lang="en-US" sz="3800" b="1" dirty="0">
                <a:solidFill>
                  <a:schemeClr val="bg1"/>
                </a:solidFill>
              </a:rPr>
              <a:t>Adjusting the Basic Allotment for estimated inflation from 2019 through 2023 (19.7%) would mean a $1,200 increase.</a:t>
            </a:r>
          </a:p>
        </p:txBody>
      </p:sp>
      <p:sp>
        <p:nvSpPr>
          <p:cNvPr id="6" name="TextBox 5">
            <a:extLst>
              <a:ext uri="{FF2B5EF4-FFF2-40B4-BE49-F238E27FC236}">
                <a16:creationId xmlns:a16="http://schemas.microsoft.com/office/drawing/2014/main" id="{71431C84-83A6-2415-18B2-43423A7257C5}"/>
              </a:ext>
            </a:extLst>
          </p:cNvPr>
          <p:cNvSpPr txBox="1"/>
          <p:nvPr/>
        </p:nvSpPr>
        <p:spPr>
          <a:xfrm>
            <a:off x="1095375" y="9500103"/>
            <a:ext cx="12420600" cy="338554"/>
          </a:xfrm>
          <a:prstGeom prst="rect">
            <a:avLst/>
          </a:prstGeom>
          <a:noFill/>
        </p:spPr>
        <p:txBody>
          <a:bodyPr wrap="square" rtlCol="0">
            <a:spAutoFit/>
          </a:bodyPr>
          <a:lstStyle/>
          <a:p>
            <a:r>
              <a:rPr lang="en-US" sz="1600" i="1" dirty="0"/>
              <a:t>Source: Consumer Price Index (CPI)</a:t>
            </a:r>
          </a:p>
        </p:txBody>
      </p:sp>
      <p:sp>
        <p:nvSpPr>
          <p:cNvPr id="7" name="Freeform 41">
            <a:extLst>
              <a:ext uri="{FF2B5EF4-FFF2-40B4-BE49-F238E27FC236}">
                <a16:creationId xmlns:a16="http://schemas.microsoft.com/office/drawing/2014/main" id="{517C95F0-A052-9CCE-C60A-8C2DE4E7A822}"/>
              </a:ext>
            </a:extLst>
          </p:cNvPr>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8" name="AutoShape 42">
            <a:extLst>
              <a:ext uri="{FF2B5EF4-FFF2-40B4-BE49-F238E27FC236}">
                <a16:creationId xmlns:a16="http://schemas.microsoft.com/office/drawing/2014/main" id="{E63E5CD6-CC27-7595-2705-F9F6614030F6}"/>
              </a:ext>
            </a:extLst>
          </p:cNvPr>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9" name="TextBox 44">
            <a:extLst>
              <a:ext uri="{FF2B5EF4-FFF2-40B4-BE49-F238E27FC236}">
                <a16:creationId xmlns:a16="http://schemas.microsoft.com/office/drawing/2014/main" id="{4AC62CE1-835D-737C-3EE0-C8AB49BB577A}"/>
              </a:ext>
            </a:extLst>
          </p:cNvPr>
          <p:cNvSpPr txBox="1"/>
          <p:nvPr/>
        </p:nvSpPr>
        <p:spPr>
          <a:xfrm>
            <a:off x="1171353" y="482033"/>
            <a:ext cx="16116300" cy="1970539"/>
          </a:xfrm>
          <a:prstGeom prst="rect">
            <a:avLst/>
          </a:prstGeom>
        </p:spPr>
        <p:txBody>
          <a:bodyPr wrap="square" lIns="0" tIns="0" rIns="0" bIns="0" rtlCol="0" anchor="t">
            <a:spAutoFit/>
          </a:bodyPr>
          <a:lstStyle/>
          <a:p>
            <a:pPr>
              <a:lnSpc>
                <a:spcPts val="8000"/>
              </a:lnSpc>
              <a:spcBef>
                <a:spcPct val="0"/>
              </a:spcBef>
            </a:pPr>
            <a:r>
              <a:rPr lang="en-US" sz="6000" dirty="0">
                <a:solidFill>
                  <a:srgbClr val="1B75BC"/>
                </a:solidFill>
                <a:latin typeface="Arial Bold"/>
              </a:rPr>
              <a:t>The Case for a </a:t>
            </a:r>
          </a:p>
          <a:p>
            <a:pPr>
              <a:lnSpc>
                <a:spcPts val="8000"/>
              </a:lnSpc>
              <a:spcBef>
                <a:spcPct val="0"/>
              </a:spcBef>
            </a:pPr>
            <a:r>
              <a:rPr lang="en-US" sz="6000" dirty="0">
                <a:solidFill>
                  <a:srgbClr val="1B75BC"/>
                </a:solidFill>
                <a:latin typeface="Arial Bold"/>
              </a:rPr>
              <a:t>Inflation-Adjusted Basic Allotment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270361"/>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b="18520"/>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51057"/>
            <a:ext cx="7616492" cy="1917270"/>
          </a:xfrm>
          <a:prstGeom prst="rect">
            <a:avLst/>
          </a:prstGeom>
        </p:spPr>
        <p:txBody>
          <a:bodyPr lIns="0" tIns="0" rIns="0" bIns="0" rtlCol="0" anchor="t">
            <a:spAutoFit/>
          </a:bodyPr>
          <a:lstStyle/>
          <a:p>
            <a:pPr>
              <a:lnSpc>
                <a:spcPts val="6858"/>
              </a:lnSpc>
              <a:spcBef>
                <a:spcPct val="0"/>
              </a:spcBef>
            </a:pPr>
            <a:r>
              <a:rPr lang="en-US" sz="6858" spc="-233" dirty="0">
                <a:solidFill>
                  <a:srgbClr val="1B75BC"/>
                </a:solidFill>
                <a:latin typeface="Arial Bold"/>
              </a:rPr>
              <a:t>Curriculum &amp; Instruction</a:t>
            </a:r>
          </a:p>
        </p:txBody>
      </p:sp>
      <p:sp>
        <p:nvSpPr>
          <p:cNvPr id="11" name="TextBox 11"/>
          <p:cNvSpPr txBox="1"/>
          <p:nvPr/>
        </p:nvSpPr>
        <p:spPr>
          <a:xfrm>
            <a:off x="9144000" y="3121252"/>
            <a:ext cx="8252680" cy="3291840"/>
          </a:xfrm>
          <a:prstGeom prst="rect">
            <a:avLst/>
          </a:prstGeom>
        </p:spPr>
        <p:txBody>
          <a:bodyPr lIns="0" tIns="0" rIns="0" bIns="0" rtlCol="0" anchor="t">
            <a:spAutoFit/>
          </a:bodyPr>
          <a:lstStyle/>
          <a:p>
            <a:pPr>
              <a:lnSpc>
                <a:spcPts val="4200"/>
              </a:lnSpc>
            </a:pPr>
            <a:r>
              <a:rPr lang="en-US" sz="3000" spc="-153" dirty="0">
                <a:solidFill>
                  <a:srgbClr val="000000"/>
                </a:solidFill>
                <a:latin typeface="Arial"/>
              </a:rPr>
              <a:t>HB 1605 – Instructional Materials</a:t>
            </a:r>
          </a:p>
          <a:p>
            <a:pPr>
              <a:lnSpc>
                <a:spcPts val="4200"/>
              </a:lnSpc>
            </a:pPr>
            <a:r>
              <a:rPr lang="en-US" sz="3000" spc="-153" dirty="0">
                <a:solidFill>
                  <a:srgbClr val="000000"/>
                </a:solidFill>
                <a:latin typeface="Arial"/>
              </a:rPr>
              <a:t>HB 900 – School Library Standards</a:t>
            </a:r>
          </a:p>
          <a:p>
            <a:pPr>
              <a:lnSpc>
                <a:spcPts val="4200"/>
              </a:lnSpc>
            </a:pPr>
            <a:r>
              <a:rPr lang="en-US" sz="3000" spc="-153" dirty="0">
                <a:solidFill>
                  <a:srgbClr val="000000"/>
                </a:solidFill>
                <a:latin typeface="Arial"/>
              </a:rPr>
              <a:t>SB 2124 – Advanced Mathematics</a:t>
            </a:r>
          </a:p>
          <a:p>
            <a:pPr>
              <a:lnSpc>
                <a:spcPts val="4200"/>
              </a:lnSpc>
            </a:pPr>
            <a:r>
              <a:rPr lang="en-US" sz="3000" spc="-153" dirty="0">
                <a:solidFill>
                  <a:srgbClr val="000000"/>
                </a:solidFill>
                <a:latin typeface="Arial"/>
              </a:rPr>
              <a:t>HB 2209 – Rural Pathway Excellence Partnership</a:t>
            </a:r>
          </a:p>
          <a:p>
            <a:pPr>
              <a:lnSpc>
                <a:spcPts val="4200"/>
              </a:lnSpc>
            </a:pPr>
            <a:r>
              <a:rPr lang="en-US" sz="3000" spc="-153" dirty="0">
                <a:solidFill>
                  <a:srgbClr val="000000"/>
                </a:solidFill>
                <a:latin typeface="Arial"/>
              </a:rPr>
              <a:t>SB 2294 – Early High School Graduation</a:t>
            </a:r>
          </a:p>
          <a:p>
            <a:pPr>
              <a:lnSpc>
                <a:spcPts val="4619"/>
              </a:lnSpc>
            </a:pPr>
            <a:endParaRPr lang="en-US" sz="3000" spc="-153" dirty="0">
              <a:solidFill>
                <a:srgbClr val="000000"/>
              </a:solidFill>
              <a:latin typeface="Arial"/>
            </a:endParaRPr>
          </a:p>
        </p:txBody>
      </p:sp>
      <p:sp>
        <p:nvSpPr>
          <p:cNvPr id="12" name="TextBox 12"/>
          <p:cNvSpPr txBox="1"/>
          <p:nvPr/>
        </p:nvSpPr>
        <p:spPr>
          <a:xfrm>
            <a:off x="9389821" y="6438550"/>
            <a:ext cx="8199119" cy="2022729"/>
          </a:xfrm>
          <a:prstGeom prst="rect">
            <a:avLst/>
          </a:prstGeom>
        </p:spPr>
        <p:txBody>
          <a:bodyPr lIns="0" tIns="0" rIns="0" bIns="0" rtlCol="0" anchor="t">
            <a:spAutoFit/>
          </a:bodyPr>
          <a:lstStyle/>
          <a:p>
            <a:pPr>
              <a:lnSpc>
                <a:spcPts val="3107"/>
              </a:lnSpc>
            </a:pPr>
            <a:r>
              <a:rPr lang="en-US" sz="2799" dirty="0">
                <a:solidFill>
                  <a:srgbClr val="FFFFFF"/>
                </a:solidFill>
                <a:latin typeface="Arial"/>
              </a:rPr>
              <a:t>With all the concern expressed about library books and other instructional materials available in schools, the state's answer was more state control and standards.  They also passed some incentives for certain choices and more advanced options.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156" r="13156"/>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1028700" y="869184"/>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Curriculum &amp; Instruction bills passed</a:t>
            </a:r>
          </a:p>
        </p:txBody>
      </p:sp>
      <p:sp>
        <p:nvSpPr>
          <p:cNvPr id="10" name="TextBox 10"/>
          <p:cNvSpPr txBox="1"/>
          <p:nvPr/>
        </p:nvSpPr>
        <p:spPr>
          <a:xfrm>
            <a:off x="743433" y="6585912"/>
            <a:ext cx="12484833" cy="2539157"/>
          </a:xfrm>
          <a:prstGeom prst="rect">
            <a:avLst/>
          </a:prstGeom>
        </p:spPr>
        <p:txBody>
          <a:bodyPr wrap="square" lIns="0" tIns="0" rIns="0" bIns="0" rtlCol="0" anchor="t">
            <a:spAutoFit/>
          </a:bodyPr>
          <a:lstStyle/>
          <a:p>
            <a:pPr marL="561336" lvl="1" indent="-280668">
              <a:lnSpc>
                <a:spcPts val="3015"/>
              </a:lnSpc>
              <a:spcAft>
                <a:spcPts val="600"/>
              </a:spcAft>
              <a:buFont typeface="Arial"/>
              <a:buChar char="•"/>
            </a:pPr>
            <a:r>
              <a:rPr lang="en-US" sz="2599" dirty="0">
                <a:solidFill>
                  <a:srgbClr val="000000"/>
                </a:solidFill>
                <a:latin typeface="Arial"/>
              </a:rPr>
              <a:t>Requires Texas State Library and Archives Commission to develop standards for school library collections. </a:t>
            </a:r>
          </a:p>
          <a:p>
            <a:pPr marL="561336" lvl="1" indent="-280668">
              <a:lnSpc>
                <a:spcPts val="3015"/>
              </a:lnSpc>
              <a:spcAft>
                <a:spcPts val="600"/>
              </a:spcAft>
              <a:buFont typeface="Arial"/>
              <a:buChar char="•"/>
            </a:pPr>
            <a:r>
              <a:rPr lang="en-US" sz="2599" dirty="0">
                <a:solidFill>
                  <a:srgbClr val="000000"/>
                </a:solidFill>
                <a:latin typeface="Arial"/>
              </a:rPr>
              <a:t>Requires school library vendors rate books &amp; prohibits sexually-explicit materials</a:t>
            </a:r>
          </a:p>
          <a:p>
            <a:pPr marL="561336" lvl="1" indent="-280668">
              <a:lnSpc>
                <a:spcPts val="3015"/>
              </a:lnSpc>
              <a:spcAft>
                <a:spcPts val="600"/>
              </a:spcAft>
              <a:buFont typeface="Arial"/>
              <a:buChar char="•"/>
            </a:pPr>
            <a:r>
              <a:rPr lang="en-US" sz="2599" dirty="0">
                <a:solidFill>
                  <a:srgbClr val="000000"/>
                </a:solidFill>
                <a:latin typeface="Arial"/>
              </a:rPr>
              <a:t>Requires parent permission for students to check out sexually-relevant materials</a:t>
            </a:r>
          </a:p>
          <a:p>
            <a:pPr marL="561336" lvl="1" indent="-280668">
              <a:lnSpc>
                <a:spcPts val="3015"/>
              </a:lnSpc>
              <a:spcAft>
                <a:spcPts val="600"/>
              </a:spcAft>
              <a:buFont typeface="Arial"/>
              <a:buChar char="•"/>
            </a:pPr>
            <a:r>
              <a:rPr lang="en-US" sz="2599" dirty="0">
                <a:solidFill>
                  <a:srgbClr val="000000"/>
                </a:solidFill>
                <a:latin typeface="Arial"/>
              </a:rPr>
              <a:t>Requires districts review sexually-relevant materials at least every two years against the district’s policies.</a:t>
            </a:r>
          </a:p>
        </p:txBody>
      </p:sp>
      <p:sp>
        <p:nvSpPr>
          <p:cNvPr id="11" name="TextBox 11"/>
          <p:cNvSpPr txBox="1"/>
          <p:nvPr/>
        </p:nvSpPr>
        <p:spPr>
          <a:xfrm>
            <a:off x="1028700" y="2035282"/>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HB 1605 (Buckley/Creighton) – Instructional Materials</a:t>
            </a:r>
          </a:p>
        </p:txBody>
      </p:sp>
      <p:sp>
        <p:nvSpPr>
          <p:cNvPr id="12" name="TextBox 12"/>
          <p:cNvSpPr txBox="1"/>
          <p:nvPr/>
        </p:nvSpPr>
        <p:spPr>
          <a:xfrm>
            <a:off x="764216" y="2604954"/>
            <a:ext cx="11886737" cy="3308598"/>
          </a:xfrm>
          <a:prstGeom prst="rect">
            <a:avLst/>
          </a:prstGeom>
        </p:spPr>
        <p:txBody>
          <a:bodyPr lIns="0" tIns="0" rIns="0" bIns="0" rtlCol="0" anchor="t">
            <a:spAutoFit/>
          </a:bodyPr>
          <a:lstStyle/>
          <a:p>
            <a:pPr marL="561336" lvl="1" indent="-280668">
              <a:lnSpc>
                <a:spcPts val="3041"/>
              </a:lnSpc>
              <a:spcBef>
                <a:spcPts val="600"/>
              </a:spcBef>
              <a:buFont typeface="Arial"/>
              <a:buChar char="•"/>
            </a:pPr>
            <a:r>
              <a:rPr lang="en-US" sz="2599" dirty="0">
                <a:solidFill>
                  <a:srgbClr val="000000"/>
                </a:solidFill>
                <a:latin typeface="Arial"/>
              </a:rPr>
              <a:t>TEA to create open resource instructional materials program for district use </a:t>
            </a:r>
          </a:p>
          <a:p>
            <a:pPr marL="561336" lvl="1" indent="-280668">
              <a:lnSpc>
                <a:spcPts val="3041"/>
              </a:lnSpc>
              <a:spcBef>
                <a:spcPts val="600"/>
              </a:spcBef>
              <a:buFont typeface="Arial"/>
              <a:buChar char="•"/>
            </a:pPr>
            <a:r>
              <a:rPr lang="en-US" sz="2599" dirty="0">
                <a:solidFill>
                  <a:srgbClr val="000000"/>
                </a:solidFill>
                <a:latin typeface="Arial"/>
              </a:rPr>
              <a:t>Requires posting and parent access to instructional materials</a:t>
            </a:r>
          </a:p>
          <a:p>
            <a:pPr marL="561336" lvl="1" indent="-280668">
              <a:lnSpc>
                <a:spcPts val="3041"/>
              </a:lnSpc>
              <a:spcBef>
                <a:spcPts val="600"/>
              </a:spcBef>
              <a:buFont typeface="Arial"/>
              <a:buChar char="•"/>
            </a:pPr>
            <a:r>
              <a:rPr lang="en-US" sz="2599" dirty="0">
                <a:solidFill>
                  <a:srgbClr val="000000"/>
                </a:solidFill>
                <a:latin typeface="Arial"/>
              </a:rPr>
              <a:t>Provides funding incentive for use of state-developed/approved materials: $40 per-enrolled student for the procurement of state-approved instructional materials deposited into IMTA account (unused balance rolls forward); </a:t>
            </a:r>
          </a:p>
          <a:p>
            <a:pPr marL="561336" lvl="1" indent="-280668">
              <a:lnSpc>
                <a:spcPts val="3041"/>
              </a:lnSpc>
              <a:spcBef>
                <a:spcPts val="600"/>
              </a:spcBef>
              <a:buFont typeface="Arial"/>
              <a:buChar char="•"/>
            </a:pPr>
            <a:r>
              <a:rPr lang="en-US" sz="2599" dirty="0">
                <a:solidFill>
                  <a:srgbClr val="000000"/>
                </a:solidFill>
                <a:latin typeface="Arial"/>
              </a:rPr>
              <a:t>Additional “up to” $20 per enrolled student deposited into IMTA account to cover actual cost of printing and shipping of Open Education Resource Instructional Materials</a:t>
            </a:r>
          </a:p>
        </p:txBody>
      </p:sp>
      <p:sp>
        <p:nvSpPr>
          <p:cNvPr id="13" name="TextBox 13"/>
          <p:cNvSpPr txBox="1"/>
          <p:nvPr/>
        </p:nvSpPr>
        <p:spPr>
          <a:xfrm>
            <a:off x="1028700" y="6027747"/>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HB 900 (Patterson/Paxton) – School Library Standards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6426" r="16426"/>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Curriculum &amp; Instruction bills passed</a:t>
            </a:r>
          </a:p>
        </p:txBody>
      </p:sp>
      <p:sp>
        <p:nvSpPr>
          <p:cNvPr id="10" name="TextBox 10"/>
          <p:cNvSpPr txBox="1"/>
          <p:nvPr/>
        </p:nvSpPr>
        <p:spPr>
          <a:xfrm>
            <a:off x="1028700" y="2135451"/>
            <a:ext cx="12199567" cy="605790"/>
          </a:xfrm>
          <a:prstGeom prst="rect">
            <a:avLst/>
          </a:prstGeom>
        </p:spPr>
        <p:txBody>
          <a:bodyPr lIns="0" tIns="0" rIns="0" bIns="0" rtlCol="0" anchor="t">
            <a:spAutoFit/>
          </a:bodyPr>
          <a:lstStyle/>
          <a:p>
            <a:pPr>
              <a:lnSpc>
                <a:spcPts val="4409"/>
              </a:lnSpc>
            </a:pPr>
            <a:r>
              <a:rPr lang="en-US" sz="3150" spc="-132" dirty="0">
                <a:solidFill>
                  <a:srgbClr val="1B75BC"/>
                </a:solidFill>
                <a:latin typeface="Arial Bold"/>
              </a:rPr>
              <a:t>HB 2209 (Lozano/Hinojosa) – Rural Pathway Excellence Partnership</a:t>
            </a:r>
          </a:p>
        </p:txBody>
      </p:sp>
      <p:sp>
        <p:nvSpPr>
          <p:cNvPr id="11" name="TextBox 11"/>
          <p:cNvSpPr txBox="1"/>
          <p:nvPr/>
        </p:nvSpPr>
        <p:spPr>
          <a:xfrm>
            <a:off x="623210" y="2741241"/>
            <a:ext cx="11886737" cy="6353278"/>
          </a:xfrm>
          <a:prstGeom prst="rect">
            <a:avLst/>
          </a:prstGeom>
        </p:spPr>
        <p:txBody>
          <a:bodyPr lIns="0" tIns="0" rIns="0" bIns="0" rtlCol="0" anchor="t">
            <a:spAutoFit/>
          </a:bodyPr>
          <a:lstStyle/>
          <a:p>
            <a:pPr marL="561336" lvl="1" indent="-280668">
              <a:lnSpc>
                <a:spcPts val="3405"/>
              </a:lnSpc>
              <a:spcAft>
                <a:spcPts val="1800"/>
              </a:spcAft>
              <a:buFont typeface="Arial"/>
              <a:buChar char="•"/>
            </a:pPr>
            <a:r>
              <a:rPr lang="en-US" sz="2599" dirty="0">
                <a:solidFill>
                  <a:srgbClr val="000000"/>
                </a:solidFill>
                <a:latin typeface="Arial"/>
              </a:rPr>
              <a:t>Requires TEA to establish Rural Pathway Excellence Partnership (R-PEP) program to incentivize and support rural college and career pathway partnerships and expand opportunities for underserved students</a:t>
            </a:r>
          </a:p>
          <a:p>
            <a:pPr marL="561336" lvl="1" indent="-280668">
              <a:lnSpc>
                <a:spcPts val="3405"/>
              </a:lnSpc>
              <a:spcAft>
                <a:spcPts val="1800"/>
              </a:spcAft>
              <a:buFont typeface="Arial"/>
              <a:buChar char="•"/>
            </a:pPr>
            <a:r>
              <a:rPr lang="en-US" sz="2599" dirty="0">
                <a:solidFill>
                  <a:srgbClr val="000000"/>
                </a:solidFill>
                <a:latin typeface="Arial"/>
              </a:rPr>
              <a:t>For districts with less than 1,600 ADA </a:t>
            </a:r>
          </a:p>
          <a:p>
            <a:pPr marL="561336" lvl="1" indent="-280668">
              <a:lnSpc>
                <a:spcPts val="3405"/>
              </a:lnSpc>
              <a:spcAft>
                <a:spcPts val="1800"/>
              </a:spcAft>
              <a:buFont typeface="Arial"/>
              <a:buChar char="•"/>
            </a:pPr>
            <a:r>
              <a:rPr lang="en-US" sz="2599" dirty="0">
                <a:solidFill>
                  <a:srgbClr val="000000"/>
                </a:solidFill>
                <a:latin typeface="Arial"/>
              </a:rPr>
              <a:t>Provides funding weight of 1.15 applied to BA and small-size allotment for each disadvantaged student (1.11 weight for non-disadvantaged)</a:t>
            </a:r>
          </a:p>
          <a:p>
            <a:pPr marL="561336" lvl="1" indent="-280668">
              <a:lnSpc>
                <a:spcPts val="3405"/>
              </a:lnSpc>
              <a:spcAft>
                <a:spcPts val="1800"/>
              </a:spcAft>
              <a:buFont typeface="Arial"/>
              <a:buChar char="•"/>
            </a:pPr>
            <a:r>
              <a:rPr lang="en-US" sz="2599" dirty="0">
                <a:solidFill>
                  <a:srgbClr val="000000"/>
                </a:solidFill>
                <a:latin typeface="Arial"/>
              </a:rPr>
              <a:t>R-PEP outcomes bonus for graduates who attain postsecondary credential within 5 years--$1,500 per disadvantaged graduate, $750 per non-disadvantaged graduate, and additional $1,500 if student received special education services; </a:t>
            </a:r>
          </a:p>
          <a:p>
            <a:pPr marL="561336" lvl="1" indent="-280668">
              <a:lnSpc>
                <a:spcPts val="3405"/>
              </a:lnSpc>
              <a:spcAft>
                <a:spcPts val="1800"/>
              </a:spcAft>
              <a:buFont typeface="Arial"/>
              <a:buChar char="•"/>
            </a:pPr>
            <a:r>
              <a:rPr lang="en-US" sz="2599" dirty="0">
                <a:solidFill>
                  <a:srgbClr val="000000"/>
                </a:solidFill>
                <a:latin typeface="Arial"/>
              </a:rPr>
              <a:t>Total FSP funding limited to $5 million per year </a:t>
            </a:r>
          </a:p>
          <a:p>
            <a:pPr marL="561336" lvl="1" indent="-280668">
              <a:lnSpc>
                <a:spcPts val="3405"/>
              </a:lnSpc>
              <a:spcAft>
                <a:spcPts val="1800"/>
              </a:spcAft>
              <a:buFont typeface="Arial"/>
              <a:buChar char="•"/>
            </a:pPr>
            <a:r>
              <a:rPr lang="en-US" sz="2599" dirty="0">
                <a:solidFill>
                  <a:srgbClr val="000000"/>
                </a:solidFill>
                <a:latin typeface="Arial"/>
              </a:rPr>
              <a:t>Signed by Governor; effective immediately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7209" r="17209"/>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Curriculum &amp; Instruction bills passed</a:t>
            </a:r>
          </a:p>
        </p:txBody>
      </p:sp>
      <p:sp>
        <p:nvSpPr>
          <p:cNvPr id="10" name="TextBox 10"/>
          <p:cNvSpPr txBox="1"/>
          <p:nvPr/>
        </p:nvSpPr>
        <p:spPr>
          <a:xfrm>
            <a:off x="1028700" y="5621882"/>
            <a:ext cx="11631892" cy="2324736"/>
          </a:xfrm>
          <a:prstGeom prst="rect">
            <a:avLst/>
          </a:prstGeom>
        </p:spPr>
        <p:txBody>
          <a:bodyPr lIns="0" tIns="0" rIns="0" bIns="0" rtlCol="0" anchor="t">
            <a:spAutoFit/>
          </a:bodyPr>
          <a:lstStyle/>
          <a:p>
            <a:pPr>
              <a:lnSpc>
                <a:spcPts val="3639"/>
              </a:lnSpc>
            </a:pPr>
            <a:r>
              <a:rPr lang="en-US" sz="2599" dirty="0">
                <a:solidFill>
                  <a:srgbClr val="000000"/>
                </a:solidFill>
                <a:latin typeface="Arial"/>
              </a:rPr>
              <a:t>Expands participation in Texas First Early High School Completion Program and Texas First Scholarship Program to any public institution of higher education; requires school districts to allow a student to graduate and receive a high school diploma, rather than authorizing issuance of a high school diploma to a student under the standards of the program</a:t>
            </a:r>
          </a:p>
        </p:txBody>
      </p:sp>
      <p:sp>
        <p:nvSpPr>
          <p:cNvPr id="11" name="TextBox 11"/>
          <p:cNvSpPr txBox="1"/>
          <p:nvPr/>
        </p:nvSpPr>
        <p:spPr>
          <a:xfrm>
            <a:off x="1028700" y="2135451"/>
            <a:ext cx="12199567" cy="605790"/>
          </a:xfrm>
          <a:prstGeom prst="rect">
            <a:avLst/>
          </a:prstGeom>
        </p:spPr>
        <p:txBody>
          <a:bodyPr lIns="0" tIns="0" rIns="0" bIns="0" rtlCol="0" anchor="t">
            <a:spAutoFit/>
          </a:bodyPr>
          <a:lstStyle/>
          <a:p>
            <a:pPr>
              <a:lnSpc>
                <a:spcPts val="4409"/>
              </a:lnSpc>
            </a:pPr>
            <a:r>
              <a:rPr lang="en-US" sz="3150" spc="-40" dirty="0">
                <a:solidFill>
                  <a:srgbClr val="1B75BC"/>
                </a:solidFill>
                <a:latin typeface="Arial Bold"/>
              </a:rPr>
              <a:t>SB 2124 (Creighton/Howard) – Advanced Mathematics</a:t>
            </a:r>
          </a:p>
        </p:txBody>
      </p:sp>
      <p:sp>
        <p:nvSpPr>
          <p:cNvPr id="12" name="TextBox 12"/>
          <p:cNvSpPr txBox="1"/>
          <p:nvPr/>
        </p:nvSpPr>
        <p:spPr>
          <a:xfrm>
            <a:off x="1028700" y="2636466"/>
            <a:ext cx="11886737" cy="1867536"/>
          </a:xfrm>
          <a:prstGeom prst="rect">
            <a:avLst/>
          </a:prstGeom>
        </p:spPr>
        <p:txBody>
          <a:bodyPr lIns="0" tIns="0" rIns="0" bIns="0" rtlCol="0" anchor="t">
            <a:spAutoFit/>
          </a:bodyPr>
          <a:lstStyle/>
          <a:p>
            <a:pPr>
              <a:lnSpc>
                <a:spcPts val="3639"/>
              </a:lnSpc>
            </a:pPr>
            <a:r>
              <a:rPr lang="en-US" sz="2599" dirty="0">
                <a:solidFill>
                  <a:srgbClr val="000000"/>
                </a:solidFill>
                <a:latin typeface="Arial"/>
              </a:rPr>
              <a:t>Establishes an opt-out policy to otherwise automatically enroll students performing in the top 40% on 5th grade state assessments (or a local measure) into accelerated math in sixth grade to improve chances of gaining access to Algebra I in eighth grade. (signed by Governor; effective immediately)</a:t>
            </a:r>
          </a:p>
        </p:txBody>
      </p:sp>
      <p:sp>
        <p:nvSpPr>
          <p:cNvPr id="13" name="TextBox 13"/>
          <p:cNvSpPr txBox="1"/>
          <p:nvPr/>
        </p:nvSpPr>
        <p:spPr>
          <a:xfrm>
            <a:off x="1028700" y="5084772"/>
            <a:ext cx="12199567" cy="605790"/>
          </a:xfrm>
          <a:prstGeom prst="rect">
            <a:avLst/>
          </a:prstGeom>
        </p:spPr>
        <p:txBody>
          <a:bodyPr lIns="0" tIns="0" rIns="0" bIns="0" rtlCol="0" anchor="t">
            <a:spAutoFit/>
          </a:bodyPr>
          <a:lstStyle/>
          <a:p>
            <a:pPr>
              <a:lnSpc>
                <a:spcPts val="4409"/>
              </a:lnSpc>
            </a:pPr>
            <a:r>
              <a:rPr lang="en-US" sz="3150" spc="-66" dirty="0">
                <a:solidFill>
                  <a:srgbClr val="1B75BC"/>
                </a:solidFill>
                <a:latin typeface="Arial Bold"/>
              </a:rPr>
              <a:t>SB 2294 (Creighton/Kuempel) – Early high school graduation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7437053"/>
            <a:ext cx="16256977" cy="7676968"/>
          </a:xfrm>
          <a:prstGeom prst="rect">
            <a:avLst/>
          </a:prstGeom>
          <a:solidFill>
            <a:srgbClr val="16CEF6"/>
          </a:solidFill>
        </p:spPr>
      </p:sp>
      <p:grpSp>
        <p:nvGrpSpPr>
          <p:cNvPr id="4" name="Group 4"/>
          <p:cNvGrpSpPr/>
          <p:nvPr/>
        </p:nvGrpSpPr>
        <p:grpSpPr>
          <a:xfrm>
            <a:off x="1085850" y="990600"/>
            <a:ext cx="6972215" cy="7676968"/>
            <a:chOff x="0" y="0"/>
            <a:chExt cx="9296287" cy="10235958"/>
          </a:xfrm>
        </p:grpSpPr>
        <p:pic>
          <p:nvPicPr>
            <p:cNvPr id="5" name="Picture 5"/>
            <p:cNvPicPr>
              <a:picLocks noChangeAspect="1"/>
            </p:cNvPicPr>
            <p:nvPr/>
          </p:nvPicPr>
          <p:blipFill>
            <a:blip r:embed="rId3"/>
            <a:srcRect l="19745" r="19745"/>
            <a:stretch>
              <a:fillRect/>
            </a:stretch>
          </p:blipFill>
          <p:spPr>
            <a:xfrm>
              <a:off x="0" y="0"/>
              <a:ext cx="9296287" cy="10235958"/>
            </a:xfrm>
            <a:prstGeom prst="rect">
              <a:avLst/>
            </a:prstGeom>
          </p:spPr>
        </p:pic>
      </p:grpSp>
      <p:sp>
        <p:nvSpPr>
          <p:cNvPr id="6" name="Freeform 6"/>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AutoShape 7"/>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315099" y="1100219"/>
            <a:ext cx="7616492" cy="1050495"/>
          </a:xfrm>
          <a:prstGeom prst="rect">
            <a:avLst/>
          </a:prstGeom>
        </p:spPr>
        <p:txBody>
          <a:bodyPr lIns="0" tIns="0" rIns="0" bIns="0" rtlCol="0" anchor="t">
            <a:spAutoFit/>
          </a:bodyPr>
          <a:lstStyle/>
          <a:p>
            <a:pPr>
              <a:lnSpc>
                <a:spcPts val="6858"/>
              </a:lnSpc>
              <a:spcBef>
                <a:spcPct val="0"/>
              </a:spcBef>
            </a:pPr>
            <a:r>
              <a:rPr lang="en-US" sz="6858" spc="-233" dirty="0">
                <a:solidFill>
                  <a:srgbClr val="1B75BC"/>
                </a:solidFill>
                <a:latin typeface="Arial Bold"/>
              </a:rPr>
              <a:t>Fruits &amp; Vegetables</a:t>
            </a:r>
          </a:p>
        </p:txBody>
      </p:sp>
      <p:sp>
        <p:nvSpPr>
          <p:cNvPr id="10" name="TextBox 10"/>
          <p:cNvSpPr txBox="1"/>
          <p:nvPr/>
        </p:nvSpPr>
        <p:spPr>
          <a:xfrm>
            <a:off x="8036294" y="2304335"/>
            <a:ext cx="8862280" cy="6300764"/>
          </a:xfrm>
          <a:prstGeom prst="rect">
            <a:avLst/>
          </a:prstGeom>
        </p:spPr>
        <p:txBody>
          <a:bodyPr wrap="square" lIns="0" tIns="0" rIns="0" bIns="0" rtlCol="0" anchor="t">
            <a:spAutoFit/>
          </a:bodyPr>
          <a:lstStyle/>
          <a:p>
            <a:pPr marL="647700" lvl="1" indent="-323850">
              <a:spcAft>
                <a:spcPts val="1800"/>
              </a:spcAft>
              <a:buFont typeface="Arial"/>
              <a:buChar char="•"/>
            </a:pPr>
            <a:r>
              <a:rPr lang="en-US" sz="2800" spc="-153" dirty="0">
                <a:solidFill>
                  <a:srgbClr val="000000"/>
                </a:solidFill>
                <a:latin typeface="Arial"/>
              </a:rPr>
              <a:t>HB 3991 – First Friday in April is Texas Fruit &amp; Vegetable Day in schools </a:t>
            </a:r>
          </a:p>
          <a:p>
            <a:pPr marL="647700" lvl="1" indent="-323850">
              <a:spcAft>
                <a:spcPts val="1800"/>
              </a:spcAft>
              <a:buFont typeface="Arial"/>
              <a:buChar char="•"/>
            </a:pPr>
            <a:r>
              <a:rPr lang="en-US" sz="2800" spc="-153" dirty="0">
                <a:solidFill>
                  <a:srgbClr val="000000"/>
                </a:solidFill>
                <a:latin typeface="Arial"/>
              </a:rPr>
              <a:t>HB 3144 – Designates October Fentanyl Poisoning Awareness Month</a:t>
            </a:r>
          </a:p>
          <a:p>
            <a:pPr marL="647700" lvl="1" indent="-323850">
              <a:spcAft>
                <a:spcPts val="1800"/>
              </a:spcAft>
              <a:buFont typeface="Arial"/>
              <a:buChar char="•"/>
            </a:pPr>
            <a:r>
              <a:rPr lang="en-US" sz="2800" spc="-153" dirty="0">
                <a:solidFill>
                  <a:srgbClr val="000000"/>
                </a:solidFill>
                <a:latin typeface="Arial"/>
              </a:rPr>
              <a:t>SB 2069 – Reduces requirements to post signs regarding human trafficking (eliminates them for private schools)</a:t>
            </a:r>
          </a:p>
          <a:p>
            <a:pPr marL="647700" lvl="1" indent="-323850">
              <a:spcAft>
                <a:spcPts val="1800"/>
              </a:spcAft>
              <a:buFont typeface="Arial"/>
              <a:buChar char="•"/>
            </a:pPr>
            <a:r>
              <a:rPr lang="en-US" sz="2800" spc="-153" dirty="0">
                <a:solidFill>
                  <a:srgbClr val="000000"/>
                </a:solidFill>
                <a:latin typeface="Arial"/>
              </a:rPr>
              <a:t>HB 1825 - Expands authority to consume &amp; sell alcoholic beverages on school grounds to include a county within two miles of two or more stadiums with capacity of at least 40,000 people</a:t>
            </a:r>
          </a:p>
          <a:p>
            <a:pPr>
              <a:lnSpc>
                <a:spcPts val="4200"/>
              </a:lnSpc>
            </a:pPr>
            <a:endParaRPr lang="en-US" sz="3000" spc="-153" dirty="0">
              <a:solidFill>
                <a:srgbClr val="000000"/>
              </a:solidFill>
              <a:latin typeface="Arial"/>
            </a:endParaRPr>
          </a:p>
          <a:p>
            <a:pPr>
              <a:lnSpc>
                <a:spcPts val="4619"/>
              </a:lnSpc>
            </a:pPr>
            <a:endParaRPr lang="en-US" sz="3000" spc="-153" dirty="0">
              <a:solidFill>
                <a:srgbClr val="000000"/>
              </a:solidFill>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270361"/>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43431" t="6205" b="306"/>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2243021"/>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Bills that did NOT pass </a:t>
            </a:r>
          </a:p>
        </p:txBody>
      </p:sp>
      <p:sp>
        <p:nvSpPr>
          <p:cNvPr id="11" name="TextBox 11"/>
          <p:cNvSpPr txBox="1"/>
          <p:nvPr/>
        </p:nvSpPr>
        <p:spPr>
          <a:xfrm>
            <a:off x="9421039" y="6682009"/>
            <a:ext cx="8199119" cy="1545336"/>
          </a:xfrm>
          <a:prstGeom prst="rect">
            <a:avLst/>
          </a:prstGeom>
        </p:spPr>
        <p:txBody>
          <a:bodyPr lIns="0" tIns="0" rIns="0" bIns="0" rtlCol="0" anchor="t">
            <a:spAutoFit/>
          </a:bodyPr>
          <a:lstStyle/>
          <a:p>
            <a:pPr algn="just">
              <a:lnSpc>
                <a:spcPts val="2996"/>
              </a:lnSpc>
            </a:pPr>
            <a:r>
              <a:rPr lang="en-US" sz="2699" dirty="0">
                <a:solidFill>
                  <a:srgbClr val="FFFFFF"/>
                </a:solidFill>
                <a:latin typeface="Arial"/>
              </a:rPr>
              <a:t>Get ready...this list is a long. There were a lot of bills that didn't pass.  Some we assumed would pass, some we were surprised did not pass, and some we hoped and prayed would not pass.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72333"/>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Bills that did NOT pass</a:t>
            </a:r>
          </a:p>
        </p:txBody>
      </p:sp>
      <p:sp>
        <p:nvSpPr>
          <p:cNvPr id="10" name="TextBox 10"/>
          <p:cNvSpPr txBox="1"/>
          <p:nvPr/>
        </p:nvSpPr>
        <p:spPr>
          <a:xfrm>
            <a:off x="605755" y="2051006"/>
            <a:ext cx="11886737" cy="7101944"/>
          </a:xfrm>
          <a:prstGeom prst="rect">
            <a:avLst/>
          </a:prstGeom>
        </p:spPr>
        <p:txBody>
          <a:bodyPr lIns="0" tIns="0" rIns="0" bIns="0" rtlCol="0" anchor="t">
            <a:spAutoFit/>
          </a:bodyPr>
          <a:lstStyle/>
          <a:p>
            <a:pPr marL="647694" lvl="1" indent="-323847">
              <a:spcAft>
                <a:spcPts val="600"/>
              </a:spcAft>
              <a:buFont typeface="Arial"/>
              <a:buChar char="•"/>
            </a:pPr>
            <a:r>
              <a:rPr lang="en-US" sz="2900" dirty="0">
                <a:solidFill>
                  <a:srgbClr val="000000"/>
                </a:solidFill>
                <a:latin typeface="Arial"/>
              </a:rPr>
              <a:t>HB 100 – School Finance</a:t>
            </a:r>
          </a:p>
          <a:p>
            <a:pPr marL="647694" lvl="1" indent="-323847">
              <a:spcAft>
                <a:spcPts val="600"/>
              </a:spcAft>
              <a:buFont typeface="Arial"/>
              <a:buChar char="•"/>
            </a:pPr>
            <a:r>
              <a:rPr lang="en-US" sz="2900" dirty="0">
                <a:solidFill>
                  <a:srgbClr val="000000"/>
                </a:solidFill>
                <a:latin typeface="Arial"/>
              </a:rPr>
              <a:t>SB 8 – Education Savings Accounts</a:t>
            </a:r>
          </a:p>
          <a:p>
            <a:pPr marL="647694" lvl="1" indent="-323847">
              <a:spcAft>
                <a:spcPts val="600"/>
              </a:spcAft>
              <a:buFont typeface="Arial"/>
              <a:buChar char="•"/>
            </a:pPr>
            <a:r>
              <a:rPr lang="en-US" sz="2900" dirty="0">
                <a:solidFill>
                  <a:srgbClr val="000000"/>
                </a:solidFill>
                <a:latin typeface="Arial"/>
              </a:rPr>
              <a:t>SB 418/HB 890 – Open-enrollment transfers</a:t>
            </a:r>
          </a:p>
          <a:p>
            <a:pPr marL="647694" lvl="1" indent="-323847">
              <a:spcAft>
                <a:spcPts val="600"/>
              </a:spcAft>
              <a:buFont typeface="Arial"/>
              <a:buChar char="•"/>
            </a:pPr>
            <a:r>
              <a:rPr lang="en-US" sz="2900" dirty="0">
                <a:solidFill>
                  <a:srgbClr val="000000"/>
                </a:solidFill>
                <a:latin typeface="Arial"/>
              </a:rPr>
              <a:t>SB 9/HB 11 - Teacher Pay &amp; Rights</a:t>
            </a:r>
          </a:p>
          <a:p>
            <a:pPr marL="647694" lvl="1" indent="-323847">
              <a:spcAft>
                <a:spcPts val="600"/>
              </a:spcAft>
              <a:buFont typeface="Arial"/>
              <a:buChar char="•"/>
            </a:pPr>
            <a:r>
              <a:rPr lang="en-US" sz="2900" dirty="0">
                <a:solidFill>
                  <a:srgbClr val="000000"/>
                </a:solidFill>
                <a:latin typeface="Arial"/>
              </a:rPr>
              <a:t>SB 1814 – Minimum I&amp;S Rate Required</a:t>
            </a:r>
          </a:p>
          <a:p>
            <a:pPr marL="647694" lvl="1" indent="-323847">
              <a:buFont typeface="Arial"/>
              <a:buChar char="•"/>
            </a:pPr>
            <a:r>
              <a:rPr lang="en-US" sz="2900" dirty="0">
                <a:solidFill>
                  <a:srgbClr val="000000"/>
                </a:solidFill>
                <a:latin typeface="Arial"/>
              </a:rPr>
              <a:t>Elections bills of any kind including:</a:t>
            </a:r>
          </a:p>
          <a:p>
            <a:pPr marL="1238247" lvl="2" indent="-457200">
              <a:lnSpc>
                <a:spcPts val="3929"/>
              </a:lnSpc>
              <a:buFont typeface="Courier New" panose="02070309020205020404" pitchFamily="49" charset="0"/>
              <a:buChar char="o"/>
            </a:pPr>
            <a:r>
              <a:rPr lang="en-US" sz="2800" dirty="0">
                <a:solidFill>
                  <a:srgbClr val="000000"/>
                </a:solidFill>
                <a:latin typeface="Arial"/>
              </a:rPr>
              <a:t>November bond elections</a:t>
            </a:r>
          </a:p>
          <a:p>
            <a:pPr marL="1238247" lvl="2" indent="-457200">
              <a:lnSpc>
                <a:spcPts val="3929"/>
              </a:lnSpc>
              <a:buFont typeface="Courier New" panose="02070309020205020404" pitchFamily="49" charset="0"/>
              <a:buChar char="o"/>
            </a:pPr>
            <a:r>
              <a:rPr lang="en-US" sz="2800" dirty="0">
                <a:solidFill>
                  <a:srgbClr val="000000"/>
                </a:solidFill>
                <a:latin typeface="Arial"/>
              </a:rPr>
              <a:t>SB 1252 – Adding THIS IS A TAX INCREASE to VATRE ballots</a:t>
            </a:r>
          </a:p>
          <a:p>
            <a:pPr marL="1238247" lvl="2" indent="-457200">
              <a:lnSpc>
                <a:spcPts val="3929"/>
              </a:lnSpc>
              <a:spcAft>
                <a:spcPts val="600"/>
              </a:spcAft>
              <a:buFont typeface="Courier New" panose="02070309020205020404" pitchFamily="49" charset="0"/>
              <a:buChar char="o"/>
            </a:pPr>
            <a:r>
              <a:rPr lang="en-US" sz="2800" dirty="0">
                <a:solidFill>
                  <a:srgbClr val="000000"/>
                </a:solidFill>
                <a:latin typeface="Arial"/>
              </a:rPr>
              <a:t>SB 2205 – removing THIS IS A TAX INCREASE from bond ballots</a:t>
            </a:r>
          </a:p>
          <a:p>
            <a:pPr marL="647694" lvl="1" indent="-323847">
              <a:spcAft>
                <a:spcPts val="600"/>
              </a:spcAft>
              <a:buFont typeface="Arial"/>
              <a:buChar char="•"/>
            </a:pPr>
            <a:r>
              <a:rPr lang="en-US" sz="2800" dirty="0">
                <a:solidFill>
                  <a:srgbClr val="000000"/>
                </a:solidFill>
                <a:latin typeface="Arial"/>
              </a:rPr>
              <a:t>4-day school week ban</a:t>
            </a:r>
          </a:p>
          <a:p>
            <a:pPr marL="647694" lvl="1" indent="-323847">
              <a:spcAft>
                <a:spcPts val="600"/>
              </a:spcAft>
              <a:buFont typeface="Arial"/>
              <a:buChar char="•"/>
            </a:pPr>
            <a:r>
              <a:rPr lang="en-US" sz="2800" dirty="0">
                <a:solidFill>
                  <a:srgbClr val="000000"/>
                </a:solidFill>
                <a:latin typeface="Arial"/>
              </a:rPr>
              <a:t>Virtual Education</a:t>
            </a:r>
          </a:p>
          <a:p>
            <a:pPr marL="647694" lvl="1" indent="-323847">
              <a:spcAft>
                <a:spcPts val="600"/>
              </a:spcAft>
              <a:buFont typeface="Arial"/>
              <a:buChar char="•"/>
            </a:pPr>
            <a:r>
              <a:rPr lang="en-US" sz="2800" dirty="0">
                <a:solidFill>
                  <a:srgbClr val="000000"/>
                </a:solidFill>
                <a:latin typeface="Arial"/>
              </a:rPr>
              <a:t>SB 1515 - Ten Commandments poster required</a:t>
            </a:r>
          </a:p>
          <a:p>
            <a:pPr marL="647694" lvl="1" indent="-323847">
              <a:spcAft>
                <a:spcPts val="600"/>
              </a:spcAft>
              <a:buFont typeface="Arial"/>
              <a:buChar char="•"/>
            </a:pPr>
            <a:r>
              <a:rPr lang="en-US" sz="2800" dirty="0">
                <a:solidFill>
                  <a:srgbClr val="000000"/>
                </a:solidFill>
                <a:latin typeface="Arial"/>
              </a:rPr>
              <a:t>HB 3028/SB 2088 - Early Payment Discount for Recapture</a:t>
            </a:r>
          </a:p>
          <a:p>
            <a:pPr marL="647694" lvl="1" indent="-323847">
              <a:spcAft>
                <a:spcPts val="600"/>
              </a:spcAft>
              <a:buFont typeface="Arial"/>
              <a:buChar char="•"/>
            </a:pPr>
            <a:r>
              <a:rPr lang="en-US" sz="2800" dirty="0">
                <a:solidFill>
                  <a:srgbClr val="000000"/>
                </a:solidFill>
                <a:latin typeface="Arial"/>
              </a:rPr>
              <a:t>Taxparency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2061661"/>
            <a:ext cx="18852841" cy="4210097"/>
          </a:xfrm>
          <a:prstGeom prst="rect">
            <a:avLst/>
          </a:prstGeom>
          <a:solidFill>
            <a:srgbClr val="1B75BC"/>
          </a:solidFill>
        </p:spPr>
      </p:sp>
      <p:sp>
        <p:nvSpPr>
          <p:cNvPr id="3" name="AutoShape 3"/>
          <p:cNvSpPr/>
          <p:nvPr/>
        </p:nvSpPr>
        <p:spPr>
          <a:xfrm>
            <a:off x="7201642" y="3234093"/>
            <a:ext cx="3884717" cy="2206133"/>
          </a:xfrm>
          <a:prstGeom prst="rect">
            <a:avLst/>
          </a:prstGeom>
          <a:solidFill>
            <a:srgbClr val="FFFFFF"/>
          </a:solidFill>
        </p:spPr>
      </p:sp>
      <p:sp>
        <p:nvSpPr>
          <p:cNvPr id="4" name="AutoShape 4"/>
          <p:cNvSpPr/>
          <p:nvPr/>
        </p:nvSpPr>
        <p:spPr>
          <a:xfrm>
            <a:off x="12738679" y="3234093"/>
            <a:ext cx="3884717" cy="2206133"/>
          </a:xfrm>
          <a:prstGeom prst="rect">
            <a:avLst/>
          </a:prstGeom>
          <a:solidFill>
            <a:srgbClr val="FFFFFF"/>
          </a:solidFill>
        </p:spPr>
      </p:sp>
      <p:grpSp>
        <p:nvGrpSpPr>
          <p:cNvPr id="5" name="Group 5"/>
          <p:cNvGrpSpPr/>
          <p:nvPr/>
        </p:nvGrpSpPr>
        <p:grpSpPr>
          <a:xfrm>
            <a:off x="7422914" y="1777512"/>
            <a:ext cx="3442172" cy="3442172"/>
            <a:chOff x="0" y="0"/>
            <a:chExt cx="4589562" cy="4589562"/>
          </a:xfrm>
        </p:grpSpPr>
        <p:pic>
          <p:nvPicPr>
            <p:cNvPr id="6" name="Picture 6"/>
            <p:cNvPicPr>
              <a:picLocks noChangeAspect="1"/>
            </p:cNvPicPr>
            <p:nvPr/>
          </p:nvPicPr>
          <p:blipFill>
            <a:blip r:embed="rId3"/>
            <a:srcRect l="35776" t="26296" r="8504" b="36557"/>
            <a:stretch>
              <a:fillRect/>
            </a:stretch>
          </p:blipFill>
          <p:spPr>
            <a:xfrm>
              <a:off x="0" y="0"/>
              <a:ext cx="4589562" cy="4589562"/>
            </a:xfrm>
            <a:prstGeom prst="rect">
              <a:avLst/>
            </a:prstGeom>
          </p:spPr>
        </p:pic>
      </p:grpSp>
      <p:grpSp>
        <p:nvGrpSpPr>
          <p:cNvPr id="7" name="Group 7"/>
          <p:cNvGrpSpPr/>
          <p:nvPr/>
        </p:nvGrpSpPr>
        <p:grpSpPr>
          <a:xfrm>
            <a:off x="12958094" y="1777512"/>
            <a:ext cx="3442172" cy="3442172"/>
            <a:chOff x="0" y="0"/>
            <a:chExt cx="4589562" cy="4589562"/>
          </a:xfrm>
        </p:grpSpPr>
        <p:pic>
          <p:nvPicPr>
            <p:cNvPr id="8" name="Picture 8"/>
            <p:cNvPicPr>
              <a:picLocks noChangeAspect="1"/>
            </p:cNvPicPr>
            <p:nvPr/>
          </p:nvPicPr>
          <p:blipFill>
            <a:blip r:embed="rId4"/>
            <a:srcRect l="19492" r="32389" b="32549"/>
            <a:stretch>
              <a:fillRect/>
            </a:stretch>
          </p:blipFill>
          <p:spPr>
            <a:xfrm>
              <a:off x="0" y="0"/>
              <a:ext cx="4589562" cy="4589562"/>
            </a:xfrm>
            <a:prstGeom prst="rect">
              <a:avLst/>
            </a:prstGeom>
          </p:spPr>
        </p:pic>
      </p:grpSp>
      <p:sp>
        <p:nvSpPr>
          <p:cNvPr id="9" name="AutoShape 9"/>
          <p:cNvSpPr/>
          <p:nvPr/>
        </p:nvSpPr>
        <p:spPr>
          <a:xfrm>
            <a:off x="1664605" y="3234093"/>
            <a:ext cx="3884717" cy="2206133"/>
          </a:xfrm>
          <a:prstGeom prst="rect">
            <a:avLst/>
          </a:prstGeom>
          <a:solidFill>
            <a:srgbClr val="FFFFFF"/>
          </a:solidFill>
        </p:spPr>
      </p:sp>
      <p:grpSp>
        <p:nvGrpSpPr>
          <p:cNvPr id="10" name="Group 10"/>
          <p:cNvGrpSpPr/>
          <p:nvPr/>
        </p:nvGrpSpPr>
        <p:grpSpPr>
          <a:xfrm>
            <a:off x="1885877" y="1777512"/>
            <a:ext cx="3442172" cy="3442172"/>
            <a:chOff x="0" y="0"/>
            <a:chExt cx="4589562" cy="4589562"/>
          </a:xfrm>
        </p:grpSpPr>
        <p:pic>
          <p:nvPicPr>
            <p:cNvPr id="11" name="Picture 11"/>
            <p:cNvPicPr>
              <a:picLocks noChangeAspect="1"/>
            </p:cNvPicPr>
            <p:nvPr/>
          </p:nvPicPr>
          <p:blipFill>
            <a:blip r:embed="rId5"/>
            <a:srcRect l="42062" t="12971" r="30304" b="27227"/>
            <a:stretch>
              <a:fillRect/>
            </a:stretch>
          </p:blipFill>
          <p:spPr>
            <a:xfrm>
              <a:off x="0" y="0"/>
              <a:ext cx="4589562" cy="4589562"/>
            </a:xfrm>
            <a:prstGeom prst="rect">
              <a:avLst/>
            </a:prstGeom>
          </p:spPr>
        </p:pic>
      </p:grpSp>
      <p:sp>
        <p:nvSpPr>
          <p:cNvPr id="12" name="Freeform 12"/>
          <p:cNvSpPr/>
          <p:nvPr/>
        </p:nvSpPr>
        <p:spPr>
          <a:xfrm rot="-5400000">
            <a:off x="184024" y="8994466"/>
            <a:ext cx="844062" cy="211015"/>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13" name="Freeform 13"/>
          <p:cNvSpPr/>
          <p:nvPr/>
        </p:nvSpPr>
        <p:spPr>
          <a:xfrm rot="-5400000">
            <a:off x="17281345" y="1249973"/>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14" name="AutoShape 14"/>
          <p:cNvSpPr/>
          <p:nvPr/>
        </p:nvSpPr>
        <p:spPr>
          <a:xfrm flipV="1">
            <a:off x="577480" y="6054369"/>
            <a:ext cx="14288" cy="2075717"/>
          </a:xfrm>
          <a:prstGeom prst="line">
            <a:avLst/>
          </a:prstGeom>
          <a:ln w="28575" cap="rnd">
            <a:solidFill>
              <a:srgbClr val="D9D9D9">
                <a:alpha val="74902"/>
              </a:srgbClr>
            </a:solidFill>
            <a:prstDash val="solid"/>
            <a:headEnd type="none" w="sm" len="sm"/>
            <a:tailEnd type="none" w="sm" len="sm"/>
          </a:ln>
        </p:spPr>
      </p:sp>
      <p:sp>
        <p:nvSpPr>
          <p:cNvPr id="15" name="AutoShape 15"/>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grpSp>
        <p:nvGrpSpPr>
          <p:cNvPr id="16" name="Group 16"/>
          <p:cNvGrpSpPr/>
          <p:nvPr/>
        </p:nvGrpSpPr>
        <p:grpSpPr>
          <a:xfrm>
            <a:off x="16075187" y="8491649"/>
            <a:ext cx="1353096" cy="1499114"/>
            <a:chOff x="0" y="0"/>
            <a:chExt cx="356371" cy="394828"/>
          </a:xfrm>
        </p:grpSpPr>
        <p:sp>
          <p:nvSpPr>
            <p:cNvPr id="17" name="Freeform 17"/>
            <p:cNvSpPr/>
            <p:nvPr/>
          </p:nvSpPr>
          <p:spPr>
            <a:xfrm>
              <a:off x="0" y="0"/>
              <a:ext cx="356371" cy="394828"/>
            </a:xfrm>
            <a:custGeom>
              <a:avLst/>
              <a:gdLst/>
              <a:ahLst/>
              <a:cxnLst/>
              <a:rect l="l" t="t" r="r" b="b"/>
              <a:pathLst>
                <a:path w="356371" h="394828">
                  <a:moveTo>
                    <a:pt x="178185" y="0"/>
                  </a:moveTo>
                  <a:lnTo>
                    <a:pt x="178185" y="0"/>
                  </a:lnTo>
                  <a:cubicBezTo>
                    <a:pt x="225443" y="0"/>
                    <a:pt x="270765" y="18773"/>
                    <a:pt x="304182" y="52189"/>
                  </a:cubicBezTo>
                  <a:cubicBezTo>
                    <a:pt x="337598" y="85606"/>
                    <a:pt x="356371" y="130928"/>
                    <a:pt x="356371" y="178185"/>
                  </a:cubicBezTo>
                  <a:lnTo>
                    <a:pt x="356371" y="216643"/>
                  </a:lnTo>
                  <a:cubicBezTo>
                    <a:pt x="356371" y="315052"/>
                    <a:pt x="276595" y="394828"/>
                    <a:pt x="178185" y="394828"/>
                  </a:cubicBezTo>
                  <a:lnTo>
                    <a:pt x="178185" y="394828"/>
                  </a:lnTo>
                  <a:cubicBezTo>
                    <a:pt x="79776" y="394828"/>
                    <a:pt x="0" y="315052"/>
                    <a:pt x="0" y="216643"/>
                  </a:cubicBezTo>
                  <a:lnTo>
                    <a:pt x="0" y="178185"/>
                  </a:lnTo>
                  <a:cubicBezTo>
                    <a:pt x="0" y="79776"/>
                    <a:pt x="79776" y="0"/>
                    <a:pt x="178185" y="0"/>
                  </a:cubicBezTo>
                  <a:close/>
                </a:path>
              </a:pathLst>
            </a:custGeom>
            <a:solidFill>
              <a:srgbClr val="FFFFF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3499"/>
                </a:lnSpc>
              </a:pPr>
              <a:endParaRPr dirty="0"/>
            </a:p>
          </p:txBody>
        </p:sp>
      </p:grpSp>
      <p:sp>
        <p:nvSpPr>
          <p:cNvPr id="19" name="Freeform 1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8"/>
            <a:stretch>
              <a:fillRect/>
            </a:stretch>
          </a:blipFill>
        </p:spPr>
      </p:sp>
      <p:sp>
        <p:nvSpPr>
          <p:cNvPr id="20" name="TextBox 20"/>
          <p:cNvSpPr txBox="1"/>
          <p:nvPr/>
        </p:nvSpPr>
        <p:spPr>
          <a:xfrm>
            <a:off x="1197656"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Governor Greg Abbott</a:t>
            </a:r>
          </a:p>
        </p:txBody>
      </p:sp>
      <p:sp>
        <p:nvSpPr>
          <p:cNvPr id="21" name="TextBox 21"/>
          <p:cNvSpPr txBox="1"/>
          <p:nvPr/>
        </p:nvSpPr>
        <p:spPr>
          <a:xfrm>
            <a:off x="6734693"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Lt. Gov. Dan Patrick</a:t>
            </a:r>
          </a:p>
        </p:txBody>
      </p:sp>
      <p:sp>
        <p:nvSpPr>
          <p:cNvPr id="22" name="TextBox 22"/>
          <p:cNvSpPr txBox="1"/>
          <p:nvPr/>
        </p:nvSpPr>
        <p:spPr>
          <a:xfrm>
            <a:off x="12267682"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Speaker Dade Phelan</a:t>
            </a:r>
          </a:p>
        </p:txBody>
      </p:sp>
      <p:sp>
        <p:nvSpPr>
          <p:cNvPr id="23" name="TextBox 23"/>
          <p:cNvSpPr txBox="1"/>
          <p:nvPr/>
        </p:nvSpPr>
        <p:spPr>
          <a:xfrm>
            <a:off x="862779" y="571642"/>
            <a:ext cx="16735089" cy="1015369"/>
          </a:xfrm>
          <a:prstGeom prst="rect">
            <a:avLst/>
          </a:prstGeom>
        </p:spPr>
        <p:txBody>
          <a:bodyPr lIns="0" tIns="0" rIns="0" bIns="0" rtlCol="0" anchor="t">
            <a:spAutoFit/>
          </a:bodyPr>
          <a:lstStyle/>
          <a:p>
            <a:pPr algn="ctr">
              <a:lnSpc>
                <a:spcPts val="6600"/>
              </a:lnSpc>
              <a:spcBef>
                <a:spcPct val="0"/>
              </a:spcBef>
            </a:pPr>
            <a:r>
              <a:rPr lang="en-US" sz="6600" dirty="0">
                <a:solidFill>
                  <a:srgbClr val="1B75BC"/>
                </a:solidFill>
                <a:latin typeface="Arial Bold"/>
              </a:rPr>
              <a:t>Big Three Priorities Relating to Education</a:t>
            </a:r>
          </a:p>
        </p:txBody>
      </p:sp>
      <p:sp>
        <p:nvSpPr>
          <p:cNvPr id="24" name="TextBox 24"/>
          <p:cNvSpPr txBox="1"/>
          <p:nvPr/>
        </p:nvSpPr>
        <p:spPr>
          <a:xfrm>
            <a:off x="1803790" y="6728372"/>
            <a:ext cx="3176588" cy="2129790"/>
          </a:xfrm>
          <a:prstGeom prst="rect">
            <a:avLst/>
          </a:prstGeom>
        </p:spPr>
        <p:txBody>
          <a:bodyPr lIns="0" tIns="0" rIns="0" bIns="0" rtlCol="0" anchor="t">
            <a:spAutoFit/>
          </a:bodyPr>
          <a:lstStyle/>
          <a:p>
            <a:pPr algn="ctr">
              <a:lnSpc>
                <a:spcPts val="3359"/>
              </a:lnSpc>
            </a:pPr>
            <a:r>
              <a:rPr lang="en-US" sz="2399" dirty="0">
                <a:solidFill>
                  <a:srgbClr val="000000"/>
                </a:solidFill>
                <a:latin typeface="Arial" panose="020B0604020202020204" pitchFamily="34" charset="0"/>
                <a:cs typeface="Arial" panose="020B0604020202020204" pitchFamily="34" charset="0"/>
              </a:rPr>
              <a:t>Cutting Property Taxes</a:t>
            </a:r>
          </a:p>
          <a:p>
            <a:pPr algn="ctr">
              <a:lnSpc>
                <a:spcPts val="3359"/>
              </a:lnSpc>
            </a:pPr>
            <a:endParaRPr lang="en-US" sz="2399" dirty="0">
              <a:solidFill>
                <a:srgbClr val="000000"/>
              </a:solidFill>
              <a:latin typeface="Arial" panose="020B0604020202020204" pitchFamily="34" charset="0"/>
              <a:cs typeface="Arial" panose="020B0604020202020204" pitchFamily="34" charset="0"/>
            </a:endParaRPr>
          </a:p>
          <a:p>
            <a:pPr algn="ctr">
              <a:lnSpc>
                <a:spcPts val="3359"/>
              </a:lnSpc>
            </a:pPr>
            <a:r>
              <a:rPr lang="en-US" sz="2399" dirty="0">
                <a:solidFill>
                  <a:srgbClr val="000000"/>
                </a:solidFill>
                <a:latin typeface="Arial" panose="020B0604020202020204" pitchFamily="34" charset="0"/>
                <a:cs typeface="Arial" panose="020B0604020202020204" pitchFamily="34" charset="0"/>
              </a:rPr>
              <a:t>School Choice</a:t>
            </a:r>
          </a:p>
          <a:p>
            <a:pPr algn="ctr">
              <a:lnSpc>
                <a:spcPts val="3359"/>
              </a:lnSpc>
            </a:pPr>
            <a:endParaRPr lang="en-US" sz="2399" dirty="0">
              <a:solidFill>
                <a:srgbClr val="000000"/>
              </a:solidFill>
              <a:latin typeface="Arial" panose="020B0604020202020204" pitchFamily="34" charset="0"/>
              <a:cs typeface="Arial" panose="020B0604020202020204" pitchFamily="34" charset="0"/>
            </a:endParaRPr>
          </a:p>
          <a:p>
            <a:pPr algn="ctr">
              <a:lnSpc>
                <a:spcPts val="3359"/>
              </a:lnSpc>
            </a:pPr>
            <a:r>
              <a:rPr lang="en-US" sz="2399" dirty="0">
                <a:solidFill>
                  <a:srgbClr val="000000"/>
                </a:solidFill>
                <a:latin typeface="Arial" panose="020B0604020202020204" pitchFamily="34" charset="0"/>
                <a:cs typeface="Arial" panose="020B0604020202020204" pitchFamily="34" charset="0"/>
              </a:rPr>
              <a:t>School Safety</a:t>
            </a:r>
          </a:p>
        </p:txBody>
      </p:sp>
      <p:sp>
        <p:nvSpPr>
          <p:cNvPr id="25" name="TextBox 25"/>
          <p:cNvSpPr txBox="1"/>
          <p:nvPr/>
        </p:nvSpPr>
        <p:spPr>
          <a:xfrm>
            <a:off x="6172646" y="6487339"/>
            <a:ext cx="5942707" cy="3561970"/>
          </a:xfrm>
          <a:prstGeom prst="rect">
            <a:avLst/>
          </a:prstGeom>
        </p:spPr>
        <p:txBody>
          <a:bodyPr lIns="0" tIns="0" rIns="0" bIns="0" rtlCol="0" anchor="t">
            <a:spAutoFit/>
          </a:bodyPr>
          <a:lstStyle/>
          <a:p>
            <a:pPr algn="ctr">
              <a:lnSpc>
                <a:spcPts val="4055"/>
              </a:lnSpc>
            </a:pPr>
            <a:r>
              <a:rPr lang="en-US" sz="2399" dirty="0">
                <a:solidFill>
                  <a:srgbClr val="000000"/>
                </a:solidFill>
                <a:latin typeface="Arial" panose="020B0604020202020204" pitchFamily="34" charset="0"/>
                <a:cs typeface="Arial" panose="020B0604020202020204" pitchFamily="34" charset="0"/>
              </a:rPr>
              <a:t>SB 3-5: Property Tax Relief</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8: Parent Empowerment/School Choice</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9: Teacher Bill of Rights/Teacher Pay</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10: 13th Check for TRS Retirees</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11: School Safety (as HB 3)</a:t>
            </a:r>
          </a:p>
          <a:p>
            <a:pPr algn="ctr">
              <a:lnSpc>
                <a:spcPts val="4055"/>
              </a:lnSpc>
            </a:pPr>
            <a:r>
              <a:rPr lang="en-US" sz="2399" dirty="0">
                <a:solidFill>
                  <a:srgbClr val="000000"/>
                </a:solidFill>
                <a:latin typeface="Arial" panose="020B0604020202020204" pitchFamily="34" charset="0"/>
                <a:cs typeface="Arial" panose="020B0604020202020204" pitchFamily="34" charset="0"/>
              </a:rPr>
              <a:t>SB 13: Protecting Children from Books</a:t>
            </a:r>
          </a:p>
          <a:p>
            <a:pPr algn="ctr">
              <a:lnSpc>
                <a:spcPts val="3359"/>
              </a:lnSpc>
            </a:pPr>
            <a:endParaRPr lang="en-US" sz="2399" dirty="0">
              <a:solidFill>
                <a:srgbClr val="000000"/>
              </a:solidFill>
              <a:latin typeface="Avenir Next LT Pro"/>
            </a:endParaRPr>
          </a:p>
        </p:txBody>
      </p:sp>
      <p:sp>
        <p:nvSpPr>
          <p:cNvPr id="26" name="TextBox 26"/>
          <p:cNvSpPr txBox="1"/>
          <p:nvPr/>
        </p:nvSpPr>
        <p:spPr>
          <a:xfrm>
            <a:off x="12585835" y="6549277"/>
            <a:ext cx="4190405" cy="3044572"/>
          </a:xfrm>
          <a:prstGeom prst="rect">
            <a:avLst/>
          </a:prstGeom>
        </p:spPr>
        <p:txBody>
          <a:bodyPr lIns="0" tIns="0" rIns="0" bIns="0" rtlCol="0" anchor="t">
            <a:spAutoFit/>
          </a:bodyPr>
          <a:lstStyle/>
          <a:p>
            <a:pPr algn="ctr">
              <a:lnSpc>
                <a:spcPts val="4031"/>
              </a:lnSpc>
            </a:pPr>
            <a:r>
              <a:rPr lang="en-US" sz="2399" dirty="0">
                <a:solidFill>
                  <a:srgbClr val="000000"/>
                </a:solidFill>
                <a:latin typeface="Arial" panose="020B0604020202020204" pitchFamily="34" charset="0"/>
                <a:cs typeface="Arial" panose="020B0604020202020204" pitchFamily="34" charset="0"/>
              </a:rPr>
              <a:t>HB 2: Property Tax Relief</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3: School Safety</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5: Economic Development</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11: Teachers</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100: School Finance</a:t>
            </a:r>
          </a:p>
          <a:p>
            <a:pPr algn="ctr">
              <a:lnSpc>
                <a:spcPts val="4031"/>
              </a:lnSpc>
            </a:pPr>
            <a:r>
              <a:rPr lang="en-US" sz="2399" dirty="0">
                <a:solidFill>
                  <a:srgbClr val="000000"/>
                </a:solidFill>
                <a:latin typeface="Arial" panose="020B0604020202020204" pitchFamily="34" charset="0"/>
                <a:cs typeface="Arial" panose="020B0604020202020204" pitchFamily="34" charset="0"/>
              </a:rPr>
              <a:t>HB 900: Rate Library Books</a:t>
            </a:r>
          </a:p>
        </p:txBody>
      </p:sp>
      <p:sp>
        <p:nvSpPr>
          <p:cNvPr id="27" name="AutoShape 27"/>
          <p:cNvSpPr/>
          <p:nvPr/>
        </p:nvSpPr>
        <p:spPr>
          <a:xfrm>
            <a:off x="2215811" y="7840892"/>
            <a:ext cx="2386585" cy="0"/>
          </a:xfrm>
          <a:prstGeom prst="line">
            <a:avLst/>
          </a:prstGeom>
          <a:ln w="38100" cap="flat">
            <a:solidFill>
              <a:srgbClr val="ED1C24"/>
            </a:solidFill>
            <a:prstDash val="solid"/>
            <a:headEnd type="none" w="sm" len="sm"/>
            <a:tailEnd type="none" w="sm" len="sm"/>
          </a:ln>
        </p:spPr>
      </p:sp>
      <p:sp>
        <p:nvSpPr>
          <p:cNvPr id="28" name="AutoShape 28"/>
          <p:cNvSpPr/>
          <p:nvPr/>
        </p:nvSpPr>
        <p:spPr>
          <a:xfrm>
            <a:off x="1803790" y="6956797"/>
            <a:ext cx="3176588" cy="26337"/>
          </a:xfrm>
          <a:prstGeom prst="line">
            <a:avLst/>
          </a:prstGeom>
          <a:ln w="38100" cap="flat">
            <a:solidFill>
              <a:srgbClr val="ED1C24"/>
            </a:solidFill>
            <a:prstDash val="solid"/>
            <a:headEnd type="none" w="sm" len="sm"/>
            <a:tailEnd type="none" w="sm" len="sm"/>
          </a:ln>
        </p:spPr>
      </p:sp>
      <p:sp>
        <p:nvSpPr>
          <p:cNvPr id="29" name="AutoShape 29"/>
          <p:cNvSpPr/>
          <p:nvPr/>
        </p:nvSpPr>
        <p:spPr>
          <a:xfrm>
            <a:off x="7201800" y="6810454"/>
            <a:ext cx="3884559" cy="13168"/>
          </a:xfrm>
          <a:prstGeom prst="line">
            <a:avLst/>
          </a:prstGeom>
          <a:ln w="38100" cap="flat">
            <a:solidFill>
              <a:srgbClr val="ED1C24"/>
            </a:solidFill>
            <a:prstDash val="solid"/>
            <a:headEnd type="none" w="sm" len="sm"/>
            <a:tailEnd type="none" w="sm" len="sm"/>
          </a:ln>
        </p:spPr>
      </p:sp>
      <p:sp>
        <p:nvSpPr>
          <p:cNvPr id="30" name="AutoShape 30"/>
          <p:cNvSpPr/>
          <p:nvPr/>
        </p:nvSpPr>
        <p:spPr>
          <a:xfrm flipV="1">
            <a:off x="6016335" y="7311551"/>
            <a:ext cx="6099019" cy="4389"/>
          </a:xfrm>
          <a:prstGeom prst="line">
            <a:avLst/>
          </a:prstGeom>
          <a:ln w="38100" cap="flat">
            <a:solidFill>
              <a:srgbClr val="ED1C24"/>
            </a:solidFill>
            <a:prstDash val="solid"/>
            <a:headEnd type="none" w="sm" len="sm"/>
            <a:tailEnd type="none" w="sm" len="sm"/>
          </a:ln>
        </p:spPr>
      </p:sp>
      <p:sp>
        <p:nvSpPr>
          <p:cNvPr id="31" name="AutoShape 31"/>
          <p:cNvSpPr/>
          <p:nvPr/>
        </p:nvSpPr>
        <p:spPr>
          <a:xfrm flipV="1">
            <a:off x="5866785" y="7819647"/>
            <a:ext cx="6099019" cy="4389"/>
          </a:xfrm>
          <a:prstGeom prst="line">
            <a:avLst/>
          </a:prstGeom>
          <a:ln w="38100" cap="flat">
            <a:solidFill>
              <a:srgbClr val="ED1C24"/>
            </a:solidFill>
            <a:prstDash val="solid"/>
            <a:headEnd type="none" w="sm" len="sm"/>
            <a:tailEnd type="none" w="sm" len="sm"/>
          </a:ln>
        </p:spPr>
      </p:sp>
      <p:sp>
        <p:nvSpPr>
          <p:cNvPr id="32" name="AutoShape 32"/>
          <p:cNvSpPr/>
          <p:nvPr/>
        </p:nvSpPr>
        <p:spPr>
          <a:xfrm>
            <a:off x="11872720" y="9376266"/>
            <a:ext cx="865959" cy="0"/>
          </a:xfrm>
          <a:prstGeom prst="line">
            <a:avLst/>
          </a:prstGeom>
          <a:ln w="38100" cap="flat">
            <a:solidFill>
              <a:srgbClr val="1B75BC"/>
            </a:solidFill>
            <a:prstDash val="solid"/>
            <a:headEnd type="none" w="sm" len="sm"/>
            <a:tailEnd type="arrow" w="med" len="sm"/>
          </a:ln>
        </p:spPr>
      </p:sp>
      <p:sp>
        <p:nvSpPr>
          <p:cNvPr id="33" name="AutoShape 33"/>
          <p:cNvSpPr/>
          <p:nvPr/>
        </p:nvSpPr>
        <p:spPr>
          <a:xfrm flipV="1">
            <a:off x="12958094" y="6836088"/>
            <a:ext cx="3442172" cy="6584"/>
          </a:xfrm>
          <a:prstGeom prst="line">
            <a:avLst/>
          </a:prstGeom>
          <a:ln w="38100" cap="flat">
            <a:solidFill>
              <a:srgbClr val="ED1C24"/>
            </a:solidFill>
            <a:prstDash val="solid"/>
            <a:headEnd type="none" w="sm" len="sm"/>
            <a:tailEnd type="none" w="sm" len="sm"/>
          </a:ln>
        </p:spPr>
      </p:sp>
      <p:sp>
        <p:nvSpPr>
          <p:cNvPr id="34" name="AutoShape 34"/>
          <p:cNvSpPr/>
          <p:nvPr/>
        </p:nvSpPr>
        <p:spPr>
          <a:xfrm>
            <a:off x="13364042" y="8349287"/>
            <a:ext cx="2506990" cy="0"/>
          </a:xfrm>
          <a:prstGeom prst="line">
            <a:avLst/>
          </a:prstGeom>
          <a:ln w="38100" cap="flat">
            <a:solidFill>
              <a:srgbClr val="ED1C24"/>
            </a:solidFill>
            <a:prstDash val="solid"/>
            <a:headEnd type="none" w="sm" len="sm"/>
            <a:tailEnd type="none" w="sm" len="sm"/>
          </a:ln>
        </p:spPr>
      </p:sp>
      <p:sp>
        <p:nvSpPr>
          <p:cNvPr id="35" name="AutoShape 35"/>
          <p:cNvSpPr/>
          <p:nvPr/>
        </p:nvSpPr>
        <p:spPr>
          <a:xfrm flipV="1">
            <a:off x="12959951" y="8891802"/>
            <a:ext cx="3442172" cy="6584"/>
          </a:xfrm>
          <a:prstGeom prst="line">
            <a:avLst/>
          </a:prstGeom>
          <a:ln w="38100" cap="flat">
            <a:solidFill>
              <a:srgbClr val="ED1C24"/>
            </a:solidFill>
            <a:prstDash val="solid"/>
            <a:headEnd type="none" w="sm" len="sm"/>
            <a:tailEnd type="none" w="sm" len="sm"/>
          </a:ln>
        </p:spPr>
      </p:sp>
      <p:sp>
        <p:nvSpPr>
          <p:cNvPr id="36" name="AutoShape 36"/>
          <p:cNvSpPr/>
          <p:nvPr/>
        </p:nvSpPr>
        <p:spPr>
          <a:xfrm flipV="1">
            <a:off x="11316338" y="7292501"/>
            <a:ext cx="1864813" cy="1565662"/>
          </a:xfrm>
          <a:prstGeom prst="line">
            <a:avLst/>
          </a:prstGeom>
          <a:ln w="38100" cap="flat">
            <a:solidFill>
              <a:srgbClr val="1B75BC"/>
            </a:solidFill>
            <a:prstDash val="solid"/>
            <a:headEnd type="none" w="sm" len="sm"/>
            <a:tailEnd type="arrow" w="med" len="sm"/>
          </a:ln>
        </p:spPr>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110" r="13110"/>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House Bill 100 (King/Creighton)</a:t>
            </a:r>
          </a:p>
        </p:txBody>
      </p:sp>
      <p:sp>
        <p:nvSpPr>
          <p:cNvPr id="10" name="TextBox 10"/>
          <p:cNvSpPr txBox="1"/>
          <p:nvPr/>
        </p:nvSpPr>
        <p:spPr>
          <a:xfrm>
            <a:off x="1028700" y="2125926"/>
            <a:ext cx="12199567" cy="681355"/>
          </a:xfrm>
          <a:prstGeom prst="rect">
            <a:avLst/>
          </a:prstGeom>
        </p:spPr>
        <p:txBody>
          <a:bodyPr lIns="0" tIns="0" rIns="0" bIns="0" rtlCol="0" anchor="t">
            <a:spAutoFit/>
          </a:bodyPr>
          <a:lstStyle/>
          <a:p>
            <a:pPr>
              <a:lnSpc>
                <a:spcPts val="4969"/>
              </a:lnSpc>
            </a:pPr>
            <a:r>
              <a:rPr lang="en-US" sz="3549" spc="-46" dirty="0">
                <a:solidFill>
                  <a:srgbClr val="1B75BC"/>
                </a:solidFill>
                <a:latin typeface="Arial Bold"/>
              </a:rPr>
              <a:t>House Version</a:t>
            </a:r>
          </a:p>
        </p:txBody>
      </p:sp>
      <p:sp>
        <p:nvSpPr>
          <p:cNvPr id="11" name="TextBox 11"/>
          <p:cNvSpPr txBox="1"/>
          <p:nvPr/>
        </p:nvSpPr>
        <p:spPr>
          <a:xfrm>
            <a:off x="742951" y="2684214"/>
            <a:ext cx="11886737" cy="6493124"/>
          </a:xfrm>
          <a:prstGeom prst="rect">
            <a:avLst/>
          </a:prstGeom>
        </p:spPr>
        <p:txBody>
          <a:bodyPr lIns="0" tIns="0" rIns="0" bIns="0" rtlCol="0" anchor="t">
            <a:spAutoFit/>
          </a:bodyPr>
          <a:lstStyle/>
          <a:p>
            <a:pPr marL="561336" lvl="1" indent="-280668">
              <a:lnSpc>
                <a:spcPts val="3639"/>
              </a:lnSpc>
              <a:spcAft>
                <a:spcPts val="1200"/>
              </a:spcAft>
              <a:buFont typeface="Arial"/>
              <a:buChar char="•"/>
            </a:pPr>
            <a:r>
              <a:rPr lang="en-US" sz="2599" dirty="0">
                <a:solidFill>
                  <a:srgbClr val="000000"/>
                </a:solidFill>
                <a:latin typeface="Arial"/>
              </a:rPr>
              <a:t>Increased Basic Allotment by $90 in FY24 and $140 in FY 25, and applied an inflation adjustment to the Basic Allotment</a:t>
            </a:r>
          </a:p>
          <a:p>
            <a:pPr marL="561336" lvl="1" indent="-280668">
              <a:lnSpc>
                <a:spcPts val="3639"/>
              </a:lnSpc>
              <a:spcAft>
                <a:spcPts val="1200"/>
              </a:spcAft>
              <a:buFont typeface="Arial"/>
              <a:buChar char="•"/>
            </a:pPr>
            <a:r>
              <a:rPr lang="en-US" sz="2599" dirty="0">
                <a:solidFill>
                  <a:srgbClr val="000000"/>
                </a:solidFill>
                <a:latin typeface="Arial"/>
              </a:rPr>
              <a:t>Compensation: at least 50% of funding increase for compensation (75% for teachers/25% staff), and modified/increased Minimum Salary Schedule</a:t>
            </a:r>
          </a:p>
          <a:p>
            <a:pPr marL="561336" lvl="1" indent="-280668">
              <a:lnSpc>
                <a:spcPts val="3639"/>
              </a:lnSpc>
              <a:spcAft>
                <a:spcPts val="1200"/>
              </a:spcAft>
              <a:buFont typeface="Arial"/>
              <a:buChar char="•"/>
            </a:pPr>
            <a:r>
              <a:rPr lang="en-US" sz="2599" dirty="0">
                <a:solidFill>
                  <a:srgbClr val="000000"/>
                </a:solidFill>
                <a:latin typeface="Arial"/>
              </a:rPr>
              <a:t>Continued the Formula Transition Grant until 2029-30</a:t>
            </a:r>
          </a:p>
          <a:p>
            <a:pPr marL="561336" lvl="1" indent="-280668">
              <a:lnSpc>
                <a:spcPts val="3639"/>
              </a:lnSpc>
              <a:spcAft>
                <a:spcPts val="1200"/>
              </a:spcAft>
              <a:buFont typeface="Arial"/>
              <a:buChar char="•"/>
            </a:pPr>
            <a:r>
              <a:rPr lang="en-US" sz="2599" dirty="0">
                <a:solidFill>
                  <a:srgbClr val="000000"/>
                </a:solidFill>
                <a:latin typeface="Arial"/>
              </a:rPr>
              <a:t>Provided prepayment discount for recapture</a:t>
            </a:r>
          </a:p>
          <a:p>
            <a:pPr marL="561336" lvl="1" indent="-280668">
              <a:lnSpc>
                <a:spcPts val="3639"/>
              </a:lnSpc>
              <a:spcAft>
                <a:spcPts val="1200"/>
              </a:spcAft>
              <a:buFont typeface="Arial"/>
              <a:buChar char="•"/>
            </a:pPr>
            <a:r>
              <a:rPr lang="en-US" sz="2599" dirty="0">
                <a:solidFill>
                  <a:srgbClr val="000000"/>
                </a:solidFill>
                <a:latin typeface="Arial"/>
              </a:rPr>
              <a:t>Increased Small &amp; Mid-sized Allotment, Transportation, and completely revamped special education funding weights; also moved funding weights to an enrollment-based system</a:t>
            </a:r>
          </a:p>
          <a:p>
            <a:pPr marL="561336" lvl="1" indent="-280668">
              <a:lnSpc>
                <a:spcPts val="3639"/>
              </a:lnSpc>
              <a:spcAft>
                <a:spcPts val="1200"/>
              </a:spcAft>
              <a:buFont typeface="Arial"/>
              <a:buChar char="•"/>
            </a:pPr>
            <a:r>
              <a:rPr lang="en-US" sz="2599" dirty="0">
                <a:solidFill>
                  <a:srgbClr val="000000"/>
                </a:solidFill>
                <a:latin typeface="Arial"/>
              </a:rPr>
              <a:t>Allowed 6 golden pennies by a vote of the board, without election</a:t>
            </a:r>
          </a:p>
          <a:p>
            <a:pPr>
              <a:lnSpc>
                <a:spcPts val="3639"/>
              </a:lnSpc>
            </a:pPr>
            <a:endParaRPr lang="en-US" sz="2599" dirty="0">
              <a:solidFill>
                <a:srgbClr val="000000"/>
              </a:solidFill>
              <a:latin typeface="Arial"/>
            </a:endParaRPr>
          </a:p>
          <a:p>
            <a:pPr>
              <a:lnSpc>
                <a:spcPts val="4199"/>
              </a:lnSpc>
            </a:pPr>
            <a:r>
              <a:rPr lang="en-US" sz="2999" dirty="0">
                <a:solidFill>
                  <a:srgbClr val="000000"/>
                </a:solidFill>
                <a:latin typeface="Arial Bold"/>
              </a:rPr>
              <a:t>Total cost: $5.4 billion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45028" r="22180"/>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House Bill 100 (King/Creighton)</a:t>
            </a:r>
          </a:p>
        </p:txBody>
      </p:sp>
      <p:sp>
        <p:nvSpPr>
          <p:cNvPr id="10" name="TextBox 10"/>
          <p:cNvSpPr txBox="1"/>
          <p:nvPr/>
        </p:nvSpPr>
        <p:spPr>
          <a:xfrm>
            <a:off x="1028700" y="2125926"/>
            <a:ext cx="12199567" cy="681355"/>
          </a:xfrm>
          <a:prstGeom prst="rect">
            <a:avLst/>
          </a:prstGeom>
        </p:spPr>
        <p:txBody>
          <a:bodyPr lIns="0" tIns="0" rIns="0" bIns="0" rtlCol="0" anchor="t">
            <a:spAutoFit/>
          </a:bodyPr>
          <a:lstStyle/>
          <a:p>
            <a:pPr>
              <a:lnSpc>
                <a:spcPts val="4969"/>
              </a:lnSpc>
            </a:pPr>
            <a:r>
              <a:rPr lang="en-US" sz="3549" spc="-46" dirty="0">
                <a:solidFill>
                  <a:srgbClr val="1B75BC"/>
                </a:solidFill>
                <a:latin typeface="Arial Bold"/>
              </a:rPr>
              <a:t>Senate Version</a:t>
            </a:r>
          </a:p>
        </p:txBody>
      </p:sp>
      <p:sp>
        <p:nvSpPr>
          <p:cNvPr id="11" name="TextBox 11"/>
          <p:cNvSpPr txBox="1"/>
          <p:nvPr/>
        </p:nvSpPr>
        <p:spPr>
          <a:xfrm>
            <a:off x="777785" y="2955870"/>
            <a:ext cx="11886737" cy="6185348"/>
          </a:xfrm>
          <a:prstGeom prst="rect">
            <a:avLst/>
          </a:prstGeom>
        </p:spPr>
        <p:txBody>
          <a:bodyPr lIns="0" tIns="0" rIns="0" bIns="0" rtlCol="0" anchor="t">
            <a:spAutoFit/>
          </a:bodyPr>
          <a:lstStyle/>
          <a:p>
            <a:pPr marL="561336" lvl="1" indent="-280668">
              <a:lnSpc>
                <a:spcPts val="3639"/>
              </a:lnSpc>
              <a:spcAft>
                <a:spcPts val="1200"/>
              </a:spcAft>
              <a:buFont typeface="Arial"/>
              <a:buChar char="•"/>
            </a:pPr>
            <a:r>
              <a:rPr lang="en-US" sz="2599" dirty="0">
                <a:solidFill>
                  <a:srgbClr val="000000"/>
                </a:solidFill>
                <a:latin typeface="Arial"/>
              </a:rPr>
              <a:t>Increased </a:t>
            </a:r>
            <a:r>
              <a:rPr lang="en-US" sz="2599" strike="sngStrike" dirty="0">
                <a:solidFill>
                  <a:srgbClr val="000000"/>
                </a:solidFill>
                <a:latin typeface="Arial" panose="020B0604020202020204" pitchFamily="34" charset="0"/>
                <a:cs typeface="Arial" panose="020B0604020202020204" pitchFamily="34" charset="0"/>
              </a:rPr>
              <a:t>Basic</a:t>
            </a:r>
            <a:r>
              <a:rPr lang="en-US" sz="2599" dirty="0">
                <a:solidFill>
                  <a:srgbClr val="000000"/>
                </a:solidFill>
                <a:latin typeface="Arial"/>
              </a:rPr>
              <a:t> </a:t>
            </a:r>
            <a:r>
              <a:rPr lang="en-US" sz="2599" b="1" dirty="0">
                <a:solidFill>
                  <a:srgbClr val="000000"/>
                </a:solidFill>
                <a:latin typeface="Arial"/>
              </a:rPr>
              <a:t>Initial</a:t>
            </a:r>
            <a:r>
              <a:rPr lang="en-US" sz="2599" dirty="0">
                <a:solidFill>
                  <a:srgbClr val="000000"/>
                </a:solidFill>
                <a:latin typeface="Arial"/>
              </a:rPr>
              <a:t> Allotment by $50 </a:t>
            </a:r>
          </a:p>
          <a:p>
            <a:pPr marL="561336" lvl="1" indent="-280668">
              <a:lnSpc>
                <a:spcPts val="3639"/>
              </a:lnSpc>
              <a:spcAft>
                <a:spcPts val="1200"/>
              </a:spcAft>
              <a:buFont typeface="Arial"/>
              <a:buChar char="•"/>
            </a:pPr>
            <a:r>
              <a:rPr lang="en-US" sz="2599" dirty="0">
                <a:solidFill>
                  <a:srgbClr val="000000"/>
                </a:solidFill>
                <a:latin typeface="Arial"/>
              </a:rPr>
              <a:t>Compensation: at least 50% of funding increase for pay raises, and modified/increased Minimum Salary Schedule</a:t>
            </a:r>
          </a:p>
          <a:p>
            <a:pPr marL="561336" lvl="1" indent="-280668">
              <a:lnSpc>
                <a:spcPts val="3639"/>
              </a:lnSpc>
              <a:spcAft>
                <a:spcPts val="1200"/>
              </a:spcAft>
              <a:buFont typeface="Arial"/>
              <a:buChar char="•"/>
            </a:pPr>
            <a:r>
              <a:rPr lang="en-US" sz="2599" dirty="0">
                <a:solidFill>
                  <a:srgbClr val="000000"/>
                </a:solidFill>
                <a:latin typeface="Arial"/>
              </a:rPr>
              <a:t>Hold harmless protection for FTG districts paying recapture</a:t>
            </a:r>
          </a:p>
          <a:p>
            <a:pPr marL="561336" lvl="1" indent="-280668">
              <a:lnSpc>
                <a:spcPts val="3639"/>
              </a:lnSpc>
              <a:spcAft>
                <a:spcPts val="1200"/>
              </a:spcAft>
              <a:buFont typeface="Arial"/>
              <a:buChar char="•"/>
            </a:pPr>
            <a:r>
              <a:rPr lang="en-US" sz="2599" dirty="0">
                <a:solidFill>
                  <a:srgbClr val="000000"/>
                </a:solidFill>
                <a:latin typeface="Arial"/>
              </a:rPr>
              <a:t>Increased Small &amp; Mid-sized Allotment and completely revamped special education funding weights, and increased comp ed weights</a:t>
            </a:r>
          </a:p>
          <a:p>
            <a:pPr marL="561336" lvl="1" indent="-280668">
              <a:lnSpc>
                <a:spcPts val="3639"/>
              </a:lnSpc>
              <a:spcAft>
                <a:spcPts val="1200"/>
              </a:spcAft>
              <a:buFont typeface="Arial"/>
              <a:buChar char="•"/>
            </a:pPr>
            <a:r>
              <a:rPr lang="en-US" sz="2599" dirty="0">
                <a:solidFill>
                  <a:srgbClr val="000000"/>
                </a:solidFill>
                <a:latin typeface="Arial"/>
              </a:rPr>
              <a:t>Full-scale Education Savings Account (ESA) voucher program</a:t>
            </a:r>
          </a:p>
          <a:p>
            <a:pPr marL="561336" lvl="1" indent="-280668">
              <a:lnSpc>
                <a:spcPts val="3639"/>
              </a:lnSpc>
              <a:spcAft>
                <a:spcPts val="1200"/>
              </a:spcAft>
              <a:buFont typeface="Arial"/>
              <a:buChar char="•"/>
            </a:pPr>
            <a:r>
              <a:rPr lang="en-US" sz="2599" dirty="0">
                <a:solidFill>
                  <a:srgbClr val="000000"/>
                </a:solidFill>
                <a:latin typeface="Arial"/>
              </a:rPr>
              <a:t>Open-enrollment student transfer provisions between districts and campuses</a:t>
            </a:r>
          </a:p>
          <a:p>
            <a:pPr marL="561336" lvl="1" indent="-280668">
              <a:lnSpc>
                <a:spcPts val="3639"/>
              </a:lnSpc>
              <a:spcAft>
                <a:spcPts val="1200"/>
              </a:spcAft>
              <a:buFont typeface="Arial"/>
              <a:buChar char="•"/>
            </a:pPr>
            <a:r>
              <a:rPr lang="en-US" sz="2599" dirty="0">
                <a:solidFill>
                  <a:srgbClr val="000000"/>
                </a:solidFill>
                <a:latin typeface="Arial"/>
              </a:rPr>
              <a:t>Prohibition of a 4-day week (unless district is small of already offers)</a:t>
            </a:r>
          </a:p>
          <a:p>
            <a:pPr>
              <a:lnSpc>
                <a:spcPts val="3639"/>
              </a:lnSpc>
            </a:pPr>
            <a:endParaRPr lang="en-US" sz="2599" dirty="0">
              <a:solidFill>
                <a:srgbClr val="000000"/>
              </a:solidFill>
              <a:latin typeface="Arial"/>
            </a:endParaRPr>
          </a:p>
          <a:p>
            <a:pPr>
              <a:lnSpc>
                <a:spcPts val="4199"/>
              </a:lnSpc>
            </a:pPr>
            <a:r>
              <a:rPr lang="en-US" sz="2999" dirty="0">
                <a:solidFill>
                  <a:srgbClr val="000000"/>
                </a:solidFill>
                <a:latin typeface="Arial Bold"/>
              </a:rPr>
              <a:t>Total cost: $4.4 billion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090146"/>
            <a:ext cx="9952845" cy="23972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16979" r="22473"/>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2077492"/>
          </a:xfrm>
          <a:prstGeom prst="rect">
            <a:avLst/>
          </a:prstGeom>
        </p:spPr>
        <p:txBody>
          <a:bodyPr lIns="0" tIns="0" rIns="0" bIns="0" rtlCol="0" anchor="t">
            <a:spAutoFit/>
          </a:bodyPr>
          <a:lstStyle/>
          <a:p>
            <a:pPr>
              <a:lnSpc>
                <a:spcPts val="8057"/>
              </a:lnSpc>
            </a:pPr>
            <a:r>
              <a:rPr lang="en-US" sz="8057" dirty="0">
                <a:solidFill>
                  <a:srgbClr val="1B75BC"/>
                </a:solidFill>
                <a:latin typeface="Arial Bold"/>
              </a:rPr>
              <a:t>State Budget</a:t>
            </a:r>
          </a:p>
          <a:p>
            <a:pPr>
              <a:lnSpc>
                <a:spcPts val="8057"/>
              </a:lnSpc>
              <a:spcBef>
                <a:spcPct val="0"/>
              </a:spcBef>
            </a:pPr>
            <a:r>
              <a:rPr lang="en-US" sz="8057" dirty="0">
                <a:solidFill>
                  <a:srgbClr val="1B75BC"/>
                </a:solidFill>
                <a:latin typeface="Arial Bold"/>
              </a:rPr>
              <a:t>Appropriations</a:t>
            </a:r>
          </a:p>
        </p:txBody>
      </p:sp>
      <p:sp>
        <p:nvSpPr>
          <p:cNvPr id="11" name="TextBox 11"/>
          <p:cNvSpPr txBox="1"/>
          <p:nvPr/>
        </p:nvSpPr>
        <p:spPr>
          <a:xfrm>
            <a:off x="9144000" y="3648482"/>
            <a:ext cx="7117684" cy="1055417"/>
          </a:xfrm>
          <a:prstGeom prst="rect">
            <a:avLst/>
          </a:prstGeom>
        </p:spPr>
        <p:txBody>
          <a:bodyPr lIns="0" tIns="0" rIns="0" bIns="0" rtlCol="0" anchor="t">
            <a:spAutoFit/>
          </a:bodyPr>
          <a:lstStyle/>
          <a:p>
            <a:pPr algn="just">
              <a:lnSpc>
                <a:spcPts val="4339"/>
              </a:lnSpc>
            </a:pPr>
            <a:r>
              <a:rPr lang="en-US" sz="3099" dirty="0">
                <a:solidFill>
                  <a:srgbClr val="000000"/>
                </a:solidFill>
                <a:latin typeface="Arial"/>
              </a:rPr>
              <a:t>HB 1 - General Appropriations Act</a:t>
            </a:r>
          </a:p>
          <a:p>
            <a:pPr algn="just">
              <a:lnSpc>
                <a:spcPts val="4339"/>
              </a:lnSpc>
            </a:pPr>
            <a:r>
              <a:rPr lang="en-US" sz="3099" dirty="0">
                <a:solidFill>
                  <a:srgbClr val="000000"/>
                </a:solidFill>
                <a:latin typeface="Arial"/>
              </a:rPr>
              <a:t>SB 30 - Supplemental Appropriations Act</a:t>
            </a:r>
          </a:p>
        </p:txBody>
      </p:sp>
      <p:sp>
        <p:nvSpPr>
          <p:cNvPr id="12" name="TextBox 12"/>
          <p:cNvSpPr txBox="1"/>
          <p:nvPr/>
        </p:nvSpPr>
        <p:spPr>
          <a:xfrm>
            <a:off x="9395840" y="6449446"/>
            <a:ext cx="8199119" cy="1661480"/>
          </a:xfrm>
          <a:prstGeom prst="rect">
            <a:avLst/>
          </a:prstGeom>
        </p:spPr>
        <p:txBody>
          <a:bodyPr lIns="0" tIns="0" rIns="0" bIns="0" rtlCol="0" anchor="t">
            <a:spAutoFit/>
          </a:bodyPr>
          <a:lstStyle/>
          <a:p>
            <a:r>
              <a:rPr lang="en-US" sz="2699" dirty="0">
                <a:solidFill>
                  <a:srgbClr val="FFFFFF"/>
                </a:solidFill>
                <a:latin typeface="Arial"/>
              </a:rPr>
              <a:t>HB 1 was touted as the biggest increase in state funding for public education in state history...but due to contingency riders, and legislation that did not pass, that isn't exactly true.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13110" r="13110"/>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Education Savings Accounts</a:t>
            </a:r>
          </a:p>
        </p:txBody>
      </p:sp>
      <p:sp>
        <p:nvSpPr>
          <p:cNvPr id="10" name="TextBox 10"/>
          <p:cNvSpPr txBox="1"/>
          <p:nvPr/>
        </p:nvSpPr>
        <p:spPr>
          <a:xfrm>
            <a:off x="658873" y="2651911"/>
            <a:ext cx="12211454" cy="3815403"/>
          </a:xfrm>
          <a:prstGeom prst="rect">
            <a:avLst/>
          </a:prstGeom>
        </p:spPr>
        <p:txBody>
          <a:bodyPr lIns="0" tIns="0" rIns="0" bIns="0" rtlCol="0" anchor="t">
            <a:spAutoFit/>
          </a:bodyPr>
          <a:lstStyle/>
          <a:p>
            <a:pPr marL="561336" lvl="1" indent="-280668">
              <a:spcAft>
                <a:spcPts val="1200"/>
              </a:spcAft>
              <a:buFont typeface="Arial"/>
              <a:buChar char="•"/>
            </a:pPr>
            <a:r>
              <a:rPr lang="en-US" sz="2599" dirty="0">
                <a:solidFill>
                  <a:srgbClr val="000000"/>
                </a:solidFill>
                <a:latin typeface="Arial"/>
              </a:rPr>
              <a:t>Public tax dollars should fund public schools that have clear systems of academic and fiscal accountability in place.</a:t>
            </a:r>
          </a:p>
          <a:p>
            <a:pPr marL="561336" lvl="1" indent="-280668">
              <a:spcAft>
                <a:spcPts val="1200"/>
              </a:spcAft>
              <a:buFont typeface="Arial"/>
              <a:buChar char="•"/>
            </a:pPr>
            <a:r>
              <a:rPr lang="en-US" sz="2599" dirty="0">
                <a:solidFill>
                  <a:srgbClr val="000000"/>
                </a:solidFill>
                <a:latin typeface="Arial"/>
              </a:rPr>
              <a:t>Private schools do not have transparent accountability measures in place.</a:t>
            </a:r>
          </a:p>
          <a:p>
            <a:pPr marL="561336" lvl="1" indent="-280668">
              <a:spcAft>
                <a:spcPts val="1200"/>
              </a:spcAft>
              <a:buFont typeface="Arial"/>
              <a:buChar char="•"/>
            </a:pPr>
            <a:r>
              <a:rPr lang="en-US" sz="2599" dirty="0">
                <a:solidFill>
                  <a:srgbClr val="000000"/>
                </a:solidFill>
                <a:latin typeface="Arial"/>
              </a:rPr>
              <a:t>The diversion of public dollars to private schools would take needed resources out of public school classrooms.</a:t>
            </a:r>
          </a:p>
          <a:p>
            <a:pPr marL="561336" lvl="1" indent="-280668">
              <a:spcAft>
                <a:spcPts val="1200"/>
              </a:spcAft>
              <a:buFont typeface="Arial"/>
              <a:buChar char="•"/>
            </a:pPr>
            <a:r>
              <a:rPr lang="en-US" sz="2599" dirty="0">
                <a:solidFill>
                  <a:srgbClr val="000000"/>
                </a:solidFill>
                <a:latin typeface="Arial"/>
              </a:rPr>
              <a:t>Vouchers would increase the burden of recapture on schools and taxpayers.</a:t>
            </a:r>
          </a:p>
          <a:p>
            <a:pPr marL="561336" lvl="1" indent="-280668">
              <a:spcAft>
                <a:spcPts val="1200"/>
              </a:spcAft>
              <a:buFont typeface="Arial"/>
              <a:buChar char="•"/>
            </a:pPr>
            <a:r>
              <a:rPr lang="en-US" sz="2599" dirty="0">
                <a:solidFill>
                  <a:srgbClr val="000000"/>
                </a:solidFill>
                <a:latin typeface="Arial"/>
              </a:rPr>
              <a:t>Local board elections provide a level of local accountability for traditional school districts that charter and private schools lack.</a:t>
            </a:r>
          </a:p>
        </p:txBody>
      </p:sp>
      <p:sp>
        <p:nvSpPr>
          <p:cNvPr id="11" name="TextBox 11"/>
          <p:cNvSpPr txBox="1"/>
          <p:nvPr/>
        </p:nvSpPr>
        <p:spPr>
          <a:xfrm>
            <a:off x="885825" y="2075330"/>
            <a:ext cx="12199567" cy="681355"/>
          </a:xfrm>
          <a:prstGeom prst="rect">
            <a:avLst/>
          </a:prstGeom>
        </p:spPr>
        <p:txBody>
          <a:bodyPr lIns="0" tIns="0" rIns="0" bIns="0" rtlCol="0" anchor="t">
            <a:spAutoFit/>
          </a:bodyPr>
          <a:lstStyle/>
          <a:p>
            <a:pPr>
              <a:lnSpc>
                <a:spcPts val="4969"/>
              </a:lnSpc>
            </a:pPr>
            <a:r>
              <a:rPr lang="en-US" sz="3549" spc="-46" dirty="0">
                <a:solidFill>
                  <a:srgbClr val="1B75BC"/>
                </a:solidFill>
                <a:latin typeface="Arial Bold"/>
              </a:rPr>
              <a:t>Public dollars for public schools</a:t>
            </a:r>
          </a:p>
        </p:txBody>
      </p:sp>
      <p:sp>
        <p:nvSpPr>
          <p:cNvPr id="12" name="TextBox 12"/>
          <p:cNvSpPr txBox="1"/>
          <p:nvPr/>
        </p:nvSpPr>
        <p:spPr>
          <a:xfrm>
            <a:off x="885825" y="6721505"/>
            <a:ext cx="12199567" cy="681355"/>
          </a:xfrm>
          <a:prstGeom prst="rect">
            <a:avLst/>
          </a:prstGeom>
        </p:spPr>
        <p:txBody>
          <a:bodyPr lIns="0" tIns="0" rIns="0" bIns="0" rtlCol="0" anchor="t">
            <a:spAutoFit/>
          </a:bodyPr>
          <a:lstStyle/>
          <a:p>
            <a:pPr>
              <a:lnSpc>
                <a:spcPts val="4969"/>
              </a:lnSpc>
            </a:pPr>
            <a:r>
              <a:rPr lang="en-US" sz="3549" spc="-46" dirty="0">
                <a:solidFill>
                  <a:srgbClr val="1B75BC"/>
                </a:solidFill>
                <a:latin typeface="Arial Bold"/>
              </a:rPr>
              <a:t>Why not start small?</a:t>
            </a:r>
          </a:p>
        </p:txBody>
      </p:sp>
      <p:sp>
        <p:nvSpPr>
          <p:cNvPr id="13" name="TextBox 13"/>
          <p:cNvSpPr txBox="1"/>
          <p:nvPr/>
        </p:nvSpPr>
        <p:spPr>
          <a:xfrm>
            <a:off x="885825" y="7431246"/>
            <a:ext cx="11886737" cy="1653667"/>
          </a:xfrm>
          <a:prstGeom prst="rect">
            <a:avLst/>
          </a:prstGeom>
        </p:spPr>
        <p:txBody>
          <a:bodyPr lIns="0" tIns="0" rIns="0" bIns="0" rtlCol="0" anchor="t">
            <a:spAutoFit/>
          </a:bodyPr>
          <a:lstStyle/>
          <a:p>
            <a:pPr>
              <a:lnSpc>
                <a:spcPts val="3223"/>
              </a:lnSpc>
            </a:pPr>
            <a:r>
              <a:rPr lang="en-US" sz="2599" dirty="0">
                <a:solidFill>
                  <a:srgbClr val="000000"/>
                </a:solidFill>
                <a:latin typeface="Arial"/>
              </a:rPr>
              <a:t>Other states started with pilot programs (which grew exponentially after the proverbial "camel's nose was under the tent."), but Governor Abbott said he would veto a special education-only program and call lawmakers back for a special session.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335760" y="5238750"/>
            <a:ext cx="9479760" cy="6019647"/>
          </a:xfrm>
          <a:custGeom>
            <a:avLst/>
            <a:gdLst/>
            <a:ahLst/>
            <a:cxnLst/>
            <a:rect l="l" t="t" r="r" b="b"/>
            <a:pathLst>
              <a:path w="9479760" h="6019647">
                <a:moveTo>
                  <a:pt x="0" y="0"/>
                </a:moveTo>
                <a:lnTo>
                  <a:pt x="9479760" y="0"/>
                </a:lnTo>
                <a:lnTo>
                  <a:pt x="9479760" y="6019647"/>
                </a:lnTo>
                <a:lnTo>
                  <a:pt x="0" y="6019647"/>
                </a:lnTo>
                <a:lnTo>
                  <a:pt x="0" y="0"/>
                </a:lnTo>
                <a:close/>
              </a:path>
            </a:pathLst>
          </a:custGeom>
          <a:blipFill>
            <a:blip r:embed="rId4"/>
            <a:stretch>
              <a:fillRect/>
            </a:stretch>
          </a:blipFill>
        </p:spPr>
      </p:sp>
      <p:grpSp>
        <p:nvGrpSpPr>
          <p:cNvPr id="4" name="Group 4"/>
          <p:cNvGrpSpPr/>
          <p:nvPr/>
        </p:nvGrpSpPr>
        <p:grpSpPr>
          <a:xfrm>
            <a:off x="1028700" y="2386673"/>
            <a:ext cx="8776366" cy="3086100"/>
            <a:chOff x="0" y="0"/>
            <a:chExt cx="2311471" cy="812800"/>
          </a:xfrm>
        </p:grpSpPr>
        <p:sp>
          <p:nvSpPr>
            <p:cNvPr id="5" name="Freeform 5"/>
            <p:cNvSpPr/>
            <p:nvPr/>
          </p:nvSpPr>
          <p:spPr>
            <a:xfrm>
              <a:off x="0" y="0"/>
              <a:ext cx="2311471" cy="812800"/>
            </a:xfrm>
            <a:custGeom>
              <a:avLst/>
              <a:gdLst/>
              <a:ahLst/>
              <a:cxnLst/>
              <a:rect l="l" t="t" r="r" b="b"/>
              <a:pathLst>
                <a:path w="2311471" h="812800">
                  <a:moveTo>
                    <a:pt x="0" y="0"/>
                  </a:moveTo>
                  <a:lnTo>
                    <a:pt x="2311471" y="0"/>
                  </a:lnTo>
                  <a:lnTo>
                    <a:pt x="2311471" y="812800"/>
                  </a:lnTo>
                  <a:lnTo>
                    <a:pt x="0" y="812800"/>
                  </a:lnTo>
                  <a:close/>
                </a:path>
              </a:pathLst>
            </a:custGeom>
            <a:solidFill>
              <a:srgbClr val="000000">
                <a:alpha val="0"/>
              </a:srgbClr>
            </a:solidFill>
            <a:ln w="38100">
              <a:solidFill>
                <a:srgbClr val="000000"/>
              </a:solidFill>
            </a:ln>
          </p:spPr>
        </p:sp>
        <p:sp>
          <p:nvSpPr>
            <p:cNvPr id="6" name="TextBox 6"/>
            <p:cNvSpPr txBox="1"/>
            <p:nvPr/>
          </p:nvSpPr>
          <p:spPr>
            <a:xfrm>
              <a:off x="0" y="-95250"/>
              <a:ext cx="812800" cy="908050"/>
            </a:xfrm>
            <a:prstGeom prst="rect">
              <a:avLst/>
            </a:prstGeom>
          </p:spPr>
          <p:txBody>
            <a:bodyPr lIns="50800" tIns="50800" rIns="50800" bIns="50800" rtlCol="0" anchor="ctr"/>
            <a:lstStyle/>
            <a:p>
              <a:pPr algn="ctr">
                <a:lnSpc>
                  <a:spcPts val="3220"/>
                </a:lnSpc>
              </a:pPr>
              <a:endParaRPr dirty="0"/>
            </a:p>
          </p:txBody>
        </p:sp>
      </p:grpSp>
      <p:sp>
        <p:nvSpPr>
          <p:cNvPr id="7" name="TextBox 7"/>
          <p:cNvSpPr txBox="1"/>
          <p:nvPr/>
        </p:nvSpPr>
        <p:spPr>
          <a:xfrm>
            <a:off x="1028700" y="1019175"/>
            <a:ext cx="16735089" cy="1015369"/>
          </a:xfrm>
          <a:prstGeom prst="rect">
            <a:avLst/>
          </a:prstGeom>
        </p:spPr>
        <p:txBody>
          <a:bodyPr lIns="0" tIns="0" rIns="0" bIns="0" rtlCol="0" anchor="t">
            <a:spAutoFit/>
          </a:bodyPr>
          <a:lstStyle/>
          <a:p>
            <a:pPr>
              <a:lnSpc>
                <a:spcPts val="6600"/>
              </a:lnSpc>
              <a:spcBef>
                <a:spcPct val="0"/>
              </a:spcBef>
            </a:pPr>
            <a:r>
              <a:rPr lang="en-US" sz="6600" dirty="0">
                <a:solidFill>
                  <a:srgbClr val="1B75BC"/>
                </a:solidFill>
                <a:latin typeface="Arial Bold"/>
              </a:rPr>
              <a:t>The Hostage Situation</a:t>
            </a:r>
          </a:p>
        </p:txBody>
      </p:sp>
      <p:sp>
        <p:nvSpPr>
          <p:cNvPr id="8" name="TextBox 8"/>
          <p:cNvSpPr txBox="1"/>
          <p:nvPr/>
        </p:nvSpPr>
        <p:spPr>
          <a:xfrm>
            <a:off x="1368763" y="2431132"/>
            <a:ext cx="8333521" cy="1082156"/>
          </a:xfrm>
          <a:prstGeom prst="rect">
            <a:avLst/>
          </a:prstGeom>
        </p:spPr>
        <p:txBody>
          <a:bodyPr lIns="0" tIns="0" rIns="0" bIns="0" rtlCol="0" anchor="t">
            <a:spAutoFit/>
          </a:bodyPr>
          <a:lstStyle/>
          <a:p>
            <a:pPr>
              <a:lnSpc>
                <a:spcPts val="4409"/>
              </a:lnSpc>
            </a:pPr>
            <a:r>
              <a:rPr lang="en-US" sz="3150" b="1" dirty="0">
                <a:solidFill>
                  <a:srgbClr val="000000"/>
                </a:solidFill>
                <a:latin typeface="Times New Roman" panose="02020603050405020304" pitchFamily="18" charset="0"/>
                <a:cs typeface="Times New Roman" panose="02020603050405020304" pitchFamily="18" charset="0"/>
              </a:rPr>
              <a:t>Hostage Taking </a:t>
            </a:r>
          </a:p>
          <a:p>
            <a:pPr>
              <a:lnSpc>
                <a:spcPts val="4409"/>
              </a:lnSpc>
            </a:pPr>
            <a:r>
              <a:rPr lang="en-US" sz="3150" b="1" dirty="0">
                <a:solidFill>
                  <a:srgbClr val="000000"/>
                </a:solidFill>
                <a:latin typeface="Times New Roman" panose="02020603050405020304" pitchFamily="18" charset="0"/>
                <a:cs typeface="Times New Roman" panose="02020603050405020304" pitchFamily="18" charset="0"/>
              </a:rPr>
              <a:t>(18 U.S.C. 1203) - Justice Department</a:t>
            </a:r>
          </a:p>
        </p:txBody>
      </p:sp>
      <p:sp>
        <p:nvSpPr>
          <p:cNvPr id="9" name="TextBox 9"/>
          <p:cNvSpPr txBox="1"/>
          <p:nvPr/>
        </p:nvSpPr>
        <p:spPr>
          <a:xfrm>
            <a:off x="1368763" y="3601720"/>
            <a:ext cx="8436303" cy="1637030"/>
          </a:xfrm>
          <a:prstGeom prst="rect">
            <a:avLst/>
          </a:prstGeom>
        </p:spPr>
        <p:txBody>
          <a:bodyPr lIns="0" tIns="0" rIns="0" bIns="0" rtlCol="0" anchor="t">
            <a:spAutoFit/>
          </a:bodyPr>
          <a:lstStyle/>
          <a:p>
            <a:pPr>
              <a:lnSpc>
                <a:spcPts val="3219"/>
              </a:lnSpc>
            </a:pPr>
            <a:r>
              <a:rPr lang="en-US" sz="2299" i="1" dirty="0">
                <a:solidFill>
                  <a:srgbClr val="000000"/>
                </a:solidFill>
                <a:latin typeface="Times New Roman" panose="02020603050405020304" pitchFamily="18" charset="0"/>
                <a:cs typeface="Times New Roman" panose="02020603050405020304" pitchFamily="18" charset="0"/>
              </a:rPr>
              <a:t>Hostage taking is defined as the seizing or detention of an individual coupled with a threat to kill, injure or continue to detain such individual in order to compel a third person or governmental organization to take some action.</a:t>
            </a:r>
          </a:p>
        </p:txBody>
      </p:sp>
      <p:sp>
        <p:nvSpPr>
          <p:cNvPr id="10" name="TextBox 10"/>
          <p:cNvSpPr txBox="1"/>
          <p:nvPr/>
        </p:nvSpPr>
        <p:spPr>
          <a:xfrm>
            <a:off x="10972980" y="2281574"/>
            <a:ext cx="6286320" cy="6025515"/>
          </a:xfrm>
          <a:prstGeom prst="rect">
            <a:avLst/>
          </a:prstGeom>
        </p:spPr>
        <p:txBody>
          <a:bodyPr lIns="0" tIns="0" rIns="0" bIns="0" rtlCol="0" anchor="t">
            <a:spAutoFit/>
          </a:bodyPr>
          <a:lstStyle/>
          <a:p>
            <a:pPr>
              <a:lnSpc>
                <a:spcPts val="4200"/>
              </a:lnSpc>
            </a:pPr>
            <a:r>
              <a:rPr lang="en-US" sz="3000" dirty="0">
                <a:solidFill>
                  <a:srgbClr val="000000"/>
                </a:solidFill>
                <a:latin typeface="Arial"/>
              </a:rPr>
              <a:t>Since a voucher bill failed to pass the House on its own merits, private school vouchers were added to one bill that could increase school funding, and it was not allowed to pass without vouchers. </a:t>
            </a:r>
          </a:p>
          <a:p>
            <a:pPr>
              <a:lnSpc>
                <a:spcPts val="4200"/>
              </a:lnSpc>
            </a:pPr>
            <a:endParaRPr lang="en-US" sz="3000" dirty="0">
              <a:solidFill>
                <a:srgbClr val="000000"/>
              </a:solidFill>
              <a:latin typeface="Arial"/>
            </a:endParaRPr>
          </a:p>
          <a:p>
            <a:pPr>
              <a:lnSpc>
                <a:spcPts val="4200"/>
              </a:lnSpc>
            </a:pPr>
            <a:r>
              <a:rPr lang="en-US" sz="3000" dirty="0">
                <a:solidFill>
                  <a:srgbClr val="000000"/>
                </a:solidFill>
                <a:latin typeface="Arial"/>
              </a:rPr>
              <a:t>The outcome of the hostage situation was that everyone lost, most especially Texas students. </a:t>
            </a:r>
          </a:p>
          <a:p>
            <a:pPr>
              <a:lnSpc>
                <a:spcPts val="2520"/>
              </a:lnSpc>
            </a:pPr>
            <a:endParaRPr lang="en-US" sz="3000" dirty="0">
              <a:solidFill>
                <a:srgbClr val="000000"/>
              </a:solidFill>
              <a:latin typeface="Arial"/>
            </a:endParaRPr>
          </a:p>
          <a:p>
            <a:pPr>
              <a:lnSpc>
                <a:spcPts val="2520"/>
              </a:lnSpc>
            </a:pPr>
            <a:endParaRPr lang="en-US" sz="3000" dirty="0">
              <a:solidFill>
                <a:srgbClr val="000000"/>
              </a:solidFill>
              <a:latin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27859" r="39370"/>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21995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What happens when everyone loses?</a:t>
            </a:r>
          </a:p>
        </p:txBody>
      </p:sp>
      <p:sp>
        <p:nvSpPr>
          <p:cNvPr id="10" name="TextBox 10"/>
          <p:cNvSpPr txBox="1"/>
          <p:nvPr/>
        </p:nvSpPr>
        <p:spPr>
          <a:xfrm>
            <a:off x="658873" y="2821576"/>
            <a:ext cx="12211454" cy="4352089"/>
          </a:xfrm>
          <a:prstGeom prst="rect">
            <a:avLst/>
          </a:prstGeom>
        </p:spPr>
        <p:txBody>
          <a:bodyPr lIns="0" tIns="0" rIns="0" bIns="0" rtlCol="0" anchor="t">
            <a:spAutoFit/>
          </a:bodyPr>
          <a:lstStyle/>
          <a:p>
            <a:pPr marL="604515" lvl="1" indent="-302257">
              <a:lnSpc>
                <a:spcPts val="3639"/>
              </a:lnSpc>
              <a:spcAft>
                <a:spcPts val="1800"/>
              </a:spcAft>
              <a:buFont typeface="Arial"/>
              <a:buChar char="•"/>
            </a:pPr>
            <a:r>
              <a:rPr lang="en-US" sz="2799" dirty="0">
                <a:solidFill>
                  <a:srgbClr val="000000"/>
                </a:solidFill>
                <a:latin typeface="Arial"/>
              </a:rPr>
              <a:t>No increased funding for the Basic Allotment</a:t>
            </a:r>
          </a:p>
          <a:p>
            <a:pPr marL="604515" lvl="1" indent="-302257">
              <a:lnSpc>
                <a:spcPts val="3639"/>
              </a:lnSpc>
              <a:spcAft>
                <a:spcPts val="1800"/>
              </a:spcAft>
              <a:buFont typeface="Arial"/>
              <a:buChar char="•"/>
            </a:pPr>
            <a:r>
              <a:rPr lang="en-US" sz="2799" dirty="0">
                <a:solidFill>
                  <a:srgbClr val="000000"/>
                </a:solidFill>
                <a:latin typeface="Arial"/>
              </a:rPr>
              <a:t>Unless your district is growing, dipping into reserves, and/or adopting deficit budget, very hard to give teachers and school staff pay increases, much less keep pace with inflation.</a:t>
            </a:r>
          </a:p>
          <a:p>
            <a:pPr marL="604515" lvl="1" indent="-302257">
              <a:lnSpc>
                <a:spcPts val="3639"/>
              </a:lnSpc>
              <a:spcAft>
                <a:spcPts val="1800"/>
              </a:spcAft>
              <a:buFont typeface="Arial"/>
              <a:buChar char="•"/>
            </a:pPr>
            <a:r>
              <a:rPr lang="en-US" sz="2799" dirty="0">
                <a:solidFill>
                  <a:srgbClr val="000000"/>
                </a:solidFill>
                <a:latin typeface="Arial"/>
              </a:rPr>
              <a:t>More teachers are leaving the profession due to competitive offers outside the profession and/or lack of respect for the profession.</a:t>
            </a:r>
          </a:p>
          <a:p>
            <a:pPr marL="604515" lvl="1" indent="-302257">
              <a:lnSpc>
                <a:spcPts val="3639"/>
              </a:lnSpc>
              <a:spcAft>
                <a:spcPts val="1800"/>
              </a:spcAft>
              <a:buFont typeface="Arial"/>
              <a:buChar char="•"/>
            </a:pPr>
            <a:r>
              <a:rPr lang="en-US" sz="2799" dirty="0">
                <a:solidFill>
                  <a:srgbClr val="000000"/>
                </a:solidFill>
                <a:latin typeface="Arial"/>
              </a:rPr>
              <a:t>Districts relying on the Formula Transition Grant face very real and detrimental cuts in 2024-25 when that funding expires.</a:t>
            </a:r>
          </a:p>
        </p:txBody>
      </p:sp>
      <p:sp>
        <p:nvSpPr>
          <p:cNvPr id="11" name="TextBox 11"/>
          <p:cNvSpPr txBox="1"/>
          <p:nvPr/>
        </p:nvSpPr>
        <p:spPr>
          <a:xfrm>
            <a:off x="885825" y="2075330"/>
            <a:ext cx="12199567" cy="681355"/>
          </a:xfrm>
          <a:prstGeom prst="rect">
            <a:avLst/>
          </a:prstGeom>
        </p:spPr>
        <p:txBody>
          <a:bodyPr lIns="0" tIns="0" rIns="0" bIns="0" rtlCol="0" anchor="t">
            <a:spAutoFit/>
          </a:bodyPr>
          <a:lstStyle/>
          <a:p>
            <a:pPr>
              <a:lnSpc>
                <a:spcPts val="4969"/>
              </a:lnSpc>
            </a:pPr>
            <a:r>
              <a:rPr lang="en-US" sz="3549" spc="-46" dirty="0">
                <a:solidFill>
                  <a:srgbClr val="1B75BC"/>
                </a:solidFill>
                <a:latin typeface="Arial Bold"/>
              </a:rPr>
              <a:t>Public dollars for public schools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 screenshot, line, plot&#10;&#10;Description automatically generated">
            <a:extLst>
              <a:ext uri="{FF2B5EF4-FFF2-40B4-BE49-F238E27FC236}">
                <a16:creationId xmlns:a16="http://schemas.microsoft.com/office/drawing/2014/main" id="{0B504DC5-3FDF-FC3B-D4F1-B19A0BE81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550" y="100772"/>
            <a:ext cx="15854050" cy="10186227"/>
          </a:xfrm>
          <a:prstGeom prst="rect">
            <a:avLst/>
          </a:prstGeom>
        </p:spPr>
      </p:pic>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id="{EBD882ED-B715-8C2E-232C-D4DBFF619BCE}"/>
              </a:ext>
            </a:extLst>
          </p:cNvPr>
          <p:cNvSpPr txBox="1"/>
          <p:nvPr/>
        </p:nvSpPr>
        <p:spPr>
          <a:xfrm>
            <a:off x="13106400" y="5729057"/>
            <a:ext cx="2438400" cy="1754326"/>
          </a:xfrm>
          <a:prstGeom prst="wedgeRectCallout">
            <a:avLst>
              <a:gd name="adj1" fmla="val 42113"/>
              <a:gd name="adj2" fmla="val 78881"/>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A $7,360 BA would cost $17.5 billion for the biennium, and 10 districts would still require FTG to avoid cuts.</a:t>
            </a:r>
          </a:p>
        </p:txBody>
      </p:sp>
      <p:sp>
        <p:nvSpPr>
          <p:cNvPr id="5" name="TextBox 4">
            <a:extLst>
              <a:ext uri="{FF2B5EF4-FFF2-40B4-BE49-F238E27FC236}">
                <a16:creationId xmlns:a16="http://schemas.microsoft.com/office/drawing/2014/main" id="{298F17CE-9B55-BB70-0C46-4F8A2BD64C8C}"/>
              </a:ext>
            </a:extLst>
          </p:cNvPr>
          <p:cNvSpPr txBox="1"/>
          <p:nvPr/>
        </p:nvSpPr>
        <p:spPr>
          <a:xfrm>
            <a:off x="4648200" y="3389174"/>
            <a:ext cx="2209800" cy="1754326"/>
          </a:xfrm>
          <a:prstGeom prst="wedgeRectCallout">
            <a:avLst>
              <a:gd name="adj1" fmla="val -23789"/>
              <a:gd name="adj2" fmla="val 80371"/>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Even with a $100 increase to the BA, over 60 districts still require FTG to continue to avoid cuts.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6368261"/>
            <a:ext cx="9952845" cy="2201408"/>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25149" t="7770" r="21593" b="4214"/>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8115300" cy="2243021"/>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Special Session(s)</a:t>
            </a:r>
          </a:p>
        </p:txBody>
      </p:sp>
      <p:sp>
        <p:nvSpPr>
          <p:cNvPr id="11" name="TextBox 11"/>
          <p:cNvSpPr txBox="1"/>
          <p:nvPr/>
        </p:nvSpPr>
        <p:spPr>
          <a:xfrm>
            <a:off x="9421039" y="6682009"/>
            <a:ext cx="8199119" cy="1545336"/>
          </a:xfrm>
          <a:prstGeom prst="rect">
            <a:avLst/>
          </a:prstGeom>
        </p:spPr>
        <p:txBody>
          <a:bodyPr lIns="0" tIns="0" rIns="0" bIns="0" rtlCol="0" anchor="t">
            <a:spAutoFit/>
          </a:bodyPr>
          <a:lstStyle/>
          <a:p>
            <a:pPr>
              <a:lnSpc>
                <a:spcPts val="2996"/>
              </a:lnSpc>
            </a:pPr>
            <a:r>
              <a:rPr lang="en-US" sz="2699" dirty="0">
                <a:solidFill>
                  <a:srgbClr val="FFFFFF"/>
                </a:solidFill>
                <a:latin typeface="Arial"/>
              </a:rPr>
              <a:t>We're in the first special session, with the promise of more to come.  They can't agree on the one thing they all agree on most, so what will that mean for other issues?</a:t>
            </a:r>
          </a:p>
        </p:txBody>
      </p:sp>
      <p:sp>
        <p:nvSpPr>
          <p:cNvPr id="12" name="TextBox 12"/>
          <p:cNvSpPr txBox="1"/>
          <p:nvPr/>
        </p:nvSpPr>
        <p:spPr>
          <a:xfrm>
            <a:off x="2104904" y="3915728"/>
            <a:ext cx="4900538" cy="2546916"/>
          </a:xfrm>
          <a:prstGeom prst="rect">
            <a:avLst/>
          </a:prstGeom>
        </p:spPr>
        <p:txBody>
          <a:bodyPr lIns="0" tIns="0" rIns="0" bIns="0" rtlCol="0" anchor="t">
            <a:spAutoFit/>
          </a:bodyPr>
          <a:lstStyle/>
          <a:p>
            <a:pPr algn="ctr">
              <a:lnSpc>
                <a:spcPts val="7426"/>
              </a:lnSpc>
            </a:pPr>
            <a:r>
              <a:rPr lang="en-US" sz="5304" dirty="0">
                <a:solidFill>
                  <a:srgbClr val="F2F4F5"/>
                </a:solidFill>
                <a:latin typeface="Comic Sans MS" panose="030F0702030302020204" pitchFamily="66" charset="0"/>
              </a:rPr>
              <a:t>Tax cuts</a:t>
            </a:r>
          </a:p>
          <a:p>
            <a:pPr algn="ctr">
              <a:lnSpc>
                <a:spcPts val="6446"/>
              </a:lnSpc>
            </a:pPr>
            <a:r>
              <a:rPr lang="en-US" sz="4604" spc="-147" dirty="0">
                <a:solidFill>
                  <a:srgbClr val="F2F4F5"/>
                </a:solidFill>
                <a:latin typeface="Comic Sans MS" panose="030F0702030302020204" pitchFamily="66" charset="0"/>
              </a:rPr>
              <a:t>Vouchers</a:t>
            </a:r>
          </a:p>
          <a:p>
            <a:pPr algn="ctr">
              <a:lnSpc>
                <a:spcPts val="6446"/>
              </a:lnSpc>
            </a:pPr>
            <a:endParaRPr lang="en-US" sz="4604" spc="-147" dirty="0">
              <a:solidFill>
                <a:srgbClr val="F2F4F5"/>
              </a:solidFill>
              <a:latin typeface="Sigher"/>
            </a:endParaRPr>
          </a:p>
        </p:txBody>
      </p:sp>
      <p:sp>
        <p:nvSpPr>
          <p:cNvPr id="13" name="TextBox 13"/>
          <p:cNvSpPr txBox="1"/>
          <p:nvPr/>
        </p:nvSpPr>
        <p:spPr>
          <a:xfrm>
            <a:off x="9144000" y="3381950"/>
            <a:ext cx="7117684" cy="3637280"/>
          </a:xfrm>
          <a:prstGeom prst="rect">
            <a:avLst/>
          </a:prstGeom>
        </p:spPr>
        <p:txBody>
          <a:bodyPr lIns="0" tIns="0" rIns="0" bIns="0" rtlCol="0" anchor="t">
            <a:spAutoFit/>
          </a:bodyPr>
          <a:lstStyle/>
          <a:p>
            <a:pPr>
              <a:lnSpc>
                <a:spcPts val="3219"/>
              </a:lnSpc>
            </a:pPr>
            <a:r>
              <a:rPr lang="en-US" sz="2299" dirty="0">
                <a:solidFill>
                  <a:srgbClr val="000000"/>
                </a:solidFill>
                <a:latin typeface="Arial"/>
              </a:rPr>
              <a:t>The First Called Session of the 88th Legislature has two items on the call:</a:t>
            </a:r>
          </a:p>
          <a:p>
            <a:pPr marL="496567" lvl="1" indent="-248284">
              <a:lnSpc>
                <a:spcPts val="3219"/>
              </a:lnSpc>
              <a:buFont typeface="Arial"/>
              <a:buChar char="•"/>
            </a:pPr>
            <a:r>
              <a:rPr lang="en-US" sz="2299" dirty="0">
                <a:solidFill>
                  <a:srgbClr val="000000"/>
                </a:solidFill>
                <a:latin typeface="Arial"/>
              </a:rPr>
              <a:t>PROPERTY TAXES: Legislation to cut property-tax rates solely by reducing the school district maximum compressed tax rate </a:t>
            </a:r>
          </a:p>
          <a:p>
            <a:pPr marL="496567" lvl="1" indent="-248284">
              <a:lnSpc>
                <a:spcPts val="3219"/>
              </a:lnSpc>
              <a:buFont typeface="Arial"/>
              <a:buChar char="•"/>
            </a:pPr>
            <a:r>
              <a:rPr lang="en-US" sz="2299" dirty="0">
                <a:solidFill>
                  <a:srgbClr val="000000"/>
                </a:solidFill>
                <a:latin typeface="Arial"/>
              </a:rPr>
              <a:t>BORDER SECURITY: Penalties for smuggling of persons and operating a stash house</a:t>
            </a:r>
          </a:p>
          <a:p>
            <a:pPr>
              <a:lnSpc>
                <a:spcPts val="3219"/>
              </a:lnSpc>
            </a:pPr>
            <a:endParaRPr lang="en-US" sz="2299" dirty="0">
              <a:solidFill>
                <a:srgbClr val="000000"/>
              </a:solidFill>
              <a:latin typeface="Arial"/>
            </a:endParaRPr>
          </a:p>
          <a:p>
            <a:pPr>
              <a:lnSpc>
                <a:spcPts val="3219"/>
              </a:lnSpc>
            </a:pPr>
            <a:r>
              <a:rPr lang="en-US" sz="2299" dirty="0">
                <a:solidFill>
                  <a:srgbClr val="000000"/>
                </a:solidFill>
                <a:latin typeface="Arial"/>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816253" y="2208841"/>
            <a:ext cx="8327747" cy="7224371"/>
          </a:xfrm>
          <a:custGeom>
            <a:avLst/>
            <a:gdLst/>
            <a:ahLst/>
            <a:cxnLst/>
            <a:rect l="l" t="t" r="r" b="b"/>
            <a:pathLst>
              <a:path w="8327747" h="7224371">
                <a:moveTo>
                  <a:pt x="0" y="0"/>
                </a:moveTo>
                <a:lnTo>
                  <a:pt x="8327747" y="0"/>
                </a:lnTo>
                <a:lnTo>
                  <a:pt x="8327747" y="7224371"/>
                </a:lnTo>
                <a:lnTo>
                  <a:pt x="0" y="7224371"/>
                </a:lnTo>
                <a:lnTo>
                  <a:pt x="0" y="0"/>
                </a:lnTo>
                <a:close/>
              </a:path>
            </a:pathLst>
          </a:custGeom>
          <a:blipFill>
            <a:blip r:embed="rId4"/>
            <a:stretch>
              <a:fillRect/>
            </a:stretch>
          </a:blipFill>
        </p:spPr>
      </p:sp>
      <p:sp>
        <p:nvSpPr>
          <p:cNvPr id="4" name="Freeform 4"/>
          <p:cNvSpPr/>
          <p:nvPr/>
        </p:nvSpPr>
        <p:spPr>
          <a:xfrm>
            <a:off x="10238537" y="3355095"/>
            <a:ext cx="6521955" cy="5903205"/>
          </a:xfrm>
          <a:custGeom>
            <a:avLst/>
            <a:gdLst/>
            <a:ahLst/>
            <a:cxnLst/>
            <a:rect l="l" t="t" r="r" b="b"/>
            <a:pathLst>
              <a:path w="6521955" h="5903205">
                <a:moveTo>
                  <a:pt x="0" y="0"/>
                </a:moveTo>
                <a:lnTo>
                  <a:pt x="6521955" y="0"/>
                </a:lnTo>
                <a:lnTo>
                  <a:pt x="6521955" y="5903205"/>
                </a:lnTo>
                <a:lnTo>
                  <a:pt x="0" y="5903205"/>
                </a:lnTo>
                <a:lnTo>
                  <a:pt x="0" y="0"/>
                </a:lnTo>
                <a:close/>
              </a:path>
            </a:pathLst>
          </a:custGeom>
          <a:blipFill>
            <a:blip r:embed="rId5"/>
            <a:stretch>
              <a:fillRect/>
            </a:stretch>
          </a:blipFill>
        </p:spPr>
      </p:sp>
      <p:sp>
        <p:nvSpPr>
          <p:cNvPr id="5" name="Freeform 5"/>
          <p:cNvSpPr/>
          <p:nvPr/>
        </p:nvSpPr>
        <p:spPr>
          <a:xfrm>
            <a:off x="13005707" y="224231"/>
            <a:ext cx="4848451" cy="3329512"/>
          </a:xfrm>
          <a:custGeom>
            <a:avLst/>
            <a:gdLst/>
            <a:ahLst/>
            <a:cxnLst/>
            <a:rect l="l" t="t" r="r" b="b"/>
            <a:pathLst>
              <a:path w="4848451" h="3329512">
                <a:moveTo>
                  <a:pt x="0" y="0"/>
                </a:moveTo>
                <a:lnTo>
                  <a:pt x="4848451" y="0"/>
                </a:lnTo>
                <a:lnTo>
                  <a:pt x="4848451" y="3329512"/>
                </a:lnTo>
                <a:lnTo>
                  <a:pt x="0" y="3329512"/>
                </a:lnTo>
                <a:lnTo>
                  <a:pt x="0" y="0"/>
                </a:lnTo>
                <a:close/>
              </a:path>
            </a:pathLst>
          </a:custGeom>
          <a:blipFill>
            <a:blip r:embed="rId6"/>
            <a:stretch>
              <a:fillRect l="-33495" t="-17087" r="-41602" b="-16776"/>
            </a:stretch>
          </a:blipFill>
        </p:spPr>
      </p:sp>
      <p:sp>
        <p:nvSpPr>
          <p:cNvPr id="6" name="TextBox 6"/>
          <p:cNvSpPr txBox="1"/>
          <p:nvPr/>
        </p:nvSpPr>
        <p:spPr>
          <a:xfrm>
            <a:off x="1028700" y="754304"/>
            <a:ext cx="16735089" cy="981715"/>
          </a:xfrm>
          <a:prstGeom prst="rect">
            <a:avLst/>
          </a:prstGeom>
        </p:spPr>
        <p:txBody>
          <a:bodyPr lIns="0" tIns="0" rIns="0" bIns="0" rtlCol="0" anchor="t">
            <a:spAutoFit/>
          </a:bodyPr>
          <a:lstStyle/>
          <a:p>
            <a:pPr>
              <a:lnSpc>
                <a:spcPts val="6400"/>
              </a:lnSpc>
              <a:spcBef>
                <a:spcPct val="0"/>
              </a:spcBef>
            </a:pPr>
            <a:r>
              <a:rPr lang="en-US" sz="6400" dirty="0">
                <a:solidFill>
                  <a:srgbClr val="1B75BC"/>
                </a:solidFill>
                <a:latin typeface="Arial Bold"/>
              </a:rPr>
              <a:t>Communicating by Tweet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1028700" y="2095540"/>
            <a:ext cx="6938896" cy="6909242"/>
          </a:xfrm>
          <a:custGeom>
            <a:avLst/>
            <a:gdLst/>
            <a:ahLst/>
            <a:cxnLst/>
            <a:rect l="l" t="t" r="r" b="b"/>
            <a:pathLst>
              <a:path w="6938896" h="6909242">
                <a:moveTo>
                  <a:pt x="0" y="0"/>
                </a:moveTo>
                <a:lnTo>
                  <a:pt x="6938896" y="0"/>
                </a:lnTo>
                <a:lnTo>
                  <a:pt x="6938896" y="6909243"/>
                </a:lnTo>
                <a:lnTo>
                  <a:pt x="0" y="6909243"/>
                </a:lnTo>
                <a:lnTo>
                  <a:pt x="0" y="0"/>
                </a:lnTo>
                <a:close/>
              </a:path>
            </a:pathLst>
          </a:custGeom>
          <a:blipFill>
            <a:blip r:embed="rId4"/>
            <a:stretch>
              <a:fillRect/>
            </a:stretch>
          </a:blipFill>
        </p:spPr>
      </p:sp>
      <p:sp>
        <p:nvSpPr>
          <p:cNvPr id="4" name="Freeform 4"/>
          <p:cNvSpPr/>
          <p:nvPr/>
        </p:nvSpPr>
        <p:spPr>
          <a:xfrm>
            <a:off x="10138174" y="2457103"/>
            <a:ext cx="6622318" cy="6186118"/>
          </a:xfrm>
          <a:custGeom>
            <a:avLst/>
            <a:gdLst/>
            <a:ahLst/>
            <a:cxnLst/>
            <a:rect l="l" t="t" r="r" b="b"/>
            <a:pathLst>
              <a:path w="6622318" h="6186118">
                <a:moveTo>
                  <a:pt x="0" y="0"/>
                </a:moveTo>
                <a:lnTo>
                  <a:pt x="6622318" y="0"/>
                </a:lnTo>
                <a:lnTo>
                  <a:pt x="6622318" y="6186117"/>
                </a:lnTo>
                <a:lnTo>
                  <a:pt x="0" y="6186117"/>
                </a:lnTo>
                <a:lnTo>
                  <a:pt x="0" y="0"/>
                </a:lnTo>
                <a:close/>
              </a:path>
            </a:pathLst>
          </a:custGeom>
          <a:blipFill>
            <a:blip r:embed="rId5"/>
            <a:stretch>
              <a:fillRect/>
            </a:stretch>
          </a:blipFill>
        </p:spPr>
      </p:sp>
      <p:sp>
        <p:nvSpPr>
          <p:cNvPr id="5" name="TextBox 5"/>
          <p:cNvSpPr txBox="1"/>
          <p:nvPr/>
        </p:nvSpPr>
        <p:spPr>
          <a:xfrm>
            <a:off x="1028700" y="754304"/>
            <a:ext cx="16735089" cy="981715"/>
          </a:xfrm>
          <a:prstGeom prst="rect">
            <a:avLst/>
          </a:prstGeom>
        </p:spPr>
        <p:txBody>
          <a:bodyPr lIns="0" tIns="0" rIns="0" bIns="0" rtlCol="0" anchor="t">
            <a:spAutoFit/>
          </a:bodyPr>
          <a:lstStyle/>
          <a:p>
            <a:pPr>
              <a:lnSpc>
                <a:spcPts val="6400"/>
              </a:lnSpc>
              <a:spcBef>
                <a:spcPct val="0"/>
              </a:spcBef>
            </a:pPr>
            <a:r>
              <a:rPr lang="en-US" sz="6400" dirty="0">
                <a:solidFill>
                  <a:srgbClr val="1B75BC"/>
                </a:solidFill>
                <a:latin typeface="Arial Bold"/>
              </a:rPr>
              <a:t>Communicating by Tweet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2061661"/>
            <a:ext cx="18852841" cy="4210097"/>
          </a:xfrm>
          <a:prstGeom prst="rect">
            <a:avLst/>
          </a:prstGeom>
          <a:solidFill>
            <a:srgbClr val="1B75BC"/>
          </a:solidFill>
        </p:spPr>
      </p:sp>
      <p:sp>
        <p:nvSpPr>
          <p:cNvPr id="3" name="AutoShape 3"/>
          <p:cNvSpPr/>
          <p:nvPr/>
        </p:nvSpPr>
        <p:spPr>
          <a:xfrm>
            <a:off x="7201642" y="3234093"/>
            <a:ext cx="3884717" cy="2206133"/>
          </a:xfrm>
          <a:prstGeom prst="rect">
            <a:avLst/>
          </a:prstGeom>
          <a:solidFill>
            <a:srgbClr val="FFFFFF"/>
          </a:solidFill>
        </p:spPr>
      </p:sp>
      <p:sp>
        <p:nvSpPr>
          <p:cNvPr id="4" name="AutoShape 4"/>
          <p:cNvSpPr/>
          <p:nvPr/>
        </p:nvSpPr>
        <p:spPr>
          <a:xfrm>
            <a:off x="12738679" y="3234093"/>
            <a:ext cx="3884717" cy="2206133"/>
          </a:xfrm>
          <a:prstGeom prst="rect">
            <a:avLst/>
          </a:prstGeom>
          <a:solidFill>
            <a:srgbClr val="FFFFFF"/>
          </a:solidFill>
        </p:spPr>
      </p:sp>
      <p:grpSp>
        <p:nvGrpSpPr>
          <p:cNvPr id="5" name="Group 5"/>
          <p:cNvGrpSpPr/>
          <p:nvPr/>
        </p:nvGrpSpPr>
        <p:grpSpPr>
          <a:xfrm>
            <a:off x="7422914" y="1777512"/>
            <a:ext cx="3442172" cy="3442172"/>
            <a:chOff x="0" y="0"/>
            <a:chExt cx="4589562" cy="4589562"/>
          </a:xfrm>
        </p:grpSpPr>
        <p:pic>
          <p:nvPicPr>
            <p:cNvPr id="6" name="Picture 6"/>
            <p:cNvPicPr>
              <a:picLocks noChangeAspect="1"/>
            </p:cNvPicPr>
            <p:nvPr/>
          </p:nvPicPr>
          <p:blipFill>
            <a:blip r:embed="rId3"/>
            <a:srcRect l="35776" t="26296" r="8504" b="36557"/>
            <a:stretch>
              <a:fillRect/>
            </a:stretch>
          </p:blipFill>
          <p:spPr>
            <a:xfrm>
              <a:off x="0" y="0"/>
              <a:ext cx="4589562" cy="4589562"/>
            </a:xfrm>
            <a:prstGeom prst="rect">
              <a:avLst/>
            </a:prstGeom>
          </p:spPr>
        </p:pic>
      </p:grpSp>
      <p:grpSp>
        <p:nvGrpSpPr>
          <p:cNvPr id="7" name="Group 7"/>
          <p:cNvGrpSpPr/>
          <p:nvPr/>
        </p:nvGrpSpPr>
        <p:grpSpPr>
          <a:xfrm>
            <a:off x="12958094" y="1777512"/>
            <a:ext cx="3442172" cy="3442172"/>
            <a:chOff x="0" y="0"/>
            <a:chExt cx="4589562" cy="4589562"/>
          </a:xfrm>
        </p:grpSpPr>
        <p:pic>
          <p:nvPicPr>
            <p:cNvPr id="8" name="Picture 8"/>
            <p:cNvPicPr>
              <a:picLocks noChangeAspect="1"/>
            </p:cNvPicPr>
            <p:nvPr/>
          </p:nvPicPr>
          <p:blipFill>
            <a:blip r:embed="rId4"/>
            <a:srcRect l="19492" r="32389" b="32549"/>
            <a:stretch>
              <a:fillRect/>
            </a:stretch>
          </p:blipFill>
          <p:spPr>
            <a:xfrm>
              <a:off x="0" y="0"/>
              <a:ext cx="4589562" cy="4589562"/>
            </a:xfrm>
            <a:prstGeom prst="rect">
              <a:avLst/>
            </a:prstGeom>
          </p:spPr>
        </p:pic>
      </p:grpSp>
      <p:sp>
        <p:nvSpPr>
          <p:cNvPr id="9" name="AutoShape 9"/>
          <p:cNvSpPr/>
          <p:nvPr/>
        </p:nvSpPr>
        <p:spPr>
          <a:xfrm>
            <a:off x="1664605" y="3234093"/>
            <a:ext cx="3884717" cy="2206133"/>
          </a:xfrm>
          <a:prstGeom prst="rect">
            <a:avLst/>
          </a:prstGeom>
          <a:solidFill>
            <a:srgbClr val="FFFFFF"/>
          </a:solidFill>
        </p:spPr>
      </p:sp>
      <p:grpSp>
        <p:nvGrpSpPr>
          <p:cNvPr id="10" name="Group 10"/>
          <p:cNvGrpSpPr/>
          <p:nvPr/>
        </p:nvGrpSpPr>
        <p:grpSpPr>
          <a:xfrm>
            <a:off x="1885877" y="1777512"/>
            <a:ext cx="3442172" cy="3442172"/>
            <a:chOff x="0" y="0"/>
            <a:chExt cx="4589562" cy="4589562"/>
          </a:xfrm>
        </p:grpSpPr>
        <p:pic>
          <p:nvPicPr>
            <p:cNvPr id="11" name="Picture 11"/>
            <p:cNvPicPr>
              <a:picLocks noChangeAspect="1"/>
            </p:cNvPicPr>
            <p:nvPr/>
          </p:nvPicPr>
          <p:blipFill>
            <a:blip r:embed="rId5"/>
            <a:srcRect l="42062" t="12971" r="30304" b="27227"/>
            <a:stretch>
              <a:fillRect/>
            </a:stretch>
          </p:blipFill>
          <p:spPr>
            <a:xfrm>
              <a:off x="0" y="0"/>
              <a:ext cx="4589562" cy="4589562"/>
            </a:xfrm>
            <a:prstGeom prst="rect">
              <a:avLst/>
            </a:prstGeom>
          </p:spPr>
        </p:pic>
      </p:grpSp>
      <p:sp>
        <p:nvSpPr>
          <p:cNvPr id="12" name="Freeform 12"/>
          <p:cNvSpPr/>
          <p:nvPr/>
        </p:nvSpPr>
        <p:spPr>
          <a:xfrm rot="-5400000">
            <a:off x="184024" y="8994466"/>
            <a:ext cx="844062" cy="211015"/>
          </a:xfrm>
          <a:custGeom>
            <a:avLst/>
            <a:gdLst/>
            <a:ahLst/>
            <a:cxnLst/>
            <a:rect l="l" t="t" r="r" b="b"/>
            <a:pathLst>
              <a:path w="844062" h="211015">
                <a:moveTo>
                  <a:pt x="0" y="0"/>
                </a:moveTo>
                <a:lnTo>
                  <a:pt x="844062" y="0"/>
                </a:lnTo>
                <a:lnTo>
                  <a:pt x="844062" y="211016"/>
                </a:lnTo>
                <a:lnTo>
                  <a:pt x="0" y="211016"/>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13" name="Freeform 13"/>
          <p:cNvSpPr/>
          <p:nvPr/>
        </p:nvSpPr>
        <p:spPr>
          <a:xfrm rot="-5400000">
            <a:off x="17281345" y="1249973"/>
            <a:ext cx="844062" cy="211015"/>
          </a:xfrm>
          <a:custGeom>
            <a:avLst/>
            <a:gdLst/>
            <a:ahLst/>
            <a:cxnLst/>
            <a:rect l="l" t="t" r="r" b="b"/>
            <a:pathLst>
              <a:path w="844062" h="211015">
                <a:moveTo>
                  <a:pt x="0" y="0"/>
                </a:moveTo>
                <a:lnTo>
                  <a:pt x="844062" y="0"/>
                </a:lnTo>
                <a:lnTo>
                  <a:pt x="844062" y="211015"/>
                </a:lnTo>
                <a:lnTo>
                  <a:pt x="0" y="211015"/>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14" name="AutoShape 14"/>
          <p:cNvSpPr/>
          <p:nvPr/>
        </p:nvSpPr>
        <p:spPr>
          <a:xfrm flipV="1">
            <a:off x="577480" y="6054369"/>
            <a:ext cx="14288" cy="2075717"/>
          </a:xfrm>
          <a:prstGeom prst="line">
            <a:avLst/>
          </a:prstGeom>
          <a:ln w="28575" cap="rnd">
            <a:solidFill>
              <a:srgbClr val="D9D9D9">
                <a:alpha val="74902"/>
              </a:srgbClr>
            </a:solidFill>
            <a:prstDash val="solid"/>
            <a:headEnd type="none" w="sm" len="sm"/>
            <a:tailEnd type="none" w="sm" len="sm"/>
          </a:ln>
        </p:spPr>
      </p:sp>
      <p:sp>
        <p:nvSpPr>
          <p:cNvPr id="15" name="AutoShape 15"/>
          <p:cNvSpPr/>
          <p:nvPr/>
        </p:nvSpPr>
        <p:spPr>
          <a:xfrm rot="-5376337">
            <a:off x="16665493" y="3241875"/>
            <a:ext cx="2075766" cy="0"/>
          </a:xfrm>
          <a:prstGeom prst="line">
            <a:avLst/>
          </a:prstGeom>
          <a:ln w="28575" cap="rnd">
            <a:solidFill>
              <a:srgbClr val="D9D9D9">
                <a:alpha val="74902"/>
              </a:srgbClr>
            </a:solidFill>
            <a:prstDash val="solid"/>
            <a:headEnd type="none" w="sm" len="sm"/>
            <a:tailEnd type="none" w="sm" len="sm"/>
          </a:ln>
        </p:spPr>
      </p:sp>
      <p:grpSp>
        <p:nvGrpSpPr>
          <p:cNvPr id="16" name="Group 16"/>
          <p:cNvGrpSpPr/>
          <p:nvPr/>
        </p:nvGrpSpPr>
        <p:grpSpPr>
          <a:xfrm>
            <a:off x="16075187" y="8491649"/>
            <a:ext cx="1353096" cy="1499114"/>
            <a:chOff x="0" y="0"/>
            <a:chExt cx="356371" cy="394828"/>
          </a:xfrm>
        </p:grpSpPr>
        <p:sp>
          <p:nvSpPr>
            <p:cNvPr id="17" name="Freeform 17"/>
            <p:cNvSpPr/>
            <p:nvPr/>
          </p:nvSpPr>
          <p:spPr>
            <a:xfrm>
              <a:off x="0" y="0"/>
              <a:ext cx="356371" cy="394828"/>
            </a:xfrm>
            <a:custGeom>
              <a:avLst/>
              <a:gdLst/>
              <a:ahLst/>
              <a:cxnLst/>
              <a:rect l="l" t="t" r="r" b="b"/>
              <a:pathLst>
                <a:path w="356371" h="394828">
                  <a:moveTo>
                    <a:pt x="178185" y="0"/>
                  </a:moveTo>
                  <a:lnTo>
                    <a:pt x="178185" y="0"/>
                  </a:lnTo>
                  <a:cubicBezTo>
                    <a:pt x="225443" y="0"/>
                    <a:pt x="270765" y="18773"/>
                    <a:pt x="304182" y="52189"/>
                  </a:cubicBezTo>
                  <a:cubicBezTo>
                    <a:pt x="337598" y="85606"/>
                    <a:pt x="356371" y="130928"/>
                    <a:pt x="356371" y="178185"/>
                  </a:cubicBezTo>
                  <a:lnTo>
                    <a:pt x="356371" y="216643"/>
                  </a:lnTo>
                  <a:cubicBezTo>
                    <a:pt x="356371" y="315052"/>
                    <a:pt x="276595" y="394828"/>
                    <a:pt x="178185" y="394828"/>
                  </a:cubicBezTo>
                  <a:lnTo>
                    <a:pt x="178185" y="394828"/>
                  </a:lnTo>
                  <a:cubicBezTo>
                    <a:pt x="79776" y="394828"/>
                    <a:pt x="0" y="315052"/>
                    <a:pt x="0" y="216643"/>
                  </a:cubicBezTo>
                  <a:lnTo>
                    <a:pt x="0" y="178185"/>
                  </a:lnTo>
                  <a:cubicBezTo>
                    <a:pt x="0" y="79776"/>
                    <a:pt x="79776" y="0"/>
                    <a:pt x="178185" y="0"/>
                  </a:cubicBezTo>
                  <a:close/>
                </a:path>
              </a:pathLst>
            </a:custGeom>
            <a:solidFill>
              <a:srgbClr val="FFFFF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3499"/>
                </a:lnSpc>
              </a:pPr>
              <a:endParaRPr dirty="0"/>
            </a:p>
          </p:txBody>
        </p:sp>
      </p:grpSp>
      <p:sp>
        <p:nvSpPr>
          <p:cNvPr id="19" name="Freeform 1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8"/>
            <a:stretch>
              <a:fillRect/>
            </a:stretch>
          </a:blipFill>
        </p:spPr>
      </p:sp>
      <p:sp>
        <p:nvSpPr>
          <p:cNvPr id="20" name="TextBox 20"/>
          <p:cNvSpPr txBox="1"/>
          <p:nvPr/>
        </p:nvSpPr>
        <p:spPr>
          <a:xfrm>
            <a:off x="1197656"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Governor Greg Abbott</a:t>
            </a:r>
          </a:p>
        </p:txBody>
      </p:sp>
      <p:sp>
        <p:nvSpPr>
          <p:cNvPr id="21" name="TextBox 21"/>
          <p:cNvSpPr txBox="1"/>
          <p:nvPr/>
        </p:nvSpPr>
        <p:spPr>
          <a:xfrm>
            <a:off x="6734693"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Lt. Gov. Dan Patrick</a:t>
            </a:r>
          </a:p>
        </p:txBody>
      </p:sp>
      <p:sp>
        <p:nvSpPr>
          <p:cNvPr id="22" name="TextBox 22"/>
          <p:cNvSpPr txBox="1"/>
          <p:nvPr/>
        </p:nvSpPr>
        <p:spPr>
          <a:xfrm>
            <a:off x="12267682" y="5630725"/>
            <a:ext cx="4818614" cy="423545"/>
          </a:xfrm>
          <a:prstGeom prst="rect">
            <a:avLst/>
          </a:prstGeom>
        </p:spPr>
        <p:txBody>
          <a:bodyPr lIns="0" tIns="0" rIns="0" bIns="0" rtlCol="0" anchor="t">
            <a:spAutoFit/>
          </a:bodyPr>
          <a:lstStyle/>
          <a:p>
            <a:pPr algn="ctr">
              <a:lnSpc>
                <a:spcPts val="2799"/>
              </a:lnSpc>
              <a:spcBef>
                <a:spcPct val="0"/>
              </a:spcBef>
            </a:pPr>
            <a:r>
              <a:rPr lang="en-US" sz="2799" dirty="0">
                <a:solidFill>
                  <a:srgbClr val="FFFFFF"/>
                </a:solidFill>
                <a:latin typeface="Arial Bold"/>
              </a:rPr>
              <a:t>Speaker Dade Phelan</a:t>
            </a:r>
          </a:p>
        </p:txBody>
      </p:sp>
      <p:sp>
        <p:nvSpPr>
          <p:cNvPr id="23" name="TextBox 23"/>
          <p:cNvSpPr txBox="1"/>
          <p:nvPr/>
        </p:nvSpPr>
        <p:spPr>
          <a:xfrm>
            <a:off x="862779" y="571642"/>
            <a:ext cx="16735089" cy="786770"/>
          </a:xfrm>
          <a:prstGeom prst="rect">
            <a:avLst/>
          </a:prstGeom>
        </p:spPr>
        <p:txBody>
          <a:bodyPr lIns="0" tIns="0" rIns="0" bIns="0" rtlCol="0" anchor="t">
            <a:spAutoFit/>
          </a:bodyPr>
          <a:lstStyle/>
          <a:p>
            <a:pPr algn="ctr">
              <a:lnSpc>
                <a:spcPts val="5100"/>
              </a:lnSpc>
              <a:spcBef>
                <a:spcPct val="0"/>
              </a:spcBef>
            </a:pPr>
            <a:r>
              <a:rPr lang="en-US" sz="5100" spc="-239" dirty="0">
                <a:solidFill>
                  <a:srgbClr val="1B75BC"/>
                </a:solidFill>
                <a:latin typeface="Arial Bold"/>
              </a:rPr>
              <a:t>What they're saying on tax relief during the Special Session</a:t>
            </a:r>
          </a:p>
        </p:txBody>
      </p:sp>
      <p:sp>
        <p:nvSpPr>
          <p:cNvPr id="24" name="TextBox 24"/>
          <p:cNvSpPr txBox="1"/>
          <p:nvPr/>
        </p:nvSpPr>
        <p:spPr>
          <a:xfrm>
            <a:off x="1664605" y="6728372"/>
            <a:ext cx="3884717" cy="2588850"/>
          </a:xfrm>
          <a:prstGeom prst="rect">
            <a:avLst/>
          </a:prstGeom>
        </p:spPr>
        <p:txBody>
          <a:bodyPr lIns="0" tIns="0" rIns="0" bIns="0" rtlCol="0" anchor="t">
            <a:spAutoFit/>
          </a:bodyPr>
          <a:lstStyle/>
          <a:p>
            <a:pPr algn="ctr">
              <a:lnSpc>
                <a:spcPts val="3359"/>
              </a:lnSpc>
            </a:pPr>
            <a:r>
              <a:rPr lang="en-US" sz="2800" dirty="0">
                <a:solidFill>
                  <a:srgbClr val="000000"/>
                </a:solidFill>
                <a:latin typeface="Arial" panose="020B0604020202020204" pitchFamily="34" charset="0"/>
                <a:cs typeface="Arial" panose="020B0604020202020204" pitchFamily="34" charset="0"/>
              </a:rPr>
              <a:t>Compress M&amp;O Property Tax Rates</a:t>
            </a:r>
          </a:p>
          <a:p>
            <a:pPr algn="ctr">
              <a:lnSpc>
                <a:spcPts val="3359"/>
              </a:lnSpc>
            </a:pPr>
            <a:endParaRPr lang="en-US" sz="2800" dirty="0">
              <a:solidFill>
                <a:srgbClr val="000000"/>
              </a:solidFill>
              <a:latin typeface="Arial" panose="020B0604020202020204" pitchFamily="34" charset="0"/>
              <a:cs typeface="Arial" panose="020B0604020202020204" pitchFamily="34" charset="0"/>
            </a:endParaRPr>
          </a:p>
          <a:p>
            <a:pPr algn="ctr">
              <a:lnSpc>
                <a:spcPts val="3359"/>
              </a:lnSpc>
            </a:pPr>
            <a:r>
              <a:rPr lang="en-US" sz="2800" dirty="0">
                <a:solidFill>
                  <a:srgbClr val="000000"/>
                </a:solidFill>
                <a:latin typeface="Arial" panose="020B0604020202020204" pitchFamily="34" charset="0"/>
                <a:cs typeface="Arial" panose="020B0604020202020204" pitchFamily="34" charset="0"/>
              </a:rPr>
              <a:t>Eventually eliminate M&amp;O property taxes entirely</a:t>
            </a:r>
          </a:p>
        </p:txBody>
      </p:sp>
      <p:sp>
        <p:nvSpPr>
          <p:cNvPr id="25" name="TextBox 25"/>
          <p:cNvSpPr txBox="1"/>
          <p:nvPr/>
        </p:nvSpPr>
        <p:spPr>
          <a:xfrm>
            <a:off x="6734693" y="6524383"/>
            <a:ext cx="4818614" cy="2616101"/>
          </a:xfrm>
          <a:prstGeom prst="rect">
            <a:avLst/>
          </a:prstGeom>
        </p:spPr>
        <p:txBody>
          <a:bodyPr lIns="0" tIns="0" rIns="0" bIns="0" rtlCol="0" anchor="t">
            <a:spAutoFit/>
          </a:bodyPr>
          <a:lstStyle/>
          <a:p>
            <a:pPr marL="518157" lvl="1" indent="-259078">
              <a:lnSpc>
                <a:spcPts val="3023"/>
              </a:lnSpc>
              <a:spcAft>
                <a:spcPts val="1200"/>
              </a:spcAft>
              <a:buFont typeface="Arial"/>
              <a:buChar char="•"/>
            </a:pPr>
            <a:r>
              <a:rPr lang="en-US" sz="2800" dirty="0">
                <a:solidFill>
                  <a:srgbClr val="000000"/>
                </a:solidFill>
                <a:latin typeface="Arial" panose="020B0604020202020204" pitchFamily="34" charset="0"/>
                <a:cs typeface="Arial" panose="020B0604020202020204" pitchFamily="34" charset="0"/>
              </a:rPr>
              <a:t>Increase Homestead Exemption to $100K </a:t>
            </a:r>
          </a:p>
          <a:p>
            <a:pPr marL="518157" lvl="1" indent="-259078">
              <a:lnSpc>
                <a:spcPts val="3023"/>
              </a:lnSpc>
              <a:spcAft>
                <a:spcPts val="1200"/>
              </a:spcAft>
              <a:buFont typeface="Arial"/>
              <a:buChar char="•"/>
            </a:pPr>
            <a:r>
              <a:rPr lang="en-US" sz="2800" dirty="0">
                <a:solidFill>
                  <a:srgbClr val="000000"/>
                </a:solidFill>
                <a:latin typeface="Arial" panose="020B0604020202020204" pitchFamily="34" charset="0"/>
                <a:cs typeface="Arial" panose="020B0604020202020204" pitchFamily="34" charset="0"/>
              </a:rPr>
              <a:t>Compress M&amp;O tax rate by $0.10</a:t>
            </a:r>
          </a:p>
          <a:p>
            <a:pPr>
              <a:lnSpc>
                <a:spcPts val="3023"/>
              </a:lnSpc>
            </a:pPr>
            <a:endParaRPr lang="en-US" sz="2800" dirty="0">
              <a:solidFill>
                <a:srgbClr val="000000"/>
              </a:solidFill>
              <a:latin typeface="Arial" panose="020B0604020202020204" pitchFamily="34" charset="0"/>
              <a:cs typeface="Arial" panose="020B0604020202020204" pitchFamily="34" charset="0"/>
            </a:endParaRPr>
          </a:p>
          <a:p>
            <a:pPr algn="ctr">
              <a:lnSpc>
                <a:spcPts val="3023"/>
              </a:lnSpc>
            </a:pPr>
            <a:r>
              <a:rPr lang="en-US" sz="2800" dirty="0">
                <a:solidFill>
                  <a:srgbClr val="000000"/>
                </a:solidFill>
                <a:latin typeface="Arial" panose="020B0604020202020204" pitchFamily="34" charset="0"/>
                <a:cs typeface="Arial" panose="020B0604020202020204" pitchFamily="34" charset="0"/>
              </a:rPr>
              <a:t>Cost:  $12.13 billion</a:t>
            </a:r>
          </a:p>
        </p:txBody>
      </p:sp>
      <p:sp>
        <p:nvSpPr>
          <p:cNvPr id="26" name="TextBox 26"/>
          <p:cNvSpPr txBox="1"/>
          <p:nvPr/>
        </p:nvSpPr>
        <p:spPr>
          <a:xfrm>
            <a:off x="12958094" y="6551597"/>
            <a:ext cx="4059421" cy="1940052"/>
          </a:xfrm>
          <a:prstGeom prst="rect">
            <a:avLst/>
          </a:prstGeom>
        </p:spPr>
        <p:txBody>
          <a:bodyPr lIns="0" tIns="0" rIns="0" bIns="0" rtlCol="0" anchor="t">
            <a:spAutoFit/>
          </a:bodyPr>
          <a:lstStyle/>
          <a:p>
            <a:pPr>
              <a:lnSpc>
                <a:spcPts val="2927"/>
              </a:lnSpc>
            </a:pPr>
            <a:r>
              <a:rPr lang="en-US" sz="2800" dirty="0">
                <a:solidFill>
                  <a:srgbClr val="000000"/>
                </a:solidFill>
                <a:latin typeface="Arial" panose="020B0604020202020204" pitchFamily="34" charset="0"/>
                <a:cs typeface="Arial" panose="020B0604020202020204" pitchFamily="34" charset="0"/>
              </a:rPr>
              <a:t>Compress M&amp;O tax rates by $0.162    </a:t>
            </a:r>
          </a:p>
          <a:p>
            <a:pPr>
              <a:lnSpc>
                <a:spcPts val="2927"/>
              </a:lnSpc>
            </a:pPr>
            <a:endParaRPr lang="en-US" sz="2800" dirty="0">
              <a:solidFill>
                <a:srgbClr val="000000"/>
              </a:solidFill>
              <a:latin typeface="Arial" panose="020B0604020202020204" pitchFamily="34" charset="0"/>
              <a:cs typeface="Arial" panose="020B0604020202020204" pitchFamily="34" charset="0"/>
            </a:endParaRPr>
          </a:p>
          <a:p>
            <a:pPr>
              <a:lnSpc>
                <a:spcPts val="2927"/>
              </a:lnSpc>
            </a:pPr>
            <a:r>
              <a:rPr lang="en-US" sz="2800" dirty="0">
                <a:solidFill>
                  <a:srgbClr val="000000"/>
                </a:solidFill>
                <a:latin typeface="Arial" panose="020B0604020202020204" pitchFamily="34" charset="0"/>
                <a:cs typeface="Arial" panose="020B0604020202020204" pitchFamily="34" charset="0"/>
              </a:rPr>
              <a:t>Cost: $12.36 billion</a:t>
            </a:r>
          </a:p>
          <a:p>
            <a:pPr algn="ctr">
              <a:lnSpc>
                <a:spcPts val="3479"/>
              </a:lnSpc>
            </a:pPr>
            <a:r>
              <a:rPr lang="en-US" sz="2399" dirty="0">
                <a:solidFill>
                  <a:srgbClr val="000000"/>
                </a:solidFill>
                <a:latin typeface="Avenir Next LT Pro"/>
              </a:rPr>
              <a: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9673174" y="1736018"/>
            <a:ext cx="6050697" cy="7162578"/>
          </a:xfrm>
          <a:custGeom>
            <a:avLst/>
            <a:gdLst/>
            <a:ahLst/>
            <a:cxnLst/>
            <a:rect l="l" t="t" r="r" b="b"/>
            <a:pathLst>
              <a:path w="6050697" h="7162578">
                <a:moveTo>
                  <a:pt x="0" y="0"/>
                </a:moveTo>
                <a:lnTo>
                  <a:pt x="6050697" y="0"/>
                </a:lnTo>
                <a:lnTo>
                  <a:pt x="6050697" y="7162578"/>
                </a:lnTo>
                <a:lnTo>
                  <a:pt x="0" y="7162578"/>
                </a:lnTo>
                <a:lnTo>
                  <a:pt x="0" y="0"/>
                </a:lnTo>
                <a:close/>
              </a:path>
            </a:pathLst>
          </a:custGeom>
          <a:blipFill>
            <a:blip r:embed="rId4"/>
            <a:stretch>
              <a:fillRect/>
            </a:stretch>
          </a:blipFill>
        </p:spPr>
      </p:sp>
      <p:sp>
        <p:nvSpPr>
          <p:cNvPr id="4" name="Freeform 4"/>
          <p:cNvSpPr/>
          <p:nvPr/>
        </p:nvSpPr>
        <p:spPr>
          <a:xfrm>
            <a:off x="1824106" y="1514511"/>
            <a:ext cx="4458188" cy="7605593"/>
          </a:xfrm>
          <a:custGeom>
            <a:avLst/>
            <a:gdLst/>
            <a:ahLst/>
            <a:cxnLst/>
            <a:rect l="l" t="t" r="r" b="b"/>
            <a:pathLst>
              <a:path w="4458188" h="7605593">
                <a:moveTo>
                  <a:pt x="0" y="0"/>
                </a:moveTo>
                <a:lnTo>
                  <a:pt x="4458189" y="0"/>
                </a:lnTo>
                <a:lnTo>
                  <a:pt x="4458189" y="7605593"/>
                </a:lnTo>
                <a:lnTo>
                  <a:pt x="0" y="7605593"/>
                </a:lnTo>
                <a:lnTo>
                  <a:pt x="0" y="0"/>
                </a:lnTo>
                <a:close/>
              </a:path>
            </a:pathLst>
          </a:custGeom>
          <a:blipFill>
            <a:blip r:embed="rId5"/>
            <a:stretch>
              <a:fillRect/>
            </a:stretch>
          </a:blipFill>
        </p:spPr>
      </p:sp>
      <p:sp>
        <p:nvSpPr>
          <p:cNvPr id="5" name="Freeform 5"/>
          <p:cNvSpPr/>
          <p:nvPr/>
        </p:nvSpPr>
        <p:spPr>
          <a:xfrm>
            <a:off x="1824106" y="7127103"/>
            <a:ext cx="4458188" cy="3101680"/>
          </a:xfrm>
          <a:custGeom>
            <a:avLst/>
            <a:gdLst/>
            <a:ahLst/>
            <a:cxnLst/>
            <a:rect l="l" t="t" r="r" b="b"/>
            <a:pathLst>
              <a:path w="4458188" h="3101680">
                <a:moveTo>
                  <a:pt x="0" y="0"/>
                </a:moveTo>
                <a:lnTo>
                  <a:pt x="4458189" y="0"/>
                </a:lnTo>
                <a:lnTo>
                  <a:pt x="4458189" y="3101680"/>
                </a:lnTo>
                <a:lnTo>
                  <a:pt x="0" y="3101680"/>
                </a:lnTo>
                <a:lnTo>
                  <a:pt x="0" y="0"/>
                </a:lnTo>
                <a:close/>
              </a:path>
            </a:pathLst>
          </a:custGeom>
          <a:blipFill>
            <a:blip r:embed="rId6"/>
            <a:stretch>
              <a:fillRect/>
            </a:stretch>
          </a:blipFill>
        </p:spPr>
      </p:sp>
      <p:sp>
        <p:nvSpPr>
          <p:cNvPr id="6" name="Freeform 6"/>
          <p:cNvSpPr/>
          <p:nvPr/>
        </p:nvSpPr>
        <p:spPr>
          <a:xfrm>
            <a:off x="15723871" y="417284"/>
            <a:ext cx="2194454" cy="2194454"/>
          </a:xfrm>
          <a:custGeom>
            <a:avLst/>
            <a:gdLst/>
            <a:ahLst/>
            <a:cxnLst/>
            <a:rect l="l" t="t" r="r" b="b"/>
            <a:pathLst>
              <a:path w="2194454" h="2194454">
                <a:moveTo>
                  <a:pt x="0" y="0"/>
                </a:moveTo>
                <a:lnTo>
                  <a:pt x="2194454" y="0"/>
                </a:lnTo>
                <a:lnTo>
                  <a:pt x="2194454" y="2194454"/>
                </a:lnTo>
                <a:lnTo>
                  <a:pt x="0" y="21944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028700" y="754304"/>
            <a:ext cx="16735089" cy="981715"/>
          </a:xfrm>
          <a:prstGeom prst="rect">
            <a:avLst/>
          </a:prstGeom>
        </p:spPr>
        <p:txBody>
          <a:bodyPr lIns="0" tIns="0" rIns="0" bIns="0" rtlCol="0" anchor="t">
            <a:spAutoFit/>
          </a:bodyPr>
          <a:lstStyle/>
          <a:p>
            <a:pPr>
              <a:lnSpc>
                <a:spcPts val="6400"/>
              </a:lnSpc>
              <a:spcBef>
                <a:spcPct val="0"/>
              </a:spcBef>
            </a:pPr>
            <a:r>
              <a:rPr lang="en-US" sz="6400" dirty="0">
                <a:solidFill>
                  <a:srgbClr val="1B75BC"/>
                </a:solidFill>
                <a:latin typeface="Arial Bold"/>
              </a:rPr>
              <a:t>Communicating by Tweet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282420" y="9258300"/>
            <a:ext cx="15845505" cy="42862"/>
          </a:xfrm>
          <a:prstGeom prst="line">
            <a:avLst/>
          </a:prstGeom>
          <a:ln w="28575" cap="rnd">
            <a:solidFill>
              <a:srgbClr val="D9D9D9"/>
            </a:solidFill>
            <a:prstDash val="solid"/>
            <a:headEnd type="none" w="sm" len="sm"/>
            <a:tailEnd type="none" w="sm" len="sm"/>
          </a:ln>
        </p:spPr>
      </p:sp>
      <p:sp>
        <p:nvSpPr>
          <p:cNvPr id="3" name="Freeform 3"/>
          <p:cNvSpPr/>
          <p:nvPr/>
        </p:nvSpPr>
        <p:spPr>
          <a:xfrm rot="-5400000">
            <a:off x="16942777" y="134522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501162" y="253472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3">
              <a:alphaModFix amt="75000"/>
              <a:extLst>
                <a:ext uri="{96DAC541-7B7A-43D3-8B79-37D633B846F1}">
                  <asvg:svgBlip xmlns:asvg="http://schemas.microsoft.com/office/drawing/2016/SVG/main" r:embed="rId4"/>
                </a:ext>
              </a:extLst>
            </a:blip>
            <a:stretch>
              <a:fillRect/>
            </a:stretch>
          </a:blipFill>
        </p:spPr>
      </p:sp>
      <p:sp>
        <p:nvSpPr>
          <p:cNvPr id="5" name="AutoShape 5"/>
          <p:cNvSpPr/>
          <p:nvPr/>
        </p:nvSpPr>
        <p:spPr>
          <a:xfrm rot="-5376337">
            <a:off x="16326925" y="3337125"/>
            <a:ext cx="2075766" cy="0"/>
          </a:xfrm>
          <a:prstGeom prst="line">
            <a:avLst/>
          </a:prstGeom>
          <a:ln w="28575" cap="rnd">
            <a:solidFill>
              <a:srgbClr val="D9D9D9">
                <a:alpha val="74902"/>
              </a:srgbClr>
            </a:solidFill>
            <a:prstDash val="solid"/>
            <a:headEnd type="none" w="sm" len="sm"/>
            <a:tailEnd type="none" w="sm" len="sm"/>
          </a:ln>
        </p:spPr>
      </p:sp>
      <p:sp>
        <p:nvSpPr>
          <p:cNvPr id="6" name="AutoShape 6"/>
          <p:cNvSpPr/>
          <p:nvPr/>
        </p:nvSpPr>
        <p:spPr>
          <a:xfrm rot="-5376337">
            <a:off x="-114691" y="4526630"/>
            <a:ext cx="2075766" cy="0"/>
          </a:xfrm>
          <a:prstGeom prst="line">
            <a:avLst/>
          </a:prstGeom>
          <a:ln w="28575" cap="rnd">
            <a:solidFill>
              <a:srgbClr val="D9D9D9">
                <a:alpha val="74902"/>
              </a:srgbClr>
            </a:solidFill>
            <a:prstDash val="solid"/>
            <a:headEnd type="none" w="sm" len="sm"/>
            <a:tailEnd type="none" w="sm" len="sm"/>
          </a:ln>
        </p:spPr>
      </p:sp>
      <p:sp>
        <p:nvSpPr>
          <p:cNvPr id="13" name="Freeform 13"/>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5"/>
            <a:stretch>
              <a:fillRect/>
            </a:stretch>
          </a:blipFill>
        </p:spPr>
      </p:sp>
      <p:sp>
        <p:nvSpPr>
          <p:cNvPr id="15" name="TextBox 15"/>
          <p:cNvSpPr txBox="1"/>
          <p:nvPr/>
        </p:nvSpPr>
        <p:spPr>
          <a:xfrm>
            <a:off x="2165918" y="590405"/>
            <a:ext cx="13759436" cy="2031325"/>
          </a:xfrm>
          <a:prstGeom prst="rect">
            <a:avLst/>
          </a:prstGeom>
        </p:spPr>
        <p:txBody>
          <a:bodyPr lIns="0" tIns="0" rIns="0" bIns="0" rtlCol="0" anchor="t">
            <a:spAutoFit/>
          </a:bodyPr>
          <a:lstStyle/>
          <a:p>
            <a:pPr algn="ctr">
              <a:spcBef>
                <a:spcPct val="0"/>
              </a:spcBef>
            </a:pPr>
            <a:r>
              <a:rPr lang="en-US" sz="6600" dirty="0">
                <a:solidFill>
                  <a:srgbClr val="1B75BC"/>
                </a:solidFill>
                <a:latin typeface="Arial Bold"/>
              </a:rPr>
              <a:t>Senate Plan vs. House Plan</a:t>
            </a:r>
          </a:p>
          <a:p>
            <a:pPr algn="ctr">
              <a:spcBef>
                <a:spcPct val="0"/>
              </a:spcBef>
            </a:pPr>
            <a:r>
              <a:rPr lang="en-US" sz="6600" dirty="0">
                <a:solidFill>
                  <a:srgbClr val="1B75BC"/>
                </a:solidFill>
                <a:latin typeface="Arial Bold"/>
              </a:rPr>
              <a:t>Recapture</a:t>
            </a:r>
          </a:p>
        </p:txBody>
      </p:sp>
      <p:graphicFrame>
        <p:nvGraphicFramePr>
          <p:cNvPr id="21" name="Table 21">
            <a:extLst>
              <a:ext uri="{FF2B5EF4-FFF2-40B4-BE49-F238E27FC236}">
                <a16:creationId xmlns:a16="http://schemas.microsoft.com/office/drawing/2014/main" id="{49EF798E-AA04-3DAB-1E52-710F6D49004B}"/>
              </a:ext>
            </a:extLst>
          </p:cNvPr>
          <p:cNvGraphicFramePr>
            <a:graphicFrameLocks noGrp="1"/>
          </p:cNvGraphicFramePr>
          <p:nvPr>
            <p:extLst>
              <p:ext uri="{D42A27DB-BD31-4B8C-83A1-F6EECF244321}">
                <p14:modId xmlns:p14="http://schemas.microsoft.com/office/powerpoint/2010/main" val="1574640317"/>
              </p:ext>
            </p:extLst>
          </p:nvPr>
        </p:nvGraphicFramePr>
        <p:xfrm>
          <a:off x="1752601" y="4152900"/>
          <a:ext cx="9448799" cy="2932429"/>
        </p:xfrm>
        <a:graphic>
          <a:graphicData uri="http://schemas.openxmlformats.org/drawingml/2006/table">
            <a:tbl>
              <a:tblPr firstRow="1" bandRow="1">
                <a:tableStyleId>{5C22544A-7EE6-4342-B048-85BDC9FD1C3A}</a:tableStyleId>
              </a:tblPr>
              <a:tblGrid>
                <a:gridCol w="4038599">
                  <a:extLst>
                    <a:ext uri="{9D8B030D-6E8A-4147-A177-3AD203B41FA5}">
                      <a16:colId xmlns:a16="http://schemas.microsoft.com/office/drawing/2014/main" val="1804254779"/>
                    </a:ext>
                  </a:extLst>
                </a:gridCol>
                <a:gridCol w="2709018">
                  <a:extLst>
                    <a:ext uri="{9D8B030D-6E8A-4147-A177-3AD203B41FA5}">
                      <a16:colId xmlns:a16="http://schemas.microsoft.com/office/drawing/2014/main" val="328869623"/>
                    </a:ext>
                  </a:extLst>
                </a:gridCol>
                <a:gridCol w="2701182">
                  <a:extLst>
                    <a:ext uri="{9D8B030D-6E8A-4147-A177-3AD203B41FA5}">
                      <a16:colId xmlns:a16="http://schemas.microsoft.com/office/drawing/2014/main" val="3115100673"/>
                    </a:ext>
                  </a:extLst>
                </a:gridCol>
              </a:tblGrid>
              <a:tr h="482466">
                <a:tc>
                  <a:txBody>
                    <a:bodyPr/>
                    <a:lstStyle/>
                    <a:p>
                      <a:endParaRPr lang="en-US" sz="2800" dirty="0">
                        <a:latin typeface="Arial" panose="020B0604020202020204" pitchFamily="34" charset="0"/>
                        <a:cs typeface="Arial" panose="020B0604020202020204" pitchFamily="34" charset="0"/>
                      </a:endParaRPr>
                    </a:p>
                  </a:txBody>
                  <a:tcPr anchor="ctr"/>
                </a:tc>
                <a:tc>
                  <a:txBody>
                    <a:bodyPr/>
                    <a:lstStyle/>
                    <a:p>
                      <a:pPr algn="ctr"/>
                      <a:r>
                        <a:rPr lang="en-US" sz="2800" dirty="0">
                          <a:latin typeface="Arial" panose="020B0604020202020204" pitchFamily="34" charset="0"/>
                          <a:cs typeface="Arial" panose="020B0604020202020204" pitchFamily="34" charset="0"/>
                        </a:rPr>
                        <a:t>FY 2024</a:t>
                      </a:r>
                    </a:p>
                  </a:txBody>
                  <a:tcPr anchor="ctr"/>
                </a:tc>
                <a:tc>
                  <a:txBody>
                    <a:bodyPr/>
                    <a:lstStyle/>
                    <a:p>
                      <a:pPr algn="ctr"/>
                      <a:r>
                        <a:rPr lang="en-US" sz="2800" dirty="0">
                          <a:latin typeface="Arial" panose="020B0604020202020204" pitchFamily="34" charset="0"/>
                          <a:cs typeface="Arial" panose="020B0604020202020204" pitchFamily="34" charset="0"/>
                        </a:rPr>
                        <a:t>FY 2025</a:t>
                      </a:r>
                    </a:p>
                  </a:txBody>
                  <a:tcPr anchor="ctr"/>
                </a:tc>
                <a:extLst>
                  <a:ext uri="{0D108BD9-81ED-4DB2-BD59-A6C34878D82A}">
                    <a16:rowId xmlns:a16="http://schemas.microsoft.com/office/drawing/2014/main" val="3440068666"/>
                  </a:ext>
                </a:extLst>
              </a:tr>
              <a:tr h="807233">
                <a:tc>
                  <a:txBody>
                    <a:bodyPr/>
                    <a:lstStyle/>
                    <a:p>
                      <a:r>
                        <a:rPr lang="en-US" sz="2800" dirty="0">
                          <a:latin typeface="Arial" panose="020B0604020202020204" pitchFamily="34" charset="0"/>
                          <a:cs typeface="Arial" panose="020B0604020202020204" pitchFamily="34" charset="0"/>
                        </a:rPr>
                        <a:t>Current Law (after 88R)</a:t>
                      </a:r>
                    </a:p>
                  </a:txBody>
                  <a:tcPr anchor="ctr"/>
                </a:tc>
                <a:tc>
                  <a:txBody>
                    <a:bodyPr/>
                    <a:lstStyle/>
                    <a:p>
                      <a:pPr algn="r" fontAlgn="b"/>
                      <a:r>
                        <a:rPr lang="en-US" sz="2800" b="0" i="0" u="none" strike="noStrike" dirty="0">
                          <a:solidFill>
                            <a:srgbClr val="000000"/>
                          </a:solidFill>
                          <a:effectLst/>
                          <a:latin typeface="Arial" panose="020B0604020202020204" pitchFamily="34" charset="0"/>
                          <a:cs typeface="Arial" panose="020B0604020202020204" pitchFamily="34" charset="0"/>
                        </a:rPr>
                        <a:t>$4,461,175,021</a:t>
                      </a:r>
                    </a:p>
                  </a:txBody>
                  <a:tcPr marL="9525" marR="9525" marT="9525" marB="0" anchor="ctr"/>
                </a:tc>
                <a:tc>
                  <a:txBody>
                    <a:bodyPr/>
                    <a:lstStyle/>
                    <a:p>
                      <a:pPr algn="r" fontAlgn="b"/>
                      <a:r>
                        <a:rPr lang="en-US" sz="2800" b="0" i="0" u="none" strike="noStrike" dirty="0">
                          <a:solidFill>
                            <a:srgbClr val="000000"/>
                          </a:solidFill>
                          <a:effectLst/>
                          <a:latin typeface="Arial" panose="020B0604020202020204" pitchFamily="34" charset="0"/>
                          <a:cs typeface="Arial" panose="020B0604020202020204" pitchFamily="34" charset="0"/>
                        </a:rPr>
                        <a:t>$4,799,825,165</a:t>
                      </a:r>
                    </a:p>
                  </a:txBody>
                  <a:tcPr marL="9525" marR="9525" marT="9525" marB="0" anchor="ctr"/>
                </a:tc>
                <a:extLst>
                  <a:ext uri="{0D108BD9-81ED-4DB2-BD59-A6C34878D82A}">
                    <a16:rowId xmlns:a16="http://schemas.microsoft.com/office/drawing/2014/main" val="1717305052"/>
                  </a:ext>
                </a:extLst>
              </a:tr>
              <a:tr h="803518">
                <a:tc>
                  <a:txBody>
                    <a:bodyPr/>
                    <a:lstStyle/>
                    <a:p>
                      <a:r>
                        <a:rPr lang="en-US" sz="2800" dirty="0">
                          <a:latin typeface="Arial" panose="020B0604020202020204" pitchFamily="34" charset="0"/>
                          <a:cs typeface="Arial" panose="020B0604020202020204" pitchFamily="34" charset="0"/>
                        </a:rPr>
                        <a:t>Senate Plan </a:t>
                      </a:r>
                    </a:p>
                  </a:txBody>
                  <a:tcPr anchor="ctr"/>
                </a:tc>
                <a:tc>
                  <a:txBody>
                    <a:bodyPr/>
                    <a:lstStyle/>
                    <a:p>
                      <a:pPr algn="r" fontAlgn="b"/>
                      <a:r>
                        <a:rPr lang="en-US" sz="2800" b="0" i="0" u="none" strike="noStrike" dirty="0">
                          <a:solidFill>
                            <a:srgbClr val="000000"/>
                          </a:solidFill>
                          <a:effectLst/>
                          <a:latin typeface="Arial" panose="020B0604020202020204" pitchFamily="34" charset="0"/>
                          <a:cs typeface="Arial" panose="020B0604020202020204" pitchFamily="34" charset="0"/>
                        </a:rPr>
                        <a:t>$2,769,237,952</a:t>
                      </a:r>
                    </a:p>
                  </a:txBody>
                  <a:tcPr marL="9525" marR="9525" marT="9525" marB="0" anchor="ctr"/>
                </a:tc>
                <a:tc>
                  <a:txBody>
                    <a:bodyPr/>
                    <a:lstStyle/>
                    <a:p>
                      <a:pPr algn="r" fontAlgn="b"/>
                      <a:r>
                        <a:rPr lang="en-US" sz="2800" b="0" i="0" u="none" strike="noStrike" dirty="0">
                          <a:solidFill>
                            <a:srgbClr val="000000"/>
                          </a:solidFill>
                          <a:effectLst/>
                          <a:latin typeface="Arial" panose="020B0604020202020204" pitchFamily="34" charset="0"/>
                          <a:cs typeface="Arial" panose="020B0604020202020204" pitchFamily="34" charset="0"/>
                        </a:rPr>
                        <a:t>$2,849,811,896</a:t>
                      </a:r>
                    </a:p>
                  </a:txBody>
                  <a:tcPr marL="9525" marR="9525" marT="9525" marB="0" anchor="ctr"/>
                </a:tc>
                <a:extLst>
                  <a:ext uri="{0D108BD9-81ED-4DB2-BD59-A6C34878D82A}">
                    <a16:rowId xmlns:a16="http://schemas.microsoft.com/office/drawing/2014/main" val="4079826467"/>
                  </a:ext>
                </a:extLst>
              </a:tr>
              <a:tr h="803518">
                <a:tc>
                  <a:txBody>
                    <a:bodyPr/>
                    <a:lstStyle/>
                    <a:p>
                      <a:r>
                        <a:rPr lang="en-US" sz="2800" dirty="0">
                          <a:latin typeface="Arial" panose="020B0604020202020204" pitchFamily="34" charset="0"/>
                          <a:cs typeface="Arial" panose="020B0604020202020204" pitchFamily="34" charset="0"/>
                        </a:rPr>
                        <a:t>House Plan</a:t>
                      </a:r>
                    </a:p>
                  </a:txBody>
                  <a:tcPr anchor="ctr"/>
                </a:tc>
                <a:tc>
                  <a:txBody>
                    <a:bodyPr/>
                    <a:lstStyle/>
                    <a:p>
                      <a:pPr algn="r" fontAlgn="b"/>
                      <a:r>
                        <a:rPr lang="en-US" sz="2800" b="0" i="0" u="none" strike="noStrike" dirty="0">
                          <a:solidFill>
                            <a:srgbClr val="000000"/>
                          </a:solidFill>
                          <a:effectLst/>
                          <a:latin typeface="Arial" panose="020B0604020202020204" pitchFamily="34" charset="0"/>
                          <a:cs typeface="Arial" panose="020B0604020202020204" pitchFamily="34" charset="0"/>
                        </a:rPr>
                        <a:t>$2,418,903,741</a:t>
                      </a:r>
                    </a:p>
                  </a:txBody>
                  <a:tcPr marL="9525" marR="9525" marT="9525" marB="0" anchor="ctr"/>
                </a:tc>
                <a:tc>
                  <a:txBody>
                    <a:bodyPr/>
                    <a:lstStyle/>
                    <a:p>
                      <a:pPr algn="r" fontAlgn="b"/>
                      <a:r>
                        <a:rPr lang="en-US" sz="2800" b="0" i="0" u="none" strike="noStrike" dirty="0">
                          <a:solidFill>
                            <a:srgbClr val="000000"/>
                          </a:solidFill>
                          <a:effectLst/>
                          <a:latin typeface="Arial" panose="020B0604020202020204" pitchFamily="34" charset="0"/>
                          <a:cs typeface="Arial" panose="020B0604020202020204" pitchFamily="34" charset="0"/>
                        </a:rPr>
                        <a:t>$2,591,050,073</a:t>
                      </a:r>
                    </a:p>
                  </a:txBody>
                  <a:tcPr marL="9525" marR="9525" marT="9525" marB="0" anchor="ctr"/>
                </a:tc>
                <a:extLst>
                  <a:ext uri="{0D108BD9-81ED-4DB2-BD59-A6C34878D82A}">
                    <a16:rowId xmlns:a16="http://schemas.microsoft.com/office/drawing/2014/main" val="1940578896"/>
                  </a:ext>
                </a:extLst>
              </a:tr>
            </a:tbl>
          </a:graphicData>
        </a:graphic>
      </p:graphicFrame>
      <p:graphicFrame>
        <p:nvGraphicFramePr>
          <p:cNvPr id="22" name="Table 21">
            <a:extLst>
              <a:ext uri="{FF2B5EF4-FFF2-40B4-BE49-F238E27FC236}">
                <a16:creationId xmlns:a16="http://schemas.microsoft.com/office/drawing/2014/main" id="{4505F43A-85C1-590B-87BE-EF6EFBCB987F}"/>
              </a:ext>
            </a:extLst>
          </p:cNvPr>
          <p:cNvGraphicFramePr>
            <a:graphicFrameLocks noGrp="1"/>
          </p:cNvGraphicFramePr>
          <p:nvPr>
            <p:extLst>
              <p:ext uri="{D42A27DB-BD31-4B8C-83A1-F6EECF244321}">
                <p14:modId xmlns:p14="http://schemas.microsoft.com/office/powerpoint/2010/main" val="1124378928"/>
              </p:ext>
            </p:extLst>
          </p:nvPr>
        </p:nvGraphicFramePr>
        <p:xfrm>
          <a:off x="11734800" y="4152900"/>
          <a:ext cx="3600446" cy="293243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328869623"/>
                    </a:ext>
                  </a:extLst>
                </a:gridCol>
                <a:gridCol w="1771646">
                  <a:extLst>
                    <a:ext uri="{9D8B030D-6E8A-4147-A177-3AD203B41FA5}">
                      <a16:colId xmlns:a16="http://schemas.microsoft.com/office/drawing/2014/main" val="3115100673"/>
                    </a:ext>
                  </a:extLst>
                </a:gridCol>
              </a:tblGrid>
              <a:tr h="542978">
                <a:tc>
                  <a:txBody>
                    <a:bodyPr/>
                    <a:lstStyle/>
                    <a:p>
                      <a:pPr algn="ctr"/>
                      <a:r>
                        <a:rPr lang="en-US" sz="2800" dirty="0">
                          <a:latin typeface="Arial" panose="020B0604020202020204" pitchFamily="34" charset="0"/>
                          <a:cs typeface="Arial" panose="020B0604020202020204" pitchFamily="34" charset="0"/>
                        </a:rPr>
                        <a:t>FY 2024</a:t>
                      </a:r>
                    </a:p>
                  </a:txBody>
                  <a:tcPr anchor="ctr"/>
                </a:tc>
                <a:tc>
                  <a:txBody>
                    <a:bodyPr/>
                    <a:lstStyle/>
                    <a:p>
                      <a:pPr algn="ctr"/>
                      <a:r>
                        <a:rPr lang="en-US" sz="2800" dirty="0">
                          <a:latin typeface="Arial" panose="020B0604020202020204" pitchFamily="34" charset="0"/>
                          <a:cs typeface="Arial" panose="020B0604020202020204" pitchFamily="34" charset="0"/>
                        </a:rPr>
                        <a:t>FY 2025</a:t>
                      </a:r>
                    </a:p>
                  </a:txBody>
                  <a:tcPr anchor="ctr"/>
                </a:tc>
                <a:extLst>
                  <a:ext uri="{0D108BD9-81ED-4DB2-BD59-A6C34878D82A}">
                    <a16:rowId xmlns:a16="http://schemas.microsoft.com/office/drawing/2014/main" val="3440068666"/>
                  </a:ext>
                </a:extLst>
              </a:tr>
              <a:tr h="612174">
                <a:tc>
                  <a:txBody>
                    <a:bodyPr/>
                    <a:lstStyle/>
                    <a:p>
                      <a:pPr algn="ctr" fontAlgn="b"/>
                      <a:r>
                        <a:rPr lang="en-US" sz="2800" b="0" i="0" u="none" strike="noStrike" dirty="0">
                          <a:solidFill>
                            <a:srgbClr val="000000"/>
                          </a:solidFill>
                          <a:effectLst/>
                          <a:latin typeface="Arial" panose="020B0604020202020204" pitchFamily="34" charset="0"/>
                          <a:cs typeface="Arial" panose="020B0604020202020204" pitchFamily="34" charset="0"/>
                        </a:rPr>
                        <a:t>218</a:t>
                      </a:r>
                    </a:p>
                  </a:txBody>
                  <a:tcPr marL="9525" marR="9525" marT="9525" marB="0" anchor="ctr"/>
                </a:tc>
                <a:tc>
                  <a:txBody>
                    <a:bodyPr/>
                    <a:lstStyle/>
                    <a:p>
                      <a:pPr algn="ctr" fontAlgn="b"/>
                      <a:r>
                        <a:rPr lang="en-US" sz="2800" b="0" i="0" u="none" strike="noStrike" dirty="0">
                          <a:solidFill>
                            <a:srgbClr val="000000"/>
                          </a:solidFill>
                          <a:effectLst/>
                          <a:latin typeface="Arial" panose="020B0604020202020204" pitchFamily="34" charset="0"/>
                          <a:cs typeface="Arial" panose="020B0604020202020204" pitchFamily="34" charset="0"/>
                        </a:rPr>
                        <a:t>222</a:t>
                      </a:r>
                    </a:p>
                  </a:txBody>
                  <a:tcPr marL="9525" marR="9525" marT="9525" marB="0" anchor="ctr"/>
                </a:tc>
                <a:extLst>
                  <a:ext uri="{0D108BD9-81ED-4DB2-BD59-A6C34878D82A}">
                    <a16:rowId xmlns:a16="http://schemas.microsoft.com/office/drawing/2014/main" val="1717305052"/>
                  </a:ext>
                </a:extLst>
              </a:tr>
              <a:tr h="888639">
                <a:tc>
                  <a:txBody>
                    <a:bodyPr/>
                    <a:lstStyle/>
                    <a:p>
                      <a:pPr algn="ctr" fontAlgn="b"/>
                      <a:r>
                        <a:rPr lang="en-US" sz="2800" b="0" i="0" u="none" strike="noStrike" dirty="0">
                          <a:solidFill>
                            <a:srgbClr val="000000"/>
                          </a:solidFill>
                          <a:effectLst/>
                          <a:latin typeface="Arial" panose="020B0604020202020204" pitchFamily="34" charset="0"/>
                          <a:cs typeface="Arial" panose="020B0604020202020204" pitchFamily="34" charset="0"/>
                        </a:rPr>
                        <a:t>178</a:t>
                      </a:r>
                    </a:p>
                  </a:txBody>
                  <a:tcPr marL="9525" marR="9525" marT="9525" marB="0" anchor="ctr"/>
                </a:tc>
                <a:tc>
                  <a:txBody>
                    <a:bodyPr/>
                    <a:lstStyle/>
                    <a:p>
                      <a:pPr algn="ctr" fontAlgn="b"/>
                      <a:r>
                        <a:rPr lang="en-US" sz="2800" b="0" i="0" u="none" strike="noStrike" dirty="0">
                          <a:solidFill>
                            <a:srgbClr val="000000"/>
                          </a:solidFill>
                          <a:effectLst/>
                          <a:latin typeface="Arial" panose="020B0604020202020204" pitchFamily="34" charset="0"/>
                          <a:cs typeface="Arial" panose="020B0604020202020204" pitchFamily="34" charset="0"/>
                        </a:rPr>
                        <a:t>175</a:t>
                      </a:r>
                    </a:p>
                  </a:txBody>
                  <a:tcPr marL="9525" marR="9525" marT="9525" marB="0" anchor="ctr"/>
                </a:tc>
                <a:extLst>
                  <a:ext uri="{0D108BD9-81ED-4DB2-BD59-A6C34878D82A}">
                    <a16:rowId xmlns:a16="http://schemas.microsoft.com/office/drawing/2014/main" val="4079826467"/>
                  </a:ext>
                </a:extLst>
              </a:tr>
              <a:tr h="888639">
                <a:tc>
                  <a:txBody>
                    <a:bodyPr/>
                    <a:lstStyle/>
                    <a:p>
                      <a:pPr algn="ctr" fontAlgn="b"/>
                      <a:r>
                        <a:rPr lang="en-US" sz="2800" b="0" i="0" u="none" strike="noStrike" dirty="0">
                          <a:solidFill>
                            <a:srgbClr val="000000"/>
                          </a:solidFill>
                          <a:effectLst/>
                          <a:latin typeface="Arial" panose="020B0604020202020204" pitchFamily="34" charset="0"/>
                          <a:cs typeface="Arial" panose="020B0604020202020204" pitchFamily="34" charset="0"/>
                        </a:rPr>
                        <a:t>183</a:t>
                      </a:r>
                    </a:p>
                  </a:txBody>
                  <a:tcPr marL="9525" marR="9525" marT="9525" marB="0" anchor="ctr"/>
                </a:tc>
                <a:tc>
                  <a:txBody>
                    <a:bodyPr/>
                    <a:lstStyle/>
                    <a:p>
                      <a:pPr algn="ctr" fontAlgn="b"/>
                      <a:r>
                        <a:rPr lang="en-US" sz="2800" b="0" i="0" u="none" strike="noStrike" dirty="0">
                          <a:solidFill>
                            <a:srgbClr val="000000"/>
                          </a:solidFill>
                          <a:effectLst/>
                          <a:latin typeface="Arial" panose="020B0604020202020204" pitchFamily="34" charset="0"/>
                          <a:cs typeface="Arial" panose="020B0604020202020204" pitchFamily="34" charset="0"/>
                        </a:rPr>
                        <a:t>190</a:t>
                      </a:r>
                    </a:p>
                  </a:txBody>
                  <a:tcPr marL="9525" marR="9525" marT="9525" marB="0" anchor="ctr"/>
                </a:tc>
                <a:extLst>
                  <a:ext uri="{0D108BD9-81ED-4DB2-BD59-A6C34878D82A}">
                    <a16:rowId xmlns:a16="http://schemas.microsoft.com/office/drawing/2014/main" val="1940578896"/>
                  </a:ext>
                </a:extLst>
              </a:tr>
            </a:tbl>
          </a:graphicData>
        </a:graphic>
      </p:graphicFrame>
      <p:sp>
        <p:nvSpPr>
          <p:cNvPr id="23" name="TextBox 22">
            <a:extLst>
              <a:ext uri="{FF2B5EF4-FFF2-40B4-BE49-F238E27FC236}">
                <a16:creationId xmlns:a16="http://schemas.microsoft.com/office/drawing/2014/main" id="{1DB98A49-B3BB-B6CA-542E-27491951C2CA}"/>
              </a:ext>
            </a:extLst>
          </p:cNvPr>
          <p:cNvSpPr txBox="1"/>
          <p:nvPr/>
        </p:nvSpPr>
        <p:spPr>
          <a:xfrm>
            <a:off x="5958712" y="3575645"/>
            <a:ext cx="539591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Statewide Total Recapture</a:t>
            </a:r>
          </a:p>
        </p:txBody>
      </p:sp>
      <p:sp>
        <p:nvSpPr>
          <p:cNvPr id="24" name="TextBox 23">
            <a:extLst>
              <a:ext uri="{FF2B5EF4-FFF2-40B4-BE49-F238E27FC236}">
                <a16:creationId xmlns:a16="http://schemas.microsoft.com/office/drawing/2014/main" id="{C59EDA24-1ACD-0202-7292-52974820B96C}"/>
              </a:ext>
            </a:extLst>
          </p:cNvPr>
          <p:cNvSpPr txBox="1"/>
          <p:nvPr/>
        </p:nvSpPr>
        <p:spPr>
          <a:xfrm>
            <a:off x="11658188" y="3575644"/>
            <a:ext cx="539591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Recapture Districts</a:t>
            </a:r>
          </a:p>
        </p:txBody>
      </p:sp>
      <p:sp>
        <p:nvSpPr>
          <p:cNvPr id="25" name="TextBox 24">
            <a:extLst>
              <a:ext uri="{FF2B5EF4-FFF2-40B4-BE49-F238E27FC236}">
                <a16:creationId xmlns:a16="http://schemas.microsoft.com/office/drawing/2014/main" id="{2F0688AC-5EC8-5596-524E-4DAA7CC3003A}"/>
              </a:ext>
            </a:extLst>
          </p:cNvPr>
          <p:cNvSpPr txBox="1"/>
          <p:nvPr/>
        </p:nvSpPr>
        <p:spPr>
          <a:xfrm>
            <a:off x="1904999" y="7658100"/>
            <a:ext cx="13658085"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Both proposals reduce recapture by more than 40%. </a:t>
            </a:r>
            <a:r>
              <a:rPr lang="en-US" sz="2800" dirty="0">
                <a:latin typeface="Arial" panose="020B0604020202020204" pitchFamily="34" charset="0"/>
                <a:cs typeface="Arial" panose="020B0604020202020204" pitchFamily="34" charset="0"/>
              </a:rPr>
              <a:t>The two plans spend virtually the same amount, and differ in how it is spent.  That equates to a difference of $300-350 million in recapture and makes a difference to 5-15 school districts.</a:t>
            </a:r>
          </a:p>
        </p:txBody>
      </p:sp>
    </p:spTree>
    <p:extLst>
      <p:ext uri="{BB962C8B-B14F-4D97-AF65-F5344CB8AC3E}">
        <p14:creationId xmlns:p14="http://schemas.microsoft.com/office/powerpoint/2010/main" val="2030548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1956208" y="0"/>
            <a:ext cx="6331792" cy="10287000"/>
            <a:chOff x="0" y="0"/>
            <a:chExt cx="8442389" cy="13716000"/>
          </a:xfrm>
        </p:grpSpPr>
        <p:pic>
          <p:nvPicPr>
            <p:cNvPr id="4" name="Picture 4"/>
            <p:cNvPicPr>
              <a:picLocks noChangeAspect="1"/>
            </p:cNvPicPr>
            <p:nvPr/>
          </p:nvPicPr>
          <p:blipFill>
            <a:blip r:embed="rId3"/>
            <a:srcRect l="29482" r="29482"/>
            <a:stretch>
              <a:fillRect/>
            </a:stretch>
          </p:blipFill>
          <p:spPr>
            <a:xfrm>
              <a:off x="0" y="0"/>
              <a:ext cx="8442389"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grpSp>
        <p:nvGrpSpPr>
          <p:cNvPr id="7" name="Group 7"/>
          <p:cNvGrpSpPr/>
          <p:nvPr/>
        </p:nvGrpSpPr>
        <p:grpSpPr>
          <a:xfrm>
            <a:off x="1550938" y="4294119"/>
            <a:ext cx="9694218" cy="3570542"/>
            <a:chOff x="0" y="0"/>
            <a:chExt cx="12925624" cy="4760722"/>
          </a:xfrm>
        </p:grpSpPr>
        <p:grpSp>
          <p:nvGrpSpPr>
            <p:cNvPr id="8" name="Group 8"/>
            <p:cNvGrpSpPr/>
            <p:nvPr/>
          </p:nvGrpSpPr>
          <p:grpSpPr>
            <a:xfrm>
              <a:off x="0" y="0"/>
              <a:ext cx="770409" cy="770409"/>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75BC"/>
              </a:solidFill>
            </p:spPr>
          </p:sp>
        </p:grpSp>
        <p:grpSp>
          <p:nvGrpSpPr>
            <p:cNvPr id="10" name="Group 10"/>
            <p:cNvGrpSpPr/>
            <p:nvPr/>
          </p:nvGrpSpPr>
          <p:grpSpPr>
            <a:xfrm>
              <a:off x="0" y="3990314"/>
              <a:ext cx="770409" cy="770409"/>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B75BC"/>
              </a:solidFill>
            </p:spPr>
          </p:sp>
        </p:grpSp>
        <p:sp>
          <p:nvSpPr>
            <p:cNvPr id="12" name="TextBox 12"/>
            <p:cNvSpPr txBox="1"/>
            <p:nvPr/>
          </p:nvSpPr>
          <p:spPr>
            <a:xfrm>
              <a:off x="1376150" y="-66675"/>
              <a:ext cx="11549473" cy="3299756"/>
            </a:xfrm>
            <a:prstGeom prst="rect">
              <a:avLst/>
            </a:prstGeom>
          </p:spPr>
          <p:txBody>
            <a:bodyPr lIns="0" tIns="0" rIns="0" bIns="0" rtlCol="0" anchor="t">
              <a:spAutoFit/>
            </a:bodyPr>
            <a:lstStyle/>
            <a:p>
              <a:pPr>
                <a:lnSpc>
                  <a:spcPts val="3871"/>
                </a:lnSpc>
              </a:pPr>
              <a:r>
                <a:rPr lang="en-US" sz="3199" dirty="0">
                  <a:solidFill>
                    <a:srgbClr val="000000"/>
                  </a:solidFill>
                  <a:latin typeface="Arial"/>
                </a:rPr>
                <a:t>"Foundation School Program Adjustment" reduced TEA FSP funding by</a:t>
              </a:r>
              <a:r>
                <a:rPr lang="en-US" sz="3199" dirty="0">
                  <a:solidFill>
                    <a:srgbClr val="000000"/>
                  </a:solidFill>
                  <a:latin typeface="Arial Bold"/>
                </a:rPr>
                <a:t> $8.4 billion </a:t>
              </a:r>
              <a:r>
                <a:rPr lang="en-US" sz="3199" dirty="0">
                  <a:solidFill>
                    <a:srgbClr val="000000"/>
                  </a:solidFill>
                  <a:latin typeface="Arial"/>
                </a:rPr>
                <a:t>due primarily to increased district property value growth, lower-than-anticipated ADA, and </a:t>
              </a:r>
              <a:r>
                <a:rPr lang="en-US" sz="3199" dirty="0">
                  <a:solidFill>
                    <a:srgbClr val="000000"/>
                  </a:solidFill>
                  <a:latin typeface="Arial Bold"/>
                </a:rPr>
                <a:t>$2.4 billion</a:t>
              </a:r>
              <a:r>
                <a:rPr lang="en-US" sz="3199" dirty="0">
                  <a:solidFill>
                    <a:srgbClr val="000000"/>
                  </a:solidFill>
                  <a:latin typeface="Arial"/>
                </a:rPr>
                <a:t> in increased recapture</a:t>
              </a:r>
            </a:p>
          </p:txBody>
        </p:sp>
        <p:sp>
          <p:nvSpPr>
            <p:cNvPr id="13" name="TextBox 13"/>
            <p:cNvSpPr txBox="1"/>
            <p:nvPr/>
          </p:nvSpPr>
          <p:spPr>
            <a:xfrm>
              <a:off x="1376150" y="3995970"/>
              <a:ext cx="9984940" cy="764752"/>
            </a:xfrm>
            <a:prstGeom prst="rect">
              <a:avLst/>
            </a:prstGeom>
          </p:spPr>
          <p:txBody>
            <a:bodyPr lIns="0" tIns="0" rIns="0" bIns="0" rtlCol="0" anchor="t">
              <a:spAutoFit/>
            </a:bodyPr>
            <a:lstStyle/>
            <a:p>
              <a:pPr>
                <a:lnSpc>
                  <a:spcPts val="4479"/>
                </a:lnSpc>
              </a:pPr>
              <a:r>
                <a:rPr lang="en-US" sz="3199" dirty="0">
                  <a:solidFill>
                    <a:srgbClr val="000000"/>
                  </a:solidFill>
                  <a:latin typeface="Arial"/>
                </a:rPr>
                <a:t>$1.1 billion for school safety initiatives</a:t>
              </a:r>
            </a:p>
          </p:txBody>
        </p:sp>
      </p:grpSp>
      <p:sp>
        <p:nvSpPr>
          <p:cNvPr id="14" name="AutoShape 14"/>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15" name="Freeform 15"/>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grpSp>
        <p:nvGrpSpPr>
          <p:cNvPr id="16" name="Group 16"/>
          <p:cNvGrpSpPr/>
          <p:nvPr/>
        </p:nvGrpSpPr>
        <p:grpSpPr>
          <a:xfrm>
            <a:off x="7865409" y="7575757"/>
            <a:ext cx="4478342" cy="3049936"/>
            <a:chOff x="-17289" y="-180680"/>
            <a:chExt cx="1179481" cy="803275"/>
          </a:xfrm>
        </p:grpSpPr>
        <p:sp>
          <p:nvSpPr>
            <p:cNvPr id="17" name="Freeform 17"/>
            <p:cNvSpPr/>
            <p:nvPr/>
          </p:nvSpPr>
          <p:spPr>
            <a:xfrm>
              <a:off x="0" y="0"/>
              <a:ext cx="1162192" cy="519900"/>
            </a:xfrm>
            <a:custGeom>
              <a:avLst/>
              <a:gdLst/>
              <a:ahLst/>
              <a:cxnLst/>
              <a:rect l="l" t="t" r="r" b="b"/>
              <a:pathLst>
                <a:path w="1162192" h="519900">
                  <a:moveTo>
                    <a:pt x="1162192" y="0"/>
                  </a:moveTo>
                  <a:lnTo>
                    <a:pt x="1162192" y="405600"/>
                  </a:lnTo>
                  <a:lnTo>
                    <a:pt x="581096" y="519900"/>
                  </a:lnTo>
                  <a:lnTo>
                    <a:pt x="0" y="405600"/>
                  </a:lnTo>
                  <a:lnTo>
                    <a:pt x="0" y="0"/>
                  </a:lnTo>
                  <a:lnTo>
                    <a:pt x="1162192" y="0"/>
                  </a:lnTo>
                  <a:close/>
                </a:path>
              </a:pathLst>
            </a:custGeom>
            <a:solidFill>
              <a:srgbClr val="ED1C24"/>
            </a:solidFill>
          </p:spPr>
        </p:sp>
        <p:sp>
          <p:nvSpPr>
            <p:cNvPr id="18" name="TextBox 18"/>
            <p:cNvSpPr txBox="1"/>
            <p:nvPr/>
          </p:nvSpPr>
          <p:spPr>
            <a:xfrm>
              <a:off x="-17289" y="-180680"/>
              <a:ext cx="1162192" cy="803275"/>
            </a:xfrm>
            <a:prstGeom prst="rect">
              <a:avLst/>
            </a:prstGeom>
          </p:spPr>
          <p:txBody>
            <a:bodyPr lIns="50800" tIns="50800" rIns="50800" bIns="50800" rtlCol="0" anchor="ctr"/>
            <a:lstStyle/>
            <a:p>
              <a:pPr algn="ctr"/>
              <a:r>
                <a:rPr lang="en-US" sz="2699" dirty="0">
                  <a:solidFill>
                    <a:srgbClr val="FFFFFF"/>
                  </a:solidFill>
                  <a:latin typeface="Arial Bold"/>
                </a:rPr>
                <a:t>-$8.4 billion + $1.1 billion leaves public education $7.3 billion in the hole</a:t>
              </a:r>
            </a:p>
          </p:txBody>
        </p:sp>
      </p:grpSp>
      <p:sp>
        <p:nvSpPr>
          <p:cNvPr id="19" name="TextBox 19"/>
          <p:cNvSpPr txBox="1"/>
          <p:nvPr/>
        </p:nvSpPr>
        <p:spPr>
          <a:xfrm>
            <a:off x="1550938" y="1019175"/>
            <a:ext cx="10405270" cy="890275"/>
          </a:xfrm>
          <a:prstGeom prst="rect">
            <a:avLst/>
          </a:prstGeom>
        </p:spPr>
        <p:txBody>
          <a:bodyPr lIns="0" tIns="0" rIns="0" bIns="0" rtlCol="0" anchor="t">
            <a:spAutoFit/>
          </a:bodyPr>
          <a:lstStyle/>
          <a:p>
            <a:pPr>
              <a:lnSpc>
                <a:spcPts val="5800"/>
              </a:lnSpc>
              <a:spcBef>
                <a:spcPct val="0"/>
              </a:spcBef>
            </a:pPr>
            <a:r>
              <a:rPr lang="en-US" sz="5800" spc="-98" dirty="0">
                <a:solidFill>
                  <a:srgbClr val="1B75BC"/>
                </a:solidFill>
                <a:latin typeface="Arial Bold"/>
              </a:rPr>
              <a:t>Supplemental Appropriations</a:t>
            </a:r>
          </a:p>
        </p:txBody>
      </p:sp>
      <p:sp>
        <p:nvSpPr>
          <p:cNvPr id="20" name="TextBox 20"/>
          <p:cNvSpPr txBox="1"/>
          <p:nvPr/>
        </p:nvSpPr>
        <p:spPr>
          <a:xfrm>
            <a:off x="1550938" y="2084855"/>
            <a:ext cx="9967071" cy="1847216"/>
          </a:xfrm>
          <a:prstGeom prst="rect">
            <a:avLst/>
          </a:prstGeom>
        </p:spPr>
        <p:txBody>
          <a:bodyPr lIns="0" tIns="0" rIns="0" bIns="0" rtlCol="0" anchor="t">
            <a:spAutoFit/>
          </a:bodyPr>
          <a:lstStyle/>
          <a:p>
            <a:pPr>
              <a:lnSpc>
                <a:spcPts val="4759"/>
              </a:lnSpc>
            </a:pPr>
            <a:r>
              <a:rPr lang="en-US" sz="3399" dirty="0">
                <a:solidFill>
                  <a:srgbClr val="000000"/>
                </a:solidFill>
                <a:latin typeface="Arial Bold"/>
              </a:rPr>
              <a:t>SB 30</a:t>
            </a:r>
            <a:r>
              <a:rPr lang="en-US" sz="3399" dirty="0">
                <a:solidFill>
                  <a:srgbClr val="000000"/>
                </a:solidFill>
                <a:latin typeface="Arial"/>
              </a:rPr>
              <a:t> (Huffman/Bonnen) - supplemental appropriations for Fiscal Year 2023 totaling $7.36 billion in GR and $13.2 billion in all funds.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20168" r="47184"/>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Special Session: The Second Act</a:t>
            </a:r>
          </a:p>
        </p:txBody>
      </p:sp>
      <p:sp>
        <p:nvSpPr>
          <p:cNvPr id="10" name="TextBox 10"/>
          <p:cNvSpPr txBox="1"/>
          <p:nvPr/>
        </p:nvSpPr>
        <p:spPr>
          <a:xfrm>
            <a:off x="773855" y="2578239"/>
            <a:ext cx="11886737" cy="6116033"/>
          </a:xfrm>
          <a:prstGeom prst="rect">
            <a:avLst/>
          </a:prstGeom>
        </p:spPr>
        <p:txBody>
          <a:bodyPr lIns="0" tIns="0" rIns="0" bIns="0" rtlCol="0" anchor="t">
            <a:spAutoFit/>
          </a:bodyPr>
          <a:lstStyle/>
          <a:p>
            <a:pPr marL="561336" lvl="1" indent="-280668">
              <a:lnSpc>
                <a:spcPts val="3639"/>
              </a:lnSpc>
              <a:spcAft>
                <a:spcPts val="1200"/>
              </a:spcAft>
              <a:buFont typeface="Arial"/>
              <a:buChar char="•"/>
            </a:pPr>
            <a:r>
              <a:rPr lang="en-US" sz="2599" dirty="0">
                <a:solidFill>
                  <a:srgbClr val="000000"/>
                </a:solidFill>
                <a:latin typeface="Arial"/>
              </a:rPr>
              <a:t>Eventually they will come to some agreement on property taxes.  Eventually.</a:t>
            </a:r>
          </a:p>
          <a:p>
            <a:pPr marL="561336" lvl="1" indent="-280668">
              <a:lnSpc>
                <a:spcPts val="3639"/>
              </a:lnSpc>
              <a:spcAft>
                <a:spcPts val="1200"/>
              </a:spcAft>
              <a:buFont typeface="Arial"/>
              <a:buChar char="•"/>
            </a:pPr>
            <a:r>
              <a:rPr lang="en-US" sz="2599" dirty="0">
                <a:solidFill>
                  <a:srgbClr val="000000"/>
                </a:solidFill>
                <a:latin typeface="Arial"/>
              </a:rPr>
              <a:t>Governor Abbott has promised </a:t>
            </a:r>
            <a:r>
              <a:rPr lang="en-US" sz="2599" u="sng" dirty="0">
                <a:solidFill>
                  <a:srgbClr val="000000"/>
                </a:solidFill>
                <a:latin typeface="Arial"/>
              </a:rPr>
              <a:t>multiple</a:t>
            </a:r>
            <a:r>
              <a:rPr lang="en-US" sz="2599" dirty="0">
                <a:solidFill>
                  <a:srgbClr val="000000"/>
                </a:solidFill>
                <a:latin typeface="Arial"/>
              </a:rPr>
              <a:t> special sessions, and all but promised one on vouchers.</a:t>
            </a:r>
          </a:p>
          <a:p>
            <a:pPr marL="561336" lvl="1" indent="-280668">
              <a:lnSpc>
                <a:spcPts val="3639"/>
              </a:lnSpc>
              <a:spcAft>
                <a:spcPts val="1200"/>
              </a:spcAft>
              <a:buFont typeface="Arial"/>
              <a:buChar char="•"/>
            </a:pPr>
            <a:r>
              <a:rPr lang="en-US" sz="2599" dirty="0">
                <a:solidFill>
                  <a:srgbClr val="000000"/>
                </a:solidFill>
                <a:latin typeface="Arial"/>
              </a:rPr>
              <a:t>What other items will be added to the call?</a:t>
            </a:r>
          </a:p>
          <a:p>
            <a:pPr marL="561336" lvl="1" indent="-280668">
              <a:lnSpc>
                <a:spcPts val="3639"/>
              </a:lnSpc>
              <a:spcAft>
                <a:spcPts val="1200"/>
              </a:spcAft>
              <a:buFont typeface="Arial"/>
              <a:buChar char="•"/>
            </a:pPr>
            <a:r>
              <a:rPr lang="en-US" sz="2599" dirty="0">
                <a:solidFill>
                  <a:srgbClr val="000000"/>
                </a:solidFill>
                <a:latin typeface="Arial"/>
              </a:rPr>
              <a:t>Will schools have a shot at additional funding?</a:t>
            </a:r>
          </a:p>
          <a:p>
            <a:pPr marL="561336" lvl="1" indent="-280668">
              <a:lnSpc>
                <a:spcPts val="3639"/>
              </a:lnSpc>
              <a:buFont typeface="Arial"/>
              <a:buChar char="•"/>
            </a:pPr>
            <a:r>
              <a:rPr lang="en-US" sz="2599" dirty="0">
                <a:solidFill>
                  <a:srgbClr val="000000"/>
                </a:solidFill>
                <a:latin typeface="Arial"/>
              </a:rPr>
              <a:t>The Lt. Governor has a wish list of items to be added to the call:</a:t>
            </a:r>
          </a:p>
          <a:p>
            <a:pPr marL="1195068" lvl="2" indent="-457200">
              <a:lnSpc>
                <a:spcPts val="3639"/>
              </a:lnSpc>
              <a:buFont typeface="Courier New" panose="02070309020205020404" pitchFamily="49" charset="0"/>
              <a:buChar char="o"/>
            </a:pPr>
            <a:r>
              <a:rPr lang="en-US" sz="2599" dirty="0">
                <a:solidFill>
                  <a:srgbClr val="000000"/>
                </a:solidFill>
                <a:latin typeface="Arial"/>
              </a:rPr>
              <a:t>Teacher Pay Raise</a:t>
            </a:r>
          </a:p>
          <a:p>
            <a:pPr marL="1195068" lvl="2" indent="-457200">
              <a:lnSpc>
                <a:spcPts val="3639"/>
              </a:lnSpc>
              <a:buFont typeface="Courier New" panose="02070309020205020404" pitchFamily="49" charset="0"/>
              <a:buChar char="o"/>
            </a:pPr>
            <a:r>
              <a:rPr lang="en-US" sz="2599" dirty="0">
                <a:solidFill>
                  <a:srgbClr val="000000"/>
                </a:solidFill>
                <a:latin typeface="Arial"/>
              </a:rPr>
              <a:t>Prayer Time in Public Schools</a:t>
            </a:r>
          </a:p>
          <a:p>
            <a:pPr marL="1195068" lvl="2" indent="-457200">
              <a:lnSpc>
                <a:spcPts val="3639"/>
              </a:lnSpc>
              <a:buFont typeface="Courier New" panose="02070309020205020404" pitchFamily="49" charset="0"/>
              <a:buChar char="o"/>
            </a:pPr>
            <a:r>
              <a:rPr lang="en-US" sz="2599" dirty="0">
                <a:solidFill>
                  <a:srgbClr val="000000"/>
                </a:solidFill>
                <a:latin typeface="Arial"/>
              </a:rPr>
              <a:t>Ten Commandments in Schools</a:t>
            </a:r>
          </a:p>
          <a:p>
            <a:pPr marL="1195068" lvl="2" indent="-457200">
              <a:lnSpc>
                <a:spcPts val="3639"/>
              </a:lnSpc>
              <a:buFont typeface="Courier New" panose="02070309020205020404" pitchFamily="49" charset="0"/>
              <a:buChar char="o"/>
            </a:pPr>
            <a:r>
              <a:rPr lang="en-US" sz="2599" dirty="0">
                <a:solidFill>
                  <a:srgbClr val="000000"/>
                </a:solidFill>
                <a:latin typeface="Arial"/>
              </a:rPr>
              <a:t>Virtual Education</a:t>
            </a:r>
          </a:p>
          <a:p>
            <a:pPr marL="1195068" lvl="2" indent="-457200">
              <a:lnSpc>
                <a:spcPts val="3639"/>
              </a:lnSpc>
              <a:buFont typeface="Courier New" panose="02070309020205020404" pitchFamily="49" charset="0"/>
              <a:buChar char="o"/>
            </a:pPr>
            <a:r>
              <a:rPr lang="en-US" sz="2599" dirty="0">
                <a:solidFill>
                  <a:srgbClr val="000000"/>
                </a:solidFill>
                <a:latin typeface="Arial"/>
              </a:rPr>
              <a:t>And of course, School Choice</a:t>
            </a:r>
          </a:p>
          <a:p>
            <a:pPr>
              <a:lnSpc>
                <a:spcPts val="3639"/>
              </a:lnSpc>
            </a:pPr>
            <a:endParaRPr lang="en-US" sz="2599" dirty="0">
              <a:solidFill>
                <a:srgbClr val="000000"/>
              </a:solidFill>
              <a:latin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6857990"/>
          </a:xfrm>
          <a:prstGeom prst="rect">
            <a:avLst/>
          </a:prstGeom>
          <a:solidFill>
            <a:srgbClr val="1B75BC"/>
          </a:solidFill>
        </p:spPr>
      </p:sp>
      <p:sp>
        <p:nvSpPr>
          <p:cNvPr id="3" name="AutoShape 3"/>
          <p:cNvSpPr/>
          <p:nvPr/>
        </p:nvSpPr>
        <p:spPr>
          <a:xfrm>
            <a:off x="12073595" y="4185866"/>
            <a:ext cx="4188089" cy="4664175"/>
          </a:xfrm>
          <a:prstGeom prst="rect">
            <a:avLst/>
          </a:prstGeom>
          <a:solidFill>
            <a:srgbClr val="000000">
              <a:alpha val="33725"/>
            </a:srgbClr>
          </a:solidFill>
        </p:spPr>
      </p:sp>
      <p:sp>
        <p:nvSpPr>
          <p:cNvPr id="4" name="AutoShape 4"/>
          <p:cNvSpPr/>
          <p:nvPr/>
        </p:nvSpPr>
        <p:spPr>
          <a:xfrm>
            <a:off x="2144519" y="4185866"/>
            <a:ext cx="4141701" cy="4664175"/>
          </a:xfrm>
          <a:prstGeom prst="rect">
            <a:avLst/>
          </a:prstGeom>
          <a:solidFill>
            <a:srgbClr val="000000">
              <a:alpha val="33725"/>
            </a:srgbClr>
          </a:solidFill>
        </p:spPr>
      </p:sp>
      <p:sp>
        <p:nvSpPr>
          <p:cNvPr id="5" name="AutoShape 5"/>
          <p:cNvSpPr/>
          <p:nvPr/>
        </p:nvSpPr>
        <p:spPr>
          <a:xfrm>
            <a:off x="7238720" y="4185866"/>
            <a:ext cx="4158143" cy="4664175"/>
          </a:xfrm>
          <a:prstGeom prst="rect">
            <a:avLst/>
          </a:prstGeom>
          <a:solidFill>
            <a:srgbClr val="000000">
              <a:alpha val="33725"/>
            </a:srgbClr>
          </a:solidFill>
        </p:spPr>
      </p:sp>
      <p:sp>
        <p:nvSpPr>
          <p:cNvPr id="6" name="AutoShape 6"/>
          <p:cNvSpPr/>
          <p:nvPr/>
        </p:nvSpPr>
        <p:spPr>
          <a:xfrm>
            <a:off x="11857333" y="4023941"/>
            <a:ext cx="4148152" cy="4654003"/>
          </a:xfrm>
          <a:prstGeom prst="rect">
            <a:avLst/>
          </a:prstGeom>
          <a:solidFill>
            <a:srgbClr val="FFFFFF"/>
          </a:solidFill>
        </p:spPr>
      </p:sp>
      <p:sp>
        <p:nvSpPr>
          <p:cNvPr id="7" name="AutoShape 7"/>
          <p:cNvSpPr/>
          <p:nvPr/>
        </p:nvSpPr>
        <p:spPr>
          <a:xfrm>
            <a:off x="1872762" y="4023941"/>
            <a:ext cx="4141701" cy="4654003"/>
          </a:xfrm>
          <a:prstGeom prst="rect">
            <a:avLst/>
          </a:prstGeom>
          <a:solidFill>
            <a:srgbClr val="FFFFFF"/>
          </a:solidFill>
        </p:spPr>
      </p:sp>
      <p:sp>
        <p:nvSpPr>
          <p:cNvPr id="8" name="AutoShape 8"/>
          <p:cNvSpPr/>
          <p:nvPr/>
        </p:nvSpPr>
        <p:spPr>
          <a:xfrm>
            <a:off x="7000595" y="4023941"/>
            <a:ext cx="4142363" cy="4654003"/>
          </a:xfrm>
          <a:prstGeom prst="rect">
            <a:avLst/>
          </a:prstGeom>
          <a:solidFill>
            <a:srgbClr val="FFFFFF"/>
          </a:solidFill>
        </p:spPr>
      </p:sp>
      <p:sp>
        <p:nvSpPr>
          <p:cNvPr id="9" name="TextBox 9"/>
          <p:cNvSpPr txBox="1"/>
          <p:nvPr/>
        </p:nvSpPr>
        <p:spPr>
          <a:xfrm>
            <a:off x="921814" y="1019175"/>
            <a:ext cx="16299924" cy="1176658"/>
          </a:xfrm>
          <a:prstGeom prst="rect">
            <a:avLst/>
          </a:prstGeom>
        </p:spPr>
        <p:txBody>
          <a:bodyPr lIns="0" tIns="0" rIns="0" bIns="0" rtlCol="0" anchor="t">
            <a:spAutoFit/>
          </a:bodyPr>
          <a:lstStyle/>
          <a:p>
            <a:pPr algn="ctr">
              <a:lnSpc>
                <a:spcPts val="7700"/>
              </a:lnSpc>
              <a:spcBef>
                <a:spcPct val="0"/>
              </a:spcBef>
            </a:pPr>
            <a:r>
              <a:rPr lang="en-US" sz="7700" dirty="0">
                <a:solidFill>
                  <a:srgbClr val="FFFFFF"/>
                </a:solidFill>
                <a:latin typeface="Arial Bold"/>
              </a:rPr>
              <a:t>Key House Votes on Vouchers</a:t>
            </a:r>
          </a:p>
        </p:txBody>
      </p:sp>
      <p:sp>
        <p:nvSpPr>
          <p:cNvPr id="10" name="TextBox 10"/>
          <p:cNvSpPr txBox="1"/>
          <p:nvPr/>
        </p:nvSpPr>
        <p:spPr>
          <a:xfrm>
            <a:off x="1479469" y="2254450"/>
            <a:ext cx="15281024" cy="1512316"/>
          </a:xfrm>
          <a:prstGeom prst="rect">
            <a:avLst/>
          </a:prstGeom>
        </p:spPr>
        <p:txBody>
          <a:bodyPr lIns="0" tIns="0" rIns="0" bIns="0" rtlCol="0" anchor="t">
            <a:spAutoFit/>
          </a:bodyPr>
          <a:lstStyle/>
          <a:p>
            <a:pPr algn="ctr">
              <a:lnSpc>
                <a:spcPts val="2911"/>
              </a:lnSpc>
            </a:pPr>
            <a:r>
              <a:rPr lang="en-US" sz="2599" dirty="0">
                <a:solidFill>
                  <a:srgbClr val="FFFFFF"/>
                </a:solidFill>
                <a:latin typeface="Arial"/>
              </a:rPr>
              <a:t>The House took three different floor votes regarding private school vouchers during the 88th Regular Legislative Session.  Two votes were in regards to a budget amendment prohibiting the use of state funds for private school vouchers, known as "The Herrero Amendment" for its author.  The other was in regards to the House Public Education Committee's ability to meet for a last-minute voucher vote.</a:t>
            </a:r>
          </a:p>
        </p:txBody>
      </p:sp>
      <p:sp>
        <p:nvSpPr>
          <p:cNvPr id="11" name="TextBox 11"/>
          <p:cNvSpPr txBox="1"/>
          <p:nvPr/>
        </p:nvSpPr>
        <p:spPr>
          <a:xfrm>
            <a:off x="2144519" y="5824176"/>
            <a:ext cx="3618247" cy="2313432"/>
          </a:xfrm>
          <a:prstGeom prst="rect">
            <a:avLst/>
          </a:prstGeom>
        </p:spPr>
        <p:txBody>
          <a:bodyPr lIns="0" tIns="0" rIns="0" bIns="0" rtlCol="0" anchor="t">
            <a:spAutoFit/>
          </a:bodyPr>
          <a:lstStyle/>
          <a:p>
            <a:pPr>
              <a:lnSpc>
                <a:spcPts val="2604"/>
              </a:lnSpc>
            </a:pPr>
            <a:r>
              <a:rPr lang="en-US" sz="2100" dirty="0">
                <a:solidFill>
                  <a:srgbClr val="000000"/>
                </a:solidFill>
                <a:latin typeface="Arial"/>
              </a:rPr>
              <a:t>Chairman Buckley moved to table The Herrero Amendment.  The House rejected that proposal by a vote of 64 for and 71 against, allowing the vote on the amendment to happen.</a:t>
            </a:r>
          </a:p>
        </p:txBody>
      </p:sp>
      <p:sp>
        <p:nvSpPr>
          <p:cNvPr id="12" name="TextBox 12"/>
          <p:cNvSpPr txBox="1"/>
          <p:nvPr/>
        </p:nvSpPr>
        <p:spPr>
          <a:xfrm>
            <a:off x="7215126" y="5786076"/>
            <a:ext cx="3666913" cy="2044065"/>
          </a:xfrm>
          <a:prstGeom prst="rect">
            <a:avLst/>
          </a:prstGeom>
        </p:spPr>
        <p:txBody>
          <a:bodyPr lIns="0" tIns="0" rIns="0" bIns="0" rtlCol="0" anchor="t">
            <a:spAutoFit/>
          </a:bodyPr>
          <a:lstStyle/>
          <a:p>
            <a:pPr>
              <a:lnSpc>
                <a:spcPts val="2625"/>
              </a:lnSpc>
            </a:pPr>
            <a:r>
              <a:rPr lang="en-US" sz="2100" dirty="0">
                <a:solidFill>
                  <a:srgbClr val="000000"/>
                </a:solidFill>
                <a:latin typeface="Arial"/>
              </a:rPr>
              <a:t>Rep. Herrero proposed an amendment to HB 1 to prohibit the use of state funds for vouchers.  The House adopted the amendment by a vote of 86-52.</a:t>
            </a:r>
          </a:p>
        </p:txBody>
      </p:sp>
      <p:sp>
        <p:nvSpPr>
          <p:cNvPr id="13" name="TextBox 13"/>
          <p:cNvSpPr txBox="1"/>
          <p:nvPr/>
        </p:nvSpPr>
        <p:spPr>
          <a:xfrm>
            <a:off x="12111238" y="5681179"/>
            <a:ext cx="3609144" cy="2309241"/>
          </a:xfrm>
          <a:prstGeom prst="rect">
            <a:avLst/>
          </a:prstGeom>
        </p:spPr>
        <p:txBody>
          <a:bodyPr lIns="0" tIns="0" rIns="0" bIns="0" rtlCol="0" anchor="t">
            <a:spAutoFit/>
          </a:bodyPr>
          <a:lstStyle/>
          <a:p>
            <a:pPr>
              <a:lnSpc>
                <a:spcPts val="2562"/>
              </a:lnSpc>
            </a:pPr>
            <a:r>
              <a:rPr lang="en-US" sz="2100" dirty="0">
                <a:solidFill>
                  <a:srgbClr val="000000"/>
                </a:solidFill>
                <a:latin typeface="Arial"/>
              </a:rPr>
              <a:t>Chairman Buckley sought permission for the Public Education Committee to meet on voucher bill SB 8, and Rep. Bailes objected to the motion.  The House denied permission to meet by a vote of 65-76.</a:t>
            </a:r>
          </a:p>
        </p:txBody>
      </p:sp>
      <p:sp>
        <p:nvSpPr>
          <p:cNvPr id="14" name="TextBox 14"/>
          <p:cNvSpPr txBox="1"/>
          <p:nvPr/>
        </p:nvSpPr>
        <p:spPr>
          <a:xfrm>
            <a:off x="2396215" y="4268675"/>
            <a:ext cx="3094794" cy="1091692"/>
          </a:xfrm>
          <a:prstGeom prst="rect">
            <a:avLst/>
          </a:prstGeom>
        </p:spPr>
        <p:txBody>
          <a:bodyPr lIns="0" tIns="0" rIns="0" bIns="0" rtlCol="0" anchor="t">
            <a:spAutoFit/>
          </a:bodyPr>
          <a:lstStyle/>
          <a:p>
            <a:pPr algn="ctr">
              <a:lnSpc>
                <a:spcPts val="3913"/>
              </a:lnSpc>
            </a:pPr>
            <a:r>
              <a:rPr lang="en-US" sz="3799" dirty="0">
                <a:solidFill>
                  <a:srgbClr val="19598D"/>
                </a:solidFill>
                <a:latin typeface="Arial Bold"/>
              </a:rPr>
              <a:t>Motion to Table</a:t>
            </a:r>
          </a:p>
        </p:txBody>
      </p:sp>
      <p:sp>
        <p:nvSpPr>
          <p:cNvPr id="15" name="TextBox 15"/>
          <p:cNvSpPr txBox="1"/>
          <p:nvPr/>
        </p:nvSpPr>
        <p:spPr>
          <a:xfrm>
            <a:off x="7596603" y="4386262"/>
            <a:ext cx="3094794" cy="1124712"/>
          </a:xfrm>
          <a:prstGeom prst="rect">
            <a:avLst/>
          </a:prstGeom>
        </p:spPr>
        <p:txBody>
          <a:bodyPr lIns="0" tIns="0" rIns="0" bIns="0" rtlCol="0" anchor="t">
            <a:spAutoFit/>
          </a:bodyPr>
          <a:lstStyle/>
          <a:p>
            <a:pPr algn="ctr">
              <a:lnSpc>
                <a:spcPts val="4104"/>
              </a:lnSpc>
            </a:pPr>
            <a:r>
              <a:rPr lang="en-US" sz="3800" dirty="0">
                <a:solidFill>
                  <a:srgbClr val="19598D"/>
                </a:solidFill>
                <a:latin typeface="Arial Bold"/>
              </a:rPr>
              <a:t>The Herrero Amendment</a:t>
            </a:r>
          </a:p>
        </p:txBody>
      </p:sp>
      <p:sp>
        <p:nvSpPr>
          <p:cNvPr id="16" name="TextBox 16"/>
          <p:cNvSpPr txBox="1"/>
          <p:nvPr/>
        </p:nvSpPr>
        <p:spPr>
          <a:xfrm>
            <a:off x="12043115" y="4386262"/>
            <a:ext cx="3745389" cy="955040"/>
          </a:xfrm>
          <a:prstGeom prst="rect">
            <a:avLst/>
          </a:prstGeom>
        </p:spPr>
        <p:txBody>
          <a:bodyPr lIns="0" tIns="0" rIns="0" bIns="0" rtlCol="0" anchor="t">
            <a:spAutoFit/>
          </a:bodyPr>
          <a:lstStyle/>
          <a:p>
            <a:pPr algn="ctr">
              <a:lnSpc>
                <a:spcPts val="3520"/>
              </a:lnSpc>
            </a:pPr>
            <a:r>
              <a:rPr lang="en-US" sz="3200" dirty="0">
                <a:solidFill>
                  <a:srgbClr val="19598D"/>
                </a:solidFill>
                <a:latin typeface="Arial Bold"/>
              </a:rPr>
              <a:t>Motion on Permission to Meet</a:t>
            </a:r>
          </a:p>
        </p:txBody>
      </p:sp>
      <p:sp>
        <p:nvSpPr>
          <p:cNvPr id="17" name="AutoShape 17"/>
          <p:cNvSpPr/>
          <p:nvPr/>
        </p:nvSpPr>
        <p:spPr>
          <a:xfrm>
            <a:off x="2396215" y="5509851"/>
            <a:ext cx="3094794" cy="0"/>
          </a:xfrm>
          <a:prstGeom prst="line">
            <a:avLst/>
          </a:prstGeom>
          <a:ln w="19050" cap="rnd">
            <a:solidFill>
              <a:srgbClr val="000000"/>
            </a:solidFill>
            <a:prstDash val="solid"/>
            <a:headEnd type="none" w="sm" len="sm"/>
            <a:tailEnd type="none" w="sm" len="sm"/>
          </a:ln>
        </p:spPr>
      </p:sp>
      <p:sp>
        <p:nvSpPr>
          <p:cNvPr id="18" name="AutoShape 18"/>
          <p:cNvSpPr/>
          <p:nvPr/>
        </p:nvSpPr>
        <p:spPr>
          <a:xfrm>
            <a:off x="7596603" y="5490801"/>
            <a:ext cx="3094794" cy="0"/>
          </a:xfrm>
          <a:prstGeom prst="line">
            <a:avLst/>
          </a:prstGeom>
          <a:ln w="19050" cap="rnd">
            <a:solidFill>
              <a:srgbClr val="000000"/>
            </a:solidFill>
            <a:prstDash val="solid"/>
            <a:headEnd type="none" w="sm" len="sm"/>
            <a:tailEnd type="none" w="sm" len="sm"/>
          </a:ln>
        </p:spPr>
      </p:sp>
      <p:sp>
        <p:nvSpPr>
          <p:cNvPr id="19" name="AutoShape 19"/>
          <p:cNvSpPr/>
          <p:nvPr/>
        </p:nvSpPr>
        <p:spPr>
          <a:xfrm>
            <a:off x="12384012" y="5471751"/>
            <a:ext cx="3094794" cy="0"/>
          </a:xfrm>
          <a:prstGeom prst="line">
            <a:avLst/>
          </a:prstGeom>
          <a:ln w="19050" cap="rnd">
            <a:solidFill>
              <a:srgbClr val="000000"/>
            </a:solidFill>
            <a:prstDash val="solid"/>
            <a:headEnd type="none" w="sm" len="sm"/>
            <a:tailEnd type="none" w="sm" len="sm"/>
          </a:ln>
        </p:spPr>
      </p:sp>
      <p:sp>
        <p:nvSpPr>
          <p:cNvPr id="20" name="AutoShape 20"/>
          <p:cNvSpPr/>
          <p:nvPr/>
        </p:nvSpPr>
        <p:spPr>
          <a:xfrm flipV="1">
            <a:off x="-282420" y="9024697"/>
            <a:ext cx="16219404" cy="85966"/>
          </a:xfrm>
          <a:prstGeom prst="line">
            <a:avLst/>
          </a:prstGeom>
          <a:ln w="28575" cap="rnd">
            <a:solidFill>
              <a:srgbClr val="D9D9D9"/>
            </a:solidFill>
            <a:prstDash val="solid"/>
            <a:headEnd type="none" w="sm" len="sm"/>
            <a:tailEnd type="none" w="sm" len="sm"/>
          </a:ln>
        </p:spPr>
      </p:sp>
      <p:sp>
        <p:nvSpPr>
          <p:cNvPr id="21" name="Freeform 21"/>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22" name="TextBox 22"/>
          <p:cNvSpPr txBox="1"/>
          <p:nvPr/>
        </p:nvSpPr>
        <p:spPr>
          <a:xfrm>
            <a:off x="2153622" y="9179527"/>
            <a:ext cx="3609144" cy="659130"/>
          </a:xfrm>
          <a:prstGeom prst="rect">
            <a:avLst/>
          </a:prstGeom>
        </p:spPr>
        <p:txBody>
          <a:bodyPr lIns="0" tIns="0" rIns="0" bIns="0" rtlCol="0" anchor="t">
            <a:spAutoFit/>
          </a:bodyPr>
          <a:lstStyle/>
          <a:p>
            <a:pPr algn="ctr">
              <a:lnSpc>
                <a:spcPts val="2520"/>
              </a:lnSpc>
            </a:pPr>
            <a:r>
              <a:rPr lang="en-US" sz="1800" dirty="0">
                <a:solidFill>
                  <a:srgbClr val="000000"/>
                </a:solidFill>
                <a:latin typeface="Arial"/>
              </a:rPr>
              <a:t>Record Vote 110</a:t>
            </a:r>
          </a:p>
          <a:p>
            <a:pPr algn="ctr">
              <a:lnSpc>
                <a:spcPts val="2520"/>
              </a:lnSpc>
            </a:pPr>
            <a:r>
              <a:rPr lang="en-US" sz="1800" dirty="0">
                <a:solidFill>
                  <a:srgbClr val="000000"/>
                </a:solidFill>
                <a:latin typeface="Arial"/>
              </a:rPr>
              <a:t>April 6, 2013</a:t>
            </a:r>
          </a:p>
        </p:txBody>
      </p:sp>
      <p:sp>
        <p:nvSpPr>
          <p:cNvPr id="23" name="TextBox 23"/>
          <p:cNvSpPr txBox="1"/>
          <p:nvPr/>
        </p:nvSpPr>
        <p:spPr>
          <a:xfrm>
            <a:off x="7339428" y="9182100"/>
            <a:ext cx="3609144" cy="659130"/>
          </a:xfrm>
          <a:prstGeom prst="rect">
            <a:avLst/>
          </a:prstGeom>
        </p:spPr>
        <p:txBody>
          <a:bodyPr lIns="0" tIns="0" rIns="0" bIns="0" rtlCol="0" anchor="t">
            <a:spAutoFit/>
          </a:bodyPr>
          <a:lstStyle/>
          <a:p>
            <a:pPr algn="ctr">
              <a:lnSpc>
                <a:spcPts val="2520"/>
              </a:lnSpc>
            </a:pPr>
            <a:r>
              <a:rPr lang="en-US" sz="1800" dirty="0">
                <a:solidFill>
                  <a:srgbClr val="000000"/>
                </a:solidFill>
                <a:latin typeface="Arial"/>
              </a:rPr>
              <a:t>Record Vote 111</a:t>
            </a:r>
          </a:p>
          <a:p>
            <a:pPr algn="ctr">
              <a:lnSpc>
                <a:spcPts val="2520"/>
              </a:lnSpc>
            </a:pPr>
            <a:r>
              <a:rPr lang="en-US" sz="1800" dirty="0">
                <a:solidFill>
                  <a:srgbClr val="000000"/>
                </a:solidFill>
                <a:latin typeface="Arial"/>
              </a:rPr>
              <a:t>April 6, 2013</a:t>
            </a:r>
          </a:p>
        </p:txBody>
      </p:sp>
      <p:sp>
        <p:nvSpPr>
          <p:cNvPr id="24" name="TextBox 24"/>
          <p:cNvSpPr txBox="1"/>
          <p:nvPr/>
        </p:nvSpPr>
        <p:spPr>
          <a:xfrm>
            <a:off x="12179361" y="9210675"/>
            <a:ext cx="3609144" cy="659130"/>
          </a:xfrm>
          <a:prstGeom prst="rect">
            <a:avLst/>
          </a:prstGeom>
        </p:spPr>
        <p:txBody>
          <a:bodyPr lIns="0" tIns="0" rIns="0" bIns="0" rtlCol="0" anchor="t">
            <a:spAutoFit/>
          </a:bodyPr>
          <a:lstStyle/>
          <a:p>
            <a:pPr algn="ctr">
              <a:lnSpc>
                <a:spcPts val="2520"/>
              </a:lnSpc>
            </a:pPr>
            <a:r>
              <a:rPr lang="en-US" sz="1800" dirty="0">
                <a:solidFill>
                  <a:srgbClr val="000000"/>
                </a:solidFill>
                <a:latin typeface="Arial"/>
              </a:rPr>
              <a:t>Record Vote 1464 </a:t>
            </a:r>
          </a:p>
          <a:p>
            <a:pPr algn="ctr">
              <a:lnSpc>
                <a:spcPts val="2520"/>
              </a:lnSpc>
            </a:pPr>
            <a:r>
              <a:rPr lang="en-US" sz="1800" dirty="0">
                <a:solidFill>
                  <a:srgbClr val="000000"/>
                </a:solidFill>
                <a:latin typeface="Arial"/>
              </a:rPr>
              <a:t>May 10, 2013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096375"/>
            <a:ext cx="18852841" cy="0"/>
          </a:xfrm>
          <a:prstGeom prst="line">
            <a:avLst/>
          </a:prstGeom>
          <a:ln w="28575" cap="rnd">
            <a:solidFill>
              <a:srgbClr val="D9D9D9"/>
            </a:solidFill>
            <a:prstDash val="solid"/>
            <a:headEnd type="none" w="sm" len="sm"/>
            <a:tailEnd type="none" w="sm" len="sm"/>
          </a:ln>
        </p:spPr>
      </p:sp>
      <p:grpSp>
        <p:nvGrpSpPr>
          <p:cNvPr id="3" name="Group 3"/>
          <p:cNvGrpSpPr/>
          <p:nvPr/>
        </p:nvGrpSpPr>
        <p:grpSpPr>
          <a:xfrm>
            <a:off x="13228267" y="0"/>
            <a:ext cx="5059733" cy="10287000"/>
            <a:chOff x="0" y="0"/>
            <a:chExt cx="6746311" cy="13716000"/>
          </a:xfrm>
        </p:grpSpPr>
        <p:pic>
          <p:nvPicPr>
            <p:cNvPr id="4" name="Picture 4"/>
            <p:cNvPicPr>
              <a:picLocks noChangeAspect="1"/>
            </p:cNvPicPr>
            <p:nvPr/>
          </p:nvPicPr>
          <p:blipFill>
            <a:blip r:embed="rId3"/>
            <a:srcRect l="31555" r="31555"/>
            <a:stretch>
              <a:fillRect/>
            </a:stretch>
          </p:blipFill>
          <p:spPr>
            <a:xfrm>
              <a:off x="0" y="0"/>
              <a:ext cx="6746311" cy="13716000"/>
            </a:xfrm>
            <a:prstGeom prst="rect">
              <a:avLst/>
            </a:prstGeom>
          </p:spPr>
        </p:pic>
      </p:grpSp>
      <p:sp>
        <p:nvSpPr>
          <p:cNvPr id="5" name="Freeform 5"/>
          <p:cNvSpPr/>
          <p:nvPr/>
        </p:nvSpPr>
        <p:spPr>
          <a:xfrm rot="-5400000">
            <a:off x="215412" y="1249973"/>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alphaModFix amt="75000"/>
              <a:extLst>
                <a:ext uri="{96DAC541-7B7A-43D3-8B79-37D633B846F1}">
                  <asvg:svgBlip xmlns:asvg="http://schemas.microsoft.com/office/drawing/2016/SVG/main" r:embed="rId5"/>
                </a:ext>
              </a:extLst>
            </a:blip>
            <a:stretch>
              <a:fillRect/>
            </a:stretch>
          </a:blipFill>
        </p:spPr>
      </p:sp>
      <p:sp>
        <p:nvSpPr>
          <p:cNvPr id="6" name="AutoShape 6"/>
          <p:cNvSpPr/>
          <p:nvPr/>
        </p:nvSpPr>
        <p:spPr>
          <a:xfrm rot="-5376337">
            <a:off x="-400441" y="3241875"/>
            <a:ext cx="2075766" cy="0"/>
          </a:xfrm>
          <a:prstGeom prst="line">
            <a:avLst/>
          </a:prstGeom>
          <a:ln w="28575" cap="rnd">
            <a:solidFill>
              <a:srgbClr val="D9D9D9">
                <a:alpha val="74902"/>
              </a:srgbClr>
            </a:solidFill>
            <a:prstDash val="solid"/>
            <a:headEnd type="none" w="sm" len="sm"/>
            <a:tailEnd type="none" w="sm" len="sm"/>
          </a:ln>
        </p:spPr>
      </p:sp>
      <p:sp>
        <p:nvSpPr>
          <p:cNvPr id="7" name="AutoShape 7"/>
          <p:cNvSpPr/>
          <p:nvPr/>
        </p:nvSpPr>
        <p:spPr>
          <a:xfrm flipV="1">
            <a:off x="-130020" y="9258300"/>
            <a:ext cx="15817157" cy="4762"/>
          </a:xfrm>
          <a:prstGeom prst="line">
            <a:avLst/>
          </a:prstGeom>
          <a:ln w="28575" cap="rnd">
            <a:solidFill>
              <a:srgbClr val="D9D9D9"/>
            </a:solidFill>
            <a:prstDash val="solid"/>
            <a:headEnd type="none" w="sm" len="sm"/>
            <a:tailEnd type="none" w="sm" len="sm"/>
          </a:ln>
        </p:spPr>
      </p:sp>
      <p:sp>
        <p:nvSpPr>
          <p:cNvPr id="8" name="Freeform 8"/>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9" name="TextBox 9"/>
          <p:cNvSpPr txBox="1"/>
          <p:nvPr/>
        </p:nvSpPr>
        <p:spPr>
          <a:xfrm>
            <a:off x="885825" y="1019175"/>
            <a:ext cx="11774767" cy="890275"/>
          </a:xfrm>
          <a:prstGeom prst="rect">
            <a:avLst/>
          </a:prstGeom>
        </p:spPr>
        <p:txBody>
          <a:bodyPr lIns="0" tIns="0" rIns="0" bIns="0" rtlCol="0" anchor="t">
            <a:spAutoFit/>
          </a:bodyPr>
          <a:lstStyle/>
          <a:p>
            <a:pPr>
              <a:lnSpc>
                <a:spcPts val="5800"/>
              </a:lnSpc>
              <a:spcBef>
                <a:spcPct val="0"/>
              </a:spcBef>
            </a:pPr>
            <a:r>
              <a:rPr lang="en-US" sz="5800" spc="-295" dirty="0">
                <a:solidFill>
                  <a:srgbClr val="1B75BC"/>
                </a:solidFill>
                <a:latin typeface="Arial Bold"/>
              </a:rPr>
              <a:t>Will the House hold?</a:t>
            </a:r>
          </a:p>
        </p:txBody>
      </p:sp>
      <p:sp>
        <p:nvSpPr>
          <p:cNvPr id="10" name="TextBox 10"/>
          <p:cNvSpPr txBox="1"/>
          <p:nvPr/>
        </p:nvSpPr>
        <p:spPr>
          <a:xfrm>
            <a:off x="742950" y="3064456"/>
            <a:ext cx="11886737" cy="4616648"/>
          </a:xfrm>
          <a:prstGeom prst="rect">
            <a:avLst/>
          </a:prstGeom>
        </p:spPr>
        <p:txBody>
          <a:bodyPr lIns="0" tIns="0" rIns="0" bIns="0" rtlCol="0" anchor="t">
            <a:spAutoFit/>
          </a:bodyPr>
          <a:lstStyle/>
          <a:p>
            <a:pPr marL="561336" lvl="1" indent="-280668">
              <a:lnSpc>
                <a:spcPts val="3639"/>
              </a:lnSpc>
              <a:spcAft>
                <a:spcPts val="2400"/>
              </a:spcAft>
              <a:buFont typeface="Arial"/>
              <a:buChar char="•"/>
            </a:pPr>
            <a:r>
              <a:rPr lang="en-US" sz="3200" dirty="0">
                <a:solidFill>
                  <a:srgbClr val="000000"/>
                </a:solidFill>
                <a:latin typeface="Arial"/>
              </a:rPr>
              <a:t>In the 149-member House, it requires 75 votes to win.</a:t>
            </a:r>
          </a:p>
          <a:p>
            <a:pPr marL="561336" lvl="1" indent="-280668">
              <a:lnSpc>
                <a:spcPts val="3639"/>
              </a:lnSpc>
              <a:spcAft>
                <a:spcPts val="2400"/>
              </a:spcAft>
              <a:buFont typeface="Arial"/>
              <a:buChar char="•"/>
            </a:pPr>
            <a:r>
              <a:rPr lang="en-US" sz="3200" dirty="0">
                <a:solidFill>
                  <a:srgbClr val="000000"/>
                </a:solidFill>
                <a:latin typeface="Arial"/>
              </a:rPr>
              <a:t>79 members of the House consistently sided with public schools on the key voucher votes this session.</a:t>
            </a:r>
          </a:p>
          <a:p>
            <a:pPr marL="561336" lvl="1" indent="-280668">
              <a:lnSpc>
                <a:spcPts val="3639"/>
              </a:lnSpc>
              <a:spcAft>
                <a:spcPts val="2400"/>
              </a:spcAft>
              <a:buFont typeface="Arial"/>
              <a:buChar char="•"/>
            </a:pPr>
            <a:r>
              <a:rPr lang="en-US" sz="3200" dirty="0">
                <a:solidFill>
                  <a:srgbClr val="000000"/>
                </a:solidFill>
                <a:latin typeface="Arial"/>
              </a:rPr>
              <a:t>18 of the 86 who voted FOR the Herrero Amendment, then voted to allow the House Public Education Committee to meet on the voucher bill (which could be for a number of reasons)</a:t>
            </a:r>
          </a:p>
          <a:p>
            <a:pPr marL="561336" lvl="1" indent="-280668">
              <a:lnSpc>
                <a:spcPts val="3639"/>
              </a:lnSpc>
              <a:spcAft>
                <a:spcPts val="2400"/>
              </a:spcAft>
              <a:buFont typeface="Arial"/>
              <a:buChar char="•"/>
            </a:pPr>
            <a:r>
              <a:rPr lang="en-US" sz="3200" dirty="0">
                <a:solidFill>
                  <a:srgbClr val="000000"/>
                </a:solidFill>
                <a:latin typeface="Arial"/>
              </a:rPr>
              <a:t>Previous votes matter, but if circumstances change, so can the votes.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3" name="Freeform 3"/>
          <p:cNvSpPr/>
          <p:nvPr/>
        </p:nvSpPr>
        <p:spPr>
          <a:xfrm>
            <a:off x="5016944" y="6507387"/>
            <a:ext cx="8433561" cy="3026165"/>
          </a:xfrm>
          <a:custGeom>
            <a:avLst/>
            <a:gdLst/>
            <a:ahLst/>
            <a:cxnLst/>
            <a:rect l="l" t="t" r="r" b="b"/>
            <a:pathLst>
              <a:path w="8433561" h="3026165">
                <a:moveTo>
                  <a:pt x="0" y="0"/>
                </a:moveTo>
                <a:lnTo>
                  <a:pt x="8433561" y="0"/>
                </a:lnTo>
                <a:lnTo>
                  <a:pt x="8433561" y="3026165"/>
                </a:lnTo>
                <a:lnTo>
                  <a:pt x="0" y="3026165"/>
                </a:lnTo>
                <a:lnTo>
                  <a:pt x="0" y="0"/>
                </a:lnTo>
                <a:close/>
              </a:path>
            </a:pathLst>
          </a:custGeom>
          <a:blipFill>
            <a:blip r:embed="rId4"/>
            <a:stretch>
              <a:fillRect l="-1320" t="-198236" r="-943"/>
            </a:stretch>
          </a:blipFill>
        </p:spPr>
      </p:sp>
      <p:sp>
        <p:nvSpPr>
          <p:cNvPr id="4" name="Freeform 4"/>
          <p:cNvSpPr/>
          <p:nvPr/>
        </p:nvSpPr>
        <p:spPr>
          <a:xfrm>
            <a:off x="272048" y="2959508"/>
            <a:ext cx="8871952" cy="3085929"/>
          </a:xfrm>
          <a:custGeom>
            <a:avLst/>
            <a:gdLst/>
            <a:ahLst/>
            <a:cxnLst/>
            <a:rect l="l" t="t" r="r" b="b"/>
            <a:pathLst>
              <a:path w="8871952" h="3085929">
                <a:moveTo>
                  <a:pt x="0" y="0"/>
                </a:moveTo>
                <a:lnTo>
                  <a:pt x="8871952" y="0"/>
                </a:lnTo>
                <a:lnTo>
                  <a:pt x="8871952" y="3085929"/>
                </a:lnTo>
                <a:lnTo>
                  <a:pt x="0" y="3085929"/>
                </a:lnTo>
                <a:lnTo>
                  <a:pt x="0" y="0"/>
                </a:lnTo>
                <a:close/>
              </a:path>
            </a:pathLst>
          </a:custGeom>
          <a:blipFill>
            <a:blip r:embed="rId4"/>
            <a:stretch>
              <a:fillRect l="-1260" b="-204643"/>
            </a:stretch>
          </a:blipFill>
        </p:spPr>
      </p:sp>
      <p:sp>
        <p:nvSpPr>
          <p:cNvPr id="5" name="Freeform 5"/>
          <p:cNvSpPr/>
          <p:nvPr/>
        </p:nvSpPr>
        <p:spPr>
          <a:xfrm>
            <a:off x="9144000" y="2959508"/>
            <a:ext cx="8613011" cy="3147413"/>
          </a:xfrm>
          <a:custGeom>
            <a:avLst/>
            <a:gdLst/>
            <a:ahLst/>
            <a:cxnLst/>
            <a:rect l="l" t="t" r="r" b="b"/>
            <a:pathLst>
              <a:path w="8613011" h="3147413">
                <a:moveTo>
                  <a:pt x="0" y="0"/>
                </a:moveTo>
                <a:lnTo>
                  <a:pt x="8613011" y="0"/>
                </a:lnTo>
                <a:lnTo>
                  <a:pt x="8613011" y="3147413"/>
                </a:lnTo>
                <a:lnTo>
                  <a:pt x="0" y="3147413"/>
                </a:lnTo>
                <a:lnTo>
                  <a:pt x="0" y="0"/>
                </a:lnTo>
                <a:close/>
              </a:path>
            </a:pathLst>
          </a:custGeom>
          <a:blipFill>
            <a:blip r:embed="rId4"/>
            <a:stretch>
              <a:fillRect l="-1498" t="-94312" b="-96342"/>
            </a:stretch>
          </a:blipFill>
        </p:spPr>
      </p:sp>
      <p:sp>
        <p:nvSpPr>
          <p:cNvPr id="6" name="AutoShape 6"/>
          <p:cNvSpPr/>
          <p:nvPr/>
        </p:nvSpPr>
        <p:spPr>
          <a:xfrm>
            <a:off x="5016944" y="9533552"/>
            <a:ext cx="8394256" cy="29548"/>
          </a:xfrm>
          <a:prstGeom prst="line">
            <a:avLst/>
          </a:prstGeom>
          <a:ln w="38100" cap="flat">
            <a:solidFill>
              <a:srgbClr val="D9D9D9"/>
            </a:solidFill>
            <a:prstDash val="solid"/>
            <a:headEnd type="none" w="sm" len="sm"/>
            <a:tailEnd type="none" w="sm" len="sm"/>
          </a:ln>
        </p:spPr>
      </p:sp>
      <p:sp>
        <p:nvSpPr>
          <p:cNvPr id="7" name="TextBox 7"/>
          <p:cNvSpPr txBox="1"/>
          <p:nvPr/>
        </p:nvSpPr>
        <p:spPr>
          <a:xfrm>
            <a:off x="562297" y="936780"/>
            <a:ext cx="16827483" cy="1565528"/>
          </a:xfrm>
          <a:prstGeom prst="rect">
            <a:avLst/>
          </a:prstGeom>
        </p:spPr>
        <p:txBody>
          <a:bodyPr lIns="0" tIns="0" rIns="0" bIns="0" rtlCol="0" anchor="t">
            <a:spAutoFit/>
          </a:bodyPr>
          <a:lstStyle/>
          <a:p>
            <a:pPr>
              <a:lnSpc>
                <a:spcPts val="5620"/>
              </a:lnSpc>
            </a:pPr>
            <a:r>
              <a:rPr lang="en-US" sz="5620" spc="-95" dirty="0">
                <a:solidFill>
                  <a:srgbClr val="1B75BC"/>
                </a:solidFill>
                <a:latin typeface="Arial Bold"/>
              </a:rPr>
              <a:t>House Select Committee </a:t>
            </a:r>
          </a:p>
          <a:p>
            <a:pPr>
              <a:lnSpc>
                <a:spcPts val="5620"/>
              </a:lnSpc>
              <a:spcBef>
                <a:spcPct val="0"/>
              </a:spcBef>
            </a:pPr>
            <a:r>
              <a:rPr lang="en-US" sz="5620" spc="-95" dirty="0">
                <a:solidFill>
                  <a:srgbClr val="1B75BC"/>
                </a:solidFill>
                <a:latin typeface="Arial Bold"/>
              </a:rPr>
              <a:t>on Educational Opportunity &amp; Enrichment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6" name="AutoShape 6"/>
          <p:cNvSpPr/>
          <p:nvPr/>
        </p:nvSpPr>
        <p:spPr>
          <a:xfrm>
            <a:off x="7620000" y="9565900"/>
            <a:ext cx="8394256" cy="29548"/>
          </a:xfrm>
          <a:prstGeom prst="line">
            <a:avLst/>
          </a:prstGeom>
          <a:ln w="38100" cap="flat">
            <a:solidFill>
              <a:srgbClr val="D9D9D9"/>
            </a:solidFill>
            <a:prstDash val="solid"/>
            <a:headEnd type="none" w="sm" len="sm"/>
            <a:tailEnd type="none" w="sm" len="sm"/>
          </a:ln>
        </p:spPr>
      </p:sp>
      <p:sp>
        <p:nvSpPr>
          <p:cNvPr id="7" name="TextBox 7"/>
          <p:cNvSpPr txBox="1"/>
          <p:nvPr/>
        </p:nvSpPr>
        <p:spPr>
          <a:xfrm>
            <a:off x="1524000" y="905211"/>
            <a:ext cx="3400103" cy="748795"/>
          </a:xfrm>
          <a:prstGeom prst="rect">
            <a:avLst/>
          </a:prstGeom>
        </p:spPr>
        <p:txBody>
          <a:bodyPr wrap="square" lIns="0" tIns="0" rIns="0" bIns="0" rtlCol="0" anchor="t">
            <a:spAutoFit/>
          </a:bodyPr>
          <a:lstStyle/>
          <a:p>
            <a:pPr>
              <a:lnSpc>
                <a:spcPts val="5620"/>
              </a:lnSpc>
            </a:pPr>
            <a:r>
              <a:rPr lang="en-US" sz="7200" spc="-95" dirty="0">
                <a:solidFill>
                  <a:srgbClr val="1B75BC"/>
                </a:solidFill>
                <a:latin typeface="Arial Bold"/>
              </a:rPr>
              <a:t>The 24</a:t>
            </a:r>
          </a:p>
        </p:txBody>
      </p:sp>
      <p:sp>
        <p:nvSpPr>
          <p:cNvPr id="8" name="TextBox 7">
            <a:extLst>
              <a:ext uri="{FF2B5EF4-FFF2-40B4-BE49-F238E27FC236}">
                <a16:creationId xmlns:a16="http://schemas.microsoft.com/office/drawing/2014/main" id="{CA3C40B5-250E-B19A-B1B0-F0FC6086EF9D}"/>
              </a:ext>
            </a:extLst>
          </p:cNvPr>
          <p:cNvSpPr txBox="1"/>
          <p:nvPr/>
        </p:nvSpPr>
        <p:spPr>
          <a:xfrm>
            <a:off x="1524000" y="2095500"/>
            <a:ext cx="13677900" cy="7028906"/>
          </a:xfrm>
          <a:prstGeom prst="rect">
            <a:avLst/>
          </a:prstGeom>
          <a:noFill/>
        </p:spPr>
        <p:txBody>
          <a:bodyPr wrap="square" numCol="2" rtlCol="0">
            <a:spAutoFit/>
          </a:bodyPr>
          <a:lstStyle/>
          <a:p>
            <a:pPr marL="514350" marR="0" indent="-514350">
              <a:spcBef>
                <a:spcPts val="0"/>
              </a:spcBef>
              <a:spcAft>
                <a:spcPts val="0"/>
              </a:spcAft>
              <a:buFont typeface="+mj-lt"/>
              <a:buAutoNum type="arabicPeriod"/>
            </a:pP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Allison, Steve</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Ashby, Trent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Bailes, Ernest</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Bell, Keith</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Burns, DeWayne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Clardy, Travis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Darby, Drew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Dean, Jay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Geren, Charlie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Holland, Justin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Kacal, Kyle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King, Ken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Kuempel, John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Lambert, Stan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Landgraf, Brooks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Murr, Andrew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Orr, Angelia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Price, Four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Raney, John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Rogers, Glenn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Shine, Hugh </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Smith, Reggie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spcBef>
                <a:spcPts val="0"/>
              </a:spcBef>
              <a:spcAft>
                <a:spcPts val="0"/>
              </a:spcAft>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Spiller, David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514350" indent="-514350">
              <a:buFont typeface="+mj-lt"/>
              <a:buAutoNum type="arabicPeriod"/>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VanDeaver, Gary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5956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82420" y="9110662"/>
            <a:ext cx="16214011" cy="147638"/>
          </a:xfrm>
          <a:prstGeom prst="line">
            <a:avLst/>
          </a:prstGeom>
          <a:ln w="28575" cap="rnd">
            <a:solidFill>
              <a:srgbClr val="D9D9D9"/>
            </a:solidFill>
            <a:prstDash val="solid"/>
            <a:headEnd type="none" w="sm" len="sm"/>
            <a:tailEnd type="none" w="sm" len="sm"/>
          </a:ln>
        </p:spPr>
      </p:sp>
      <p:sp>
        <p:nvSpPr>
          <p:cNvPr id="3" name="AutoShape 3"/>
          <p:cNvSpPr/>
          <p:nvPr/>
        </p:nvSpPr>
        <p:spPr>
          <a:xfrm>
            <a:off x="-5640384" y="6884421"/>
            <a:ext cx="16256977" cy="8229600"/>
          </a:xfrm>
          <a:prstGeom prst="rect">
            <a:avLst/>
          </a:prstGeom>
          <a:solidFill>
            <a:srgbClr val="16CEF6"/>
          </a:solidFill>
        </p:spPr>
      </p:sp>
      <p:sp>
        <p:nvSpPr>
          <p:cNvPr id="4" name="AutoShape 4"/>
          <p:cNvSpPr/>
          <p:nvPr/>
        </p:nvSpPr>
        <p:spPr>
          <a:xfrm>
            <a:off x="9144000" y="5981700"/>
            <a:ext cx="9952845" cy="2685869"/>
          </a:xfrm>
          <a:prstGeom prst="rect">
            <a:avLst/>
          </a:prstGeom>
          <a:solidFill>
            <a:srgbClr val="1B75BC"/>
          </a:solidFill>
        </p:spPr>
      </p:sp>
      <p:grpSp>
        <p:nvGrpSpPr>
          <p:cNvPr id="5" name="Group 5"/>
          <p:cNvGrpSpPr/>
          <p:nvPr/>
        </p:nvGrpSpPr>
        <p:grpSpPr>
          <a:xfrm>
            <a:off x="1085850" y="990600"/>
            <a:ext cx="6972215" cy="7676968"/>
            <a:chOff x="0" y="0"/>
            <a:chExt cx="9296287" cy="10235958"/>
          </a:xfrm>
        </p:grpSpPr>
        <p:pic>
          <p:nvPicPr>
            <p:cNvPr id="6" name="Picture 6"/>
            <p:cNvPicPr>
              <a:picLocks noChangeAspect="1"/>
            </p:cNvPicPr>
            <p:nvPr/>
          </p:nvPicPr>
          <p:blipFill>
            <a:blip r:embed="rId3"/>
            <a:srcRect l="19688" r="19688"/>
            <a:stretch>
              <a:fillRect/>
            </a:stretch>
          </p:blipFill>
          <p:spPr>
            <a:xfrm>
              <a:off x="0" y="0"/>
              <a:ext cx="9296287" cy="10235958"/>
            </a:xfrm>
            <a:prstGeom prst="rect">
              <a:avLst/>
            </a:prstGeom>
          </p:spPr>
        </p:pic>
      </p:grpSp>
      <p:sp>
        <p:nvSpPr>
          <p:cNvPr id="7" name="Freeform 7"/>
          <p:cNvSpPr/>
          <p:nvPr/>
        </p:nvSpPr>
        <p:spPr>
          <a:xfrm rot="-5400000">
            <a:off x="16731762" y="1410919"/>
            <a:ext cx="844062" cy="211015"/>
          </a:xfrm>
          <a:custGeom>
            <a:avLst/>
            <a:gdLst/>
            <a:ahLst/>
            <a:cxnLst/>
            <a:rect l="l" t="t" r="r" b="b"/>
            <a:pathLst>
              <a:path w="844062" h="211015">
                <a:moveTo>
                  <a:pt x="0" y="0"/>
                </a:moveTo>
                <a:lnTo>
                  <a:pt x="844061" y="0"/>
                </a:lnTo>
                <a:lnTo>
                  <a:pt x="844061" y="211015"/>
                </a:lnTo>
                <a:lnTo>
                  <a:pt x="0" y="211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8"/>
          <p:cNvSpPr/>
          <p:nvPr/>
        </p:nvSpPr>
        <p:spPr>
          <a:xfrm rot="-5400000">
            <a:off x="15939739" y="3593303"/>
            <a:ext cx="2456682" cy="0"/>
          </a:xfrm>
          <a:prstGeom prst="line">
            <a:avLst/>
          </a:prstGeom>
          <a:ln w="28575" cap="rnd">
            <a:solidFill>
              <a:srgbClr val="D9D9D9"/>
            </a:solidFill>
            <a:prstDash val="solid"/>
            <a:headEnd type="none" w="sm" len="sm"/>
            <a:tailEnd type="none" w="sm" len="sm"/>
          </a:ln>
        </p:spPr>
      </p:sp>
      <p:sp>
        <p:nvSpPr>
          <p:cNvPr id="9" name="Freeform 9"/>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6"/>
            <a:stretch>
              <a:fillRect/>
            </a:stretch>
          </a:blipFill>
        </p:spPr>
      </p:sp>
      <p:sp>
        <p:nvSpPr>
          <p:cNvPr id="10" name="TextBox 10"/>
          <p:cNvSpPr txBox="1"/>
          <p:nvPr/>
        </p:nvSpPr>
        <p:spPr>
          <a:xfrm>
            <a:off x="9144000" y="1160582"/>
            <a:ext cx="7616492" cy="1038746"/>
          </a:xfrm>
          <a:prstGeom prst="rect">
            <a:avLst/>
          </a:prstGeom>
        </p:spPr>
        <p:txBody>
          <a:bodyPr lIns="0" tIns="0" rIns="0" bIns="0" rtlCol="0" anchor="t">
            <a:spAutoFit/>
          </a:bodyPr>
          <a:lstStyle/>
          <a:p>
            <a:pPr>
              <a:lnSpc>
                <a:spcPts val="8057"/>
              </a:lnSpc>
              <a:spcBef>
                <a:spcPct val="0"/>
              </a:spcBef>
            </a:pPr>
            <a:r>
              <a:rPr lang="en-US" sz="8057" dirty="0">
                <a:solidFill>
                  <a:srgbClr val="1B75BC"/>
                </a:solidFill>
                <a:latin typeface="Arial Bold"/>
              </a:rPr>
              <a:t>The Spin Cycle</a:t>
            </a:r>
          </a:p>
        </p:txBody>
      </p:sp>
      <p:sp>
        <p:nvSpPr>
          <p:cNvPr id="11" name="TextBox 11"/>
          <p:cNvSpPr txBox="1"/>
          <p:nvPr/>
        </p:nvSpPr>
        <p:spPr>
          <a:xfrm>
            <a:off x="9448800" y="6362832"/>
            <a:ext cx="8199119" cy="1923604"/>
          </a:xfrm>
          <a:prstGeom prst="rect">
            <a:avLst/>
          </a:prstGeom>
        </p:spPr>
        <p:txBody>
          <a:bodyPr lIns="0" tIns="0" rIns="0" bIns="0" rtlCol="0" anchor="t">
            <a:spAutoFit/>
          </a:bodyPr>
          <a:lstStyle/>
          <a:p>
            <a:pPr algn="just">
              <a:lnSpc>
                <a:spcPts val="2996"/>
              </a:lnSpc>
            </a:pPr>
            <a:r>
              <a:rPr lang="en-US" sz="2699" dirty="0">
                <a:solidFill>
                  <a:srgbClr val="FFFFFF"/>
                </a:solidFill>
                <a:latin typeface="Arial"/>
              </a:rPr>
              <a:t>And now we </a:t>
            </a:r>
            <a:r>
              <a:rPr lang="en-US" sz="2699">
                <a:solidFill>
                  <a:srgbClr val="FFFFFF"/>
                </a:solidFill>
                <a:latin typeface="Arial"/>
              </a:rPr>
              <a:t>find ourselves </a:t>
            </a:r>
            <a:r>
              <a:rPr lang="en-US" sz="2699" dirty="0">
                <a:solidFill>
                  <a:srgbClr val="FFFFFF"/>
                </a:solidFill>
                <a:latin typeface="Arial"/>
              </a:rPr>
              <a:t>in “the spin cycle” when every legislator goes home (eventually) to tell their voters all they did on their behalf and why they should re-elect them for another session inside the pink dome.</a:t>
            </a:r>
          </a:p>
        </p:txBody>
      </p:sp>
      <p:sp>
        <p:nvSpPr>
          <p:cNvPr id="12" name="TextBox 11">
            <a:extLst>
              <a:ext uri="{FF2B5EF4-FFF2-40B4-BE49-F238E27FC236}">
                <a16:creationId xmlns:a16="http://schemas.microsoft.com/office/drawing/2014/main" id="{3BCFA3DC-CDCE-A3F8-B382-099CA87D2E28}"/>
              </a:ext>
            </a:extLst>
          </p:cNvPr>
          <p:cNvSpPr txBox="1"/>
          <p:nvPr/>
        </p:nvSpPr>
        <p:spPr>
          <a:xfrm>
            <a:off x="8989846" y="3006372"/>
            <a:ext cx="7924799" cy="1077218"/>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Being armed with the facts is the only way to keep your bearings in the spin cycle.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4" name="TextBox 4"/>
          <p:cNvSpPr txBox="1"/>
          <p:nvPr/>
        </p:nvSpPr>
        <p:spPr>
          <a:xfrm>
            <a:off x="347666" y="621030"/>
            <a:ext cx="17277661" cy="832486"/>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"This budget spends $8.7 billion in new money for schools."</a:t>
            </a:r>
          </a:p>
        </p:txBody>
      </p:sp>
      <p:graphicFrame>
        <p:nvGraphicFramePr>
          <p:cNvPr id="5" name="Table 5">
            <a:extLst>
              <a:ext uri="{FF2B5EF4-FFF2-40B4-BE49-F238E27FC236}">
                <a16:creationId xmlns:a16="http://schemas.microsoft.com/office/drawing/2014/main" id="{9E3C6850-8EDE-B2DB-9B8E-53B1AC58CC30}"/>
              </a:ext>
            </a:extLst>
          </p:cNvPr>
          <p:cNvGraphicFramePr>
            <a:graphicFrameLocks noGrp="1"/>
          </p:cNvGraphicFramePr>
          <p:nvPr>
            <p:extLst>
              <p:ext uri="{D42A27DB-BD31-4B8C-83A1-F6EECF244321}">
                <p14:modId xmlns:p14="http://schemas.microsoft.com/office/powerpoint/2010/main" val="479796540"/>
              </p:ext>
            </p:extLst>
          </p:nvPr>
        </p:nvGraphicFramePr>
        <p:xfrm>
          <a:off x="1058826" y="1554834"/>
          <a:ext cx="15621000" cy="7391400"/>
        </p:xfrm>
        <a:graphic>
          <a:graphicData uri="http://schemas.openxmlformats.org/drawingml/2006/table">
            <a:tbl>
              <a:tblPr firstRow="1" lastRow="1" bandRow="1">
                <a:tableStyleId>{5C22544A-7EE6-4342-B048-85BDC9FD1C3A}</a:tableStyleId>
              </a:tblPr>
              <a:tblGrid>
                <a:gridCol w="7323174">
                  <a:extLst>
                    <a:ext uri="{9D8B030D-6E8A-4147-A177-3AD203B41FA5}">
                      <a16:colId xmlns:a16="http://schemas.microsoft.com/office/drawing/2014/main" val="3392945373"/>
                    </a:ext>
                  </a:extLst>
                </a:gridCol>
                <a:gridCol w="2514600">
                  <a:extLst>
                    <a:ext uri="{9D8B030D-6E8A-4147-A177-3AD203B41FA5}">
                      <a16:colId xmlns:a16="http://schemas.microsoft.com/office/drawing/2014/main" val="3614319092"/>
                    </a:ext>
                  </a:extLst>
                </a:gridCol>
                <a:gridCol w="2782582">
                  <a:extLst>
                    <a:ext uri="{9D8B030D-6E8A-4147-A177-3AD203B41FA5}">
                      <a16:colId xmlns:a16="http://schemas.microsoft.com/office/drawing/2014/main" val="459747504"/>
                    </a:ext>
                  </a:extLst>
                </a:gridCol>
                <a:gridCol w="3000644">
                  <a:extLst>
                    <a:ext uri="{9D8B030D-6E8A-4147-A177-3AD203B41FA5}">
                      <a16:colId xmlns:a16="http://schemas.microsoft.com/office/drawing/2014/main" val="2478489381"/>
                    </a:ext>
                  </a:extLst>
                </a:gridCol>
              </a:tblGrid>
              <a:tr h="561975">
                <a:tc>
                  <a:txBody>
                    <a:bodyPr/>
                    <a:lstStyle/>
                    <a:p>
                      <a:endParaRPr lang="en-US" sz="2400" dirty="0">
                        <a:latin typeface="Arial" panose="020B0604020202020204" pitchFamily="34" charset="0"/>
                        <a:cs typeface="Arial" panose="020B0604020202020204" pitchFamily="34" charset="0"/>
                      </a:endParaRPr>
                    </a:p>
                  </a:txBody>
                  <a:tcPr/>
                </a:tc>
                <a:tc>
                  <a:txBody>
                    <a:bodyPr/>
                    <a:lstStyle/>
                    <a:p>
                      <a:pPr algn="ctr"/>
                      <a:r>
                        <a:rPr lang="en-US" sz="2800" dirty="0">
                          <a:latin typeface="Arial" panose="020B0604020202020204" pitchFamily="34" charset="0"/>
                          <a:cs typeface="Arial" panose="020B0604020202020204" pitchFamily="34" charset="0"/>
                        </a:rPr>
                        <a:t>In HB 1</a:t>
                      </a:r>
                    </a:p>
                    <a:p>
                      <a:pPr algn="ctr"/>
                      <a:r>
                        <a:rPr lang="en-US" sz="2800" dirty="0">
                          <a:latin typeface="Arial" panose="020B0604020202020204" pitchFamily="34" charset="0"/>
                          <a:cs typeface="Arial" panose="020B0604020202020204" pitchFamily="34" charset="0"/>
                        </a:rPr>
                        <a:t>2024-25</a:t>
                      </a:r>
                    </a:p>
                  </a:txBody>
                  <a:tcPr/>
                </a:tc>
                <a:tc>
                  <a:txBody>
                    <a:bodyPr/>
                    <a:lstStyle/>
                    <a:p>
                      <a:pPr algn="ctr"/>
                      <a:r>
                        <a:rPr lang="en-US" sz="2800" dirty="0">
                          <a:latin typeface="Arial" panose="020B0604020202020204" pitchFamily="34" charset="0"/>
                          <a:cs typeface="Arial" panose="020B0604020202020204" pitchFamily="34" charset="0"/>
                        </a:rPr>
                        <a:t>Funding Available for 2024-25</a:t>
                      </a:r>
                    </a:p>
                  </a:txBody>
                  <a:tcPr/>
                </a:tc>
                <a:tc>
                  <a:txBody>
                    <a:bodyPr/>
                    <a:lstStyle/>
                    <a:p>
                      <a:pPr algn="ctr"/>
                      <a:r>
                        <a:rPr lang="en-US" sz="2800" dirty="0">
                          <a:latin typeface="Arial" panose="020B0604020202020204" pitchFamily="34" charset="0"/>
                          <a:cs typeface="Arial" panose="020B0604020202020204" pitchFamily="34" charset="0"/>
                        </a:rPr>
                        <a:t>New Funding </a:t>
                      </a:r>
                    </a:p>
                    <a:p>
                      <a:pPr algn="ctr"/>
                      <a:r>
                        <a:rPr lang="en-US" sz="2800" dirty="0">
                          <a:latin typeface="Arial" panose="020B0604020202020204" pitchFamily="34" charset="0"/>
                          <a:cs typeface="Arial" panose="020B0604020202020204" pitchFamily="34" charset="0"/>
                        </a:rPr>
                        <a:t>2024-25</a:t>
                      </a:r>
                    </a:p>
                  </a:txBody>
                  <a:tcPr/>
                </a:tc>
                <a:extLst>
                  <a:ext uri="{0D108BD9-81ED-4DB2-BD59-A6C34878D82A}">
                    <a16:rowId xmlns:a16="http://schemas.microsoft.com/office/drawing/2014/main" val="3277894615"/>
                  </a:ext>
                </a:extLst>
              </a:tr>
              <a:tr h="561975">
                <a:tc>
                  <a:txBody>
                    <a:bodyPr/>
                    <a:lstStyle/>
                    <a:p>
                      <a:r>
                        <a:rPr lang="en-US" sz="2800" dirty="0">
                          <a:latin typeface="Arial" panose="020B0604020202020204" pitchFamily="34" charset="0"/>
                          <a:cs typeface="Arial" panose="020B0604020202020204" pitchFamily="34" charset="0"/>
                        </a:rPr>
                        <a:t>Curriculum/Instructional Materials (HB 1605)</a:t>
                      </a:r>
                    </a:p>
                  </a:txBody>
                  <a:tcPr/>
                </a:tc>
                <a:tc>
                  <a:txBody>
                    <a:bodyPr/>
                    <a:lstStyle/>
                    <a:p>
                      <a:pPr algn="r"/>
                      <a:r>
                        <a:rPr lang="en-US" sz="2800" dirty="0">
                          <a:latin typeface="Arial" panose="020B0604020202020204" pitchFamily="34" charset="0"/>
                          <a:cs typeface="Arial" panose="020B0604020202020204" pitchFamily="34" charset="0"/>
                        </a:rPr>
                        <a:t>$600M</a:t>
                      </a:r>
                    </a:p>
                  </a:txBody>
                  <a:tcPr/>
                </a:tc>
                <a:tc>
                  <a:txBody>
                    <a:bodyPr/>
                    <a:lstStyle/>
                    <a:p>
                      <a:pPr algn="r"/>
                      <a:r>
                        <a:rPr lang="en-US" sz="2800" dirty="0">
                          <a:latin typeface="Arial" panose="020B0604020202020204" pitchFamily="34" charset="0"/>
                          <a:cs typeface="Arial" panose="020B0604020202020204" pitchFamily="34" charset="0"/>
                        </a:rPr>
                        <a:t>$600M</a:t>
                      </a:r>
                    </a:p>
                  </a:txBody>
                  <a:tcPr/>
                </a:tc>
                <a:tc>
                  <a:txBody>
                    <a:bodyPr/>
                    <a:lstStyle/>
                    <a:p>
                      <a:pPr algn="r"/>
                      <a:r>
                        <a:rPr lang="en-US" sz="2800" dirty="0">
                          <a:latin typeface="Arial" panose="020B0604020202020204" pitchFamily="34" charset="0"/>
                          <a:cs typeface="Arial" panose="020B0604020202020204" pitchFamily="34" charset="0"/>
                        </a:rPr>
                        <a:t>$600M</a:t>
                      </a:r>
                    </a:p>
                  </a:txBody>
                  <a:tcPr/>
                </a:tc>
                <a:extLst>
                  <a:ext uri="{0D108BD9-81ED-4DB2-BD59-A6C34878D82A}">
                    <a16:rowId xmlns:a16="http://schemas.microsoft.com/office/drawing/2014/main" val="1069021464"/>
                  </a:ext>
                </a:extLst>
              </a:tr>
              <a:tr h="561975">
                <a:tc>
                  <a:txBody>
                    <a:bodyPr/>
                    <a:lstStyle/>
                    <a:p>
                      <a:r>
                        <a:rPr lang="en-US" sz="2800" dirty="0">
                          <a:latin typeface="Arial" panose="020B0604020202020204" pitchFamily="34" charset="0"/>
                          <a:cs typeface="Arial" panose="020B0604020202020204" pitchFamily="34" charset="0"/>
                        </a:rPr>
                        <a:t>School Safety (HB 3) </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tc>
                  <a:txBody>
                    <a:bodyPr/>
                    <a:lstStyle/>
                    <a:p>
                      <a:pPr algn="r"/>
                      <a:r>
                        <a:rPr lang="en-US" sz="2800" dirty="0">
                          <a:latin typeface="Arial" panose="020B0604020202020204" pitchFamily="34" charset="0"/>
                          <a:cs typeface="Arial" panose="020B0604020202020204" pitchFamily="34" charset="0"/>
                        </a:rPr>
                        <a:t>$300M</a:t>
                      </a:r>
                    </a:p>
                  </a:txBody>
                  <a:tcPr/>
                </a:tc>
                <a:extLst>
                  <a:ext uri="{0D108BD9-81ED-4DB2-BD59-A6C34878D82A}">
                    <a16:rowId xmlns:a16="http://schemas.microsoft.com/office/drawing/2014/main" val="2796525734"/>
                  </a:ext>
                </a:extLst>
              </a:tr>
              <a:tr h="561975">
                <a:tc>
                  <a:txBody>
                    <a:bodyPr/>
                    <a:lstStyle/>
                    <a:p>
                      <a:r>
                        <a:rPr lang="en-US" sz="2800" dirty="0">
                          <a:latin typeface="Arial" panose="020B0604020202020204" pitchFamily="34" charset="0"/>
                          <a:cs typeface="Arial" panose="020B0604020202020204" pitchFamily="34" charset="0"/>
                        </a:rPr>
                        <a:t>FSP Formula Funding Increases and Teacher Compensation (HB 100)</a:t>
                      </a:r>
                    </a:p>
                  </a:txBody>
                  <a:tcPr/>
                </a:tc>
                <a:tc>
                  <a:txBody>
                    <a:bodyPr/>
                    <a:lstStyle/>
                    <a:p>
                      <a:pPr algn="r"/>
                      <a:r>
                        <a:rPr lang="en-US" sz="2800" dirty="0">
                          <a:latin typeface="Arial" panose="020B0604020202020204" pitchFamily="34" charset="0"/>
                          <a:cs typeface="Arial" panose="020B0604020202020204" pitchFamily="34" charset="0"/>
                        </a:rPr>
                        <a:t>$3.997B</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1879874"/>
                  </a:ext>
                </a:extLst>
              </a:tr>
              <a:tr h="561975">
                <a:tc>
                  <a:txBody>
                    <a:bodyPr/>
                    <a:lstStyle/>
                    <a:p>
                      <a:r>
                        <a:rPr lang="en-US" sz="2800" dirty="0">
                          <a:latin typeface="Arial" panose="020B0604020202020204" pitchFamily="34" charset="0"/>
                          <a:cs typeface="Arial" panose="020B0604020202020204" pitchFamily="34" charset="0"/>
                        </a:rPr>
                        <a:t>School Choice (Education Savings Accounts)</a:t>
                      </a:r>
                    </a:p>
                  </a:txBody>
                  <a:tcPr/>
                </a:tc>
                <a:tc>
                  <a:txBody>
                    <a:bodyPr/>
                    <a:lstStyle/>
                    <a:p>
                      <a:pPr algn="r"/>
                      <a:r>
                        <a:rPr lang="en-US" sz="2800" dirty="0">
                          <a:latin typeface="Arial" panose="020B0604020202020204" pitchFamily="34" charset="0"/>
                          <a:cs typeface="Arial" panose="020B0604020202020204" pitchFamily="34" charset="0"/>
                        </a:rPr>
                        <a:t>$500M</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83299736"/>
                  </a:ext>
                </a:extLst>
              </a:tr>
              <a:tr h="561975">
                <a:tc>
                  <a:txBody>
                    <a:bodyPr/>
                    <a:lstStyle/>
                    <a:p>
                      <a:r>
                        <a:rPr lang="en-US" sz="2800" dirty="0">
                          <a:latin typeface="Arial" panose="020B0604020202020204" pitchFamily="34" charset="0"/>
                          <a:cs typeface="Arial" panose="020B0604020202020204" pitchFamily="34" charset="0"/>
                        </a:rPr>
                        <a:t>Virtual Education</a:t>
                      </a:r>
                    </a:p>
                  </a:txBody>
                  <a:tcPr/>
                </a:tc>
                <a:tc>
                  <a:txBody>
                    <a:bodyPr/>
                    <a:lstStyle/>
                    <a:p>
                      <a:pPr algn="r"/>
                      <a:r>
                        <a:rPr lang="en-US" sz="2800" dirty="0">
                          <a:latin typeface="Arial" panose="020B0604020202020204" pitchFamily="34" charset="0"/>
                          <a:cs typeface="Arial" panose="020B0604020202020204" pitchFamily="34" charset="0"/>
                        </a:rPr>
                        <a:t>$49.4M</a:t>
                      </a:r>
                    </a:p>
                  </a:txBody>
                  <a:tcPr/>
                </a:tc>
                <a:tc>
                  <a:txBody>
                    <a:bodyPr/>
                    <a:lstStyle/>
                    <a:p>
                      <a:pPr algn="r"/>
                      <a:endParaRPr lang="en-US" sz="2800" dirty="0">
                        <a:latin typeface="Arial" panose="020B0604020202020204" pitchFamily="34" charset="0"/>
                        <a:cs typeface="Arial" panose="020B0604020202020204" pitchFamily="34" charset="0"/>
                      </a:endParaRPr>
                    </a:p>
                  </a:txBody>
                  <a:tcPr/>
                </a:tc>
                <a:tc>
                  <a:txBody>
                    <a:bodyPr/>
                    <a:lstStyle/>
                    <a:p>
                      <a:pPr algn="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05742920"/>
                  </a:ext>
                </a:extLst>
              </a:tr>
              <a:tr h="561975">
                <a:tc>
                  <a:txBody>
                    <a:bodyPr/>
                    <a:lstStyle/>
                    <a:p>
                      <a:r>
                        <a:rPr lang="en-US" sz="2800" dirty="0">
                          <a:latin typeface="Arial" panose="020B0604020202020204" pitchFamily="34" charset="0"/>
                          <a:cs typeface="Arial" panose="020B0604020202020204" pitchFamily="34" charset="0"/>
                        </a:rPr>
                        <a:t>TRS Active Care</a:t>
                      </a:r>
                    </a:p>
                  </a:txBody>
                  <a:tcPr/>
                </a:tc>
                <a:tc>
                  <a:txBody>
                    <a:bodyPr/>
                    <a:lstStyle/>
                    <a:p>
                      <a:pPr algn="r"/>
                      <a:r>
                        <a:rPr lang="en-US" sz="2800" dirty="0">
                          <a:latin typeface="Arial" panose="020B0604020202020204" pitchFamily="34" charset="0"/>
                          <a:cs typeface="Arial" panose="020B0604020202020204" pitchFamily="34" charset="0"/>
                        </a:rPr>
                        <a:t>$589M</a:t>
                      </a:r>
                    </a:p>
                  </a:txBody>
                  <a:tcPr/>
                </a:tc>
                <a:tc>
                  <a:txBody>
                    <a:bodyPr/>
                    <a:lstStyle/>
                    <a:p>
                      <a:pPr algn="r"/>
                      <a:r>
                        <a:rPr lang="en-US" sz="2800" dirty="0">
                          <a:latin typeface="Arial" panose="020B0604020202020204" pitchFamily="34" charset="0"/>
                          <a:cs typeface="Arial" panose="020B0604020202020204" pitchFamily="34" charset="0"/>
                        </a:rPr>
                        <a:t>$588.5M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$588.5M</a:t>
                      </a:r>
                    </a:p>
                  </a:txBody>
                  <a:tcPr/>
                </a:tc>
                <a:extLst>
                  <a:ext uri="{0D108BD9-81ED-4DB2-BD59-A6C34878D82A}">
                    <a16:rowId xmlns:a16="http://schemas.microsoft.com/office/drawing/2014/main" val="766512160"/>
                  </a:ext>
                </a:extLst>
              </a:tr>
              <a:tr h="561975">
                <a:tc>
                  <a:txBody>
                    <a:bodyPr/>
                    <a:lstStyle/>
                    <a:p>
                      <a:r>
                        <a:rPr lang="en-US" sz="2800" dirty="0">
                          <a:latin typeface="Arial" panose="020B0604020202020204" pitchFamily="34" charset="0"/>
                          <a:cs typeface="Arial" panose="020B0604020202020204" pitchFamily="34" charset="0"/>
                        </a:rPr>
                        <a:t>Increase in Golden Penny Yield</a:t>
                      </a:r>
                    </a:p>
                  </a:txBody>
                  <a:tcPr/>
                </a:tc>
                <a:tc>
                  <a:txBody>
                    <a:bodyPr/>
                    <a:lstStyle/>
                    <a:p>
                      <a:pPr algn="r"/>
                      <a:r>
                        <a:rPr lang="en-US" sz="2800" dirty="0">
                          <a:latin typeface="Arial" panose="020B0604020202020204" pitchFamily="34" charset="0"/>
                          <a:cs typeface="Arial" panose="020B0604020202020204" pitchFamily="34" charset="0"/>
                        </a:rPr>
                        <a:t>$2.367B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$2.367B</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$2.367B</a:t>
                      </a:r>
                    </a:p>
                  </a:txBody>
                  <a:tcPr/>
                </a:tc>
                <a:extLst>
                  <a:ext uri="{0D108BD9-81ED-4DB2-BD59-A6C34878D82A}">
                    <a16:rowId xmlns:a16="http://schemas.microsoft.com/office/drawing/2014/main" val="4101107812"/>
                  </a:ext>
                </a:extLst>
              </a:tr>
              <a:tr h="561975">
                <a:tc>
                  <a:txBody>
                    <a:bodyPr/>
                    <a:lstStyle/>
                    <a:p>
                      <a:r>
                        <a:rPr lang="en-US" sz="2800" dirty="0">
                          <a:latin typeface="Arial" panose="020B0604020202020204" pitchFamily="34" charset="0"/>
                          <a:cs typeface="Arial" panose="020B0604020202020204" pitchFamily="34" charset="0"/>
                        </a:rPr>
                        <a:t>New Instructional Facilities Allotment (NIFA)</a:t>
                      </a:r>
                    </a:p>
                  </a:txBody>
                  <a:tcPr/>
                </a:tc>
                <a:tc>
                  <a:txBody>
                    <a:bodyPr/>
                    <a:lstStyle/>
                    <a:p>
                      <a:pPr algn="r"/>
                      <a:r>
                        <a:rPr lang="en-US" sz="2800" dirty="0">
                          <a:latin typeface="Arial" panose="020B0604020202020204" pitchFamily="34" charset="0"/>
                          <a:cs typeface="Arial" panose="020B0604020202020204" pitchFamily="34" charset="0"/>
                        </a:rPr>
                        <a:t>$60M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$60M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60797917"/>
                  </a:ext>
                </a:extLst>
              </a:tr>
              <a:tr h="56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Instructional Materials (IMTA)</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$307M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$307M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87048615"/>
                  </a:ext>
                </a:extLst>
              </a:tr>
              <a:tr h="561975">
                <a:tc>
                  <a:txBody>
                    <a:bodyPr/>
                    <a:lstStyle/>
                    <a:p>
                      <a:pPr algn="l"/>
                      <a:r>
                        <a:rPr lang="en-US" sz="3200" b="1" dirty="0">
                          <a:latin typeface="Arial" panose="020B0604020202020204" pitchFamily="34" charset="0"/>
                          <a:cs typeface="Arial" panose="020B0604020202020204" pitchFamily="34" charset="0"/>
                        </a:rPr>
                        <a:t>TOTAL</a:t>
                      </a:r>
                    </a:p>
                  </a:txBody>
                  <a:tcPr/>
                </a:tc>
                <a:tc>
                  <a:txBody>
                    <a:bodyPr/>
                    <a:lstStyle/>
                    <a:p>
                      <a:pPr algn="ctr"/>
                      <a:r>
                        <a:rPr lang="en-US" sz="3200" dirty="0">
                          <a:latin typeface="Arial" panose="020B0604020202020204" pitchFamily="34" charset="0"/>
                          <a:cs typeface="Arial" panose="020B0604020202020204" pitchFamily="34" charset="0"/>
                        </a:rPr>
                        <a:t>$8.7 billion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$4.2 billion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$3.9 billion</a:t>
                      </a:r>
                    </a:p>
                  </a:txBody>
                  <a:tcPr/>
                </a:tc>
                <a:extLst>
                  <a:ext uri="{0D108BD9-81ED-4DB2-BD59-A6C34878D82A}">
                    <a16:rowId xmlns:a16="http://schemas.microsoft.com/office/drawing/2014/main" val="648975552"/>
                  </a:ext>
                </a:extLst>
              </a:tr>
            </a:tbl>
          </a:graphicData>
        </a:graphic>
      </p:graphicFrame>
    </p:spTree>
    <p:extLst>
      <p:ext uri="{BB962C8B-B14F-4D97-AF65-F5344CB8AC3E}">
        <p14:creationId xmlns:p14="http://schemas.microsoft.com/office/powerpoint/2010/main" val="39324970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4" name="TextBox 4"/>
          <p:cNvSpPr txBox="1"/>
          <p:nvPr/>
        </p:nvSpPr>
        <p:spPr>
          <a:xfrm>
            <a:off x="238469" y="723900"/>
            <a:ext cx="17277661" cy="713657"/>
          </a:xfrm>
          <a:prstGeom prst="rect">
            <a:avLst/>
          </a:prstGeom>
        </p:spPr>
        <p:txBody>
          <a:bodyPr lIns="0" tIns="0" rIns="0" bIns="0" rtlCol="0" anchor="t">
            <a:spAutoFit/>
          </a:bodyPr>
          <a:lstStyle/>
          <a:p>
            <a:pPr algn="ctr">
              <a:lnSpc>
                <a:spcPts val="6089"/>
              </a:lnSpc>
            </a:pPr>
            <a:r>
              <a:rPr lang="en-US" sz="4349" dirty="0">
                <a:solidFill>
                  <a:srgbClr val="1B75BC"/>
                </a:solidFill>
                <a:latin typeface="Arial Bold"/>
              </a:rPr>
              <a:t>“The Legislature increased funding by $400 per student."</a:t>
            </a:r>
          </a:p>
        </p:txBody>
      </p:sp>
      <p:graphicFrame>
        <p:nvGraphicFramePr>
          <p:cNvPr id="5" name="Table 5">
            <a:extLst>
              <a:ext uri="{FF2B5EF4-FFF2-40B4-BE49-F238E27FC236}">
                <a16:creationId xmlns:a16="http://schemas.microsoft.com/office/drawing/2014/main" id="{9E3C6850-8EDE-B2DB-9B8E-53B1AC58CC30}"/>
              </a:ext>
            </a:extLst>
          </p:cNvPr>
          <p:cNvGraphicFramePr>
            <a:graphicFrameLocks noGrp="1"/>
          </p:cNvGraphicFramePr>
          <p:nvPr>
            <p:extLst>
              <p:ext uri="{D42A27DB-BD31-4B8C-83A1-F6EECF244321}">
                <p14:modId xmlns:p14="http://schemas.microsoft.com/office/powerpoint/2010/main" val="1117495712"/>
              </p:ext>
            </p:extLst>
          </p:nvPr>
        </p:nvGraphicFramePr>
        <p:xfrm>
          <a:off x="1066800" y="1866900"/>
          <a:ext cx="15621000" cy="4895850"/>
        </p:xfrm>
        <a:graphic>
          <a:graphicData uri="http://schemas.openxmlformats.org/drawingml/2006/table">
            <a:tbl>
              <a:tblPr firstRow="1" lastRow="1" bandRow="1">
                <a:tableStyleId>{7DF18680-E054-41AD-8BC1-D1AEF772440D}</a:tableStyleId>
              </a:tblPr>
              <a:tblGrid>
                <a:gridCol w="7246974">
                  <a:extLst>
                    <a:ext uri="{9D8B030D-6E8A-4147-A177-3AD203B41FA5}">
                      <a16:colId xmlns:a16="http://schemas.microsoft.com/office/drawing/2014/main" val="3392945373"/>
                    </a:ext>
                  </a:extLst>
                </a:gridCol>
                <a:gridCol w="2743200">
                  <a:extLst>
                    <a:ext uri="{9D8B030D-6E8A-4147-A177-3AD203B41FA5}">
                      <a16:colId xmlns:a16="http://schemas.microsoft.com/office/drawing/2014/main" val="3614319092"/>
                    </a:ext>
                  </a:extLst>
                </a:gridCol>
                <a:gridCol w="2743200">
                  <a:extLst>
                    <a:ext uri="{9D8B030D-6E8A-4147-A177-3AD203B41FA5}">
                      <a16:colId xmlns:a16="http://schemas.microsoft.com/office/drawing/2014/main" val="459747504"/>
                    </a:ext>
                  </a:extLst>
                </a:gridCol>
                <a:gridCol w="2887626">
                  <a:extLst>
                    <a:ext uri="{9D8B030D-6E8A-4147-A177-3AD203B41FA5}">
                      <a16:colId xmlns:a16="http://schemas.microsoft.com/office/drawing/2014/main" val="2478489381"/>
                    </a:ext>
                  </a:extLst>
                </a:gridCol>
              </a:tblGrid>
              <a:tr h="561975">
                <a:tc>
                  <a:txBody>
                    <a:bodyPr/>
                    <a:lstStyle/>
                    <a:p>
                      <a:endParaRPr lang="en-US" sz="2400" dirty="0">
                        <a:latin typeface="Arial" panose="020B0604020202020204" pitchFamily="34" charset="0"/>
                        <a:cs typeface="Arial" panose="020B0604020202020204" pitchFamily="34" charset="0"/>
                      </a:endParaRPr>
                    </a:p>
                  </a:txBody>
                  <a:tcPr/>
                </a:tc>
                <a:tc>
                  <a:txBody>
                    <a:bodyPr/>
                    <a:lstStyle/>
                    <a:p>
                      <a:pPr algn="ctr"/>
                      <a:r>
                        <a:rPr lang="en-US" sz="2800" dirty="0">
                          <a:latin typeface="Arial" panose="020B0604020202020204" pitchFamily="34" charset="0"/>
                          <a:cs typeface="Arial" panose="020B0604020202020204" pitchFamily="34" charset="0"/>
                        </a:rPr>
                        <a:t>Biennial Appropriation</a:t>
                      </a:r>
                    </a:p>
                  </a:txBody>
                  <a:tcPr/>
                </a:tc>
                <a:tc>
                  <a:txBody>
                    <a:bodyPr/>
                    <a:lstStyle/>
                    <a:p>
                      <a:pPr algn="ctr"/>
                      <a:r>
                        <a:rPr lang="en-US" sz="2800" dirty="0">
                          <a:latin typeface="Arial" panose="020B0604020202020204" pitchFamily="34" charset="0"/>
                          <a:cs typeface="Arial" panose="020B0604020202020204" pitchFamily="34" charset="0"/>
                        </a:rPr>
                        <a:t>Funding Per Year</a:t>
                      </a:r>
                    </a:p>
                  </a:txBody>
                  <a:tcPr/>
                </a:tc>
                <a:tc>
                  <a:txBody>
                    <a:bodyPr/>
                    <a:lstStyle/>
                    <a:p>
                      <a:pPr algn="ctr"/>
                      <a:r>
                        <a:rPr lang="en-US" sz="2800" dirty="0">
                          <a:latin typeface="Arial" panose="020B0604020202020204" pitchFamily="34" charset="0"/>
                          <a:cs typeface="Arial" panose="020B0604020202020204" pitchFamily="34" charset="0"/>
                        </a:rPr>
                        <a:t>Per ADA/Per Year Statewide</a:t>
                      </a:r>
                    </a:p>
                  </a:txBody>
                  <a:tcPr/>
                </a:tc>
                <a:extLst>
                  <a:ext uri="{0D108BD9-81ED-4DB2-BD59-A6C34878D82A}">
                    <a16:rowId xmlns:a16="http://schemas.microsoft.com/office/drawing/2014/main" val="3277894615"/>
                  </a:ext>
                </a:extLst>
              </a:tr>
              <a:tr h="56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Increase in Golden Penny Yield</a:t>
                      </a:r>
                    </a:p>
                  </a:txBody>
                  <a:tcPr/>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$2,400,000,000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$1,200,000,000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$233</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215928509"/>
                  </a:ext>
                </a:extLst>
              </a:tr>
              <a:tr h="561975">
                <a:tc>
                  <a:txBody>
                    <a:bodyPr/>
                    <a:lstStyle/>
                    <a:p>
                      <a:r>
                        <a:rPr lang="en-US" sz="2800" dirty="0">
                          <a:latin typeface="Arial" panose="020B0604020202020204" pitchFamily="34" charset="0"/>
                          <a:cs typeface="Arial" panose="020B0604020202020204" pitchFamily="34" charset="0"/>
                        </a:rPr>
                        <a:t>Curriculum/Instructional Materials (HB 1605)</a:t>
                      </a:r>
                    </a:p>
                  </a:txBody>
                  <a:tcPr/>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$500,000,000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69021464"/>
                  </a:ext>
                </a:extLst>
              </a:tr>
              <a:tr h="561975">
                <a:tc>
                  <a:txBody>
                    <a:bodyPr/>
                    <a:lstStyle/>
                    <a:p>
                      <a:r>
                        <a:rPr lang="en-US" sz="2800" dirty="0">
                          <a:latin typeface="Arial" panose="020B0604020202020204" pitchFamily="34" charset="0"/>
                          <a:cs typeface="Arial" panose="020B0604020202020204" pitchFamily="34" charset="0"/>
                        </a:rPr>
                        <a:t>School Safety (HB 3) </a:t>
                      </a:r>
                    </a:p>
                  </a:txBody>
                  <a:tcPr/>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$150,000,000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96525734"/>
                  </a:ext>
                </a:extLst>
              </a:tr>
              <a:tr h="56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TRS Active Care</a:t>
                      </a:r>
                    </a:p>
                  </a:txBody>
                  <a:tcPr/>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$588,500,000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$294,250,000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61879874"/>
                  </a:ext>
                </a:extLst>
              </a:tr>
              <a:tr h="561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NIFA Restoration</a:t>
                      </a:r>
                    </a:p>
                  </a:txBody>
                  <a:tcPr/>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$60,000,000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83299736"/>
                  </a:ext>
                </a:extLst>
              </a:tr>
              <a:tr h="561975">
                <a:tc>
                  <a:txBody>
                    <a:bodyPr/>
                    <a:lstStyle/>
                    <a:p>
                      <a:r>
                        <a:rPr lang="en-US" sz="2800" dirty="0">
                          <a:latin typeface="Arial" panose="020B0604020202020204" pitchFamily="34" charset="0"/>
                          <a:cs typeface="Arial" panose="020B0604020202020204" pitchFamily="34" charset="0"/>
                        </a:rPr>
                        <a:t>IMTA Restoration</a:t>
                      </a:r>
                    </a:p>
                  </a:txBody>
                  <a:tcPr/>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$307,000,000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$153,500,000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05742920"/>
                  </a:ext>
                </a:extLst>
              </a:tr>
              <a:tr h="561975">
                <a:tc>
                  <a:txBody>
                    <a:bodyPr/>
                    <a:lstStyle/>
                    <a:p>
                      <a:pPr algn="l"/>
                      <a:r>
                        <a:rPr lang="en-US" sz="3200" b="1" dirty="0">
                          <a:latin typeface="Arial" panose="020B0604020202020204" pitchFamily="34" charset="0"/>
                          <a:cs typeface="Arial" panose="020B0604020202020204" pitchFamily="34" charset="0"/>
                        </a:rPr>
                        <a:t>TOTAL</a:t>
                      </a:r>
                    </a:p>
                  </a:txBody>
                  <a:tcPr/>
                </a:tc>
                <a:tc>
                  <a:txBody>
                    <a:bodyPr/>
                    <a:lstStyle/>
                    <a:p>
                      <a:pPr algn="ctr"/>
                      <a:r>
                        <a:rPr lang="en-US" sz="2800" b="0" dirty="0">
                          <a:latin typeface="Arial" panose="020B0604020202020204" pitchFamily="34" charset="0"/>
                          <a:cs typeface="Arial" panose="020B0604020202020204" pitchFamily="34" charset="0"/>
                        </a:rPr>
                        <a:t>$4,144,500,000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latin typeface="Arial" panose="020B0604020202020204" pitchFamily="34" charset="0"/>
                          <a:cs typeface="Arial" panose="020B0604020202020204" pitchFamily="34" charset="0"/>
                        </a:rPr>
                        <a:t>$2,066,750,000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$403</a:t>
                      </a:r>
                    </a:p>
                  </a:txBody>
                  <a:tcPr/>
                </a:tc>
                <a:extLst>
                  <a:ext uri="{0D108BD9-81ED-4DB2-BD59-A6C34878D82A}">
                    <a16:rowId xmlns:a16="http://schemas.microsoft.com/office/drawing/2014/main" val="648975552"/>
                  </a:ext>
                </a:extLst>
              </a:tr>
            </a:tbl>
          </a:graphicData>
        </a:graphic>
      </p:graphicFrame>
    </p:spTree>
    <p:extLst>
      <p:ext uri="{BB962C8B-B14F-4D97-AF65-F5344CB8AC3E}">
        <p14:creationId xmlns:p14="http://schemas.microsoft.com/office/powerpoint/2010/main" val="10707640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sp>
        <p:nvSpPr>
          <p:cNvPr id="4" name="TextBox 4"/>
          <p:cNvSpPr txBox="1"/>
          <p:nvPr/>
        </p:nvSpPr>
        <p:spPr>
          <a:xfrm>
            <a:off x="1143000" y="1028700"/>
            <a:ext cx="15316200" cy="2278188"/>
          </a:xfrm>
          <a:prstGeom prst="rect">
            <a:avLst/>
          </a:prstGeom>
        </p:spPr>
        <p:txBody>
          <a:bodyPr wrap="square" lIns="0" tIns="0" rIns="0" bIns="0" rtlCol="0" anchor="t">
            <a:spAutoFit/>
          </a:bodyPr>
          <a:lstStyle/>
          <a:p>
            <a:pPr algn="ctr">
              <a:lnSpc>
                <a:spcPts val="6089"/>
              </a:lnSpc>
            </a:pPr>
            <a:r>
              <a:rPr lang="en-US" sz="4349" dirty="0">
                <a:solidFill>
                  <a:srgbClr val="1B75BC"/>
                </a:solidFill>
                <a:latin typeface="Arial Bold"/>
              </a:rPr>
              <a:t>“This is the largest tax cut in Texas History, </a:t>
            </a:r>
          </a:p>
          <a:p>
            <a:pPr algn="ctr">
              <a:lnSpc>
                <a:spcPts val="6089"/>
              </a:lnSpc>
            </a:pPr>
            <a:r>
              <a:rPr lang="en-US" sz="4349" dirty="0">
                <a:solidFill>
                  <a:srgbClr val="1B75BC"/>
                </a:solidFill>
                <a:latin typeface="Arial Bold"/>
              </a:rPr>
              <a:t>and it injects billions of new dollars </a:t>
            </a:r>
          </a:p>
          <a:p>
            <a:pPr algn="ctr">
              <a:lnSpc>
                <a:spcPts val="6089"/>
              </a:lnSpc>
            </a:pPr>
            <a:r>
              <a:rPr lang="en-US" sz="4349" dirty="0">
                <a:solidFill>
                  <a:srgbClr val="1B75BC"/>
                </a:solidFill>
                <a:latin typeface="Arial Bold"/>
              </a:rPr>
              <a:t>into the state’s public education system."</a:t>
            </a:r>
          </a:p>
        </p:txBody>
      </p:sp>
      <p:sp>
        <p:nvSpPr>
          <p:cNvPr id="3" name="TextBox 2">
            <a:extLst>
              <a:ext uri="{FF2B5EF4-FFF2-40B4-BE49-F238E27FC236}">
                <a16:creationId xmlns:a16="http://schemas.microsoft.com/office/drawing/2014/main" id="{8028F5E6-F95E-B6F3-747E-F9506A24E4F0}"/>
              </a:ext>
            </a:extLst>
          </p:cNvPr>
          <p:cNvSpPr txBox="1"/>
          <p:nvPr/>
        </p:nvSpPr>
        <p:spPr>
          <a:xfrm>
            <a:off x="2667000" y="5448300"/>
            <a:ext cx="12115800" cy="2677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2800" b="0" i="0" dirty="0">
                <a:solidFill>
                  <a:schemeClr val="bg1"/>
                </a:solidFill>
                <a:effectLst/>
                <a:latin typeface="Arial" panose="020B0604020202020204" pitchFamily="34" charset="0"/>
                <a:cs typeface="Arial" panose="020B0604020202020204" pitchFamily="34" charset="0"/>
              </a:rPr>
              <a:t>Those dollars do not reach classrooms and they do not give schools more money to pay teachers and meet other needs. It would be disingenuous for any legislator to claim that a vote for property-tax relief is a vote to increase funding for Texas classrooms. Property-tax relief is good, but it does not provide the net increase in resources that Texas public schools severely need.</a:t>
            </a:r>
            <a:endParaRPr lang="en-US" sz="28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48F33EA-F9D8-38E2-2D0A-ECDB92FFB03B}"/>
              </a:ext>
            </a:extLst>
          </p:cNvPr>
          <p:cNvSpPr txBox="1"/>
          <p:nvPr/>
        </p:nvSpPr>
        <p:spPr>
          <a:xfrm>
            <a:off x="2667000" y="4828520"/>
            <a:ext cx="701040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Texas School Coalition Statement:</a:t>
            </a:r>
          </a:p>
        </p:txBody>
      </p:sp>
    </p:spTree>
    <p:extLst>
      <p:ext uri="{BB962C8B-B14F-4D97-AF65-F5344CB8AC3E}">
        <p14:creationId xmlns:p14="http://schemas.microsoft.com/office/powerpoint/2010/main" val="1859771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61684" y="8677943"/>
            <a:ext cx="997616" cy="1160714"/>
          </a:xfrm>
          <a:custGeom>
            <a:avLst/>
            <a:gdLst/>
            <a:ahLst/>
            <a:cxnLst/>
            <a:rect l="l" t="t" r="r" b="b"/>
            <a:pathLst>
              <a:path w="997616" h="1160714">
                <a:moveTo>
                  <a:pt x="0" y="0"/>
                </a:moveTo>
                <a:lnTo>
                  <a:pt x="997616" y="0"/>
                </a:lnTo>
                <a:lnTo>
                  <a:pt x="997616" y="1160714"/>
                </a:lnTo>
                <a:lnTo>
                  <a:pt x="0" y="1160714"/>
                </a:lnTo>
                <a:lnTo>
                  <a:pt x="0" y="0"/>
                </a:lnTo>
                <a:close/>
              </a:path>
            </a:pathLst>
          </a:custGeom>
          <a:blipFill>
            <a:blip r:embed="rId3"/>
            <a:stretch>
              <a:fillRect/>
            </a:stretch>
          </a:blipFill>
        </p:spPr>
      </p:sp>
      <p:pic>
        <p:nvPicPr>
          <p:cNvPr id="4" name="Picture 3">
            <a:extLst>
              <a:ext uri="{FF2B5EF4-FFF2-40B4-BE49-F238E27FC236}">
                <a16:creationId xmlns:a16="http://schemas.microsoft.com/office/drawing/2014/main" id="{BA2C98E8-2D2D-1214-48D0-534FA602CC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16714"/>
            <a:ext cx="10613215" cy="1283564"/>
          </a:xfrm>
          <a:prstGeom prst="rect">
            <a:avLst/>
          </a:prstGeom>
          <a:noFill/>
          <a:ln>
            <a:noFill/>
          </a:ln>
        </p:spPr>
      </p:pic>
      <p:pic>
        <p:nvPicPr>
          <p:cNvPr id="7" name="Picture 6">
            <a:extLst>
              <a:ext uri="{FF2B5EF4-FFF2-40B4-BE49-F238E27FC236}">
                <a16:creationId xmlns:a16="http://schemas.microsoft.com/office/drawing/2014/main" id="{CE615386-39BA-D723-CBA8-108376C61B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21475" y="1638300"/>
            <a:ext cx="9645050" cy="8431986"/>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8059</Words>
  <Application>Microsoft Office PowerPoint</Application>
  <PresentationFormat>Custom</PresentationFormat>
  <Paragraphs>840</Paragraphs>
  <Slides>88</Slides>
  <Notes>88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88</vt:i4>
      </vt:variant>
    </vt:vector>
  </HeadingPairs>
  <TitlesOfParts>
    <vt:vector size="97" baseType="lpstr">
      <vt:lpstr>Courier New</vt:lpstr>
      <vt:lpstr>Times New Roman</vt:lpstr>
      <vt:lpstr>Arial Bold</vt:lpstr>
      <vt:lpstr>Avenir Next LT Pro</vt:lpstr>
      <vt:lpstr>Comic Sans MS</vt:lpstr>
      <vt:lpstr>Arial</vt:lpstr>
      <vt:lpstr>Sigher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 Lege Presentation 2023</dc:title>
  <dc:creator>Christy Rome</dc:creator>
  <cp:lastModifiedBy>Christy Rome</cp:lastModifiedBy>
  <cp:revision>27</cp:revision>
  <cp:lastPrinted>2023-06-19T18:23:58Z</cp:lastPrinted>
  <dcterms:created xsi:type="dcterms:W3CDTF">2006-08-16T00:00:00Z</dcterms:created>
  <dcterms:modified xsi:type="dcterms:W3CDTF">2023-06-19T18:47:49Z</dcterms:modified>
  <dc:identifier>DAFlYYCbA2g</dc:identifier>
</cp:coreProperties>
</file>