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4516" r:id="rId2"/>
    <p:sldId id="316" r:id="rId3"/>
    <p:sldId id="317" r:id="rId4"/>
    <p:sldId id="291" r:id="rId5"/>
    <p:sldId id="2419" r:id="rId6"/>
    <p:sldId id="2423" r:id="rId7"/>
    <p:sldId id="2420" r:id="rId8"/>
    <p:sldId id="318" r:id="rId9"/>
    <p:sldId id="392" r:id="rId10"/>
    <p:sldId id="278" r:id="rId11"/>
    <p:sldId id="386" r:id="rId12"/>
    <p:sldId id="387" r:id="rId13"/>
    <p:sldId id="2417" r:id="rId14"/>
    <p:sldId id="326" r:id="rId15"/>
    <p:sldId id="2421" r:id="rId16"/>
    <p:sldId id="2418" r:id="rId17"/>
    <p:sldId id="4515" r:id="rId18"/>
    <p:sldId id="262" r:id="rId19"/>
    <p:sldId id="319" r:id="rId20"/>
    <p:sldId id="2422" r:id="rId21"/>
    <p:sldId id="320" r:id="rId22"/>
    <p:sldId id="269" r:id="rId23"/>
    <p:sldId id="272" r:id="rId24"/>
  </p:sldIdLst>
  <p:sldSz cx="18288000" cy="10287000"/>
  <p:notesSz cx="7010400" cy="9296400"/>
  <p:embeddedFontLst>
    <p:embeddedFont>
      <p:font typeface="Arial" panose="020B0604020202020204" pitchFamily="34" charset="0"/>
      <p:regular r:id="rId26"/>
    </p:embeddedFon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Open Sans Bold" panose="020B0806030504020204" charset="0"/>
      <p:regular r:id="rId36"/>
    </p:embeddedFont>
    <p:embeddedFont>
      <p:font typeface="Segoe Script" panose="030B0504020000000003" pitchFamily="66" charset="0"/>
      <p:regular r:id="rId37"/>
      <p:bold r:id="rId38"/>
    </p:embeddedFont>
    <p:embeddedFont>
      <p:font typeface="Tw Cen MT Condensed" panose="020B0606020104020203"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868" autoAdjust="0"/>
  </p:normalViewPr>
  <p:slideViewPr>
    <p:cSldViewPr>
      <p:cViewPr varScale="1">
        <p:scale>
          <a:sx n="43" d="100"/>
          <a:sy n="43" d="100"/>
        </p:scale>
        <p:origin x="96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Key_Economic_Indicators_updated%20Dec%2029%202022_with%20inflation%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726356786046899E-2"/>
          <c:y val="0.11455619725284187"/>
          <c:w val="0.89746719160104982"/>
          <c:h val="0.77188186251291768"/>
        </c:manualLayout>
      </c:layout>
      <c:scatterChart>
        <c:scatterStyle val="lineMarker"/>
        <c:varyColors val="0"/>
        <c:ser>
          <c:idx val="0"/>
          <c:order val="0"/>
          <c:tx>
            <c:strRef>
              <c:f>Key_Economic_Indicators_updated!$BG$7</c:f>
              <c:strCache>
                <c:ptCount val="1"/>
                <c:pt idx="0">
                  <c:v>Average Consumer Price Index for Texas</c:v>
                </c:pt>
              </c:strCache>
            </c:strRef>
          </c:tx>
          <c:spPr>
            <a:ln w="92075" cap="rnd">
              <a:solidFill>
                <a:schemeClr val="accent1"/>
              </a:solidFill>
              <a:round/>
            </a:ln>
            <a:effectLst/>
          </c:spPr>
          <c:marker>
            <c:symbol val="diamond"/>
            <c:size val="6"/>
            <c:spPr>
              <a:solidFill>
                <a:schemeClr val="accent1"/>
              </a:solidFill>
              <a:ln w="9525">
                <a:solidFill>
                  <a:schemeClr val="accent1"/>
                </a:solidFill>
                <a:round/>
              </a:ln>
              <a:effectLst/>
            </c:spPr>
          </c:marker>
          <c:xVal>
            <c:numRef>
              <c:f>Key_Economic_Indicators_updated!$BF$8:$BF$11</c:f>
              <c:numCache>
                <c:formatCode>General</c:formatCode>
                <c:ptCount val="4"/>
                <c:pt idx="0">
                  <c:v>2019</c:v>
                </c:pt>
                <c:pt idx="1">
                  <c:v>2020</c:v>
                </c:pt>
                <c:pt idx="2">
                  <c:v>2021</c:v>
                </c:pt>
                <c:pt idx="3">
                  <c:v>2022</c:v>
                </c:pt>
              </c:numCache>
            </c:numRef>
          </c:xVal>
          <c:yVal>
            <c:numRef>
              <c:f>Key_Economic_Indicators_updated!$BG$8:$BG$11</c:f>
              <c:numCache>
                <c:formatCode>General</c:formatCode>
                <c:ptCount val="4"/>
                <c:pt idx="0">
                  <c:v>232.143</c:v>
                </c:pt>
                <c:pt idx="1">
                  <c:v>233.935</c:v>
                </c:pt>
                <c:pt idx="2">
                  <c:v>240.375</c:v>
                </c:pt>
                <c:pt idx="3" formatCode="#,##0.000">
                  <c:v>266</c:v>
                </c:pt>
              </c:numCache>
            </c:numRef>
          </c:yVal>
          <c:smooth val="0"/>
          <c:extLst>
            <c:ext xmlns:c16="http://schemas.microsoft.com/office/drawing/2014/chart" uri="{C3380CC4-5D6E-409C-BE32-E72D297353CC}">
              <c16:uniqueId val="{00000000-37B8-4B9F-A484-BB5682F60E86}"/>
            </c:ext>
          </c:extLst>
        </c:ser>
        <c:dLbls>
          <c:showLegendKey val="0"/>
          <c:showVal val="0"/>
          <c:showCatName val="0"/>
          <c:showSerName val="0"/>
          <c:showPercent val="0"/>
          <c:showBubbleSize val="0"/>
        </c:dLbls>
        <c:axId val="258642896"/>
        <c:axId val="258648304"/>
      </c:scatterChart>
      <c:valAx>
        <c:axId val="258642896"/>
        <c:scaling>
          <c:orientation val="minMax"/>
          <c:max val="2022"/>
          <c:min val="201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all" spc="120" normalizeH="0" baseline="0">
                <a:solidFill>
                  <a:schemeClr val="tx1">
                    <a:lumMod val="65000"/>
                    <a:lumOff val="35000"/>
                  </a:schemeClr>
                </a:solidFill>
                <a:latin typeface="+mn-lt"/>
                <a:ea typeface="+mn-ea"/>
                <a:cs typeface="+mn-cs"/>
              </a:defRPr>
            </a:pPr>
            <a:endParaRPr lang="en-US"/>
          </a:p>
        </c:txPr>
        <c:crossAx val="258648304"/>
        <c:crosses val="autoZero"/>
        <c:crossBetween val="midCat"/>
        <c:majorUnit val="1"/>
      </c:valAx>
      <c:valAx>
        <c:axId val="25864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586428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chemeClr val="accent1"/>
            </a:solidFill>
            <a:ln>
              <a:noFill/>
            </a:ln>
            <a:effectLst/>
          </c:spPr>
          <c:cat>
            <c:strRef>
              <c:f>Statewide!$B$2:$B$33</c:f>
              <c:strCache>
                <c:ptCount val="3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pt idx="31">
                  <c:v>2025*</c:v>
                </c:pt>
              </c:strCache>
            </c:strRef>
          </c:cat>
          <c:val>
            <c:numRef>
              <c:f>Statewide!$C$2:$C$33</c:f>
              <c:numCache>
                <c:formatCode>_("$"* #,##0_);_("$"* \(#,##0\);_("$"* "-"??_);_(@_)</c:formatCode>
                <c:ptCount val="32"/>
                <c:pt idx="0">
                  <c:v>131480545</c:v>
                </c:pt>
                <c:pt idx="1">
                  <c:v>259663862</c:v>
                </c:pt>
                <c:pt idx="2">
                  <c:v>265525052</c:v>
                </c:pt>
                <c:pt idx="3">
                  <c:v>209329356</c:v>
                </c:pt>
                <c:pt idx="4">
                  <c:v>244894409</c:v>
                </c:pt>
                <c:pt idx="5">
                  <c:v>479084854</c:v>
                </c:pt>
                <c:pt idx="6">
                  <c:v>466462963</c:v>
                </c:pt>
                <c:pt idx="7">
                  <c:v>530152838</c:v>
                </c:pt>
                <c:pt idx="8">
                  <c:v>760957736</c:v>
                </c:pt>
                <c:pt idx="9">
                  <c:v>971535061</c:v>
                </c:pt>
                <c:pt idx="10">
                  <c:v>1075602976</c:v>
                </c:pt>
                <c:pt idx="11">
                  <c:v>1114880702</c:v>
                </c:pt>
                <c:pt idx="12">
                  <c:v>1298985554</c:v>
                </c:pt>
                <c:pt idx="13">
                  <c:v>1426512022</c:v>
                </c:pt>
                <c:pt idx="14">
                  <c:v>1137319193</c:v>
                </c:pt>
                <c:pt idx="15">
                  <c:v>1434887246</c:v>
                </c:pt>
                <c:pt idx="16">
                  <c:v>1071219907</c:v>
                </c:pt>
                <c:pt idx="17">
                  <c:v>1038261804</c:v>
                </c:pt>
                <c:pt idx="18">
                  <c:v>1085016723</c:v>
                </c:pt>
                <c:pt idx="19">
                  <c:v>1066593162</c:v>
                </c:pt>
                <c:pt idx="20">
                  <c:v>1205002704</c:v>
                </c:pt>
                <c:pt idx="21">
                  <c:v>1483246058</c:v>
                </c:pt>
                <c:pt idx="22">
                  <c:v>1575260848</c:v>
                </c:pt>
                <c:pt idx="23">
                  <c:v>1699046129</c:v>
                </c:pt>
                <c:pt idx="24">
                  <c:v>2004903422</c:v>
                </c:pt>
                <c:pt idx="25">
                  <c:v>2687042428</c:v>
                </c:pt>
                <c:pt idx="26">
                  <c:v>2557802934</c:v>
                </c:pt>
                <c:pt idx="27" formatCode="&quot;$&quot;#,##0">
                  <c:v>2968037352</c:v>
                </c:pt>
                <c:pt idx="28" formatCode="&quot;$&quot;#,##0">
                  <c:v>3003194037</c:v>
                </c:pt>
                <c:pt idx="29" formatCode="&quot;$&quot;#,##0_);[Red]\(&quot;$&quot;#,##0\)">
                  <c:v>4956464000</c:v>
                </c:pt>
                <c:pt idx="30" formatCode="&quot;$&quot;#,##0">
                  <c:v>4696766000</c:v>
                </c:pt>
                <c:pt idx="31" formatCode="&quot;$&quot;#,##0">
                  <c:v>5058498000</c:v>
                </c:pt>
              </c:numCache>
            </c:numRef>
          </c:val>
          <c:extLst>
            <c:ext xmlns:c16="http://schemas.microsoft.com/office/drawing/2014/chart" uri="{C3380CC4-5D6E-409C-BE32-E72D297353CC}">
              <c16:uniqueId val="{00000000-13DA-4B67-9301-E7DEF435B0A1}"/>
            </c:ext>
          </c:extLst>
        </c:ser>
        <c:dLbls>
          <c:showLegendKey val="0"/>
          <c:showVal val="0"/>
          <c:showCatName val="0"/>
          <c:showSerName val="0"/>
          <c:showPercent val="0"/>
          <c:showBubbleSize val="0"/>
        </c:dLbls>
        <c:axId val="1279538864"/>
        <c:axId val="1279540112"/>
      </c:areaChart>
      <c:catAx>
        <c:axId val="1279538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79540112"/>
        <c:crosses val="autoZero"/>
        <c:auto val="1"/>
        <c:lblAlgn val="ctr"/>
        <c:lblOffset val="100"/>
        <c:noMultiLvlLbl val="0"/>
      </c:catAx>
      <c:valAx>
        <c:axId val="12795401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79538864"/>
        <c:crosses val="autoZero"/>
        <c:crossBetween val="midCat"/>
        <c:dispUnits>
          <c:builtInUnit val="billions"/>
          <c:dispUnitsLbl>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c:f>
              <c:strCache>
                <c:ptCount val="1"/>
                <c:pt idx="0">
                  <c:v>General Appropriations Act</c:v>
                </c:pt>
              </c:strCache>
            </c:strRef>
          </c:tx>
          <c:spPr>
            <a:solidFill>
              <a:schemeClr val="accent4">
                <a:lumMod val="60000"/>
                <a:lumOff val="40000"/>
              </a:schemeClr>
            </a:solidFill>
            <a:ln>
              <a:noFill/>
            </a:ln>
            <a:effectLst/>
          </c:spPr>
          <c:invertIfNegative val="0"/>
          <c:cat>
            <c:strRef>
              <c:f>Sheet1!$B$1:$G$1</c:f>
              <c:strCache>
                <c:ptCount val="6"/>
                <c:pt idx="0">
                  <c:v>FY 18</c:v>
                </c:pt>
                <c:pt idx="1">
                  <c:v>FY 19</c:v>
                </c:pt>
                <c:pt idx="2">
                  <c:v>FY20</c:v>
                </c:pt>
                <c:pt idx="3">
                  <c:v>FY21</c:v>
                </c:pt>
                <c:pt idx="4">
                  <c:v>FY 22</c:v>
                </c:pt>
                <c:pt idx="5">
                  <c:v>FY 23*</c:v>
                </c:pt>
              </c:strCache>
            </c:strRef>
          </c:cat>
          <c:val>
            <c:numRef>
              <c:f>Sheet1!$B$2:$G$2</c:f>
              <c:numCache>
                <c:formatCode>"$"#,##0</c:formatCode>
                <c:ptCount val="6"/>
                <c:pt idx="0">
                  <c:v>2049900000</c:v>
                </c:pt>
                <c:pt idx="1">
                  <c:v>2521000000</c:v>
                </c:pt>
                <c:pt idx="2" formatCode="&quot;$&quot;#,##0_);[Red]\(&quot;$&quot;#,##0\)">
                  <c:v>1937866294</c:v>
                </c:pt>
                <c:pt idx="3" formatCode="&quot;$&quot;#,##0_);[Red]\(&quot;$&quot;#,##0\)">
                  <c:v>2176688246</c:v>
                </c:pt>
                <c:pt idx="4">
                  <c:v>2636300000</c:v>
                </c:pt>
                <c:pt idx="5" formatCode="&quot;$&quot;#,##0_);[Red]\(&quot;$&quot;#,##0\)">
                  <c:v>3015500000</c:v>
                </c:pt>
              </c:numCache>
            </c:numRef>
          </c:val>
          <c:extLst>
            <c:ext xmlns:c16="http://schemas.microsoft.com/office/drawing/2014/chart" uri="{C3380CC4-5D6E-409C-BE32-E72D297353CC}">
              <c16:uniqueId val="{00000000-E4C5-46EA-8C63-3CF3D71D05D2}"/>
            </c:ext>
          </c:extLst>
        </c:ser>
        <c:ser>
          <c:idx val="1"/>
          <c:order val="1"/>
          <c:tx>
            <c:strRef>
              <c:f>Sheet1!$A$3</c:f>
              <c:strCache>
                <c:ptCount val="1"/>
                <c:pt idx="0">
                  <c:v>Actual/BRE in FY23</c:v>
                </c:pt>
              </c:strCache>
            </c:strRef>
          </c:tx>
          <c:spPr>
            <a:solidFill>
              <a:schemeClr val="accent6">
                <a:lumMod val="75000"/>
              </a:schemeClr>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2-E4C5-46EA-8C63-3CF3D71D05D2}"/>
              </c:ext>
            </c:extLst>
          </c:dPt>
          <c:cat>
            <c:strRef>
              <c:f>Sheet1!$B$1:$G$1</c:f>
              <c:strCache>
                <c:ptCount val="6"/>
                <c:pt idx="0">
                  <c:v>FY 18</c:v>
                </c:pt>
                <c:pt idx="1">
                  <c:v>FY 19</c:v>
                </c:pt>
                <c:pt idx="2">
                  <c:v>FY20</c:v>
                </c:pt>
                <c:pt idx="3">
                  <c:v>FY21</c:v>
                </c:pt>
                <c:pt idx="4">
                  <c:v>FY 22</c:v>
                </c:pt>
                <c:pt idx="5">
                  <c:v>FY 23*</c:v>
                </c:pt>
              </c:strCache>
            </c:strRef>
          </c:cat>
          <c:val>
            <c:numRef>
              <c:f>Sheet1!$B$3:$G$3</c:f>
              <c:numCache>
                <c:formatCode>"$"#,##0_);[Red]\("$"#,##0\)</c:formatCode>
                <c:ptCount val="6"/>
                <c:pt idx="0" formatCode="_(&quot;$&quot;* #,##0_);_(&quot;$&quot;* \(#,##0\);_(&quot;$&quot;* &quot;-&quot;??_);_(@_)">
                  <c:v>2004903422</c:v>
                </c:pt>
                <c:pt idx="1">
                  <c:v>2687040790</c:v>
                </c:pt>
                <c:pt idx="2">
                  <c:v>2558297385</c:v>
                </c:pt>
                <c:pt idx="3">
                  <c:v>2970048067</c:v>
                </c:pt>
                <c:pt idx="4" formatCode="&quot;$&quot;#,##0">
                  <c:v>3003345344</c:v>
                </c:pt>
                <c:pt idx="5">
                  <c:v>4956464000</c:v>
                </c:pt>
              </c:numCache>
            </c:numRef>
          </c:val>
          <c:extLst>
            <c:ext xmlns:c16="http://schemas.microsoft.com/office/drawing/2014/chart" uri="{C3380CC4-5D6E-409C-BE32-E72D297353CC}">
              <c16:uniqueId val="{00000003-E4C5-46EA-8C63-3CF3D71D05D2}"/>
            </c:ext>
          </c:extLst>
        </c:ser>
        <c:dLbls>
          <c:showLegendKey val="0"/>
          <c:showVal val="0"/>
          <c:showCatName val="0"/>
          <c:showSerName val="0"/>
          <c:showPercent val="0"/>
          <c:showBubbleSize val="0"/>
        </c:dLbls>
        <c:gapWidth val="150"/>
        <c:axId val="1069192688"/>
        <c:axId val="1069193104"/>
      </c:barChart>
      <c:catAx>
        <c:axId val="10691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9193104"/>
        <c:crosses val="autoZero"/>
        <c:auto val="1"/>
        <c:lblAlgn val="ctr"/>
        <c:lblOffset val="100"/>
        <c:noMultiLvlLbl val="0"/>
      </c:catAx>
      <c:valAx>
        <c:axId val="1069193104"/>
        <c:scaling>
          <c:orientation val="minMax"/>
          <c:max val="5000000000"/>
          <c:min val="10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69192688"/>
        <c:crosses val="autoZero"/>
        <c:crossBetween val="between"/>
        <c:majorUnit val="1000000000"/>
        <c:minorUnit val="100000000"/>
        <c:dispUnits>
          <c:builtInUnit val="billions"/>
          <c:dispUnitsLbl>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2020</c:v>
                </c:pt>
              </c:strCache>
            </c:strRef>
          </c:tx>
          <c:spPr>
            <a:solidFill>
              <a:srgbClr val="EABD00"/>
            </a:solidFill>
            <a:ln>
              <a:noFill/>
            </a:ln>
            <a:effectLst/>
          </c:spPr>
          <c:invertIfNegative val="0"/>
          <c:cat>
            <c:strRef>
              <c:f>Sheet1!$A$3:$A$7</c:f>
              <c:strCache>
                <c:ptCount val="5"/>
                <c:pt idx="0">
                  <c:v>Ceiling</c:v>
                </c:pt>
                <c:pt idx="1">
                  <c:v>2nd </c:v>
                </c:pt>
                <c:pt idx="2">
                  <c:v>3rd</c:v>
                </c:pt>
                <c:pt idx="3">
                  <c:v>4th</c:v>
                </c:pt>
                <c:pt idx="4">
                  <c:v>Floor</c:v>
                </c:pt>
              </c:strCache>
            </c:strRef>
          </c:cat>
          <c:val>
            <c:numRef>
              <c:f>Sheet1!$B$3:$B$7</c:f>
              <c:numCache>
                <c:formatCode>0%</c:formatCode>
                <c:ptCount val="5"/>
                <c:pt idx="0">
                  <c:v>0.47</c:v>
                </c:pt>
                <c:pt idx="1">
                  <c:v>0.18</c:v>
                </c:pt>
                <c:pt idx="2">
                  <c:v>0.15</c:v>
                </c:pt>
                <c:pt idx="3">
                  <c:v>0.13</c:v>
                </c:pt>
                <c:pt idx="4">
                  <c:v>7.0000000000000007E-2</c:v>
                </c:pt>
              </c:numCache>
            </c:numRef>
          </c:val>
          <c:extLst>
            <c:ext xmlns:c16="http://schemas.microsoft.com/office/drawing/2014/chart" uri="{C3380CC4-5D6E-409C-BE32-E72D297353CC}">
              <c16:uniqueId val="{00000000-D231-4EB9-B3A7-6AC5E8FAE0AB}"/>
            </c:ext>
          </c:extLst>
        </c:ser>
        <c:ser>
          <c:idx val="1"/>
          <c:order val="1"/>
          <c:tx>
            <c:strRef>
              <c:f>Sheet1!$C$2</c:f>
              <c:strCache>
                <c:ptCount val="1"/>
                <c:pt idx="0">
                  <c:v>2021</c:v>
                </c:pt>
              </c:strCache>
            </c:strRef>
          </c:tx>
          <c:spPr>
            <a:solidFill>
              <a:schemeClr val="accent5"/>
            </a:solidFill>
            <a:ln>
              <a:noFill/>
            </a:ln>
            <a:effectLst/>
          </c:spPr>
          <c:invertIfNegative val="0"/>
          <c:cat>
            <c:strRef>
              <c:f>Sheet1!$A$3:$A$7</c:f>
              <c:strCache>
                <c:ptCount val="5"/>
                <c:pt idx="0">
                  <c:v>Ceiling</c:v>
                </c:pt>
                <c:pt idx="1">
                  <c:v>2nd </c:v>
                </c:pt>
                <c:pt idx="2">
                  <c:v>3rd</c:v>
                </c:pt>
                <c:pt idx="3">
                  <c:v>4th</c:v>
                </c:pt>
                <c:pt idx="4">
                  <c:v>Floor</c:v>
                </c:pt>
              </c:strCache>
            </c:strRef>
          </c:cat>
          <c:val>
            <c:numRef>
              <c:f>Sheet1!$C$3:$C$7</c:f>
              <c:numCache>
                <c:formatCode>0%</c:formatCode>
                <c:ptCount val="5"/>
                <c:pt idx="0">
                  <c:v>0.2</c:v>
                </c:pt>
                <c:pt idx="1">
                  <c:v>0.14000000000000001</c:v>
                </c:pt>
                <c:pt idx="2">
                  <c:v>0.17</c:v>
                </c:pt>
                <c:pt idx="3">
                  <c:v>0.18</c:v>
                </c:pt>
                <c:pt idx="4">
                  <c:v>0.31</c:v>
                </c:pt>
              </c:numCache>
            </c:numRef>
          </c:val>
          <c:extLst>
            <c:ext xmlns:c16="http://schemas.microsoft.com/office/drawing/2014/chart" uri="{C3380CC4-5D6E-409C-BE32-E72D297353CC}">
              <c16:uniqueId val="{00000001-D231-4EB9-B3A7-6AC5E8FAE0AB}"/>
            </c:ext>
          </c:extLst>
        </c:ser>
        <c:ser>
          <c:idx val="2"/>
          <c:order val="2"/>
          <c:tx>
            <c:strRef>
              <c:f>Sheet1!$D$2</c:f>
              <c:strCache>
                <c:ptCount val="1"/>
                <c:pt idx="0">
                  <c:v>2022</c:v>
                </c:pt>
              </c:strCache>
            </c:strRef>
          </c:tx>
          <c:spPr>
            <a:solidFill>
              <a:srgbClr val="C00000"/>
            </a:solidFill>
            <a:ln>
              <a:noFill/>
            </a:ln>
            <a:effectLst/>
          </c:spPr>
          <c:invertIfNegative val="0"/>
          <c:cat>
            <c:strRef>
              <c:f>Sheet1!$A$3:$A$7</c:f>
              <c:strCache>
                <c:ptCount val="5"/>
                <c:pt idx="0">
                  <c:v>Ceiling</c:v>
                </c:pt>
                <c:pt idx="1">
                  <c:v>2nd </c:v>
                </c:pt>
                <c:pt idx="2">
                  <c:v>3rd</c:v>
                </c:pt>
                <c:pt idx="3">
                  <c:v>4th</c:v>
                </c:pt>
                <c:pt idx="4">
                  <c:v>Floor</c:v>
                </c:pt>
              </c:strCache>
            </c:strRef>
          </c:cat>
          <c:val>
            <c:numRef>
              <c:f>Sheet1!$D$3:$D$7</c:f>
              <c:numCache>
                <c:formatCode>0%</c:formatCode>
                <c:ptCount val="5"/>
                <c:pt idx="0">
                  <c:v>0.04</c:v>
                </c:pt>
                <c:pt idx="1">
                  <c:v>0.06</c:v>
                </c:pt>
                <c:pt idx="2">
                  <c:v>0.08</c:v>
                </c:pt>
                <c:pt idx="3">
                  <c:v>0.13</c:v>
                </c:pt>
                <c:pt idx="4">
                  <c:v>0.69</c:v>
                </c:pt>
              </c:numCache>
            </c:numRef>
          </c:val>
          <c:extLst>
            <c:ext xmlns:c16="http://schemas.microsoft.com/office/drawing/2014/chart" uri="{C3380CC4-5D6E-409C-BE32-E72D297353CC}">
              <c16:uniqueId val="{00000002-D231-4EB9-B3A7-6AC5E8FAE0AB}"/>
            </c:ext>
          </c:extLst>
        </c:ser>
        <c:dLbls>
          <c:showLegendKey val="0"/>
          <c:showVal val="0"/>
          <c:showCatName val="0"/>
          <c:showSerName val="0"/>
          <c:showPercent val="0"/>
          <c:showBubbleSize val="0"/>
        </c:dLbls>
        <c:gapWidth val="219"/>
        <c:overlap val="-27"/>
        <c:axId val="1938761055"/>
        <c:axId val="1938735263"/>
      </c:barChart>
      <c:catAx>
        <c:axId val="193876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938735263"/>
        <c:crosses val="autoZero"/>
        <c:auto val="1"/>
        <c:lblAlgn val="ctr"/>
        <c:lblOffset val="100"/>
        <c:noMultiLvlLbl val="0"/>
      </c:catAx>
      <c:valAx>
        <c:axId val="1938735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938761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332AF2-935A-4AC5-8AFB-BA0C8325E307}" type="datetimeFigureOut">
              <a:rPr lang="en-US" smtClean="0"/>
              <a:t>5/8/2023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91B20A-5D7F-4262-80DE-493AA7D3D792}" type="slidenum">
              <a:rPr lang="en-US" smtClean="0"/>
              <a:t>‹#›</a:t>
            </a:fld>
            <a:endParaRPr lang="en-US" dirty="0"/>
          </a:p>
        </p:txBody>
      </p:sp>
    </p:spTree>
    <p:extLst>
      <p:ext uri="{BB962C8B-B14F-4D97-AF65-F5344CB8AC3E}">
        <p14:creationId xmlns:p14="http://schemas.microsoft.com/office/powerpoint/2010/main" val="23110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a:t>
            </a:fld>
            <a:endParaRPr lang="en-US" dirty="0"/>
          </a:p>
        </p:txBody>
      </p:sp>
    </p:spTree>
    <p:extLst>
      <p:ext uri="{BB962C8B-B14F-4D97-AF65-F5344CB8AC3E}">
        <p14:creationId xmlns:p14="http://schemas.microsoft.com/office/powerpoint/2010/main" val="13253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live in a state</a:t>
            </a:r>
            <a:r>
              <a:rPr lang="en-US" baseline="0" dirty="0"/>
              <a:t> where the legislature meets every other year (thank goodness) and that means they adopt a two-year budget (based on estimates).  Then they adopt a supplemental appropriations act as a “true-up” of those estimates based on actual numbers.  The pattern we’ve seen is that the legislature adopts a budget that says recapture will be less than it actually is.  They appropriate enough state funds to pay for public education with less recapture than is actually collected.  Then they adopt a supplemental appropriations act in which the increased amount of recapture that was actually paid is recognized as a state savings that frees up state dollars to be spent on other things.</a:t>
            </a:r>
            <a:endParaRPr lang="en-US" dirty="0"/>
          </a:p>
        </p:txBody>
      </p:sp>
      <p:sp>
        <p:nvSpPr>
          <p:cNvPr id="4" name="Slide Number Placeholder 3"/>
          <p:cNvSpPr>
            <a:spLocks noGrp="1"/>
          </p:cNvSpPr>
          <p:nvPr>
            <p:ph type="sldNum" sz="quarter" idx="10"/>
          </p:nvPr>
        </p:nvSpPr>
        <p:spPr/>
        <p:txBody>
          <a:bodyPr/>
          <a:lstStyle/>
          <a:p>
            <a:fld id="{75E4D4F9-578F-4BA5-93C2-68AE8404E540}" type="slidenum">
              <a:rPr lang="en-US" smtClean="0"/>
              <a:t>10</a:t>
            </a:fld>
            <a:endParaRPr lang="en-US" dirty="0"/>
          </a:p>
        </p:txBody>
      </p:sp>
    </p:spTree>
    <p:extLst>
      <p:ext uri="{BB962C8B-B14F-4D97-AF65-F5344CB8AC3E}">
        <p14:creationId xmlns:p14="http://schemas.microsoft.com/office/powerpoint/2010/main" val="329371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8786786E-9FC4-43B0-8EB0-DA81CAFDDF21}" type="slidenum">
              <a:rPr lang="en-US">
                <a:solidFill>
                  <a:prstClr val="black"/>
                </a:solidFill>
                <a:latin typeface="Calibri" panose="020F0502020204030204"/>
              </a:rPr>
              <a:pPr defTabSz="94947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9332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12</a:t>
            </a:fld>
            <a:endParaRPr lang="en-US" dirty="0"/>
          </a:p>
        </p:txBody>
      </p:sp>
    </p:spTree>
    <p:extLst>
      <p:ext uri="{BB962C8B-B14F-4D97-AF65-F5344CB8AC3E}">
        <p14:creationId xmlns:p14="http://schemas.microsoft.com/office/powerpoint/2010/main" val="45032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36964-0B62-46BD-AA5F-FF6FE47B9D1E}" type="slidenum">
              <a:rPr lang="en-US" smtClean="0"/>
              <a:t>13</a:t>
            </a:fld>
            <a:endParaRPr lang="en-US" dirty="0"/>
          </a:p>
        </p:txBody>
      </p:sp>
    </p:spTree>
    <p:extLst>
      <p:ext uri="{BB962C8B-B14F-4D97-AF65-F5344CB8AC3E}">
        <p14:creationId xmlns:p14="http://schemas.microsoft.com/office/powerpoint/2010/main" val="3556722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4D4F9-578F-4BA5-93C2-68AE8404E540}" type="slidenum">
              <a:rPr lang="en-US" smtClean="0"/>
              <a:t>14</a:t>
            </a:fld>
            <a:endParaRPr lang="en-US" dirty="0"/>
          </a:p>
        </p:txBody>
      </p:sp>
    </p:spTree>
    <p:extLst>
      <p:ext uri="{BB962C8B-B14F-4D97-AF65-F5344CB8AC3E}">
        <p14:creationId xmlns:p14="http://schemas.microsoft.com/office/powerpoint/2010/main" val="378312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15</a:t>
            </a:fld>
            <a:endParaRPr lang="en-US" dirty="0"/>
          </a:p>
        </p:txBody>
      </p:sp>
    </p:spTree>
    <p:extLst>
      <p:ext uri="{BB962C8B-B14F-4D97-AF65-F5344CB8AC3E}">
        <p14:creationId xmlns:p14="http://schemas.microsoft.com/office/powerpoint/2010/main" val="102435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from TEA isolates the state investment in schools compared to state funding for schools with the investment in property tax relief removed.  Student enrollment isn’t increasing by quite as rapid of a pace, but it does continue to increase, while state support for schools (without property tax relief) does not.</a:t>
            </a:r>
          </a:p>
        </p:txBody>
      </p:sp>
      <p:sp>
        <p:nvSpPr>
          <p:cNvPr id="4" name="Slide Number Placeholder 3"/>
          <p:cNvSpPr>
            <a:spLocks noGrp="1"/>
          </p:cNvSpPr>
          <p:nvPr>
            <p:ph type="sldNum" sz="quarter" idx="5"/>
          </p:nvPr>
        </p:nvSpPr>
        <p:spPr/>
        <p:txBody>
          <a:bodyPr/>
          <a:lstStyle/>
          <a:p>
            <a:fld id="{FE99DB60-F547-49C9-8F62-DC65D8897178}" type="slidenum">
              <a:rPr lang="en-US" smtClean="0"/>
              <a:t>16</a:t>
            </a:fld>
            <a:endParaRPr lang="en-US" dirty="0"/>
          </a:p>
        </p:txBody>
      </p:sp>
    </p:spTree>
    <p:extLst>
      <p:ext uri="{BB962C8B-B14F-4D97-AF65-F5344CB8AC3E}">
        <p14:creationId xmlns:p14="http://schemas.microsoft.com/office/powerpoint/2010/main" val="306069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17</a:t>
            </a:fld>
            <a:endParaRPr lang="en-US" dirty="0"/>
          </a:p>
        </p:txBody>
      </p:sp>
    </p:spTree>
    <p:extLst>
      <p:ext uri="{BB962C8B-B14F-4D97-AF65-F5344CB8AC3E}">
        <p14:creationId xmlns:p14="http://schemas.microsoft.com/office/powerpoint/2010/main" val="1525917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18</a:t>
            </a:fld>
            <a:endParaRPr lang="en-US" dirty="0"/>
          </a:p>
        </p:txBody>
      </p:sp>
    </p:spTree>
    <p:extLst>
      <p:ext uri="{BB962C8B-B14F-4D97-AF65-F5344CB8AC3E}">
        <p14:creationId xmlns:p14="http://schemas.microsoft.com/office/powerpoint/2010/main" val="41177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19</a:t>
            </a:fld>
            <a:endParaRPr lang="en-US" dirty="0"/>
          </a:p>
        </p:txBody>
      </p:sp>
    </p:spTree>
    <p:extLst>
      <p:ext uri="{BB962C8B-B14F-4D97-AF65-F5344CB8AC3E}">
        <p14:creationId xmlns:p14="http://schemas.microsoft.com/office/powerpoint/2010/main" val="308808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legislative priorities set out for the Coalition prior to the start of the 88</a:t>
            </a:r>
            <a:r>
              <a:rPr lang="en-US" baseline="30000" dirty="0"/>
              <a:t>th</a:t>
            </a:r>
            <a:r>
              <a:rPr lang="en-US" dirty="0"/>
              <a:t> legislative session, and the purpose of this presentation is to walk you through where we stand on each of these.</a:t>
            </a:r>
          </a:p>
        </p:txBody>
      </p:sp>
      <p:sp>
        <p:nvSpPr>
          <p:cNvPr id="4" name="Slide Number Placeholder 3"/>
          <p:cNvSpPr>
            <a:spLocks noGrp="1"/>
          </p:cNvSpPr>
          <p:nvPr>
            <p:ph type="sldNum" sz="quarter" idx="5"/>
          </p:nvPr>
        </p:nvSpPr>
        <p:spPr/>
        <p:txBody>
          <a:bodyPr/>
          <a:lstStyle/>
          <a:p>
            <a:fld id="{0391B20A-5D7F-4262-80DE-493AA7D3D792}" type="slidenum">
              <a:rPr lang="en-US" smtClean="0"/>
              <a:t>2</a:t>
            </a:fld>
            <a:endParaRPr lang="en-US" dirty="0"/>
          </a:p>
        </p:txBody>
      </p:sp>
    </p:spTree>
    <p:extLst>
      <p:ext uri="{BB962C8B-B14F-4D97-AF65-F5344CB8AC3E}">
        <p14:creationId xmlns:p14="http://schemas.microsoft.com/office/powerpoint/2010/main" val="332261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20</a:t>
            </a:fld>
            <a:endParaRPr lang="en-US" dirty="0"/>
          </a:p>
        </p:txBody>
      </p:sp>
    </p:spTree>
    <p:extLst>
      <p:ext uri="{BB962C8B-B14F-4D97-AF65-F5344CB8AC3E}">
        <p14:creationId xmlns:p14="http://schemas.microsoft.com/office/powerpoint/2010/main" val="852338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21</a:t>
            </a:fld>
            <a:endParaRPr lang="en-US" dirty="0"/>
          </a:p>
        </p:txBody>
      </p:sp>
    </p:spTree>
    <p:extLst>
      <p:ext uri="{BB962C8B-B14F-4D97-AF65-F5344CB8AC3E}">
        <p14:creationId xmlns:p14="http://schemas.microsoft.com/office/powerpoint/2010/main" val="3045309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bill has passed the House and is headed to </a:t>
            </a:r>
            <a:r>
              <a:rPr lang="en-US"/>
              <a:t>the Senate.</a:t>
            </a:r>
          </a:p>
        </p:txBody>
      </p:sp>
      <p:sp>
        <p:nvSpPr>
          <p:cNvPr id="4" name="Slide Number Placeholder 3"/>
          <p:cNvSpPr>
            <a:spLocks noGrp="1"/>
          </p:cNvSpPr>
          <p:nvPr>
            <p:ph type="sldNum" sz="quarter" idx="5"/>
          </p:nvPr>
        </p:nvSpPr>
        <p:spPr/>
        <p:txBody>
          <a:bodyPr/>
          <a:lstStyle/>
          <a:p>
            <a:fld id="{0391B20A-5D7F-4262-80DE-493AA7D3D792}" type="slidenum">
              <a:rPr lang="en-US" smtClean="0"/>
              <a:t>22</a:t>
            </a:fld>
            <a:endParaRPr lang="en-US" dirty="0"/>
          </a:p>
        </p:txBody>
      </p:sp>
    </p:spTree>
    <p:extLst>
      <p:ext uri="{BB962C8B-B14F-4D97-AF65-F5344CB8AC3E}">
        <p14:creationId xmlns:p14="http://schemas.microsoft.com/office/powerpoint/2010/main" val="426709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23</a:t>
            </a:fld>
            <a:endParaRPr lang="en-US" dirty="0"/>
          </a:p>
        </p:txBody>
      </p:sp>
    </p:spTree>
    <p:extLst>
      <p:ext uri="{BB962C8B-B14F-4D97-AF65-F5344CB8AC3E}">
        <p14:creationId xmlns:p14="http://schemas.microsoft.com/office/powerpoint/2010/main" val="314689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we are working to ensure schools have the funding required to enable them to meet the needs of students.  Quite frankly, we will take additional resources in almost any way we can get them, but our preference is to see an increase to the Basic Allotment.  We also recognize the need for increased funding for the purpose of school safety.</a:t>
            </a:r>
          </a:p>
        </p:txBody>
      </p:sp>
      <p:sp>
        <p:nvSpPr>
          <p:cNvPr id="4" name="Slide Number Placeholder 3"/>
          <p:cNvSpPr>
            <a:spLocks noGrp="1"/>
          </p:cNvSpPr>
          <p:nvPr>
            <p:ph type="sldNum" sz="quarter" idx="5"/>
          </p:nvPr>
        </p:nvSpPr>
        <p:spPr/>
        <p:txBody>
          <a:bodyPr/>
          <a:lstStyle/>
          <a:p>
            <a:fld id="{0391B20A-5D7F-4262-80DE-493AA7D3D792}" type="slidenum">
              <a:rPr lang="en-US" smtClean="0"/>
              <a:t>3</a:t>
            </a:fld>
            <a:endParaRPr lang="en-US" dirty="0"/>
          </a:p>
        </p:txBody>
      </p:sp>
    </p:spTree>
    <p:extLst>
      <p:ext uri="{BB962C8B-B14F-4D97-AF65-F5344CB8AC3E}">
        <p14:creationId xmlns:p14="http://schemas.microsoft.com/office/powerpoint/2010/main" val="145713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schools need an increase to the Basic Allotment so badly is that since the last time the Basic Allotment was increased, the rate of inflation has increased by 14.5%.  That greatly diminishes the buying power dollars have compared to where we were four years ago.  Schools are struggling to keep pace with retaining and recruiting staff as well keeping up with the increased cost of supplies and materials.</a:t>
            </a:r>
          </a:p>
        </p:txBody>
      </p:sp>
      <p:sp>
        <p:nvSpPr>
          <p:cNvPr id="4" name="Slide Number Placeholder 3"/>
          <p:cNvSpPr>
            <a:spLocks noGrp="1"/>
          </p:cNvSpPr>
          <p:nvPr>
            <p:ph type="sldNum" sz="quarter" idx="10"/>
          </p:nvPr>
        </p:nvSpPr>
        <p:spPr/>
        <p:txBody>
          <a:bodyPr/>
          <a:lstStyle/>
          <a:p>
            <a:pPr defTabSz="949478">
              <a:defRPr/>
            </a:pPr>
            <a:fld id="{8786786E-9FC4-43B0-8EB0-DA81CAFDDF21}" type="slidenum">
              <a:rPr lang="en-US">
                <a:solidFill>
                  <a:prstClr val="black"/>
                </a:solidFill>
                <a:latin typeface="Calibri" panose="020F0502020204030204"/>
              </a:rPr>
              <a:pPr defTabSz="94947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12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stand on the topic of additional funding is that both chambers are in agreement on the dollars they intend to spend, though not necessarily on how to spend the dollars.  The budget bills in both chambers fully fund enrollment growth and they increase the yield on the golden pennies, as required by law.  This increase will deliver new dollars to many schools.  Most recapture districts will see a funding increase from the increased yield.  Others will not benefit from this change, but those are the districts for whom their local yield is higher than the state, so they will hopefully benefit from the growth in their local values to deliver additional funding.</a:t>
            </a:r>
          </a:p>
          <a:p>
            <a:endParaRPr lang="en-US" dirty="0"/>
          </a:p>
          <a:p>
            <a:r>
              <a:rPr lang="en-US" dirty="0"/>
              <a:t>Then there is the $5 billion set aside for increased funding for public education.  As you can see from the lists here, the House and Senate have differing priorities for how to spend the $5 billion and what strings may be attached.   In some sessions, an additional $5 billion would have really been something to celebrate, but in a session where lawmakers have $33 billion, and a session where the effects of inflation drive up the need for additional dollars so much, it seems that the majority of additional funding will likely come with specific strings attached, rather that to help schools meet unmet needs.  To put things in perspective, when you back into a number by looking at how much they intend to spend on stated priorities with strings, it really doesn’t allow for much of an increase to the Basic Allotment to meet unmet needs.</a:t>
            </a:r>
          </a:p>
        </p:txBody>
      </p:sp>
      <p:sp>
        <p:nvSpPr>
          <p:cNvPr id="4" name="Slide Number Placeholder 3"/>
          <p:cNvSpPr>
            <a:spLocks noGrp="1"/>
          </p:cNvSpPr>
          <p:nvPr>
            <p:ph type="sldNum" sz="quarter" idx="5"/>
          </p:nvPr>
        </p:nvSpPr>
        <p:spPr/>
        <p:txBody>
          <a:bodyPr/>
          <a:lstStyle/>
          <a:p>
            <a:fld id="{0391B20A-5D7F-4262-80DE-493AA7D3D792}" type="slidenum">
              <a:rPr lang="en-US" smtClean="0"/>
              <a:t>5</a:t>
            </a:fld>
            <a:endParaRPr lang="en-US" dirty="0"/>
          </a:p>
        </p:txBody>
      </p:sp>
    </p:spTree>
    <p:extLst>
      <p:ext uri="{BB962C8B-B14F-4D97-AF65-F5344CB8AC3E}">
        <p14:creationId xmlns:p14="http://schemas.microsoft.com/office/powerpoint/2010/main" val="289461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6</a:t>
            </a:fld>
            <a:endParaRPr lang="en-US" dirty="0"/>
          </a:p>
        </p:txBody>
      </p:sp>
    </p:spTree>
    <p:extLst>
      <p:ext uri="{BB962C8B-B14F-4D97-AF65-F5344CB8AC3E}">
        <p14:creationId xmlns:p14="http://schemas.microsoft.com/office/powerpoint/2010/main" val="103818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7</a:t>
            </a:fld>
            <a:endParaRPr lang="en-US" dirty="0"/>
          </a:p>
        </p:txBody>
      </p:sp>
    </p:spTree>
    <p:extLst>
      <p:ext uri="{BB962C8B-B14F-4D97-AF65-F5344CB8AC3E}">
        <p14:creationId xmlns:p14="http://schemas.microsoft.com/office/powerpoint/2010/main" val="321709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B20A-5D7F-4262-80DE-493AA7D3D792}" type="slidenum">
              <a:rPr lang="en-US" smtClean="0"/>
              <a:t>8</a:t>
            </a:fld>
            <a:endParaRPr lang="en-US" dirty="0"/>
          </a:p>
        </p:txBody>
      </p:sp>
    </p:spTree>
    <p:extLst>
      <p:ext uri="{BB962C8B-B14F-4D97-AF65-F5344CB8AC3E}">
        <p14:creationId xmlns:p14="http://schemas.microsoft.com/office/powerpoint/2010/main" val="423844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9DB60-F547-49C9-8F62-DC65D8897178}" type="slidenum">
              <a:rPr lang="en-US" smtClean="0"/>
              <a:t>9</a:t>
            </a:fld>
            <a:endParaRPr lang="en-US" dirty="0"/>
          </a:p>
        </p:txBody>
      </p:sp>
    </p:spTree>
    <p:extLst>
      <p:ext uri="{BB962C8B-B14F-4D97-AF65-F5344CB8AC3E}">
        <p14:creationId xmlns:p14="http://schemas.microsoft.com/office/powerpoint/2010/main" val="42733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4360EE0-22E0-48EB-BBC0-905319606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7F00D15-86D7-4388-7593-17069A27DAC5}"/>
              </a:ext>
            </a:extLst>
          </p:cNvPr>
          <p:cNvSpPr txBox="1"/>
          <p:nvPr/>
        </p:nvSpPr>
        <p:spPr>
          <a:xfrm>
            <a:off x="10515600" y="8420100"/>
            <a:ext cx="6705600" cy="584775"/>
          </a:xfrm>
          <a:prstGeom prst="rect">
            <a:avLst/>
          </a:prstGeom>
          <a:noFill/>
        </p:spPr>
        <p:txBody>
          <a:bodyPr wrap="square" rtlCol="0">
            <a:spAutoFit/>
          </a:bodyP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May 1, 2023</a:t>
            </a:r>
          </a:p>
        </p:txBody>
      </p:sp>
    </p:spTree>
    <p:extLst>
      <p:ext uri="{BB962C8B-B14F-4D97-AF65-F5344CB8AC3E}">
        <p14:creationId xmlns:p14="http://schemas.microsoft.com/office/powerpoint/2010/main" val="89796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019176"/>
            <a:ext cx="8115300" cy="3693319"/>
          </a:xfrm>
          <a:prstGeom prst="rect">
            <a:avLst/>
          </a:prstGeom>
        </p:spPr>
        <p:txBody>
          <a:bodyPr lIns="0" tIns="0" rIns="0" bIns="0" rtlCol="0" anchor="t">
            <a:spAutoFit/>
          </a:bodyPr>
          <a:lstStyle/>
          <a:p>
            <a:pPr algn="just">
              <a:lnSpc>
                <a:spcPts val="9600"/>
              </a:lnSpc>
            </a:pPr>
            <a:r>
              <a:rPr lang="en-US" sz="7200" b="1" spc="161" dirty="0">
                <a:solidFill>
                  <a:srgbClr val="5D7963"/>
                </a:solidFill>
                <a:latin typeface="Open Sans" panose="020B0606030504020204" pitchFamily="34" charset="0"/>
                <a:ea typeface="Open Sans" panose="020B0606030504020204" pitchFamily="34" charset="0"/>
                <a:cs typeface="Open Sans" panose="020B0606030504020204" pitchFamily="34" charset="0"/>
              </a:rPr>
              <a:t>The Appropriations Shell Game</a:t>
            </a:r>
          </a:p>
        </p:txBody>
      </p:sp>
      <p:sp>
        <p:nvSpPr>
          <p:cNvPr id="3" name="AutoShape 3"/>
          <p:cNvSpPr/>
          <p:nvPr/>
        </p:nvSpPr>
        <p:spPr>
          <a:xfrm>
            <a:off x="1" y="5143500"/>
            <a:ext cx="8146697" cy="5143500"/>
          </a:xfrm>
          <a:prstGeom prst="rect">
            <a:avLst/>
          </a:prstGeom>
          <a:solidFill>
            <a:srgbClr val="5D7963"/>
          </a:solidFill>
        </p:spPr>
      </p:sp>
      <p:pic>
        <p:nvPicPr>
          <p:cNvPr id="4" name="Picture 4"/>
          <p:cNvPicPr>
            <a:picLocks noChangeAspect="1"/>
          </p:cNvPicPr>
          <p:nvPr/>
        </p:nvPicPr>
        <p:blipFill>
          <a:blip r:embed="rId3"/>
          <a:srcRect t="5583" b="5583"/>
          <a:stretch>
            <a:fillRect/>
          </a:stretch>
        </p:blipFill>
        <p:spPr>
          <a:xfrm>
            <a:off x="1" y="1"/>
            <a:ext cx="8146697" cy="5427737"/>
          </a:xfrm>
          <a:prstGeom prst="rect">
            <a:avLst/>
          </a:prstGeom>
        </p:spPr>
      </p:pic>
      <p:sp>
        <p:nvSpPr>
          <p:cNvPr id="5" name="TextBox 5"/>
          <p:cNvSpPr txBox="1"/>
          <p:nvPr/>
        </p:nvSpPr>
        <p:spPr>
          <a:xfrm>
            <a:off x="228600" y="5760128"/>
            <a:ext cx="7483884" cy="4194482"/>
          </a:xfrm>
          <a:prstGeom prst="rect">
            <a:avLst/>
          </a:prstGeom>
        </p:spPr>
        <p:txBody>
          <a:bodyPr wrap="square" lIns="0" tIns="0" rIns="0" bIns="0" rtlCol="0" anchor="t">
            <a:spAutoFit/>
          </a:bodyPr>
          <a:lstStyle/>
          <a:p>
            <a:pPr algn="ctr"/>
            <a:r>
              <a:rPr lang="en-US" sz="3407" b="1" dirty="0">
                <a:solidFill>
                  <a:srgbClr val="FFFFFF"/>
                </a:solidFill>
                <a:latin typeface="Arial" panose="020B0604020202020204" pitchFamily="34" charset="0"/>
                <a:cs typeface="Arial" panose="020B0604020202020204" pitchFamily="34" charset="0"/>
              </a:rPr>
              <a:t>In 2021, supplemental appropriations reduced funding for the FSP by $5.2 billion for FY 20-21.  $1.4 billion of that was due to higher-than-expected recapture. </a:t>
            </a:r>
          </a:p>
          <a:p>
            <a:pPr algn="ctr"/>
            <a:r>
              <a:rPr lang="en-US" sz="3407" b="1" dirty="0">
                <a:solidFill>
                  <a:srgbClr val="FFFFFF"/>
                </a:solidFill>
                <a:latin typeface="Arial" panose="020B0604020202020204" pitchFamily="34" charset="0"/>
                <a:cs typeface="Arial" panose="020B0604020202020204" pitchFamily="34" charset="0"/>
              </a:rPr>
              <a:t>In 2023, SB 30 reduces FSP funding by </a:t>
            </a:r>
            <a:r>
              <a:rPr lang="en-US" sz="3407" b="1" u="sng" dirty="0">
                <a:solidFill>
                  <a:srgbClr val="FFFFFF"/>
                </a:solidFill>
                <a:latin typeface="Arial" panose="020B0604020202020204" pitchFamily="34" charset="0"/>
                <a:cs typeface="Arial" panose="020B0604020202020204" pitchFamily="34" charset="0"/>
              </a:rPr>
              <a:t>$8.2 billion</a:t>
            </a:r>
            <a:r>
              <a:rPr lang="en-US" sz="3407" b="1" dirty="0">
                <a:solidFill>
                  <a:srgbClr val="FFFFFF"/>
                </a:solidFill>
                <a:latin typeface="Arial" panose="020B0604020202020204" pitchFamily="34" charset="0"/>
                <a:cs typeface="Arial" panose="020B0604020202020204" pitchFamily="34" charset="0"/>
              </a:rPr>
              <a:t>. $2.4 billion due to higher-than-expected recapture.</a:t>
            </a:r>
          </a:p>
        </p:txBody>
      </p:sp>
      <p:sp>
        <p:nvSpPr>
          <p:cNvPr id="6" name="TextBox 6"/>
          <p:cNvSpPr txBox="1"/>
          <p:nvPr/>
        </p:nvSpPr>
        <p:spPr>
          <a:xfrm>
            <a:off x="9296400" y="5676900"/>
            <a:ext cx="8115300" cy="3323987"/>
          </a:xfrm>
          <a:prstGeom prst="rect">
            <a:avLst/>
          </a:prstGeom>
        </p:spPr>
        <p:txBody>
          <a:bodyPr lIns="0" tIns="0" rIns="0" bIns="0" rtlCol="0" anchor="t">
            <a:spAutoFit/>
          </a:bodyPr>
          <a:lstStyle/>
          <a:p>
            <a:r>
              <a:rPr lang="en-US" sz="3600" dirty="0"/>
              <a:t>Every two years, legislators underestimate the total amount that districts will pay in recapture. Then, when districts pay more than projected, legislators use those recapture dollars to replace other state funding that would have gone to schools.</a:t>
            </a:r>
          </a:p>
        </p:txBody>
      </p:sp>
    </p:spTree>
    <p:extLst>
      <p:ext uri="{BB962C8B-B14F-4D97-AF65-F5344CB8AC3E}">
        <p14:creationId xmlns:p14="http://schemas.microsoft.com/office/powerpoint/2010/main" val="147519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7" y="876300"/>
            <a:ext cx="12146643" cy="1143000"/>
          </a:xfrm>
        </p:spPr>
        <p:txBody>
          <a:bodyPr/>
          <a:lstStyle/>
          <a:p>
            <a:r>
              <a:rPr lang="en-US" dirty="0"/>
              <a:t>Recapture: Appropriations vs. Actual</a:t>
            </a:r>
          </a:p>
        </p:txBody>
      </p:sp>
      <p:sp>
        <p:nvSpPr>
          <p:cNvPr id="5" name="AutoShape 3"/>
          <p:cNvSpPr/>
          <p:nvPr/>
        </p:nvSpPr>
        <p:spPr>
          <a:xfrm>
            <a:off x="0" y="0"/>
            <a:ext cx="16840200" cy="1257300"/>
          </a:xfrm>
          <a:prstGeom prst="rect">
            <a:avLst/>
          </a:prstGeom>
          <a:solidFill>
            <a:srgbClr val="5D7963"/>
          </a:solidFill>
        </p:spPr>
      </p:sp>
      <p:sp>
        <p:nvSpPr>
          <p:cNvPr id="6" name="TextBox 5"/>
          <p:cNvSpPr txBox="1"/>
          <p:nvPr/>
        </p:nvSpPr>
        <p:spPr>
          <a:xfrm>
            <a:off x="685800" y="90043"/>
            <a:ext cx="15925800" cy="1043555"/>
          </a:xfrm>
          <a:prstGeom prst="rect">
            <a:avLst/>
          </a:prstGeom>
        </p:spPr>
        <p:txBody>
          <a:bodyPr wrap="square" lIns="0" tIns="0" rIns="0" bIns="0" rtlCol="0" anchor="t">
            <a:spAutoFit/>
          </a:bodyPr>
          <a:lstStyle/>
          <a:p>
            <a:pPr algn="ctr" defTabSz="914445">
              <a:lnSpc>
                <a:spcPts val="8352"/>
              </a:lnSpc>
            </a:pPr>
            <a:r>
              <a:rPr lang="en-US" sz="6000" b="1" spc="140" dirty="0">
                <a:solidFill>
                  <a:srgbClr val="FFFFFF"/>
                </a:solidFill>
                <a:latin typeface="Open Sans" panose="020B0606030504020204" pitchFamily="34" charset="0"/>
                <a:ea typeface="Open Sans" panose="020B0606030504020204" pitchFamily="34" charset="0"/>
                <a:cs typeface="Open Sans" panose="020B0606030504020204" pitchFamily="34" charset="0"/>
              </a:rPr>
              <a:t>Appropriated vs. Actual Recapture</a:t>
            </a:r>
          </a:p>
        </p:txBody>
      </p:sp>
      <p:sp>
        <p:nvSpPr>
          <p:cNvPr id="4" name="Rectangle 3"/>
          <p:cNvSpPr/>
          <p:nvPr/>
        </p:nvSpPr>
        <p:spPr>
          <a:xfrm>
            <a:off x="3200400" y="1257300"/>
            <a:ext cx="868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dirty="0">
              <a:solidFill>
                <a:prstClr val="white"/>
              </a:solidFill>
              <a:latin typeface="Calibri"/>
            </a:endParaRPr>
          </a:p>
        </p:txBody>
      </p:sp>
      <p:graphicFrame>
        <p:nvGraphicFramePr>
          <p:cNvPr id="10" name="Chart 9">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2277362595"/>
              </p:ext>
            </p:extLst>
          </p:nvPr>
        </p:nvGraphicFramePr>
        <p:xfrm>
          <a:off x="990600" y="1638300"/>
          <a:ext cx="16154400" cy="8153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CD56ACF-5902-9DC5-55A7-7F970D146863}"/>
              </a:ext>
            </a:extLst>
          </p:cNvPr>
          <p:cNvSpPr txBox="1"/>
          <p:nvPr/>
        </p:nvSpPr>
        <p:spPr>
          <a:xfrm>
            <a:off x="12954000" y="1638300"/>
            <a:ext cx="2286000" cy="2677656"/>
          </a:xfrm>
          <a:prstGeom prst="rect">
            <a:avLst/>
          </a:prstGeom>
          <a:solidFill>
            <a:srgbClr val="5D7963"/>
          </a:solidFill>
        </p:spPr>
        <p:txBody>
          <a:bodyPr wrap="square" rtlCol="0">
            <a:spAutoFit/>
          </a:bodyPr>
          <a:lstStyle/>
          <a:p>
            <a:pPr defTabSz="914445"/>
            <a:r>
              <a:rPr lang="en-US" sz="2400" b="1" dirty="0">
                <a:solidFill>
                  <a:prstClr val="white"/>
                </a:solidFill>
                <a:latin typeface="Calibri"/>
              </a:rPr>
              <a:t>$2.4 billion of the $8.2 billion reduction to the FSP in SB 30 is due to higher-than-expected recapture</a:t>
            </a:r>
            <a:r>
              <a:rPr lang="en-US" sz="1400" b="1" dirty="0">
                <a:solidFill>
                  <a:prstClr val="white"/>
                </a:solidFill>
                <a:latin typeface="Calibri"/>
              </a:rPr>
              <a:t>.</a:t>
            </a:r>
          </a:p>
        </p:txBody>
      </p:sp>
    </p:spTree>
    <p:extLst>
      <p:ext uri="{BB962C8B-B14F-4D97-AF65-F5344CB8AC3E}">
        <p14:creationId xmlns:p14="http://schemas.microsoft.com/office/powerpoint/2010/main" val="71001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2" cy="10287000"/>
          </a:xfrm>
          <a:prstGeom prst="rect">
            <a:avLst/>
          </a:prstGeom>
        </p:spPr>
      </p:pic>
      <p:sp>
        <p:nvSpPr>
          <p:cNvPr id="3" name="TextBox 2"/>
          <p:cNvSpPr txBox="1"/>
          <p:nvPr/>
        </p:nvSpPr>
        <p:spPr>
          <a:xfrm>
            <a:off x="6105293" y="2709748"/>
            <a:ext cx="10654991" cy="5309146"/>
          </a:xfrm>
          <a:prstGeom prst="rect">
            <a:avLst/>
          </a:prstGeom>
          <a:noFill/>
        </p:spPr>
        <p:txBody>
          <a:bodyPr wrap="square" rtlCol="0">
            <a:spAutoFit/>
          </a:bodyPr>
          <a:lstStyle/>
          <a:p>
            <a:pPr marL="428625" indent="-428625">
              <a:spcBef>
                <a:spcPts val="900"/>
              </a:spcBef>
              <a:spcAft>
                <a:spcPts val="1800"/>
              </a:spcAft>
              <a:buFont typeface="Arial" panose="020B0604020202020204" pitchFamily="34" charset="0"/>
              <a:buChar char="•"/>
            </a:pPr>
            <a:r>
              <a:rPr lang="en-US" sz="3600" dirty="0"/>
              <a:t>Support balanced approach to continued property tax relief that is sustainable over time</a:t>
            </a:r>
          </a:p>
          <a:p>
            <a:pPr marL="428625" indent="-428625">
              <a:spcBef>
                <a:spcPts val="900"/>
              </a:spcBef>
              <a:spcAft>
                <a:spcPts val="1800"/>
              </a:spcAft>
              <a:buFont typeface="Arial" panose="020B0604020202020204" pitchFamily="34" charset="0"/>
              <a:buChar char="•"/>
            </a:pPr>
            <a:r>
              <a:rPr lang="en-US" sz="3600" dirty="0"/>
              <a:t>Protect districts from loss of funding due too expiration of Formula Transition Grant</a:t>
            </a:r>
          </a:p>
          <a:p>
            <a:pPr marL="428625" indent="-428625">
              <a:spcBef>
                <a:spcPts val="900"/>
              </a:spcBef>
              <a:spcAft>
                <a:spcPts val="1800"/>
              </a:spcAft>
              <a:buFont typeface="Arial" panose="020B0604020202020204" pitchFamily="34" charset="0"/>
              <a:buChar char="•"/>
            </a:pPr>
            <a:r>
              <a:rPr lang="en-US" sz="3600" dirty="0"/>
              <a:t>Support measures to provide </a:t>
            </a:r>
            <a:r>
              <a:rPr lang="en-US" sz="3600" u="sng" dirty="0"/>
              <a:t>increased revenue </a:t>
            </a:r>
            <a:r>
              <a:rPr lang="en-US" sz="3600" dirty="0"/>
              <a:t>to provide for increased school funding and ongoing property tax relief</a:t>
            </a:r>
          </a:p>
          <a:p>
            <a:endParaRPr lang="en-US" sz="2700" dirty="0"/>
          </a:p>
        </p:txBody>
      </p:sp>
    </p:spTree>
    <p:extLst>
      <p:ext uri="{BB962C8B-B14F-4D97-AF65-F5344CB8AC3E}">
        <p14:creationId xmlns:p14="http://schemas.microsoft.com/office/powerpoint/2010/main" val="369622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91E7C-0259-40F3-80A5-96923D7D81DC}"/>
              </a:ext>
            </a:extLst>
          </p:cNvPr>
          <p:cNvSpPr>
            <a:spLocks noGrp="1"/>
          </p:cNvSpPr>
          <p:nvPr>
            <p:ph type="dt" sz="half" idx="10"/>
          </p:nvPr>
        </p:nvSpPr>
        <p:spPr/>
        <p:txBody>
          <a:bodyPr/>
          <a:lstStyle/>
          <a:p>
            <a:r>
              <a:rPr lang="en-US" dirty="0"/>
              <a:t>11/29/2022</a:t>
            </a:r>
          </a:p>
        </p:txBody>
      </p:sp>
      <p:sp>
        <p:nvSpPr>
          <p:cNvPr id="4" name="Footer Placeholder 3">
            <a:extLst>
              <a:ext uri="{FF2B5EF4-FFF2-40B4-BE49-F238E27FC236}">
                <a16:creationId xmlns:a16="http://schemas.microsoft.com/office/drawing/2014/main" id="{F5998DFE-067D-4AD4-BF83-0A8276020179}"/>
              </a:ext>
            </a:extLst>
          </p:cNvPr>
          <p:cNvSpPr>
            <a:spLocks noGrp="1"/>
          </p:cNvSpPr>
          <p:nvPr>
            <p:ph type="ftr" sz="quarter" idx="11"/>
          </p:nvPr>
        </p:nvSpPr>
        <p:spPr/>
        <p:txBody>
          <a:bodyPr/>
          <a:lstStyle/>
          <a:p>
            <a:r>
              <a:rPr lang="en-US" dirty="0"/>
              <a:t>©2022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A142577-BEC0-4729-AEE1-3965CE7EC217}"/>
              </a:ext>
            </a:extLst>
          </p:cNvPr>
          <p:cNvSpPr>
            <a:spLocks noGrp="1"/>
          </p:cNvSpPr>
          <p:nvPr>
            <p:ph type="sldNum" sz="quarter" idx="12"/>
          </p:nvPr>
        </p:nvSpPr>
        <p:spPr/>
        <p:txBody>
          <a:bodyPr/>
          <a:lstStyle/>
          <a:p>
            <a:fld id="{83AD5058-CDAF-4189-8437-BD52B82C84EF}" type="slidenum">
              <a:rPr lang="en-US" smtClean="0"/>
              <a:t>13</a:t>
            </a:fld>
            <a:endParaRPr lang="en-US" dirty="0"/>
          </a:p>
        </p:txBody>
      </p:sp>
      <p:sp>
        <p:nvSpPr>
          <p:cNvPr id="14" name="TextBox 13">
            <a:extLst>
              <a:ext uri="{FF2B5EF4-FFF2-40B4-BE49-F238E27FC236}">
                <a16:creationId xmlns:a16="http://schemas.microsoft.com/office/drawing/2014/main" id="{05AC8ABE-EC83-44C2-B796-468F6942C438}"/>
              </a:ext>
            </a:extLst>
          </p:cNvPr>
          <p:cNvSpPr txBox="1"/>
          <p:nvPr/>
        </p:nvSpPr>
        <p:spPr>
          <a:xfrm>
            <a:off x="452804" y="1613130"/>
            <a:ext cx="17382392" cy="507831"/>
          </a:xfrm>
          <a:prstGeom prst="rect">
            <a:avLst/>
          </a:prstGeom>
          <a:solidFill>
            <a:schemeClr val="bg1"/>
          </a:solidFill>
        </p:spPr>
        <p:txBody>
          <a:bodyPr wrap="square" rtlCol="0">
            <a:spAutoFit/>
          </a:bodyPr>
          <a:lstStyle/>
          <a:p>
            <a:pPr algn="ctr"/>
            <a:r>
              <a:rPr lang="en-US" sz="2700" dirty="0">
                <a:solidFill>
                  <a:schemeClr val="bg1"/>
                </a:solidFill>
              </a:rPr>
              <a:t>Comptroller’s Estimates are Statutorily Required October 1</a:t>
            </a:r>
            <a:r>
              <a:rPr lang="en-US" sz="2700" baseline="30000" dirty="0">
                <a:solidFill>
                  <a:schemeClr val="bg1"/>
                </a:solidFill>
              </a:rPr>
              <a:t>st</a:t>
            </a:r>
            <a:r>
              <a:rPr lang="en-US" sz="2700" dirty="0">
                <a:solidFill>
                  <a:schemeClr val="bg1"/>
                </a:solidFill>
              </a:rPr>
              <a:t> of even-numbered years &amp; March 1</a:t>
            </a:r>
            <a:r>
              <a:rPr lang="en-US" sz="2700" baseline="30000" dirty="0">
                <a:solidFill>
                  <a:schemeClr val="bg1"/>
                </a:solidFill>
              </a:rPr>
              <a:t>st</a:t>
            </a:r>
            <a:r>
              <a:rPr lang="en-US" sz="2700" dirty="0">
                <a:solidFill>
                  <a:schemeClr val="bg1"/>
                </a:solidFill>
              </a:rPr>
              <a:t> odd-numbered years</a:t>
            </a:r>
          </a:p>
        </p:txBody>
      </p:sp>
      <p:grpSp>
        <p:nvGrpSpPr>
          <p:cNvPr id="11" name="Group 10">
            <a:extLst>
              <a:ext uri="{FF2B5EF4-FFF2-40B4-BE49-F238E27FC236}">
                <a16:creationId xmlns:a16="http://schemas.microsoft.com/office/drawing/2014/main" id="{8361A328-7C97-9443-A5DC-61ABA29E2ED0}"/>
              </a:ext>
            </a:extLst>
          </p:cNvPr>
          <p:cNvGrpSpPr/>
          <p:nvPr/>
        </p:nvGrpSpPr>
        <p:grpSpPr>
          <a:xfrm>
            <a:off x="731306" y="1681744"/>
            <a:ext cx="10502747" cy="7674215"/>
            <a:chOff x="487537" y="1121162"/>
            <a:chExt cx="7001831" cy="5116143"/>
          </a:xfrm>
        </p:grpSpPr>
        <p:grpSp>
          <p:nvGrpSpPr>
            <p:cNvPr id="19" name="Group 18">
              <a:extLst>
                <a:ext uri="{FF2B5EF4-FFF2-40B4-BE49-F238E27FC236}">
                  <a16:creationId xmlns:a16="http://schemas.microsoft.com/office/drawing/2014/main" id="{12EB8600-CC21-B044-AA60-ED2CEF222BF0}"/>
                </a:ext>
              </a:extLst>
            </p:cNvPr>
            <p:cNvGrpSpPr/>
            <p:nvPr/>
          </p:nvGrpSpPr>
          <p:grpSpPr>
            <a:xfrm>
              <a:off x="487537" y="1121162"/>
              <a:ext cx="7001831" cy="4247190"/>
              <a:chOff x="487537" y="892562"/>
              <a:chExt cx="7001831" cy="4247190"/>
            </a:xfrm>
          </p:grpSpPr>
          <p:pic>
            <p:nvPicPr>
              <p:cNvPr id="7" name="Picture 6">
                <a:extLst>
                  <a:ext uri="{FF2B5EF4-FFF2-40B4-BE49-F238E27FC236}">
                    <a16:creationId xmlns:a16="http://schemas.microsoft.com/office/drawing/2014/main" id="{7CE09DDA-A284-45D7-BF07-744DEE5EB1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537" y="892562"/>
                <a:ext cx="7001831" cy="4247190"/>
              </a:xfrm>
              <a:prstGeom prst="rect">
                <a:avLst/>
              </a:prstGeom>
            </p:spPr>
          </p:pic>
          <p:sp>
            <p:nvSpPr>
              <p:cNvPr id="8" name="TextBox 7">
                <a:extLst>
                  <a:ext uri="{FF2B5EF4-FFF2-40B4-BE49-F238E27FC236}">
                    <a16:creationId xmlns:a16="http://schemas.microsoft.com/office/drawing/2014/main" id="{0AE09285-3433-4B08-A999-A97E84E14C97}"/>
                  </a:ext>
                </a:extLst>
              </p:cNvPr>
              <p:cNvSpPr txBox="1"/>
              <p:nvPr/>
            </p:nvSpPr>
            <p:spPr>
              <a:xfrm>
                <a:off x="3340311"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2" name="TextBox 11">
                <a:extLst>
                  <a:ext uri="{FF2B5EF4-FFF2-40B4-BE49-F238E27FC236}">
                    <a16:creationId xmlns:a16="http://schemas.microsoft.com/office/drawing/2014/main" id="{D42C3FD6-FC42-4F58-B108-DE2F1A299AA2}"/>
                  </a:ext>
                </a:extLst>
              </p:cNvPr>
              <p:cNvSpPr txBox="1"/>
              <p:nvPr/>
            </p:nvSpPr>
            <p:spPr>
              <a:xfrm>
                <a:off x="2295025"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5" name="TextBox 14">
                <a:extLst>
                  <a:ext uri="{FF2B5EF4-FFF2-40B4-BE49-F238E27FC236}">
                    <a16:creationId xmlns:a16="http://schemas.microsoft.com/office/drawing/2014/main" id="{61ACDB29-4434-44EC-8A81-A3347D66F4BB}"/>
                  </a:ext>
                </a:extLst>
              </p:cNvPr>
              <p:cNvSpPr txBox="1"/>
              <p:nvPr/>
            </p:nvSpPr>
            <p:spPr>
              <a:xfrm>
                <a:off x="1233575"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6" name="TextBox 15">
                <a:extLst>
                  <a:ext uri="{FF2B5EF4-FFF2-40B4-BE49-F238E27FC236}">
                    <a16:creationId xmlns:a16="http://schemas.microsoft.com/office/drawing/2014/main" id="{2412D6EB-D146-4900-80AC-BCC8B8D12E84}"/>
                  </a:ext>
                </a:extLst>
              </p:cNvPr>
              <p:cNvSpPr txBox="1"/>
              <p:nvPr/>
            </p:nvSpPr>
            <p:spPr>
              <a:xfrm>
                <a:off x="6559773"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7" name="TextBox 16">
                <a:extLst>
                  <a:ext uri="{FF2B5EF4-FFF2-40B4-BE49-F238E27FC236}">
                    <a16:creationId xmlns:a16="http://schemas.microsoft.com/office/drawing/2014/main" id="{BA6F0DDC-2C8B-4474-953A-A3EBB9B3315A}"/>
                  </a:ext>
                </a:extLst>
              </p:cNvPr>
              <p:cNvSpPr txBox="1"/>
              <p:nvPr/>
            </p:nvSpPr>
            <p:spPr>
              <a:xfrm>
                <a:off x="5502113"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8" name="TextBox 17">
                <a:extLst>
                  <a:ext uri="{FF2B5EF4-FFF2-40B4-BE49-F238E27FC236}">
                    <a16:creationId xmlns:a16="http://schemas.microsoft.com/office/drawing/2014/main" id="{7539E660-617D-48C8-BD38-658D453A57F0}"/>
                  </a:ext>
                </a:extLst>
              </p:cNvPr>
              <p:cNvSpPr txBox="1"/>
              <p:nvPr/>
            </p:nvSpPr>
            <p:spPr>
              <a:xfrm>
                <a:off x="4435033" y="426967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20" name="TextBox 19">
                <a:extLst>
                  <a:ext uri="{FF2B5EF4-FFF2-40B4-BE49-F238E27FC236}">
                    <a16:creationId xmlns:a16="http://schemas.microsoft.com/office/drawing/2014/main" id="{76456D97-EE64-4665-84C2-AB74E91378F1}"/>
                  </a:ext>
                </a:extLst>
              </p:cNvPr>
              <p:cNvSpPr txBox="1"/>
              <p:nvPr/>
            </p:nvSpPr>
            <p:spPr>
              <a:xfrm>
                <a:off x="3340311" y="3725147"/>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1" name="TextBox 20">
                <a:extLst>
                  <a:ext uri="{FF2B5EF4-FFF2-40B4-BE49-F238E27FC236}">
                    <a16:creationId xmlns:a16="http://schemas.microsoft.com/office/drawing/2014/main" id="{2645F31D-398C-480A-A73D-94E793AE7AED}"/>
                  </a:ext>
                </a:extLst>
              </p:cNvPr>
              <p:cNvSpPr txBox="1"/>
              <p:nvPr/>
            </p:nvSpPr>
            <p:spPr>
              <a:xfrm>
                <a:off x="2295025" y="3725147"/>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3" name="TextBox 22">
                <a:extLst>
                  <a:ext uri="{FF2B5EF4-FFF2-40B4-BE49-F238E27FC236}">
                    <a16:creationId xmlns:a16="http://schemas.microsoft.com/office/drawing/2014/main" id="{550EDE6B-3231-402F-9714-14DF8B5AF05C}"/>
                  </a:ext>
                </a:extLst>
              </p:cNvPr>
              <p:cNvSpPr txBox="1"/>
              <p:nvPr/>
            </p:nvSpPr>
            <p:spPr>
              <a:xfrm>
                <a:off x="6559773" y="3725147"/>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4" name="TextBox 23">
                <a:extLst>
                  <a:ext uri="{FF2B5EF4-FFF2-40B4-BE49-F238E27FC236}">
                    <a16:creationId xmlns:a16="http://schemas.microsoft.com/office/drawing/2014/main" id="{EECEFD86-FA69-4EEE-80E0-BA0ABD1225FA}"/>
                  </a:ext>
                </a:extLst>
              </p:cNvPr>
              <p:cNvSpPr txBox="1"/>
              <p:nvPr/>
            </p:nvSpPr>
            <p:spPr>
              <a:xfrm>
                <a:off x="5502113" y="3725147"/>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5" name="TextBox 24">
                <a:extLst>
                  <a:ext uri="{FF2B5EF4-FFF2-40B4-BE49-F238E27FC236}">
                    <a16:creationId xmlns:a16="http://schemas.microsoft.com/office/drawing/2014/main" id="{992C4ADE-4264-42A7-B590-71313A1166EA}"/>
                  </a:ext>
                </a:extLst>
              </p:cNvPr>
              <p:cNvSpPr txBox="1"/>
              <p:nvPr/>
            </p:nvSpPr>
            <p:spPr>
              <a:xfrm>
                <a:off x="4435033" y="3725147"/>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6" name="TextBox 25">
                <a:extLst>
                  <a:ext uri="{FF2B5EF4-FFF2-40B4-BE49-F238E27FC236}">
                    <a16:creationId xmlns:a16="http://schemas.microsoft.com/office/drawing/2014/main" id="{D820EDC4-0424-4989-911A-23FA257AFD4E}"/>
                  </a:ext>
                </a:extLst>
              </p:cNvPr>
              <p:cNvSpPr txBox="1"/>
              <p:nvPr/>
            </p:nvSpPr>
            <p:spPr>
              <a:xfrm>
                <a:off x="3340311" y="333406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29" name="TextBox 28">
                <a:extLst>
                  <a:ext uri="{FF2B5EF4-FFF2-40B4-BE49-F238E27FC236}">
                    <a16:creationId xmlns:a16="http://schemas.microsoft.com/office/drawing/2014/main" id="{F634DDDE-B978-489E-A628-1A3E628BA63D}"/>
                  </a:ext>
                </a:extLst>
              </p:cNvPr>
              <p:cNvSpPr txBox="1"/>
              <p:nvPr/>
            </p:nvSpPr>
            <p:spPr>
              <a:xfrm>
                <a:off x="6559773" y="333406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0" name="TextBox 29">
                <a:extLst>
                  <a:ext uri="{FF2B5EF4-FFF2-40B4-BE49-F238E27FC236}">
                    <a16:creationId xmlns:a16="http://schemas.microsoft.com/office/drawing/2014/main" id="{71437CD7-9FBF-4920-8369-3F01D56A47D7}"/>
                  </a:ext>
                </a:extLst>
              </p:cNvPr>
              <p:cNvSpPr txBox="1"/>
              <p:nvPr/>
            </p:nvSpPr>
            <p:spPr>
              <a:xfrm>
                <a:off x="5502113" y="333406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1" name="TextBox 30">
                <a:extLst>
                  <a:ext uri="{FF2B5EF4-FFF2-40B4-BE49-F238E27FC236}">
                    <a16:creationId xmlns:a16="http://schemas.microsoft.com/office/drawing/2014/main" id="{5446CF05-94BA-4564-A1F1-A22B86F5B642}"/>
                  </a:ext>
                </a:extLst>
              </p:cNvPr>
              <p:cNvSpPr txBox="1"/>
              <p:nvPr/>
            </p:nvSpPr>
            <p:spPr>
              <a:xfrm>
                <a:off x="4435033" y="333406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5" name="TextBox 34">
                <a:extLst>
                  <a:ext uri="{FF2B5EF4-FFF2-40B4-BE49-F238E27FC236}">
                    <a16:creationId xmlns:a16="http://schemas.microsoft.com/office/drawing/2014/main" id="{E13672AF-D4DB-4B77-80EB-C9626269A471}"/>
                  </a:ext>
                </a:extLst>
              </p:cNvPr>
              <p:cNvSpPr txBox="1"/>
              <p:nvPr/>
            </p:nvSpPr>
            <p:spPr>
              <a:xfrm>
                <a:off x="6559773" y="279922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$0.05</a:t>
                </a:r>
              </a:p>
            </p:txBody>
          </p:sp>
          <p:sp>
            <p:nvSpPr>
              <p:cNvPr id="36" name="TextBox 35">
                <a:extLst>
                  <a:ext uri="{FF2B5EF4-FFF2-40B4-BE49-F238E27FC236}">
                    <a16:creationId xmlns:a16="http://schemas.microsoft.com/office/drawing/2014/main" id="{576C53B4-7DA3-44B1-A5E0-7DC248413C3B}"/>
                  </a:ext>
                </a:extLst>
              </p:cNvPr>
              <p:cNvSpPr txBox="1"/>
              <p:nvPr/>
            </p:nvSpPr>
            <p:spPr>
              <a:xfrm>
                <a:off x="5502113" y="279922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$0.05</a:t>
                </a:r>
              </a:p>
            </p:txBody>
          </p:sp>
          <p:sp>
            <p:nvSpPr>
              <p:cNvPr id="37" name="TextBox 36">
                <a:extLst>
                  <a:ext uri="{FF2B5EF4-FFF2-40B4-BE49-F238E27FC236}">
                    <a16:creationId xmlns:a16="http://schemas.microsoft.com/office/drawing/2014/main" id="{9FF7B67C-B911-4037-8DFA-6827AB74D88A}"/>
                  </a:ext>
                </a:extLst>
              </p:cNvPr>
              <p:cNvSpPr txBox="1"/>
              <p:nvPr/>
            </p:nvSpPr>
            <p:spPr>
              <a:xfrm>
                <a:off x="4435033" y="279922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$0.05</a:t>
                </a:r>
              </a:p>
            </p:txBody>
          </p:sp>
          <p:sp>
            <p:nvSpPr>
              <p:cNvPr id="41" name="TextBox 40">
                <a:extLst>
                  <a:ext uri="{FF2B5EF4-FFF2-40B4-BE49-F238E27FC236}">
                    <a16:creationId xmlns:a16="http://schemas.microsoft.com/office/drawing/2014/main" id="{601B5F26-6E7A-4D41-AAFF-6003C3977907}"/>
                  </a:ext>
                </a:extLst>
              </p:cNvPr>
              <p:cNvSpPr txBox="1"/>
              <p:nvPr/>
            </p:nvSpPr>
            <p:spPr>
              <a:xfrm>
                <a:off x="6559773" y="2170119"/>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$0.035</a:t>
                </a:r>
              </a:p>
            </p:txBody>
          </p:sp>
          <p:sp>
            <p:nvSpPr>
              <p:cNvPr id="42" name="TextBox 41">
                <a:extLst>
                  <a:ext uri="{FF2B5EF4-FFF2-40B4-BE49-F238E27FC236}">
                    <a16:creationId xmlns:a16="http://schemas.microsoft.com/office/drawing/2014/main" id="{4BD77B24-080A-4830-9556-CE3D60032AAE}"/>
                  </a:ext>
                </a:extLst>
              </p:cNvPr>
              <p:cNvSpPr txBox="1"/>
              <p:nvPr/>
            </p:nvSpPr>
            <p:spPr>
              <a:xfrm>
                <a:off x="5502113" y="2170119"/>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$0.035</a:t>
                </a:r>
              </a:p>
            </p:txBody>
          </p:sp>
          <p:sp>
            <p:nvSpPr>
              <p:cNvPr id="50" name="TextBox 49">
                <a:extLst>
                  <a:ext uri="{FF2B5EF4-FFF2-40B4-BE49-F238E27FC236}">
                    <a16:creationId xmlns:a16="http://schemas.microsoft.com/office/drawing/2014/main" id="{DD965AB6-68B2-4051-A349-A5D46DF6E605}"/>
                  </a:ext>
                </a:extLst>
              </p:cNvPr>
              <p:cNvSpPr txBox="1"/>
              <p:nvPr/>
            </p:nvSpPr>
            <p:spPr>
              <a:xfrm>
                <a:off x="6559773" y="165773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$0.035</a:t>
                </a:r>
              </a:p>
            </p:txBody>
          </p:sp>
        </p:grpSp>
        <p:grpSp>
          <p:nvGrpSpPr>
            <p:cNvPr id="10" name="Group 9">
              <a:extLst>
                <a:ext uri="{FF2B5EF4-FFF2-40B4-BE49-F238E27FC236}">
                  <a16:creationId xmlns:a16="http://schemas.microsoft.com/office/drawing/2014/main" id="{D2D5755D-46A7-B6F6-A400-BE0EF062FCEE}"/>
                </a:ext>
              </a:extLst>
            </p:cNvPr>
            <p:cNvGrpSpPr/>
            <p:nvPr/>
          </p:nvGrpSpPr>
          <p:grpSpPr>
            <a:xfrm>
              <a:off x="1149873" y="5510107"/>
              <a:ext cx="6108446" cy="727198"/>
              <a:chOff x="1149873" y="5510107"/>
              <a:chExt cx="6108446" cy="727198"/>
            </a:xfrm>
          </p:grpSpPr>
          <p:sp>
            <p:nvSpPr>
              <p:cNvPr id="51" name="Rectangle 50">
                <a:extLst>
                  <a:ext uri="{FF2B5EF4-FFF2-40B4-BE49-F238E27FC236}">
                    <a16:creationId xmlns:a16="http://schemas.microsoft.com/office/drawing/2014/main" id="{2EA727FA-6AFE-4FEE-BB98-81CC24FDE420}"/>
                  </a:ext>
                </a:extLst>
              </p:cNvPr>
              <p:cNvSpPr/>
              <p:nvPr/>
            </p:nvSpPr>
            <p:spPr>
              <a:xfrm>
                <a:off x="1149873" y="5510107"/>
                <a:ext cx="6084648" cy="327988"/>
              </a:xfrm>
              <a:prstGeom prst="rect">
                <a:avLst/>
              </a:prstGeom>
              <a:gradFill flip="none" rotWithShape="1">
                <a:gsLst>
                  <a:gs pos="22000">
                    <a:srgbClr val="CF4F01"/>
                  </a:gs>
                  <a:gs pos="55000">
                    <a:srgbClr val="FF9900"/>
                  </a:gs>
                  <a:gs pos="77000">
                    <a:srgbClr val="FFB84F"/>
                  </a:gs>
                  <a:gs pos="100000">
                    <a:srgbClr val="FFFFB7"/>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6" name="Group 55">
                <a:extLst>
                  <a:ext uri="{FF2B5EF4-FFF2-40B4-BE49-F238E27FC236}">
                    <a16:creationId xmlns:a16="http://schemas.microsoft.com/office/drawing/2014/main" id="{F2E76410-EFAC-47A6-990C-771EB5968454}"/>
                  </a:ext>
                </a:extLst>
              </p:cNvPr>
              <p:cNvGrpSpPr/>
              <p:nvPr/>
            </p:nvGrpSpPr>
            <p:grpSpPr>
              <a:xfrm>
                <a:off x="1186114" y="5679375"/>
                <a:ext cx="685799" cy="557930"/>
                <a:chOff x="3270095" y="5736102"/>
                <a:chExt cx="685799" cy="557930"/>
              </a:xfrm>
            </p:grpSpPr>
            <p:cxnSp>
              <p:nvCxnSpPr>
                <p:cNvPr id="53" name="Straight Connector 52">
                  <a:extLst>
                    <a:ext uri="{FF2B5EF4-FFF2-40B4-BE49-F238E27FC236}">
                      <a16:creationId xmlns:a16="http://schemas.microsoft.com/office/drawing/2014/main" id="{C2FE078B-AF29-4656-997F-D43847F15EC3}"/>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D5B1B92-D5F9-426C-9DB0-44A298BD4BEC}"/>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$0.07</a:t>
                  </a:r>
                </a:p>
              </p:txBody>
            </p:sp>
          </p:grpSp>
          <p:grpSp>
            <p:nvGrpSpPr>
              <p:cNvPr id="57" name="Group 56">
                <a:extLst>
                  <a:ext uri="{FF2B5EF4-FFF2-40B4-BE49-F238E27FC236}">
                    <a16:creationId xmlns:a16="http://schemas.microsoft.com/office/drawing/2014/main" id="{5B3D234A-99A5-4A4F-8877-E8036B18EC4A}"/>
                  </a:ext>
                </a:extLst>
              </p:cNvPr>
              <p:cNvGrpSpPr/>
              <p:nvPr/>
            </p:nvGrpSpPr>
            <p:grpSpPr>
              <a:xfrm>
                <a:off x="2251053" y="5679375"/>
                <a:ext cx="685799" cy="557930"/>
                <a:chOff x="3270095" y="5736102"/>
                <a:chExt cx="685799" cy="557930"/>
              </a:xfrm>
            </p:grpSpPr>
            <p:cxnSp>
              <p:nvCxnSpPr>
                <p:cNvPr id="58" name="Straight Connector 57">
                  <a:extLst>
                    <a:ext uri="{FF2B5EF4-FFF2-40B4-BE49-F238E27FC236}">
                      <a16:creationId xmlns:a16="http://schemas.microsoft.com/office/drawing/2014/main" id="{EE860779-E774-4F82-B28A-9A979C7BAD1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378BC2E-9999-412A-AECF-5D20A546102F}"/>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$0.10</a:t>
                  </a:r>
                </a:p>
              </p:txBody>
            </p:sp>
          </p:grpSp>
          <p:grpSp>
            <p:nvGrpSpPr>
              <p:cNvPr id="60" name="Group 59">
                <a:extLst>
                  <a:ext uri="{FF2B5EF4-FFF2-40B4-BE49-F238E27FC236}">
                    <a16:creationId xmlns:a16="http://schemas.microsoft.com/office/drawing/2014/main" id="{134DB7CF-2339-4783-AC0B-81984B281774}"/>
                  </a:ext>
                </a:extLst>
              </p:cNvPr>
              <p:cNvGrpSpPr/>
              <p:nvPr/>
            </p:nvGrpSpPr>
            <p:grpSpPr>
              <a:xfrm>
                <a:off x="3367824" y="5692075"/>
                <a:ext cx="685799" cy="532530"/>
                <a:chOff x="3270095" y="5736102"/>
                <a:chExt cx="685799" cy="532530"/>
              </a:xfrm>
            </p:grpSpPr>
            <p:cxnSp>
              <p:nvCxnSpPr>
                <p:cNvPr id="61" name="Straight Connector 60">
                  <a:extLst>
                    <a:ext uri="{FF2B5EF4-FFF2-40B4-BE49-F238E27FC236}">
                      <a16:creationId xmlns:a16="http://schemas.microsoft.com/office/drawing/2014/main" id="{0DBF60D1-C700-455A-8DB5-F525EBD1AEE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A62D01-9365-4B82-97C9-1E55B345872E}"/>
                    </a:ext>
                  </a:extLst>
                </p:cNvPr>
                <p:cNvSpPr txBox="1"/>
                <p:nvPr/>
              </p:nvSpPr>
              <p:spPr>
                <a:xfrm>
                  <a:off x="3270095" y="59300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$0.13</a:t>
                  </a:r>
                </a:p>
              </p:txBody>
            </p:sp>
          </p:grpSp>
          <p:grpSp>
            <p:nvGrpSpPr>
              <p:cNvPr id="63" name="Group 62">
                <a:extLst>
                  <a:ext uri="{FF2B5EF4-FFF2-40B4-BE49-F238E27FC236}">
                    <a16:creationId xmlns:a16="http://schemas.microsoft.com/office/drawing/2014/main" id="{F8D2CD08-6C85-4222-AD27-982B255F599B}"/>
                  </a:ext>
                </a:extLst>
              </p:cNvPr>
              <p:cNvGrpSpPr/>
              <p:nvPr/>
            </p:nvGrpSpPr>
            <p:grpSpPr>
              <a:xfrm>
                <a:off x="4429424" y="5679375"/>
                <a:ext cx="685799" cy="557930"/>
                <a:chOff x="3270095" y="5736102"/>
                <a:chExt cx="685799" cy="557930"/>
              </a:xfrm>
            </p:grpSpPr>
            <p:cxnSp>
              <p:nvCxnSpPr>
                <p:cNvPr id="64" name="Straight Connector 63">
                  <a:extLst>
                    <a:ext uri="{FF2B5EF4-FFF2-40B4-BE49-F238E27FC236}">
                      <a16:creationId xmlns:a16="http://schemas.microsoft.com/office/drawing/2014/main" id="{3B768A7A-1FBD-4AE1-8BC0-83961E2F1A29}"/>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46E8D-8AE2-4ED9-A00D-DDA8DC3A38E3}"/>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$0.18</a:t>
                  </a:r>
                </a:p>
              </p:txBody>
            </p:sp>
          </p:grpSp>
          <p:grpSp>
            <p:nvGrpSpPr>
              <p:cNvPr id="66" name="Group 65">
                <a:extLst>
                  <a:ext uri="{FF2B5EF4-FFF2-40B4-BE49-F238E27FC236}">
                    <a16:creationId xmlns:a16="http://schemas.microsoft.com/office/drawing/2014/main" id="{5CF635E9-4089-4DDE-8674-BC6D783B8A12}"/>
                  </a:ext>
                </a:extLst>
              </p:cNvPr>
              <p:cNvGrpSpPr/>
              <p:nvPr/>
            </p:nvGrpSpPr>
            <p:grpSpPr>
              <a:xfrm>
                <a:off x="5488497" y="5679375"/>
                <a:ext cx="685799" cy="557930"/>
                <a:chOff x="3270095" y="5736102"/>
                <a:chExt cx="685799" cy="557930"/>
              </a:xfrm>
            </p:grpSpPr>
            <p:cxnSp>
              <p:nvCxnSpPr>
                <p:cNvPr id="67" name="Straight Connector 66">
                  <a:extLst>
                    <a:ext uri="{FF2B5EF4-FFF2-40B4-BE49-F238E27FC236}">
                      <a16:creationId xmlns:a16="http://schemas.microsoft.com/office/drawing/2014/main" id="{AF3E18C9-5365-404A-9223-1D4A4D11F5ED}"/>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3CF28E-3B73-4BB6-A5F4-A3986E541C1A}"/>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$0.22</a:t>
                  </a:r>
                </a:p>
              </p:txBody>
            </p:sp>
          </p:grpSp>
          <p:grpSp>
            <p:nvGrpSpPr>
              <p:cNvPr id="69" name="Group 68">
                <a:extLst>
                  <a:ext uri="{FF2B5EF4-FFF2-40B4-BE49-F238E27FC236}">
                    <a16:creationId xmlns:a16="http://schemas.microsoft.com/office/drawing/2014/main" id="{7BF71BFB-A18F-48F4-91E6-4942A605ABA0}"/>
                  </a:ext>
                </a:extLst>
              </p:cNvPr>
              <p:cNvGrpSpPr/>
              <p:nvPr/>
            </p:nvGrpSpPr>
            <p:grpSpPr>
              <a:xfrm>
                <a:off x="6572520" y="5679375"/>
                <a:ext cx="685799" cy="557930"/>
                <a:chOff x="3270095" y="5736102"/>
                <a:chExt cx="685799" cy="557930"/>
              </a:xfrm>
            </p:grpSpPr>
            <p:cxnSp>
              <p:nvCxnSpPr>
                <p:cNvPr id="70" name="Straight Connector 69">
                  <a:extLst>
                    <a:ext uri="{FF2B5EF4-FFF2-40B4-BE49-F238E27FC236}">
                      <a16:creationId xmlns:a16="http://schemas.microsoft.com/office/drawing/2014/main" id="{BCC32A45-63B6-465C-993F-C27AF1C2D032}"/>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732F9B-5065-4679-856F-04105DB88FE7}"/>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$0.25</a:t>
                  </a:r>
                </a:p>
              </p:txBody>
            </p:sp>
          </p:grpSp>
        </p:grpSp>
      </p:grpSp>
      <p:sp>
        <p:nvSpPr>
          <p:cNvPr id="73" name="TextBox 72">
            <a:extLst>
              <a:ext uri="{FF2B5EF4-FFF2-40B4-BE49-F238E27FC236}">
                <a16:creationId xmlns:a16="http://schemas.microsoft.com/office/drawing/2014/main" id="{CD68A5EF-3CAE-43D1-89D9-594F824C3FB2}"/>
              </a:ext>
            </a:extLst>
          </p:cNvPr>
          <p:cNvSpPr txBox="1"/>
          <p:nvPr/>
        </p:nvSpPr>
        <p:spPr>
          <a:xfrm>
            <a:off x="12119708" y="4204577"/>
            <a:ext cx="5183373" cy="3941592"/>
          </a:xfrm>
          <a:prstGeom prst="rect">
            <a:avLst/>
          </a:prstGeom>
          <a:noFill/>
        </p:spPr>
        <p:txBody>
          <a:bodyPr wrap="square" rtlCol="0">
            <a:spAutoFit/>
          </a:bodyPr>
          <a:lstStyle/>
          <a:p>
            <a:pPr>
              <a:lnSpc>
                <a:spcPct val="90000"/>
              </a:lnSpc>
              <a:spcAft>
                <a:spcPts val="1350"/>
              </a:spcAft>
            </a:pPr>
            <a:r>
              <a:rPr lang="en-US" sz="2100" dirty="0"/>
              <a:t>The columns show the original cost of each round of compression at the time it occurs.</a:t>
            </a:r>
          </a:p>
          <a:p>
            <a:pPr>
              <a:lnSpc>
                <a:spcPct val="90000"/>
              </a:lnSpc>
              <a:spcAft>
                <a:spcPts val="1350"/>
              </a:spcAft>
            </a:pPr>
            <a:r>
              <a:rPr lang="en-US" sz="2100" dirty="0"/>
              <a:t>The area behind the columns shows the cumulative cost of compression.  Cumulative cost is higher because of growth in the tax base over time and represents the difference between Tier 1 local share at the Tax Year 2018 Tier 1 rate vs Tier 1 local share at the Tier 1 Rate (MCR) for the year shown.</a:t>
            </a:r>
          </a:p>
          <a:p>
            <a:pPr>
              <a:lnSpc>
                <a:spcPct val="90000"/>
              </a:lnSpc>
            </a:pPr>
            <a:r>
              <a:rPr lang="en-US" sz="2100" dirty="0"/>
              <a:t>The cumulative number of pennies “purchased” through compression is shown below the graph.</a:t>
            </a:r>
          </a:p>
        </p:txBody>
      </p:sp>
      <p:graphicFrame>
        <p:nvGraphicFramePr>
          <p:cNvPr id="2" name="Table 6">
            <a:extLst>
              <a:ext uri="{FF2B5EF4-FFF2-40B4-BE49-F238E27FC236}">
                <a16:creationId xmlns:a16="http://schemas.microsoft.com/office/drawing/2014/main" id="{60566E7B-4C9B-1A6C-244D-91AD6D62E1C4}"/>
              </a:ext>
            </a:extLst>
          </p:cNvPr>
          <p:cNvGraphicFramePr>
            <a:graphicFrameLocks noGrp="1"/>
          </p:cNvGraphicFramePr>
          <p:nvPr/>
        </p:nvGraphicFramePr>
        <p:xfrm>
          <a:off x="11912330" y="395786"/>
          <a:ext cx="5601203" cy="3185160"/>
        </p:xfrm>
        <a:graphic>
          <a:graphicData uri="http://schemas.openxmlformats.org/drawingml/2006/table">
            <a:tbl>
              <a:tblPr firstRow="1" bandRow="1">
                <a:tableStyleId>{85BE263C-DBD7-4A20-BB59-AAB30ACAA65A}</a:tableStyleId>
              </a:tblPr>
              <a:tblGrid>
                <a:gridCol w="1562603">
                  <a:extLst>
                    <a:ext uri="{9D8B030D-6E8A-4147-A177-3AD203B41FA5}">
                      <a16:colId xmlns:a16="http://schemas.microsoft.com/office/drawing/2014/main" val="3700428233"/>
                    </a:ext>
                  </a:extLst>
                </a:gridCol>
                <a:gridCol w="2057400">
                  <a:extLst>
                    <a:ext uri="{9D8B030D-6E8A-4147-A177-3AD203B41FA5}">
                      <a16:colId xmlns:a16="http://schemas.microsoft.com/office/drawing/2014/main" val="3053004921"/>
                    </a:ext>
                  </a:extLst>
                </a:gridCol>
                <a:gridCol w="1981200">
                  <a:extLst>
                    <a:ext uri="{9D8B030D-6E8A-4147-A177-3AD203B41FA5}">
                      <a16:colId xmlns:a16="http://schemas.microsoft.com/office/drawing/2014/main" val="2103545368"/>
                    </a:ext>
                  </a:extLst>
                </a:gridCol>
              </a:tblGrid>
              <a:tr h="960120">
                <a:tc>
                  <a:txBody>
                    <a:bodyPr/>
                    <a:lstStyle/>
                    <a:p>
                      <a:pPr algn="ctr"/>
                      <a:r>
                        <a:rPr lang="en-US" sz="2400" dirty="0"/>
                        <a:t>Year</a:t>
                      </a:r>
                    </a:p>
                  </a:txBody>
                  <a:tcPr marL="137160" marR="137160" marT="68580" marB="68580" anchor="b"/>
                </a:tc>
                <a:tc>
                  <a:txBody>
                    <a:bodyPr/>
                    <a:lstStyle/>
                    <a:p>
                      <a:pPr algn="ctr"/>
                      <a:r>
                        <a:rPr lang="en-US" sz="2400" dirty="0"/>
                        <a:t>Pennies Compressed</a:t>
                      </a:r>
                    </a:p>
                  </a:txBody>
                  <a:tcPr marL="137160" marR="137160" marT="68580" marB="68580" anchor="b"/>
                </a:tc>
                <a:tc>
                  <a:txBody>
                    <a:bodyPr/>
                    <a:lstStyle/>
                    <a:p>
                      <a:pPr algn="ctr"/>
                      <a:r>
                        <a:rPr lang="en-US" sz="2400" dirty="0"/>
                        <a:t>Cost</a:t>
                      </a:r>
                      <a:br>
                        <a:rPr lang="en-US" sz="2400" dirty="0"/>
                      </a:br>
                      <a:r>
                        <a:rPr lang="en-US" sz="2400" dirty="0"/>
                        <a:t>(in billions)</a:t>
                      </a:r>
                    </a:p>
                  </a:txBody>
                  <a:tcPr marL="137160" marR="137160" marT="68580" marB="68580" anchor="b"/>
                </a:tc>
                <a:extLst>
                  <a:ext uri="{0D108BD9-81ED-4DB2-BD59-A6C34878D82A}">
                    <a16:rowId xmlns:a16="http://schemas.microsoft.com/office/drawing/2014/main" val="3323866968"/>
                  </a:ext>
                </a:extLst>
              </a:tr>
              <a:tr h="556260">
                <a:tc>
                  <a:txBody>
                    <a:bodyPr/>
                    <a:lstStyle/>
                    <a:p>
                      <a:pPr algn="ctr"/>
                      <a:r>
                        <a:rPr lang="en-US" sz="2400" dirty="0"/>
                        <a:t>2019-20</a:t>
                      </a:r>
                    </a:p>
                  </a:txBody>
                  <a:tcPr marL="137160" marR="137160" marT="68580" marB="68580" anchor="ctr"/>
                </a:tc>
                <a:tc>
                  <a:txBody>
                    <a:bodyPr/>
                    <a:lstStyle/>
                    <a:p>
                      <a:pPr algn="ctr"/>
                      <a:r>
                        <a:rPr lang="en-US" sz="2400" dirty="0"/>
                        <a:t>$0.07</a:t>
                      </a:r>
                    </a:p>
                  </a:txBody>
                  <a:tcPr marL="137160" marR="137160" marT="68580" marB="68580" anchor="ctr"/>
                </a:tc>
                <a:tc>
                  <a:txBody>
                    <a:bodyPr/>
                    <a:lstStyle/>
                    <a:p>
                      <a:pPr algn="ctr"/>
                      <a:r>
                        <a:rPr lang="en-US" sz="2400" dirty="0"/>
                        <a:t>$1.92</a:t>
                      </a:r>
                    </a:p>
                  </a:txBody>
                  <a:tcPr marL="137160" marR="137160" marT="68580" marB="68580" anchor="ctr"/>
                </a:tc>
                <a:extLst>
                  <a:ext uri="{0D108BD9-81ED-4DB2-BD59-A6C34878D82A}">
                    <a16:rowId xmlns:a16="http://schemas.microsoft.com/office/drawing/2014/main" val="1191030877"/>
                  </a:ext>
                </a:extLst>
              </a:tr>
              <a:tr h="556260">
                <a:tc>
                  <a:txBody>
                    <a:bodyPr/>
                    <a:lstStyle/>
                    <a:p>
                      <a:pPr algn="ctr"/>
                      <a:r>
                        <a:rPr lang="en-US" sz="2400" dirty="0"/>
                        <a:t>2020-21</a:t>
                      </a:r>
                    </a:p>
                  </a:txBody>
                  <a:tcPr marL="137160" marR="137160" marT="68580" marB="68580" anchor="ctr"/>
                </a:tc>
                <a:tc>
                  <a:txBody>
                    <a:bodyPr/>
                    <a:lstStyle/>
                    <a:p>
                      <a:pPr algn="ctr"/>
                      <a:r>
                        <a:rPr lang="en-US" sz="2400" dirty="0"/>
                        <a:t>$0.03</a:t>
                      </a:r>
                    </a:p>
                  </a:txBody>
                  <a:tcPr marL="137160" marR="137160" marT="68580" marB="68580" anchor="ctr"/>
                </a:tc>
                <a:tc>
                  <a:txBody>
                    <a:bodyPr/>
                    <a:lstStyle/>
                    <a:p>
                      <a:pPr algn="ctr"/>
                      <a:r>
                        <a:rPr lang="en-US" sz="2400" dirty="0"/>
                        <a:t>$0.90</a:t>
                      </a:r>
                    </a:p>
                  </a:txBody>
                  <a:tcPr marL="137160" marR="137160" marT="68580" marB="68580" anchor="ctr"/>
                </a:tc>
                <a:extLst>
                  <a:ext uri="{0D108BD9-81ED-4DB2-BD59-A6C34878D82A}">
                    <a16:rowId xmlns:a16="http://schemas.microsoft.com/office/drawing/2014/main" val="3507692631"/>
                  </a:ext>
                </a:extLst>
              </a:tr>
              <a:tr h="556260">
                <a:tc>
                  <a:txBody>
                    <a:bodyPr/>
                    <a:lstStyle/>
                    <a:p>
                      <a:pPr algn="ctr"/>
                      <a:r>
                        <a:rPr lang="en-US" sz="2400" dirty="0"/>
                        <a:t>2021-22</a:t>
                      </a:r>
                    </a:p>
                  </a:txBody>
                  <a:tcPr marL="137160" marR="137160" marT="68580" marB="68580" anchor="ctr"/>
                </a:tc>
                <a:tc>
                  <a:txBody>
                    <a:bodyPr/>
                    <a:lstStyle/>
                    <a:p>
                      <a:pPr algn="ctr"/>
                      <a:r>
                        <a:rPr lang="en-US" sz="2400" dirty="0"/>
                        <a:t>$0.03</a:t>
                      </a:r>
                    </a:p>
                  </a:txBody>
                  <a:tcPr marL="137160" marR="137160" marT="68580" marB="68580" anchor="ctr"/>
                </a:tc>
                <a:tc>
                  <a:txBody>
                    <a:bodyPr/>
                    <a:lstStyle/>
                    <a:p>
                      <a:pPr algn="ctr"/>
                      <a:r>
                        <a:rPr lang="en-US" sz="2400" dirty="0"/>
                        <a:t>$1.09</a:t>
                      </a:r>
                    </a:p>
                  </a:txBody>
                  <a:tcPr marL="137160" marR="137160" marT="68580" marB="68580" anchor="ctr"/>
                </a:tc>
                <a:extLst>
                  <a:ext uri="{0D108BD9-81ED-4DB2-BD59-A6C34878D82A}">
                    <a16:rowId xmlns:a16="http://schemas.microsoft.com/office/drawing/2014/main" val="683175472"/>
                  </a:ext>
                </a:extLst>
              </a:tr>
              <a:tr h="556260">
                <a:tc>
                  <a:txBody>
                    <a:bodyPr/>
                    <a:lstStyle/>
                    <a:p>
                      <a:pPr algn="ctr"/>
                      <a:r>
                        <a:rPr lang="en-US" sz="2400" dirty="0"/>
                        <a:t>2022-23</a:t>
                      </a:r>
                    </a:p>
                  </a:txBody>
                  <a:tcPr marL="137160" marR="137160" marT="68580" marB="68580" anchor="ctr"/>
                </a:tc>
                <a:tc>
                  <a:txBody>
                    <a:bodyPr/>
                    <a:lstStyle/>
                    <a:p>
                      <a:pPr algn="ctr"/>
                      <a:r>
                        <a:rPr lang="en-US" sz="2400" dirty="0"/>
                        <a:t>$0.05</a:t>
                      </a:r>
                    </a:p>
                  </a:txBody>
                  <a:tcPr marL="137160" marR="137160" marT="68580" marB="68580" anchor="ctr"/>
                </a:tc>
                <a:tc>
                  <a:txBody>
                    <a:bodyPr/>
                    <a:lstStyle/>
                    <a:p>
                      <a:pPr algn="ctr"/>
                      <a:r>
                        <a:rPr lang="en-US" sz="2400" dirty="0"/>
                        <a:t>$1.89</a:t>
                      </a:r>
                    </a:p>
                  </a:txBody>
                  <a:tcPr marL="137160" marR="137160" marT="68580" marB="68580" anchor="ctr"/>
                </a:tc>
                <a:extLst>
                  <a:ext uri="{0D108BD9-81ED-4DB2-BD59-A6C34878D82A}">
                    <a16:rowId xmlns:a16="http://schemas.microsoft.com/office/drawing/2014/main" val="500341185"/>
                  </a:ext>
                </a:extLst>
              </a:tr>
            </a:tbl>
          </a:graphicData>
        </a:graphic>
      </p:graphicFrame>
      <p:sp>
        <p:nvSpPr>
          <p:cNvPr id="6" name="Title 5">
            <a:extLst>
              <a:ext uri="{FF2B5EF4-FFF2-40B4-BE49-F238E27FC236}">
                <a16:creationId xmlns:a16="http://schemas.microsoft.com/office/drawing/2014/main" id="{10A7E5D9-F659-3429-A5B1-9C311E6D2981}"/>
              </a:ext>
            </a:extLst>
          </p:cNvPr>
          <p:cNvSpPr txBox="1">
            <a:spLocks/>
          </p:cNvSpPr>
          <p:nvPr/>
        </p:nvSpPr>
        <p:spPr>
          <a:xfrm>
            <a:off x="200464" y="288037"/>
            <a:ext cx="10484300" cy="867158"/>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5400" dirty="0"/>
              <a:t>Cost of Tax Rate Compression</a:t>
            </a:r>
            <a:endParaRPr lang="en-US" sz="5400" dirty="0">
              <a:latin typeface="+mn-lt"/>
            </a:endParaRPr>
          </a:p>
        </p:txBody>
      </p:sp>
      <p:sp>
        <p:nvSpPr>
          <p:cNvPr id="9" name="TextBox 8">
            <a:extLst>
              <a:ext uri="{FF2B5EF4-FFF2-40B4-BE49-F238E27FC236}">
                <a16:creationId xmlns:a16="http://schemas.microsoft.com/office/drawing/2014/main" id="{A6C663DE-E520-3D53-30A3-12C645BEB6EC}"/>
              </a:ext>
            </a:extLst>
          </p:cNvPr>
          <p:cNvSpPr txBox="1"/>
          <p:nvPr/>
        </p:nvSpPr>
        <p:spPr>
          <a:xfrm>
            <a:off x="11910794" y="8521529"/>
            <a:ext cx="5601203" cy="738664"/>
          </a:xfrm>
          <a:prstGeom prst="rect">
            <a:avLst/>
          </a:prstGeom>
          <a:noFill/>
        </p:spPr>
        <p:txBody>
          <a:bodyPr wrap="square" rtlCol="0">
            <a:spAutoFit/>
          </a:bodyPr>
          <a:lstStyle/>
          <a:p>
            <a:r>
              <a:rPr lang="en-US" sz="2100" b="1" i="1" dirty="0"/>
              <a:t>Amounts for FY24 &amp; FY25 are hypothetical and are based on long-term value growth trend</a:t>
            </a:r>
          </a:p>
        </p:txBody>
      </p:sp>
    </p:spTree>
    <p:extLst>
      <p:ext uri="{BB962C8B-B14F-4D97-AF65-F5344CB8AC3E}">
        <p14:creationId xmlns:p14="http://schemas.microsoft.com/office/powerpoint/2010/main" val="2060841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990600" y="1943100"/>
          <a:ext cx="12420600" cy="769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66800" y="723900"/>
            <a:ext cx="16459200" cy="1107996"/>
          </a:xfrm>
          <a:prstGeom prst="rect">
            <a:avLst/>
          </a:prstGeom>
          <a:noFill/>
        </p:spPr>
        <p:txBody>
          <a:bodyPr wrap="square" rtlCol="0">
            <a:spAutoFit/>
          </a:bodyPr>
          <a:lstStyle/>
          <a:p>
            <a:r>
              <a:rPr lang="en-US" sz="6600" b="1" dirty="0">
                <a:latin typeface="Arial Black" panose="020B0A04020102020204" pitchFamily="34" charset="0"/>
              </a:rPr>
              <a:t>Tax Rate Compression</a:t>
            </a:r>
          </a:p>
        </p:txBody>
      </p:sp>
      <p:sp>
        <p:nvSpPr>
          <p:cNvPr id="4" name="TextBox 3"/>
          <p:cNvSpPr txBox="1"/>
          <p:nvPr/>
        </p:nvSpPr>
        <p:spPr>
          <a:xfrm>
            <a:off x="13411200" y="723901"/>
            <a:ext cx="4343400" cy="649203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99" dirty="0">
                <a:latin typeface="Arial" panose="020B0604020202020204" pitchFamily="34" charset="0"/>
                <a:cs typeface="Arial" panose="020B0604020202020204" pitchFamily="34" charset="0"/>
              </a:rPr>
              <a:t>HB 3 (2019) set ongoing tax rate compression in place tied to either statewide or local property values (whichever is growing faster).  </a:t>
            </a:r>
          </a:p>
          <a:p>
            <a:endParaRPr lang="en-US" sz="2599" dirty="0">
              <a:latin typeface="Arial" panose="020B0604020202020204" pitchFamily="34" charset="0"/>
              <a:cs typeface="Arial" panose="020B0604020202020204" pitchFamily="34" charset="0"/>
            </a:endParaRPr>
          </a:p>
          <a:p>
            <a:r>
              <a:rPr lang="en-US" sz="2599" dirty="0">
                <a:latin typeface="Arial" panose="020B0604020202020204" pitchFamily="34" charset="0"/>
                <a:cs typeface="Arial" panose="020B0604020202020204" pitchFamily="34" charset="0"/>
              </a:rPr>
              <a:t>A ceiling exists for school districts with the highest rate so their tax rates continue to be compressed.</a:t>
            </a:r>
          </a:p>
          <a:p>
            <a:endParaRPr lang="en-US" sz="2599" dirty="0">
              <a:latin typeface="Arial" panose="020B0604020202020204" pitchFamily="34" charset="0"/>
              <a:cs typeface="Arial" panose="020B0604020202020204" pitchFamily="34" charset="0"/>
            </a:endParaRPr>
          </a:p>
          <a:p>
            <a:r>
              <a:rPr lang="en-US" sz="2599" dirty="0">
                <a:latin typeface="Arial" panose="020B0604020202020204" pitchFamily="34" charset="0"/>
                <a:cs typeface="Arial" panose="020B0604020202020204" pitchFamily="34" charset="0"/>
              </a:rPr>
              <a:t>A floor exists to prevent school district tax rates from falling lower than 90% of the tax rate ceiling.</a:t>
            </a:r>
          </a:p>
        </p:txBody>
      </p:sp>
    </p:spTree>
    <p:extLst>
      <p:ext uri="{BB962C8B-B14F-4D97-AF65-F5344CB8AC3E}">
        <p14:creationId xmlns:p14="http://schemas.microsoft.com/office/powerpoint/2010/main" val="130749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6463" y="0"/>
            <a:ext cx="6592626" cy="10287000"/>
            <a:chOff x="0" y="0"/>
            <a:chExt cx="8790168" cy="13716000"/>
          </a:xfrm>
        </p:grpSpPr>
        <p:pic>
          <p:nvPicPr>
            <p:cNvPr id="3" name="Picture 3"/>
            <p:cNvPicPr>
              <a:picLocks noChangeAspect="1"/>
            </p:cNvPicPr>
            <p:nvPr/>
          </p:nvPicPr>
          <p:blipFill>
            <a:blip r:embed="rId3"/>
            <a:srcRect l="13117" r="22795"/>
            <a:stretch>
              <a:fillRect/>
            </a:stretch>
          </p:blipFill>
          <p:spPr>
            <a:xfrm>
              <a:off x="0" y="0"/>
              <a:ext cx="8790168" cy="13716000"/>
            </a:xfrm>
            <a:prstGeom prst="rect">
              <a:avLst/>
            </a:prstGeom>
          </p:spPr>
        </p:pic>
      </p:grpSp>
      <p:grpSp>
        <p:nvGrpSpPr>
          <p:cNvPr id="4" name="Group 4"/>
          <p:cNvGrpSpPr/>
          <p:nvPr/>
        </p:nvGrpSpPr>
        <p:grpSpPr>
          <a:xfrm>
            <a:off x="1377950" y="494392"/>
            <a:ext cx="15430500" cy="1511300"/>
            <a:chOff x="0" y="0"/>
            <a:chExt cx="4064000" cy="398038"/>
          </a:xfrm>
        </p:grpSpPr>
        <p:sp>
          <p:nvSpPr>
            <p:cNvPr id="5" name="Freeform 5"/>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pic>
        <p:nvPicPr>
          <p:cNvPr id="7" name="Picture 7"/>
          <p:cNvPicPr>
            <a:picLocks noChangeAspect="1"/>
          </p:cNvPicPr>
          <p:nvPr/>
        </p:nvPicPr>
        <p:blipFill>
          <a:blip r:embed="rId4"/>
          <a:srcRect r="19"/>
          <a:stretch>
            <a:fillRect/>
          </a:stretch>
        </p:blipFill>
        <p:spPr>
          <a:xfrm>
            <a:off x="16438496" y="8085878"/>
            <a:ext cx="1641609" cy="1909992"/>
          </a:xfrm>
          <a:prstGeom prst="rect">
            <a:avLst/>
          </a:prstGeom>
        </p:spPr>
      </p:pic>
      <p:sp>
        <p:nvSpPr>
          <p:cNvPr id="8" name="TextBox 8"/>
          <p:cNvSpPr txBox="1"/>
          <p:nvPr/>
        </p:nvSpPr>
        <p:spPr>
          <a:xfrm>
            <a:off x="4558464" y="2247900"/>
            <a:ext cx="11860438" cy="3164841"/>
          </a:xfrm>
          <a:prstGeom prst="rect">
            <a:avLst/>
          </a:prstGeom>
        </p:spPr>
        <p:txBody>
          <a:bodyPr lIns="0" tIns="0" rIns="0" bIns="0" rtlCol="0" anchor="t">
            <a:spAutoFit/>
          </a:bodyPr>
          <a:lstStyle/>
          <a:p>
            <a:pPr>
              <a:lnSpc>
                <a:spcPts val="5040"/>
              </a:lnSpc>
            </a:pPr>
            <a:r>
              <a:rPr lang="en-US" sz="4200" b="1" spc="-163" dirty="0">
                <a:solidFill>
                  <a:srgbClr val="000000"/>
                </a:solidFill>
                <a:latin typeface="Open Sans"/>
              </a:rPr>
              <a:t>House Bill 2 </a:t>
            </a:r>
          </a:p>
          <a:p>
            <a:pPr marL="571500" indent="-571500">
              <a:lnSpc>
                <a:spcPts val="5040"/>
              </a:lnSpc>
              <a:buFont typeface="Arial" panose="020B0604020202020204" pitchFamily="34" charset="0"/>
              <a:buChar char="•"/>
            </a:pPr>
            <a:r>
              <a:rPr lang="en-US" sz="3200" spc="-163" dirty="0">
                <a:solidFill>
                  <a:srgbClr val="000000"/>
                </a:solidFill>
                <a:latin typeface="Open Sans"/>
              </a:rPr>
              <a:t>Additional $0.15 of compression</a:t>
            </a:r>
          </a:p>
          <a:p>
            <a:pPr marL="571500" indent="-571500">
              <a:lnSpc>
                <a:spcPts val="5040"/>
              </a:lnSpc>
              <a:buFont typeface="Arial" panose="020B0604020202020204" pitchFamily="34" charset="0"/>
              <a:buChar char="•"/>
            </a:pPr>
            <a:r>
              <a:rPr lang="en-US" sz="3200" spc="-163" dirty="0">
                <a:solidFill>
                  <a:srgbClr val="000000"/>
                </a:solidFill>
                <a:latin typeface="Open Sans"/>
              </a:rPr>
              <a:t>5% appraisal cap on all real property</a:t>
            </a:r>
          </a:p>
          <a:p>
            <a:pPr marL="571500" indent="-571500">
              <a:lnSpc>
                <a:spcPts val="5040"/>
              </a:lnSpc>
              <a:buFont typeface="Arial" panose="020B0604020202020204" pitchFamily="34" charset="0"/>
              <a:buChar char="•"/>
            </a:pPr>
            <a:r>
              <a:rPr lang="en-US" sz="3200" spc="-163" dirty="0">
                <a:solidFill>
                  <a:srgbClr val="000000"/>
                </a:solidFill>
                <a:latin typeface="Open Sans"/>
              </a:rPr>
              <a:t>Cost of HB 2 + current law: $17.3 billion</a:t>
            </a:r>
          </a:p>
          <a:p>
            <a:pPr marL="571500" indent="-571500">
              <a:lnSpc>
                <a:spcPts val="5040"/>
              </a:lnSpc>
              <a:buFont typeface="Arial" panose="020B0604020202020204" pitchFamily="34" charset="0"/>
              <a:buChar char="•"/>
            </a:pPr>
            <a:r>
              <a:rPr lang="en-US" sz="3200" spc="-163" dirty="0">
                <a:solidFill>
                  <a:srgbClr val="000000"/>
                </a:solidFill>
                <a:latin typeface="Open Sans"/>
              </a:rPr>
              <a:t>Reduces recapture by $4.5 billion for the biennium</a:t>
            </a:r>
          </a:p>
        </p:txBody>
      </p:sp>
      <p:sp>
        <p:nvSpPr>
          <p:cNvPr id="9" name="TextBox 9"/>
          <p:cNvSpPr txBox="1"/>
          <p:nvPr/>
        </p:nvSpPr>
        <p:spPr>
          <a:xfrm>
            <a:off x="2045337" y="800100"/>
            <a:ext cx="5901290" cy="793040"/>
          </a:xfrm>
          <a:prstGeom prst="rect">
            <a:avLst/>
          </a:prstGeom>
        </p:spPr>
        <p:txBody>
          <a:bodyPr lIns="0" tIns="0" rIns="0" bIns="0" rtlCol="0" anchor="t">
            <a:spAutoFit/>
          </a:bodyPr>
          <a:lstStyle/>
          <a:p>
            <a:pPr algn="ctr">
              <a:lnSpc>
                <a:spcPts val="6565"/>
              </a:lnSpc>
            </a:pPr>
            <a:r>
              <a:rPr lang="en-US" sz="4800" spc="-191" dirty="0">
                <a:solidFill>
                  <a:srgbClr val="FFFFFF"/>
                </a:solidFill>
                <a:latin typeface="Open Sans Bold"/>
              </a:rPr>
              <a:t>Property Tax Relief</a:t>
            </a:r>
          </a:p>
        </p:txBody>
      </p:sp>
      <p:sp>
        <p:nvSpPr>
          <p:cNvPr id="10" name="TextBox 8">
            <a:extLst>
              <a:ext uri="{FF2B5EF4-FFF2-40B4-BE49-F238E27FC236}">
                <a16:creationId xmlns:a16="http://schemas.microsoft.com/office/drawing/2014/main" id="{5F3E0E64-7436-91F7-4244-F47CCE424084}"/>
              </a:ext>
            </a:extLst>
          </p:cNvPr>
          <p:cNvSpPr txBox="1"/>
          <p:nvPr/>
        </p:nvSpPr>
        <p:spPr>
          <a:xfrm>
            <a:off x="4595475" y="6018281"/>
            <a:ext cx="11860438" cy="3792833"/>
          </a:xfrm>
          <a:prstGeom prst="rect">
            <a:avLst/>
          </a:prstGeom>
        </p:spPr>
        <p:txBody>
          <a:bodyPr lIns="0" tIns="0" rIns="0" bIns="0" rtlCol="0" anchor="t">
            <a:spAutoFit/>
          </a:bodyPr>
          <a:lstStyle/>
          <a:p>
            <a:pPr>
              <a:lnSpc>
                <a:spcPts val="5040"/>
              </a:lnSpc>
            </a:pPr>
            <a:r>
              <a:rPr lang="en-US" sz="4200" b="1" spc="-163" dirty="0">
                <a:solidFill>
                  <a:srgbClr val="000000"/>
                </a:solidFill>
                <a:latin typeface="Open Sans"/>
              </a:rPr>
              <a:t>Senate Bills 3, 4, &amp; 5</a:t>
            </a:r>
          </a:p>
          <a:p>
            <a:pPr marL="571500" indent="-571500">
              <a:lnSpc>
                <a:spcPts val="5040"/>
              </a:lnSpc>
              <a:buFont typeface="Arial" panose="020B0604020202020204" pitchFamily="34" charset="0"/>
              <a:buChar char="•"/>
            </a:pPr>
            <a:r>
              <a:rPr lang="en-US" sz="3200" spc="-163" dirty="0">
                <a:solidFill>
                  <a:srgbClr val="000000"/>
                </a:solidFill>
                <a:latin typeface="Open Sans"/>
              </a:rPr>
              <a:t>Increases Homestead Exemption to $70K &amp; to $30K for 65+</a:t>
            </a:r>
          </a:p>
          <a:p>
            <a:pPr marL="571500" indent="-571500">
              <a:lnSpc>
                <a:spcPts val="5040"/>
              </a:lnSpc>
              <a:buFont typeface="Arial" panose="020B0604020202020204" pitchFamily="34" charset="0"/>
              <a:buChar char="•"/>
            </a:pPr>
            <a:r>
              <a:rPr lang="en-US" sz="3200" spc="-163" dirty="0">
                <a:solidFill>
                  <a:srgbClr val="000000"/>
                </a:solidFill>
                <a:latin typeface="Open Sans"/>
              </a:rPr>
              <a:t>Additional Tier 1 tax rate compression</a:t>
            </a:r>
          </a:p>
          <a:p>
            <a:pPr marL="571500" indent="-571500">
              <a:lnSpc>
                <a:spcPts val="5040"/>
              </a:lnSpc>
              <a:buFont typeface="Arial" panose="020B0604020202020204" pitchFamily="34" charset="0"/>
              <a:buChar char="•"/>
            </a:pPr>
            <a:r>
              <a:rPr lang="en-US" sz="3200" spc="-163" dirty="0">
                <a:solidFill>
                  <a:srgbClr val="000000"/>
                </a:solidFill>
                <a:latin typeface="Open Sans"/>
              </a:rPr>
              <a:t>Business Personal Property Tax Exemption (no rendition if &lt;$25K)</a:t>
            </a:r>
          </a:p>
          <a:p>
            <a:pPr marL="571500" indent="-571500">
              <a:lnSpc>
                <a:spcPts val="5040"/>
              </a:lnSpc>
              <a:buFont typeface="Arial" panose="020B0604020202020204" pitchFamily="34" charset="0"/>
              <a:buChar char="•"/>
            </a:pPr>
            <a:r>
              <a:rPr lang="en-US" sz="3200" spc="-163" dirty="0">
                <a:solidFill>
                  <a:srgbClr val="000000"/>
                </a:solidFill>
                <a:latin typeface="Open Sans"/>
              </a:rPr>
              <a:t>Cost of SB 3, 4, &amp; 5 + current law: $16.5 billion</a:t>
            </a:r>
          </a:p>
          <a:p>
            <a:pPr marL="571500" indent="-571500">
              <a:lnSpc>
                <a:spcPts val="5040"/>
              </a:lnSpc>
              <a:buFont typeface="Arial" panose="020B0604020202020204" pitchFamily="34" charset="0"/>
              <a:buChar char="•"/>
            </a:pPr>
            <a:r>
              <a:rPr lang="en-US" sz="3200" spc="-163" dirty="0">
                <a:solidFill>
                  <a:srgbClr val="000000"/>
                </a:solidFill>
                <a:latin typeface="Open Sans"/>
              </a:rPr>
              <a:t>Reduces recapture by at least $1 billion</a:t>
            </a:r>
            <a:endParaRPr lang="en-US" sz="3600" spc="-163" dirty="0">
              <a:solidFill>
                <a:srgbClr val="000000"/>
              </a:solidFill>
              <a:latin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7FE168E3-4AB1-A801-F1E8-85EC73FCF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C18CE97E-A66D-BBA8-5369-461997A1997E}"/>
              </a:ext>
            </a:extLst>
          </p:cNvPr>
          <p:cNvSpPr/>
          <p:nvPr/>
        </p:nvSpPr>
        <p:spPr>
          <a:xfrm>
            <a:off x="6324600" y="9105900"/>
            <a:ext cx="1066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7C53BC7-60D5-CA95-D80D-E467E3956E8F}"/>
              </a:ext>
            </a:extLst>
          </p:cNvPr>
          <p:cNvSpPr txBox="1"/>
          <p:nvPr/>
        </p:nvSpPr>
        <p:spPr>
          <a:xfrm>
            <a:off x="6331131" y="9192280"/>
            <a:ext cx="1447800" cy="584775"/>
          </a:xfrm>
          <a:prstGeom prst="rect">
            <a:avLst/>
          </a:prstGeom>
          <a:noFill/>
        </p:spPr>
        <p:txBody>
          <a:bodyPr wrap="square" rtlCol="0">
            <a:spAutoFit/>
          </a:bodyPr>
          <a:lstStyle/>
          <a:p>
            <a:r>
              <a:rPr lang="en-US" sz="3200" dirty="0"/>
              <a:t>State</a:t>
            </a:r>
          </a:p>
        </p:txBody>
      </p:sp>
      <p:sp>
        <p:nvSpPr>
          <p:cNvPr id="6" name="Rectangle 5">
            <a:extLst>
              <a:ext uri="{FF2B5EF4-FFF2-40B4-BE49-F238E27FC236}">
                <a16:creationId xmlns:a16="http://schemas.microsoft.com/office/drawing/2014/main" id="{4425BEC8-01A7-986B-ACA2-7F13042DE638}"/>
              </a:ext>
            </a:extLst>
          </p:cNvPr>
          <p:cNvSpPr/>
          <p:nvPr/>
        </p:nvSpPr>
        <p:spPr>
          <a:xfrm>
            <a:off x="8229600" y="9192280"/>
            <a:ext cx="5181600"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AED182-16D0-21DC-F346-8EAF4D5EAC24}"/>
              </a:ext>
            </a:extLst>
          </p:cNvPr>
          <p:cNvSpPr txBox="1"/>
          <p:nvPr/>
        </p:nvSpPr>
        <p:spPr>
          <a:xfrm>
            <a:off x="8229600" y="9144876"/>
            <a:ext cx="5410200" cy="584775"/>
          </a:xfrm>
          <a:prstGeom prst="rect">
            <a:avLst/>
          </a:prstGeom>
          <a:noFill/>
        </p:spPr>
        <p:txBody>
          <a:bodyPr wrap="square" rtlCol="0">
            <a:spAutoFit/>
          </a:bodyPr>
          <a:lstStyle/>
          <a:p>
            <a:r>
              <a:rPr lang="en-US" sz="3200" dirty="0"/>
              <a:t>State without compression</a:t>
            </a:r>
          </a:p>
        </p:txBody>
      </p:sp>
    </p:spTree>
    <p:extLst>
      <p:ext uri="{BB962C8B-B14F-4D97-AF65-F5344CB8AC3E}">
        <p14:creationId xmlns:p14="http://schemas.microsoft.com/office/powerpoint/2010/main" val="38769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98440A-EDCD-4344-B57A-09646AB12488}"/>
              </a:ext>
            </a:extLst>
          </p:cNvPr>
          <p:cNvSpPr/>
          <p:nvPr/>
        </p:nvSpPr>
        <p:spPr>
          <a:xfrm>
            <a:off x="0" y="1"/>
            <a:ext cx="18288000" cy="16562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itle 4">
            <a:extLst>
              <a:ext uri="{FF2B5EF4-FFF2-40B4-BE49-F238E27FC236}">
                <a16:creationId xmlns:a16="http://schemas.microsoft.com/office/drawing/2014/main" id="{8CECC917-E7EB-43CE-80EB-E5A4276C484F}"/>
              </a:ext>
            </a:extLst>
          </p:cNvPr>
          <p:cNvSpPr txBox="1">
            <a:spLocks/>
          </p:cNvSpPr>
          <p:nvPr/>
        </p:nvSpPr>
        <p:spPr>
          <a:xfrm>
            <a:off x="279209" y="77760"/>
            <a:ext cx="17494370" cy="1548033"/>
          </a:xfrm>
          <a:prstGeom prst="rect">
            <a:avLst/>
          </a:prstGeom>
        </p:spPr>
        <p:txBody>
          <a:bodyPr anchor="ctr" anchorCtr="0">
            <a:norm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8100" dirty="0">
                <a:solidFill>
                  <a:schemeClr val="bg1"/>
                </a:solidFill>
                <a:latin typeface="+mn-lt"/>
              </a:rPr>
              <a:t>Instructional Materials Funding</a:t>
            </a:r>
          </a:p>
        </p:txBody>
      </p:sp>
      <p:sp>
        <p:nvSpPr>
          <p:cNvPr id="7" name="Content Placeholder 5">
            <a:extLst>
              <a:ext uri="{FF2B5EF4-FFF2-40B4-BE49-F238E27FC236}">
                <a16:creationId xmlns:a16="http://schemas.microsoft.com/office/drawing/2014/main" id="{288AC95C-660C-4E98-8D32-A258C1314AFA}"/>
              </a:ext>
            </a:extLst>
          </p:cNvPr>
          <p:cNvSpPr txBox="1">
            <a:spLocks/>
          </p:cNvSpPr>
          <p:nvPr/>
        </p:nvSpPr>
        <p:spPr>
          <a:xfrm>
            <a:off x="775607" y="3124200"/>
            <a:ext cx="16415114" cy="6218607"/>
          </a:xfrm>
          <a:prstGeom prst="rect">
            <a:avLst/>
          </a:prstGeom>
        </p:spPr>
        <p:txBody>
          <a:bodyPr vert="horz" lIns="0" tIns="68580" rIns="0" bIns="68580" rtlCol="0" anchor="t">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0" indent="0">
              <a:spcAft>
                <a:spcPts val="3600"/>
              </a:spcAft>
              <a:buNone/>
            </a:pPr>
            <a:endParaRPr lang="en-US" sz="4200" dirty="0"/>
          </a:p>
        </p:txBody>
      </p:sp>
      <p:sp>
        <p:nvSpPr>
          <p:cNvPr id="8" name="TextBox 7">
            <a:extLst>
              <a:ext uri="{FF2B5EF4-FFF2-40B4-BE49-F238E27FC236}">
                <a16:creationId xmlns:a16="http://schemas.microsoft.com/office/drawing/2014/main" id="{0A893A3D-6852-ACED-D31C-3D03313EBC42}"/>
              </a:ext>
            </a:extLst>
          </p:cNvPr>
          <p:cNvSpPr txBox="1"/>
          <p:nvPr/>
        </p:nvSpPr>
        <p:spPr>
          <a:xfrm>
            <a:off x="361484" y="1861638"/>
            <a:ext cx="16677162" cy="877163"/>
          </a:xfrm>
          <a:prstGeom prst="rect">
            <a:avLst/>
          </a:prstGeom>
          <a:noFill/>
        </p:spPr>
        <p:txBody>
          <a:bodyPr wrap="square" lIns="137160" tIns="68580" rIns="137160" bIns="68580" rtlCol="0" anchor="t">
            <a:spAutoFit/>
          </a:bodyPr>
          <a:lstStyle/>
          <a:p>
            <a:r>
              <a:rPr lang="en-US" sz="4800" b="1" dirty="0">
                <a:latin typeface="Arial"/>
                <a:cs typeface="Arial"/>
              </a:rPr>
              <a:t>Budget Bill: TIMA Appropriation by Session</a:t>
            </a:r>
            <a:endParaRPr lang="en-US" sz="4800" b="1" dirty="0">
              <a:latin typeface="Arial" panose="020B0604020202020204" pitchFamily="34" charset="0"/>
              <a:cs typeface="Arial" panose="020B0604020202020204" pitchFamily="34" charset="0"/>
            </a:endParaRPr>
          </a:p>
        </p:txBody>
      </p:sp>
      <p:pic>
        <p:nvPicPr>
          <p:cNvPr id="9" name="Picture 9" descr="Chart, bar chart&#10;&#10;Description automatically generated">
            <a:extLst>
              <a:ext uri="{FF2B5EF4-FFF2-40B4-BE49-F238E27FC236}">
                <a16:creationId xmlns:a16="http://schemas.microsoft.com/office/drawing/2014/main" id="{F99856EF-D7E6-D193-0297-27080E7E4E8E}"/>
              </a:ext>
            </a:extLst>
          </p:cNvPr>
          <p:cNvPicPr>
            <a:picLocks noChangeAspect="1"/>
          </p:cNvPicPr>
          <p:nvPr/>
        </p:nvPicPr>
        <p:blipFill>
          <a:blip r:embed="rId3"/>
          <a:stretch>
            <a:fillRect/>
          </a:stretch>
        </p:blipFill>
        <p:spPr>
          <a:xfrm>
            <a:off x="960151" y="2857500"/>
            <a:ext cx="16844299" cy="6870705"/>
          </a:xfrm>
          <a:prstGeom prst="rect">
            <a:avLst/>
          </a:prstGeom>
        </p:spPr>
      </p:pic>
    </p:spTree>
    <p:extLst>
      <p:ext uri="{BB962C8B-B14F-4D97-AF65-F5344CB8AC3E}">
        <p14:creationId xmlns:p14="http://schemas.microsoft.com/office/powerpoint/2010/main" val="303626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650" y="0"/>
            <a:ext cx="5740400" cy="10287000"/>
            <a:chOff x="0" y="0"/>
            <a:chExt cx="7653867" cy="13716000"/>
          </a:xfrm>
        </p:grpSpPr>
        <p:pic>
          <p:nvPicPr>
            <p:cNvPr id="3" name="Picture 3"/>
            <p:cNvPicPr>
              <a:picLocks noChangeAspect="1"/>
            </p:cNvPicPr>
            <p:nvPr/>
          </p:nvPicPr>
          <p:blipFill>
            <a:blip r:embed="rId3"/>
            <a:srcRect l="30504" r="30504"/>
            <a:stretch>
              <a:fillRect/>
            </a:stretch>
          </p:blipFill>
          <p:spPr>
            <a:xfrm>
              <a:off x="0" y="0"/>
              <a:ext cx="7653867" cy="13716000"/>
            </a:xfrm>
            <a:prstGeom prst="rect">
              <a:avLst/>
            </a:prstGeom>
          </p:spPr>
        </p:pic>
      </p:grpSp>
      <p:sp>
        <p:nvSpPr>
          <p:cNvPr id="4" name="TextBox 4"/>
          <p:cNvSpPr txBox="1"/>
          <p:nvPr/>
        </p:nvSpPr>
        <p:spPr>
          <a:xfrm>
            <a:off x="4948012" y="2395782"/>
            <a:ext cx="11860438" cy="6914713"/>
          </a:xfrm>
          <a:prstGeom prst="rect">
            <a:avLst/>
          </a:prstGeom>
        </p:spPr>
        <p:txBody>
          <a:bodyPr lIns="0" tIns="0" rIns="0" bIns="0" rtlCol="0" anchor="t">
            <a:spAutoFit/>
          </a:bodyPr>
          <a:lstStyle/>
          <a:p>
            <a:pPr marL="571500" indent="-571500">
              <a:spcBef>
                <a:spcPts val="800"/>
              </a:spcBef>
              <a:spcAft>
                <a:spcPts val="800"/>
              </a:spcAft>
              <a:buFont typeface="Arial" panose="020B0604020202020204" pitchFamily="34" charset="0"/>
              <a:buChar char="•"/>
            </a:pPr>
            <a:r>
              <a:rPr lang="en-US" sz="3600" dirty="0"/>
              <a:t>HB 3 provided for districts to be entitled to at least a 3% gain compared to funding under the old law (pre-HB 3) </a:t>
            </a:r>
          </a:p>
          <a:p>
            <a:pPr marL="571500" indent="-571500">
              <a:spcBef>
                <a:spcPts val="800"/>
              </a:spcBef>
              <a:spcAft>
                <a:spcPts val="800"/>
              </a:spcAft>
              <a:buFont typeface="Arial" panose="020B0604020202020204" pitchFamily="34" charset="0"/>
              <a:buChar char="•"/>
            </a:pPr>
            <a:r>
              <a:rPr lang="en-US" sz="3600" dirty="0"/>
              <a:t>228 school districts and charter schools currently rely on FTG funding, for more than what the $400 million cap allows.</a:t>
            </a:r>
          </a:p>
          <a:p>
            <a:pPr marL="571500" indent="-571500">
              <a:spcBef>
                <a:spcPts val="800"/>
              </a:spcBef>
              <a:spcAft>
                <a:spcPts val="800"/>
              </a:spcAft>
              <a:buFont typeface="Arial" panose="020B0604020202020204" pitchFamily="34" charset="0"/>
              <a:buChar char="•"/>
            </a:pPr>
            <a:r>
              <a:rPr lang="en-US" sz="3600" dirty="0"/>
              <a:t>FTG expires following the 2023-24 school year, setting up school districts for a funding loss in fall 2024.</a:t>
            </a:r>
          </a:p>
          <a:p>
            <a:pPr marL="571500" indent="-571500">
              <a:spcBef>
                <a:spcPts val="800"/>
              </a:spcBef>
              <a:spcAft>
                <a:spcPts val="800"/>
              </a:spcAft>
              <a:buFont typeface="Arial" panose="020B0604020202020204" pitchFamily="34" charset="0"/>
              <a:buChar char="•"/>
            </a:pPr>
            <a:r>
              <a:rPr lang="en-US" sz="3600" dirty="0"/>
              <a:t>Salary increase requirements that accompanied the 3% funding increase do not expire when the funding does, and new compensation increases could be required without new funding to pay for them.  </a:t>
            </a:r>
          </a:p>
          <a:p>
            <a:pPr marL="571500" indent="-571500">
              <a:spcBef>
                <a:spcPts val="800"/>
              </a:spcBef>
              <a:spcAft>
                <a:spcPts val="800"/>
              </a:spcAft>
              <a:buFont typeface="Arial" panose="020B0604020202020204" pitchFamily="34" charset="0"/>
              <a:buChar char="•"/>
            </a:pPr>
            <a:r>
              <a:rPr lang="en-US" sz="3600" dirty="0"/>
              <a:t>HB 100 includes extension of expiration date to 2029-30</a:t>
            </a:r>
          </a:p>
        </p:txBody>
      </p:sp>
      <p:grpSp>
        <p:nvGrpSpPr>
          <p:cNvPr id="5" name="Group 5"/>
          <p:cNvGrpSpPr/>
          <p:nvPr/>
        </p:nvGrpSpPr>
        <p:grpSpPr>
          <a:xfrm>
            <a:off x="1377950" y="527050"/>
            <a:ext cx="15430500" cy="1511300"/>
            <a:chOff x="0" y="0"/>
            <a:chExt cx="4064000" cy="398038"/>
          </a:xfrm>
        </p:grpSpPr>
        <p:sp>
          <p:nvSpPr>
            <p:cNvPr id="6" name="Freeform 6"/>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sp>
        <p:nvSpPr>
          <p:cNvPr id="8" name="TextBox 8"/>
          <p:cNvSpPr txBox="1"/>
          <p:nvPr/>
        </p:nvSpPr>
        <p:spPr>
          <a:xfrm>
            <a:off x="0" y="852843"/>
            <a:ext cx="11860438" cy="793743"/>
          </a:xfrm>
          <a:prstGeom prst="rect">
            <a:avLst/>
          </a:prstGeom>
        </p:spPr>
        <p:txBody>
          <a:bodyPr wrap="square" lIns="0" tIns="0" rIns="0" bIns="0" rtlCol="0" anchor="t">
            <a:spAutoFit/>
          </a:bodyPr>
          <a:lstStyle/>
          <a:p>
            <a:pPr algn="ctr">
              <a:lnSpc>
                <a:spcPts val="6565"/>
              </a:lnSpc>
            </a:pPr>
            <a:r>
              <a:rPr lang="en-US" sz="4800" spc="-191" dirty="0">
                <a:solidFill>
                  <a:srgbClr val="FFFFFF"/>
                </a:solidFill>
                <a:latin typeface="Open Sans Bold"/>
              </a:rPr>
              <a:t>Formula Transition Grants</a:t>
            </a:r>
          </a:p>
        </p:txBody>
      </p:sp>
      <p:pic>
        <p:nvPicPr>
          <p:cNvPr id="9" name="Picture 9"/>
          <p:cNvPicPr>
            <a:picLocks noChangeAspect="1"/>
          </p:cNvPicPr>
          <p:nvPr/>
        </p:nvPicPr>
        <p:blipFill>
          <a:blip r:embed="rId4"/>
          <a:srcRect r="19"/>
          <a:stretch>
            <a:fillRect/>
          </a:stretch>
        </p:blipFill>
        <p:spPr>
          <a:xfrm>
            <a:off x="16438496" y="8085878"/>
            <a:ext cx="1641609" cy="19099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6105293" y="2709747"/>
            <a:ext cx="10654991" cy="4547399"/>
          </a:xfrm>
          <a:prstGeom prst="rect">
            <a:avLst/>
          </a:prstGeom>
          <a:noFill/>
        </p:spPr>
        <p:txBody>
          <a:bodyPr wrap="square" rtlCol="0">
            <a:spAutoFit/>
          </a:bodyPr>
          <a:lstStyle/>
          <a:p>
            <a:pPr marL="428625" indent="-428625">
              <a:spcBef>
                <a:spcPts val="900"/>
              </a:spcBef>
              <a:spcAft>
                <a:spcPts val="1800"/>
              </a:spcAft>
              <a:buFont typeface="Arial" panose="020B0604020202020204" pitchFamily="34" charset="0"/>
              <a:buChar char="•"/>
            </a:pPr>
            <a:r>
              <a:rPr lang="en-US" sz="3600" dirty="0"/>
              <a:t>Oppose private school vouchers, scholarships, or tax credits in any form.</a:t>
            </a:r>
          </a:p>
          <a:p>
            <a:pPr marL="428625" indent="-428625">
              <a:spcBef>
                <a:spcPts val="900"/>
              </a:spcBef>
              <a:spcAft>
                <a:spcPts val="1800"/>
              </a:spcAft>
              <a:buFont typeface="Arial" panose="020B0604020202020204" pitchFamily="34" charset="0"/>
              <a:buChar char="•"/>
            </a:pPr>
            <a:r>
              <a:rPr lang="en-US" sz="3600" dirty="0"/>
              <a:t>Maintain authority of locally-elected trustees</a:t>
            </a:r>
          </a:p>
          <a:p>
            <a:pPr marL="428625" indent="-428625">
              <a:spcBef>
                <a:spcPts val="900"/>
              </a:spcBef>
              <a:spcAft>
                <a:spcPts val="1800"/>
              </a:spcAft>
              <a:buFont typeface="Arial" panose="020B0604020202020204" pitchFamily="34" charset="0"/>
              <a:buChar char="•"/>
            </a:pPr>
            <a:r>
              <a:rPr lang="en-US" sz="3600" dirty="0"/>
              <a:t>Support increased transparency for taxpayers</a:t>
            </a:r>
          </a:p>
          <a:p>
            <a:pPr marL="428625" indent="-428625">
              <a:spcBef>
                <a:spcPts val="900"/>
              </a:spcBef>
              <a:spcAft>
                <a:spcPts val="1800"/>
              </a:spcAft>
              <a:buFont typeface="Arial" panose="020B0604020202020204" pitchFamily="34" charset="0"/>
              <a:buChar char="•"/>
            </a:pPr>
            <a:r>
              <a:rPr lang="en-US" sz="3600" dirty="0"/>
              <a:t>Improve clarity of ballot language for voters</a:t>
            </a:r>
          </a:p>
          <a:p>
            <a:endParaRPr lang="en-US" sz="2700" dirty="0"/>
          </a:p>
        </p:txBody>
      </p:sp>
    </p:spTree>
    <p:extLst>
      <p:ext uri="{BB962C8B-B14F-4D97-AF65-F5344CB8AC3E}">
        <p14:creationId xmlns:p14="http://schemas.microsoft.com/office/powerpoint/2010/main" val="258304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5452945" y="2375210"/>
            <a:ext cx="12043319" cy="5909310"/>
          </a:xfrm>
          <a:prstGeom prst="rect">
            <a:avLst/>
          </a:prstGeom>
          <a:noFill/>
        </p:spPr>
        <p:txBody>
          <a:bodyPr wrap="square" rtlCol="0">
            <a:spAutoFit/>
          </a:bodyPr>
          <a:lstStyle/>
          <a:p>
            <a:pPr marL="685800" indent="-685800">
              <a:buFont typeface="Wingdings" panose="05000000000000000000" pitchFamily="2" charset="2"/>
              <a:buChar char="Ø"/>
            </a:pPr>
            <a:r>
              <a:rPr lang="en-US" sz="4200" b="1" dirty="0"/>
              <a:t>Enable public schools to meet students' needs</a:t>
            </a:r>
            <a:endParaRPr lang="en-US" sz="4200" dirty="0"/>
          </a:p>
          <a:p>
            <a:endParaRPr lang="en-US" sz="4200" dirty="0"/>
          </a:p>
          <a:p>
            <a:pPr marL="685800" indent="-685800">
              <a:buFont typeface="Wingdings" panose="05000000000000000000" pitchFamily="2" charset="2"/>
              <a:buChar char="Ø"/>
            </a:pPr>
            <a:r>
              <a:rPr lang="en-US" sz="4200" b="1" dirty="0"/>
              <a:t>Control the cost of recapture</a:t>
            </a:r>
            <a:endParaRPr lang="en-US" sz="4200" dirty="0"/>
          </a:p>
          <a:p>
            <a:endParaRPr lang="en-US" sz="4200" dirty="0"/>
          </a:p>
          <a:p>
            <a:pPr marL="685800" indent="-685800">
              <a:buFont typeface="Wingdings" panose="05000000000000000000" pitchFamily="2" charset="2"/>
              <a:buChar char="Ø"/>
            </a:pPr>
            <a:r>
              <a:rPr lang="en-US" sz="4200" b="1" dirty="0"/>
              <a:t>Protect sustainability of public education funding </a:t>
            </a:r>
            <a:endParaRPr lang="en-US" sz="4200" dirty="0"/>
          </a:p>
          <a:p>
            <a:endParaRPr lang="en-US" sz="4200" dirty="0"/>
          </a:p>
          <a:p>
            <a:pPr marL="685800" indent="-685800">
              <a:buFont typeface="Wingdings" panose="05000000000000000000" pitchFamily="2" charset="2"/>
              <a:buChar char="Ø"/>
            </a:pPr>
            <a:r>
              <a:rPr lang="en-US" sz="4200" b="1" dirty="0"/>
              <a:t>Ensure public accountability of public dollars</a:t>
            </a:r>
            <a:endParaRPr lang="en-US" sz="4200" dirty="0"/>
          </a:p>
          <a:p>
            <a:endParaRPr lang="en-US" sz="4200" dirty="0"/>
          </a:p>
          <a:p>
            <a:pPr marL="685800" indent="-685800">
              <a:buFont typeface="Wingdings" panose="05000000000000000000" pitchFamily="2" charset="2"/>
              <a:buChar char="Ø"/>
            </a:pPr>
            <a:r>
              <a:rPr lang="en-US" sz="4200" b="1" dirty="0"/>
              <a:t>Preserve local decision-making</a:t>
            </a:r>
            <a:endParaRPr lang="en-US" sz="4200" dirty="0"/>
          </a:p>
        </p:txBody>
      </p:sp>
    </p:spTree>
    <p:extLst>
      <p:ext uri="{BB962C8B-B14F-4D97-AF65-F5344CB8AC3E}">
        <p14:creationId xmlns:p14="http://schemas.microsoft.com/office/powerpoint/2010/main" val="2026554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6463" y="0"/>
            <a:ext cx="6592626" cy="10287000"/>
            <a:chOff x="0" y="0"/>
            <a:chExt cx="8790168" cy="13716000"/>
          </a:xfrm>
        </p:grpSpPr>
        <p:pic>
          <p:nvPicPr>
            <p:cNvPr id="3" name="Picture 3"/>
            <p:cNvPicPr>
              <a:picLocks noChangeAspect="1"/>
            </p:cNvPicPr>
            <p:nvPr/>
          </p:nvPicPr>
          <p:blipFill>
            <a:blip r:embed="rId3"/>
            <a:srcRect l="40824" r="16451"/>
            <a:stretch>
              <a:fillRect/>
            </a:stretch>
          </p:blipFill>
          <p:spPr>
            <a:xfrm>
              <a:off x="0" y="0"/>
              <a:ext cx="8790168" cy="13716000"/>
            </a:xfrm>
            <a:prstGeom prst="rect">
              <a:avLst/>
            </a:prstGeom>
          </p:spPr>
        </p:pic>
      </p:grpSp>
      <p:grpSp>
        <p:nvGrpSpPr>
          <p:cNvPr id="4" name="Group 4"/>
          <p:cNvGrpSpPr/>
          <p:nvPr/>
        </p:nvGrpSpPr>
        <p:grpSpPr>
          <a:xfrm>
            <a:off x="1377950" y="527050"/>
            <a:ext cx="15430500" cy="1511300"/>
            <a:chOff x="0" y="0"/>
            <a:chExt cx="4064000" cy="398038"/>
          </a:xfrm>
        </p:grpSpPr>
        <p:sp>
          <p:nvSpPr>
            <p:cNvPr id="5" name="Freeform 5"/>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pic>
        <p:nvPicPr>
          <p:cNvPr id="7" name="Picture 7"/>
          <p:cNvPicPr>
            <a:picLocks noChangeAspect="1"/>
          </p:cNvPicPr>
          <p:nvPr/>
        </p:nvPicPr>
        <p:blipFill>
          <a:blip r:embed="rId4"/>
          <a:srcRect r="19"/>
          <a:stretch>
            <a:fillRect/>
          </a:stretch>
        </p:blipFill>
        <p:spPr>
          <a:xfrm>
            <a:off x="16438496" y="8085878"/>
            <a:ext cx="1641609" cy="1909992"/>
          </a:xfrm>
          <a:prstGeom prst="rect">
            <a:avLst/>
          </a:prstGeom>
        </p:spPr>
      </p:pic>
      <p:sp>
        <p:nvSpPr>
          <p:cNvPr id="8" name="TextBox 8"/>
          <p:cNvSpPr txBox="1"/>
          <p:nvPr/>
        </p:nvSpPr>
        <p:spPr>
          <a:xfrm>
            <a:off x="4578057" y="2448583"/>
            <a:ext cx="11860438" cy="8309967"/>
          </a:xfrm>
          <a:prstGeom prst="rect">
            <a:avLst/>
          </a:prstGeom>
        </p:spPr>
        <p:txBody>
          <a:bodyPr lIns="0" tIns="0" rIns="0" bIns="0" rtlCol="0" anchor="t">
            <a:spAutoFit/>
          </a:bodyPr>
          <a:lstStyle/>
          <a:p>
            <a:pPr>
              <a:lnSpc>
                <a:spcPts val="5040"/>
              </a:lnSpc>
            </a:pPr>
            <a:r>
              <a:rPr lang="en-US" sz="4200" b="1" spc="-163" dirty="0">
                <a:solidFill>
                  <a:srgbClr val="000000"/>
                </a:solidFill>
                <a:latin typeface="Open Sans"/>
              </a:rPr>
              <a:t>Senate Bill 8</a:t>
            </a:r>
          </a:p>
          <a:p>
            <a:pPr marL="571500" indent="-571500">
              <a:lnSpc>
                <a:spcPts val="5040"/>
              </a:lnSpc>
              <a:spcAft>
                <a:spcPts val="2400"/>
              </a:spcAft>
              <a:buFont typeface="Arial" panose="020B0604020202020204" pitchFamily="34" charset="0"/>
              <a:buChar char="•"/>
            </a:pPr>
            <a:r>
              <a:rPr lang="en-US" sz="3600" dirty="0">
                <a:latin typeface="Open Sans" panose="020B0606030504020204" pitchFamily="34" charset="0"/>
                <a:ea typeface="Open Sans" panose="020B0606030504020204" pitchFamily="34" charset="0"/>
                <a:cs typeface="Open Sans" panose="020B0606030504020204" pitchFamily="34" charset="0"/>
              </a:rPr>
              <a:t>P</a:t>
            </a:r>
            <a:r>
              <a:rPr lang="en-US" sz="3600" b="0" i="0" dirty="0">
                <a:effectLst/>
                <a:latin typeface="Open Sans" panose="020B0606030504020204" pitchFamily="34" charset="0"/>
                <a:ea typeface="Open Sans" panose="020B0606030504020204" pitchFamily="34" charset="0"/>
                <a:cs typeface="Open Sans" panose="020B0606030504020204" pitchFamily="34" charset="0"/>
              </a:rPr>
              <a:t>articipating student would receive $8,000 per year to be used for private school education, overseen by “educational assistance organization.” </a:t>
            </a:r>
          </a:p>
          <a:p>
            <a:pPr marL="571500" indent="-571500">
              <a:lnSpc>
                <a:spcPts val="5040"/>
              </a:lnSpc>
              <a:spcAft>
                <a:spcPts val="2400"/>
              </a:spcAft>
              <a:buFont typeface="Arial" panose="020B0604020202020204" pitchFamily="34" charset="0"/>
              <a:buChar char="•"/>
            </a:pPr>
            <a:r>
              <a:rPr lang="en-US" sz="3600" b="0" i="0" dirty="0">
                <a:effectLst/>
                <a:latin typeface="Open Sans" panose="020B0606030504020204" pitchFamily="34" charset="0"/>
                <a:ea typeface="Open Sans" panose="020B0606030504020204" pitchFamily="34" charset="0"/>
                <a:cs typeface="Open Sans" panose="020B0606030504020204" pitchFamily="34" charset="0"/>
              </a:rPr>
              <a:t>School districts with 20,000 or fewer students, would receive $10,000 for the first two years a student participates in the program.</a:t>
            </a:r>
          </a:p>
          <a:p>
            <a:pPr marL="571500" indent="-571500">
              <a:lnSpc>
                <a:spcPts val="5040"/>
              </a:lnSpc>
              <a:buFont typeface="Arial" panose="020B0604020202020204" pitchFamily="34" charset="0"/>
              <a:buChar char="•"/>
            </a:pPr>
            <a:r>
              <a:rPr lang="en-US" sz="3600" spc="-163" dirty="0">
                <a:latin typeface="Open Sans" panose="020B0606030504020204" pitchFamily="34" charset="0"/>
                <a:ea typeface="Open Sans" panose="020B0606030504020204" pitchFamily="34" charset="0"/>
                <a:cs typeface="Open Sans" panose="020B0606030504020204" pitchFamily="34" charset="0"/>
              </a:rPr>
              <a:t>Provides constraints around districts transfer policies, including eliminating tuition, regulating reasons for rejecting transfers</a:t>
            </a:r>
          </a:p>
          <a:p>
            <a:pPr marL="571500" indent="-571500">
              <a:lnSpc>
                <a:spcPts val="5040"/>
              </a:lnSpc>
              <a:buFont typeface="Arial" panose="020B0604020202020204" pitchFamily="34" charset="0"/>
              <a:buChar char="•"/>
            </a:pPr>
            <a:endParaRPr lang="en-US" sz="3600" spc="-163" dirty="0">
              <a:latin typeface="Open Sans" panose="020B0606030504020204" pitchFamily="34" charset="0"/>
              <a:ea typeface="Open Sans" panose="020B0606030504020204" pitchFamily="34" charset="0"/>
              <a:cs typeface="Open Sans" panose="020B0606030504020204" pitchFamily="34" charset="0"/>
            </a:endParaRPr>
          </a:p>
          <a:p>
            <a:pPr algn="l">
              <a:lnSpc>
                <a:spcPts val="5040"/>
              </a:lnSpc>
            </a:pPr>
            <a:endParaRPr lang="en-US" sz="4200" spc="-163" dirty="0">
              <a:solidFill>
                <a:srgbClr val="000000"/>
              </a:solidFill>
              <a:latin typeface="Open Sans"/>
            </a:endParaRPr>
          </a:p>
        </p:txBody>
      </p:sp>
      <p:sp>
        <p:nvSpPr>
          <p:cNvPr id="9" name="TextBox 9"/>
          <p:cNvSpPr txBox="1"/>
          <p:nvPr/>
        </p:nvSpPr>
        <p:spPr>
          <a:xfrm>
            <a:off x="0" y="852843"/>
            <a:ext cx="12268200" cy="793743"/>
          </a:xfrm>
          <a:prstGeom prst="rect">
            <a:avLst/>
          </a:prstGeom>
        </p:spPr>
        <p:txBody>
          <a:bodyPr wrap="square" lIns="0" tIns="0" rIns="0" bIns="0" rtlCol="0" anchor="t">
            <a:spAutoFit/>
          </a:bodyPr>
          <a:lstStyle/>
          <a:p>
            <a:pPr algn="ctr">
              <a:lnSpc>
                <a:spcPts val="6565"/>
              </a:lnSpc>
            </a:pPr>
            <a:r>
              <a:rPr lang="en-US" sz="4800" spc="-191" dirty="0">
                <a:solidFill>
                  <a:srgbClr val="FFFFFF"/>
                </a:solidFill>
                <a:latin typeface="Open Sans Bold"/>
              </a:rPr>
              <a:t>Education Savings Accounts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6021659" y="2492299"/>
            <a:ext cx="10654991" cy="7109639"/>
          </a:xfrm>
          <a:prstGeom prst="rect">
            <a:avLst/>
          </a:prstGeom>
          <a:noFill/>
        </p:spPr>
        <p:txBody>
          <a:bodyPr wrap="square" rtlCol="0">
            <a:spAutoFit/>
          </a:bodyPr>
          <a:lstStyle/>
          <a:p>
            <a:pPr marL="428625" indent="-428625">
              <a:spcBef>
                <a:spcPts val="900"/>
              </a:spcBef>
              <a:spcAft>
                <a:spcPts val="1800"/>
              </a:spcAft>
              <a:buFont typeface="Arial" panose="020B0604020202020204" pitchFamily="34" charset="0"/>
              <a:buChar char="•"/>
            </a:pPr>
            <a:r>
              <a:rPr lang="en-US" sz="3600" dirty="0"/>
              <a:t>Support governance through locally-elected trustees</a:t>
            </a:r>
          </a:p>
          <a:p>
            <a:pPr marL="428625" indent="-428625">
              <a:spcBef>
                <a:spcPts val="900"/>
              </a:spcBef>
              <a:spcAft>
                <a:spcPts val="1800"/>
              </a:spcAft>
              <a:buFont typeface="Arial" panose="020B0604020202020204" pitchFamily="34" charset="0"/>
              <a:buChar char="•"/>
            </a:pPr>
            <a:r>
              <a:rPr lang="en-US" sz="3600" dirty="0"/>
              <a:t>Support the elimination of unfunded mandates and guard against the creation of new mandates</a:t>
            </a:r>
          </a:p>
          <a:p>
            <a:pPr marL="428625" indent="-428625">
              <a:spcBef>
                <a:spcPts val="900"/>
              </a:spcBef>
              <a:spcAft>
                <a:spcPts val="1800"/>
              </a:spcAft>
              <a:buFont typeface="Arial" panose="020B0604020202020204" pitchFamily="34" charset="0"/>
              <a:buChar char="•"/>
            </a:pPr>
            <a:r>
              <a:rPr lang="en-US" sz="3600" dirty="0"/>
              <a:t>Oppose measures that seek to limit local elections</a:t>
            </a:r>
          </a:p>
          <a:p>
            <a:pPr marL="428625" indent="-428625">
              <a:spcBef>
                <a:spcPts val="900"/>
              </a:spcBef>
              <a:spcAft>
                <a:spcPts val="1800"/>
              </a:spcAft>
              <a:buFont typeface="Arial" panose="020B0604020202020204" pitchFamily="34" charset="0"/>
              <a:buChar char="•"/>
            </a:pPr>
            <a:r>
              <a:rPr lang="en-US" sz="3600" dirty="0"/>
              <a:t>Oppose measures that seek to control or limit school district fund balances</a:t>
            </a:r>
          </a:p>
          <a:p>
            <a:pPr marL="428625" indent="-428625">
              <a:spcBef>
                <a:spcPts val="900"/>
              </a:spcBef>
              <a:spcAft>
                <a:spcPts val="1800"/>
              </a:spcAft>
              <a:buFont typeface="Arial" panose="020B0604020202020204" pitchFamily="34" charset="0"/>
              <a:buChar char="•"/>
            </a:pPr>
            <a:r>
              <a:rPr lang="en-US" sz="3600" dirty="0"/>
              <a:t>Support economic development incentives in which school districts have discretion and the ability to negotiate a means to grow the local economy</a:t>
            </a:r>
          </a:p>
          <a:p>
            <a:endParaRPr lang="en-US" sz="2700" dirty="0"/>
          </a:p>
        </p:txBody>
      </p:sp>
    </p:spTree>
    <p:extLst>
      <p:ext uri="{BB962C8B-B14F-4D97-AF65-F5344CB8AC3E}">
        <p14:creationId xmlns:p14="http://schemas.microsoft.com/office/powerpoint/2010/main" val="1194932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2250" y="0"/>
            <a:ext cx="5740400" cy="10287000"/>
            <a:chOff x="0" y="0"/>
            <a:chExt cx="7653867" cy="13716000"/>
          </a:xfrm>
        </p:grpSpPr>
        <p:pic>
          <p:nvPicPr>
            <p:cNvPr id="3" name="Picture 3"/>
            <p:cNvPicPr>
              <a:picLocks noChangeAspect="1"/>
            </p:cNvPicPr>
            <p:nvPr/>
          </p:nvPicPr>
          <p:blipFill>
            <a:blip r:embed="rId3"/>
            <a:srcRect l="8043" r="8043"/>
            <a:stretch>
              <a:fillRect/>
            </a:stretch>
          </p:blipFill>
          <p:spPr>
            <a:xfrm>
              <a:off x="0" y="0"/>
              <a:ext cx="7653867" cy="13716000"/>
            </a:xfrm>
            <a:prstGeom prst="rect">
              <a:avLst/>
            </a:prstGeom>
          </p:spPr>
        </p:pic>
      </p:grpSp>
      <p:sp>
        <p:nvSpPr>
          <p:cNvPr id="4" name="TextBox 4"/>
          <p:cNvSpPr txBox="1"/>
          <p:nvPr/>
        </p:nvSpPr>
        <p:spPr>
          <a:xfrm>
            <a:off x="4648200" y="2399159"/>
            <a:ext cx="12476388" cy="5673348"/>
          </a:xfrm>
          <a:prstGeom prst="rect">
            <a:avLst/>
          </a:prstGeom>
        </p:spPr>
        <p:txBody>
          <a:bodyPr wrap="square" lIns="0" tIns="0" rIns="0" bIns="0" rtlCol="0" anchor="t">
            <a:spAutoFit/>
          </a:bodyPr>
          <a:lstStyle/>
          <a:p>
            <a:pPr marL="571500" indent="-571500">
              <a:spcAft>
                <a:spcPts val="3000"/>
              </a:spcAft>
              <a:buFont typeface="Arial" panose="020B0604020202020204" pitchFamily="34" charset="0"/>
              <a:buChar char="•"/>
            </a:pPr>
            <a:r>
              <a:rPr lang="en-US" sz="4200" spc="-163" dirty="0">
                <a:solidFill>
                  <a:srgbClr val="000000"/>
                </a:solidFill>
                <a:latin typeface="Open Sans"/>
              </a:rPr>
              <a:t>With Chapter 313 expired, new agreements needed</a:t>
            </a:r>
          </a:p>
          <a:p>
            <a:pPr marL="571500" indent="-571500">
              <a:spcAft>
                <a:spcPts val="3000"/>
              </a:spcAft>
              <a:buFont typeface="Arial" panose="020B0604020202020204" pitchFamily="34" charset="0"/>
              <a:buChar char="•"/>
            </a:pPr>
            <a:r>
              <a:rPr lang="en-US" sz="4200" spc="-163" dirty="0">
                <a:solidFill>
                  <a:srgbClr val="000000"/>
                </a:solidFill>
                <a:latin typeface="Open Sans"/>
              </a:rPr>
              <a:t>HB 5 allows for agreements with school boards deciding whether to offer tax abatement to attract entities for the purpose of economic development and jobs  </a:t>
            </a:r>
          </a:p>
          <a:p>
            <a:pPr marL="571500" indent="-571500">
              <a:spcAft>
                <a:spcPts val="3000"/>
              </a:spcAft>
              <a:buFont typeface="Arial" panose="020B0604020202020204" pitchFamily="34" charset="0"/>
              <a:buChar char="•"/>
            </a:pPr>
            <a:r>
              <a:rPr lang="en-US" sz="4200" spc="-163" dirty="0">
                <a:solidFill>
                  <a:srgbClr val="000000"/>
                </a:solidFill>
                <a:latin typeface="Open Sans"/>
              </a:rPr>
              <a:t>Schools to receive share of tax savings</a:t>
            </a:r>
          </a:p>
          <a:p>
            <a:pPr algn="l">
              <a:lnSpc>
                <a:spcPts val="5040"/>
              </a:lnSpc>
            </a:pPr>
            <a:endParaRPr lang="en-US" sz="4200" spc="-163" dirty="0">
              <a:solidFill>
                <a:srgbClr val="000000"/>
              </a:solidFill>
              <a:latin typeface="Open Sans"/>
            </a:endParaRPr>
          </a:p>
        </p:txBody>
      </p:sp>
      <p:grpSp>
        <p:nvGrpSpPr>
          <p:cNvPr id="5" name="Group 5"/>
          <p:cNvGrpSpPr/>
          <p:nvPr/>
        </p:nvGrpSpPr>
        <p:grpSpPr>
          <a:xfrm>
            <a:off x="1028440" y="511573"/>
            <a:ext cx="15430500" cy="1511300"/>
            <a:chOff x="0" y="0"/>
            <a:chExt cx="4064000" cy="398038"/>
          </a:xfrm>
        </p:grpSpPr>
        <p:sp>
          <p:nvSpPr>
            <p:cNvPr id="6" name="Freeform 6"/>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sp>
        <p:nvSpPr>
          <p:cNvPr id="8" name="TextBox 8"/>
          <p:cNvSpPr txBox="1"/>
          <p:nvPr/>
        </p:nvSpPr>
        <p:spPr>
          <a:xfrm>
            <a:off x="381000" y="870351"/>
            <a:ext cx="14935200" cy="793743"/>
          </a:xfrm>
          <a:prstGeom prst="rect">
            <a:avLst/>
          </a:prstGeom>
        </p:spPr>
        <p:txBody>
          <a:bodyPr wrap="square" lIns="0" tIns="0" rIns="0" bIns="0" rtlCol="0" anchor="t">
            <a:spAutoFit/>
          </a:bodyPr>
          <a:lstStyle/>
          <a:p>
            <a:pPr algn="ctr">
              <a:lnSpc>
                <a:spcPts val="6565"/>
              </a:lnSpc>
            </a:pPr>
            <a:r>
              <a:rPr lang="en-US" sz="4800" spc="-191" dirty="0">
                <a:solidFill>
                  <a:srgbClr val="FFFFFF"/>
                </a:solidFill>
                <a:latin typeface="Open Sans Bold"/>
              </a:rPr>
              <a:t>Economic Development Agreements – HB 5</a:t>
            </a:r>
          </a:p>
        </p:txBody>
      </p:sp>
      <p:pic>
        <p:nvPicPr>
          <p:cNvPr id="9" name="Picture 9"/>
          <p:cNvPicPr>
            <a:picLocks noChangeAspect="1"/>
          </p:cNvPicPr>
          <p:nvPr/>
        </p:nvPicPr>
        <p:blipFill>
          <a:blip r:embed="rId4"/>
          <a:srcRect r="19"/>
          <a:stretch>
            <a:fillRect/>
          </a:stretch>
        </p:blipFill>
        <p:spPr>
          <a:xfrm>
            <a:off x="16438496" y="8085878"/>
            <a:ext cx="1641609" cy="19099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740400" cy="10287000"/>
            <a:chOff x="0" y="0"/>
            <a:chExt cx="7653867" cy="13716000"/>
          </a:xfrm>
        </p:grpSpPr>
        <p:pic>
          <p:nvPicPr>
            <p:cNvPr id="3" name="Picture 3"/>
            <p:cNvPicPr>
              <a:picLocks noChangeAspect="1"/>
            </p:cNvPicPr>
            <p:nvPr/>
          </p:nvPicPr>
          <p:blipFill>
            <a:blip r:embed="rId3"/>
            <a:srcRect l="8121" r="8121"/>
            <a:stretch>
              <a:fillRect/>
            </a:stretch>
          </p:blipFill>
          <p:spPr>
            <a:xfrm>
              <a:off x="0" y="0"/>
              <a:ext cx="7653867" cy="13716000"/>
            </a:xfrm>
            <a:prstGeom prst="rect">
              <a:avLst/>
            </a:prstGeom>
          </p:spPr>
        </p:pic>
      </p:grpSp>
      <p:sp>
        <p:nvSpPr>
          <p:cNvPr id="4" name="TextBox 4"/>
          <p:cNvSpPr txBox="1"/>
          <p:nvPr/>
        </p:nvSpPr>
        <p:spPr>
          <a:xfrm>
            <a:off x="7142299" y="2393534"/>
            <a:ext cx="11860438" cy="4488408"/>
          </a:xfrm>
          <a:prstGeom prst="rect">
            <a:avLst/>
          </a:prstGeom>
        </p:spPr>
        <p:txBody>
          <a:bodyPr lIns="0" tIns="0" rIns="0" bIns="0" rtlCol="0" anchor="t">
            <a:spAutoFit/>
          </a:bodyPr>
          <a:lstStyle/>
          <a:p>
            <a:pPr>
              <a:lnSpc>
                <a:spcPts val="5040"/>
              </a:lnSpc>
            </a:pPr>
            <a:r>
              <a:rPr lang="en-US" sz="4000" spc="-163" dirty="0">
                <a:solidFill>
                  <a:srgbClr val="000000"/>
                </a:solidFill>
                <a:latin typeface="Open Sans"/>
              </a:rPr>
              <a:t>Christy Rome</a:t>
            </a:r>
          </a:p>
          <a:p>
            <a:pPr>
              <a:lnSpc>
                <a:spcPts val="5040"/>
              </a:lnSpc>
            </a:pPr>
            <a:r>
              <a:rPr lang="en-US" sz="4000" spc="-163" dirty="0">
                <a:solidFill>
                  <a:srgbClr val="000000"/>
                </a:solidFill>
                <a:latin typeface="Open Sans"/>
              </a:rPr>
              <a:t>Executive Director</a:t>
            </a:r>
          </a:p>
          <a:p>
            <a:pPr>
              <a:lnSpc>
                <a:spcPts val="5040"/>
              </a:lnSpc>
            </a:pPr>
            <a:r>
              <a:rPr lang="en-US" sz="4000" spc="-163" dirty="0">
                <a:solidFill>
                  <a:srgbClr val="000000"/>
                </a:solidFill>
                <a:latin typeface="Open Sans"/>
              </a:rPr>
              <a:t>Texas School Coalition</a:t>
            </a:r>
          </a:p>
          <a:p>
            <a:pPr>
              <a:lnSpc>
                <a:spcPts val="5040"/>
              </a:lnSpc>
            </a:pPr>
            <a:r>
              <a:rPr lang="en-US" sz="4000" spc="-163" dirty="0">
                <a:solidFill>
                  <a:srgbClr val="000000"/>
                </a:solidFill>
                <a:latin typeface="Open Sans"/>
              </a:rPr>
              <a:t>512-732-9072</a:t>
            </a:r>
          </a:p>
          <a:p>
            <a:pPr>
              <a:lnSpc>
                <a:spcPts val="5040"/>
              </a:lnSpc>
            </a:pPr>
            <a:r>
              <a:rPr lang="en-US" sz="4000" spc="-163" dirty="0">
                <a:solidFill>
                  <a:srgbClr val="000000"/>
                </a:solidFill>
                <a:latin typeface="Open Sans"/>
              </a:rPr>
              <a:t>Christy@txsc.org</a:t>
            </a:r>
          </a:p>
          <a:p>
            <a:pPr>
              <a:lnSpc>
                <a:spcPts val="5040"/>
              </a:lnSpc>
            </a:pPr>
            <a:r>
              <a:rPr lang="en-US" sz="4000" b="1" spc="-163" dirty="0">
                <a:solidFill>
                  <a:schemeClr val="accent1">
                    <a:lumMod val="75000"/>
                  </a:schemeClr>
                </a:solidFill>
                <a:latin typeface="Open Sans"/>
              </a:rPr>
              <a:t>www.txsc.org</a:t>
            </a:r>
          </a:p>
          <a:p>
            <a:pPr algn="l">
              <a:lnSpc>
                <a:spcPts val="5040"/>
              </a:lnSpc>
            </a:pPr>
            <a:endParaRPr lang="en-US" sz="4200" spc="-163" dirty="0">
              <a:solidFill>
                <a:srgbClr val="000000"/>
              </a:solidFill>
              <a:latin typeface="Open Sans"/>
            </a:endParaRPr>
          </a:p>
        </p:txBody>
      </p:sp>
      <p:grpSp>
        <p:nvGrpSpPr>
          <p:cNvPr id="5" name="Group 5"/>
          <p:cNvGrpSpPr/>
          <p:nvPr/>
        </p:nvGrpSpPr>
        <p:grpSpPr>
          <a:xfrm>
            <a:off x="1377950" y="527050"/>
            <a:ext cx="15430500" cy="1511300"/>
            <a:chOff x="0" y="0"/>
            <a:chExt cx="4064000" cy="398038"/>
          </a:xfrm>
        </p:grpSpPr>
        <p:sp>
          <p:nvSpPr>
            <p:cNvPr id="6" name="Freeform 6"/>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sp>
        <p:nvSpPr>
          <p:cNvPr id="8" name="TextBox 8"/>
          <p:cNvSpPr txBox="1"/>
          <p:nvPr/>
        </p:nvSpPr>
        <p:spPr>
          <a:xfrm>
            <a:off x="0" y="852843"/>
            <a:ext cx="8077200" cy="793040"/>
          </a:xfrm>
          <a:prstGeom prst="rect">
            <a:avLst/>
          </a:prstGeom>
        </p:spPr>
        <p:txBody>
          <a:bodyPr wrap="square" lIns="0" tIns="0" rIns="0" bIns="0" rtlCol="0" anchor="t">
            <a:spAutoFit/>
          </a:bodyPr>
          <a:lstStyle/>
          <a:p>
            <a:pPr algn="ctr">
              <a:lnSpc>
                <a:spcPts val="6565"/>
              </a:lnSpc>
            </a:pPr>
            <a:r>
              <a:rPr lang="en-US" sz="4800" spc="-191" dirty="0">
                <a:solidFill>
                  <a:srgbClr val="FFFFFF"/>
                </a:solidFill>
                <a:latin typeface="Open Sans Bold"/>
              </a:rPr>
              <a:t>Thank you!</a:t>
            </a:r>
          </a:p>
        </p:txBody>
      </p:sp>
      <p:pic>
        <p:nvPicPr>
          <p:cNvPr id="9" name="Picture 9"/>
          <p:cNvPicPr>
            <a:picLocks noChangeAspect="1"/>
          </p:cNvPicPr>
          <p:nvPr/>
        </p:nvPicPr>
        <p:blipFill>
          <a:blip r:embed="rId4"/>
          <a:srcRect r="19"/>
          <a:stretch>
            <a:fillRect/>
          </a:stretch>
        </p:blipFill>
        <p:spPr>
          <a:xfrm>
            <a:off x="16438496" y="8085878"/>
            <a:ext cx="1641609" cy="1909992"/>
          </a:xfrm>
          <a:prstGeom prst="rect">
            <a:avLst/>
          </a:prstGeom>
        </p:spPr>
      </p:pic>
      <p:pic>
        <p:nvPicPr>
          <p:cNvPr id="10" name="Picture 9">
            <a:extLst>
              <a:ext uri="{FF2B5EF4-FFF2-40B4-BE49-F238E27FC236}">
                <a16:creationId xmlns:a16="http://schemas.microsoft.com/office/drawing/2014/main" id="{E2F53482-9828-8122-7AEA-548EB494A10B}"/>
              </a:ext>
            </a:extLst>
          </p:cNvPr>
          <p:cNvPicPr>
            <a:picLocks noChangeAspect="1"/>
          </p:cNvPicPr>
          <p:nvPr/>
        </p:nvPicPr>
        <p:blipFill>
          <a:blip r:embed="rId5"/>
          <a:srcRect/>
          <a:stretch>
            <a:fillRect/>
          </a:stretch>
        </p:blipFill>
        <p:spPr>
          <a:xfrm>
            <a:off x="6934200" y="6667041"/>
            <a:ext cx="7861608" cy="1592373"/>
          </a:xfrm>
          <a:prstGeom prst="rect">
            <a:avLst/>
          </a:prstGeom>
        </p:spPr>
      </p:pic>
      <p:pic>
        <p:nvPicPr>
          <p:cNvPr id="12" name="Picture 11">
            <a:extLst>
              <a:ext uri="{FF2B5EF4-FFF2-40B4-BE49-F238E27FC236}">
                <a16:creationId xmlns:a16="http://schemas.microsoft.com/office/drawing/2014/main" id="{9DCB7E1B-64AD-FB4E-3C9A-668745709311}"/>
              </a:ext>
            </a:extLst>
          </p:cNvPr>
          <p:cNvPicPr>
            <a:picLocks noChangeAspect="1"/>
          </p:cNvPicPr>
          <p:nvPr/>
        </p:nvPicPr>
        <p:blipFill rotWithShape="1">
          <a:blip r:embed="rId6">
            <a:extLst>
              <a:ext uri="{28A0092B-C50C-407E-A947-70E740481C1C}">
                <a14:useLocalDpi xmlns:a14="http://schemas.microsoft.com/office/drawing/2010/main" val="0"/>
              </a:ext>
            </a:extLst>
          </a:blip>
          <a:srcRect l="45105" t="-3212" r="2993" b="-16385"/>
          <a:stretch/>
        </p:blipFill>
        <p:spPr>
          <a:xfrm>
            <a:off x="5867400" y="8383815"/>
            <a:ext cx="10354384" cy="14077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6105293" y="2709748"/>
            <a:ext cx="10654991" cy="5309146"/>
          </a:xfrm>
          <a:prstGeom prst="rect">
            <a:avLst/>
          </a:prstGeom>
          <a:noFill/>
        </p:spPr>
        <p:txBody>
          <a:bodyPr wrap="square" rtlCol="0">
            <a:spAutoFit/>
          </a:bodyPr>
          <a:lstStyle/>
          <a:p>
            <a:pPr marL="428625" indent="-428625">
              <a:spcBef>
                <a:spcPts val="900"/>
              </a:spcBef>
              <a:spcAft>
                <a:spcPts val="1800"/>
              </a:spcAft>
              <a:buFont typeface="Arial" panose="020B0604020202020204" pitchFamily="34" charset="0"/>
              <a:buChar char="•"/>
            </a:pPr>
            <a:r>
              <a:rPr lang="en-US" sz="3600" dirty="0"/>
              <a:t>Increase Basic Allotment to address cost of inflation</a:t>
            </a:r>
          </a:p>
          <a:p>
            <a:pPr marL="428625" indent="-428625">
              <a:spcBef>
                <a:spcPts val="900"/>
              </a:spcBef>
              <a:spcAft>
                <a:spcPts val="1800"/>
              </a:spcAft>
              <a:buFont typeface="Arial" panose="020B0604020202020204" pitchFamily="34" charset="0"/>
              <a:buChar char="•"/>
            </a:pPr>
            <a:r>
              <a:rPr lang="en-US" sz="3600" dirty="0"/>
              <a:t>Support increased funding through Golden Penny Yield, Cost of Education &amp; Transportation Adjustments, enrollment-based funding</a:t>
            </a:r>
          </a:p>
          <a:p>
            <a:pPr marL="428625" indent="-428625">
              <a:spcBef>
                <a:spcPts val="900"/>
              </a:spcBef>
              <a:spcAft>
                <a:spcPts val="1800"/>
              </a:spcAft>
              <a:buFont typeface="Arial" panose="020B0604020202020204" pitchFamily="34" charset="0"/>
              <a:buChar char="•"/>
            </a:pPr>
            <a:r>
              <a:rPr lang="en-US" sz="3600" dirty="0"/>
              <a:t>Provide increased funding for school safety and staff salary increases in a manner that allows local district discretion to meet local needs</a:t>
            </a:r>
          </a:p>
          <a:p>
            <a:endParaRPr lang="en-US" sz="2700" dirty="0"/>
          </a:p>
        </p:txBody>
      </p:sp>
    </p:spTree>
    <p:extLst>
      <p:ext uri="{BB962C8B-B14F-4D97-AF65-F5344CB8AC3E}">
        <p14:creationId xmlns:p14="http://schemas.microsoft.com/office/powerpoint/2010/main" val="242371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4112" y="9557997"/>
            <a:ext cx="8664498" cy="415498"/>
          </a:xfrm>
          <a:prstGeom prst="rect">
            <a:avLst/>
          </a:prstGeom>
          <a:noFill/>
        </p:spPr>
        <p:txBody>
          <a:bodyPr wrap="square" rtlCol="0">
            <a:spAutoFit/>
          </a:bodyPr>
          <a:lstStyle/>
          <a:p>
            <a:pPr defTabSz="914445"/>
            <a:r>
              <a:rPr lang="en-US" sz="2100" i="1" dirty="0">
                <a:solidFill>
                  <a:prstClr val="black"/>
                </a:solidFill>
                <a:latin typeface="Calibri"/>
              </a:rPr>
              <a:t>CPI data through December 2022 retrieved from Data.Texas.Gov</a:t>
            </a:r>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507834546"/>
              </p:ext>
            </p:extLst>
          </p:nvPr>
        </p:nvGraphicFramePr>
        <p:xfrm>
          <a:off x="1905000" y="1028700"/>
          <a:ext cx="13203456" cy="773199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2256">
            <a:off x="3021029" y="3188276"/>
            <a:ext cx="11653157" cy="4667367"/>
          </a:xfrm>
          <a:prstGeom prst="rect">
            <a:avLst/>
          </a:prstGeom>
        </p:spPr>
      </p:pic>
      <p:sp>
        <p:nvSpPr>
          <p:cNvPr id="4" name="TextBox 3"/>
          <p:cNvSpPr txBox="1"/>
          <p:nvPr/>
        </p:nvSpPr>
        <p:spPr>
          <a:xfrm rot="20721771">
            <a:off x="6180283" y="5060292"/>
            <a:ext cx="6607658" cy="923330"/>
          </a:xfrm>
          <a:prstGeom prst="rect">
            <a:avLst/>
          </a:prstGeom>
          <a:noFill/>
        </p:spPr>
        <p:txBody>
          <a:bodyPr wrap="square" rtlCol="0">
            <a:spAutoFit/>
          </a:bodyPr>
          <a:lstStyle/>
          <a:p>
            <a:pPr defTabSz="914490"/>
            <a:r>
              <a:rPr lang="en-US" sz="5400" dirty="0">
                <a:solidFill>
                  <a:srgbClr val="ED1C24"/>
                </a:solidFill>
                <a:latin typeface="Segoe Script" panose="030B0504020000000003" pitchFamily="66" charset="0"/>
              </a:rPr>
              <a:t>14.5% increase</a:t>
            </a:r>
          </a:p>
        </p:txBody>
      </p:sp>
      <p:sp>
        <p:nvSpPr>
          <p:cNvPr id="5" name="TextBox 4">
            <a:extLst>
              <a:ext uri="{FF2B5EF4-FFF2-40B4-BE49-F238E27FC236}">
                <a16:creationId xmlns:a16="http://schemas.microsoft.com/office/drawing/2014/main" id="{2F9B8591-E46A-FB38-89CB-A70A9DE99A13}"/>
              </a:ext>
            </a:extLst>
          </p:cNvPr>
          <p:cNvSpPr txBox="1"/>
          <p:nvPr/>
        </p:nvSpPr>
        <p:spPr>
          <a:xfrm>
            <a:off x="15240000" y="3924300"/>
            <a:ext cx="2667000" cy="2246769"/>
          </a:xfrm>
          <a:prstGeom prst="rect">
            <a:avLst/>
          </a:prstGeom>
          <a:solidFill>
            <a:schemeClr val="accent3">
              <a:lumMod val="40000"/>
              <a:lumOff val="60000"/>
            </a:schemeClr>
          </a:solidFill>
        </p:spPr>
        <p:txBody>
          <a:bodyPr wrap="square" rtlCol="0">
            <a:spAutoFit/>
          </a:bodyPr>
          <a:lstStyle/>
          <a:p>
            <a:r>
              <a:rPr lang="en-US" sz="2800" dirty="0"/>
              <a:t>Since 2019, the Basic Allotment remains at the same level:  $6,160 </a:t>
            </a:r>
          </a:p>
        </p:txBody>
      </p:sp>
    </p:spTree>
    <p:extLst>
      <p:ext uri="{BB962C8B-B14F-4D97-AF65-F5344CB8AC3E}">
        <p14:creationId xmlns:p14="http://schemas.microsoft.com/office/powerpoint/2010/main" val="119443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599" y="0"/>
            <a:ext cx="5066762" cy="10287000"/>
            <a:chOff x="0" y="0"/>
            <a:chExt cx="8790168" cy="13716000"/>
          </a:xfrm>
        </p:grpSpPr>
        <p:pic>
          <p:nvPicPr>
            <p:cNvPr id="3" name="Picture 3"/>
            <p:cNvPicPr>
              <a:picLocks noChangeAspect="1"/>
            </p:cNvPicPr>
            <p:nvPr/>
          </p:nvPicPr>
          <p:blipFill>
            <a:blip r:embed="rId3"/>
            <a:srcRect l="11994" r="45307"/>
            <a:stretch>
              <a:fillRect/>
            </a:stretch>
          </p:blipFill>
          <p:spPr>
            <a:xfrm>
              <a:off x="0" y="0"/>
              <a:ext cx="8790168" cy="13716000"/>
            </a:xfrm>
            <a:prstGeom prst="rect">
              <a:avLst/>
            </a:prstGeom>
          </p:spPr>
        </p:pic>
      </p:grpSp>
      <p:sp>
        <p:nvSpPr>
          <p:cNvPr id="4" name="TextBox 4"/>
          <p:cNvSpPr txBox="1"/>
          <p:nvPr/>
        </p:nvSpPr>
        <p:spPr>
          <a:xfrm>
            <a:off x="4578056" y="2448583"/>
            <a:ext cx="12643143" cy="3206006"/>
          </a:xfrm>
          <a:prstGeom prst="rect">
            <a:avLst/>
          </a:prstGeom>
        </p:spPr>
        <p:txBody>
          <a:bodyPr wrap="square" lIns="0" tIns="0" rIns="0" bIns="0" rtlCol="0" anchor="t">
            <a:spAutoFit/>
          </a:bodyPr>
          <a:lstStyle/>
          <a:p>
            <a:pPr>
              <a:lnSpc>
                <a:spcPts val="5040"/>
              </a:lnSpc>
            </a:pPr>
            <a:r>
              <a:rPr lang="en-US" sz="3600" spc="-163" dirty="0">
                <a:solidFill>
                  <a:srgbClr val="000000"/>
                </a:solidFill>
                <a:latin typeface="Open Sans"/>
              </a:rPr>
              <a:t>General Appropriations Act – HB 1 includes:</a:t>
            </a:r>
          </a:p>
          <a:p>
            <a:pPr marL="571500" indent="-571500">
              <a:lnSpc>
                <a:spcPts val="5040"/>
              </a:lnSpc>
              <a:buFont typeface="Arial" panose="020B0604020202020204" pitchFamily="34" charset="0"/>
              <a:buChar char="•"/>
            </a:pPr>
            <a:r>
              <a:rPr lang="en-US" sz="3600" spc="-163" dirty="0">
                <a:solidFill>
                  <a:srgbClr val="000000"/>
                </a:solidFill>
                <a:latin typeface="Open Sans"/>
              </a:rPr>
              <a:t>$2.5 billion for enrollment growth</a:t>
            </a:r>
          </a:p>
          <a:p>
            <a:pPr marL="571500" indent="-571500">
              <a:lnSpc>
                <a:spcPts val="5040"/>
              </a:lnSpc>
              <a:buFont typeface="Arial" panose="020B0604020202020204" pitchFamily="34" charset="0"/>
              <a:buChar char="•"/>
            </a:pPr>
            <a:r>
              <a:rPr lang="en-US" sz="3600" spc="-163" dirty="0">
                <a:solidFill>
                  <a:srgbClr val="000000"/>
                </a:solidFill>
                <a:latin typeface="Open Sans"/>
              </a:rPr>
              <a:t>$2.4 billion to increase the golden penny yield</a:t>
            </a:r>
            <a:endParaRPr lang="en-US" sz="2000" spc="-163" dirty="0">
              <a:solidFill>
                <a:srgbClr val="000000"/>
              </a:solidFill>
              <a:latin typeface="Open Sans"/>
            </a:endParaRPr>
          </a:p>
          <a:p>
            <a:pPr marL="571500" indent="-571500">
              <a:lnSpc>
                <a:spcPts val="5040"/>
              </a:lnSpc>
              <a:buFont typeface="Arial" panose="020B0604020202020204" pitchFamily="34" charset="0"/>
              <a:buChar char="•"/>
            </a:pPr>
            <a:r>
              <a:rPr lang="en-US" sz="3600" spc="-163" dirty="0">
                <a:solidFill>
                  <a:srgbClr val="000000"/>
                </a:solidFill>
                <a:latin typeface="Open Sans"/>
              </a:rPr>
              <a:t>$5 billion for other school funding increases</a:t>
            </a:r>
          </a:p>
          <a:p>
            <a:pPr algn="l">
              <a:lnSpc>
                <a:spcPts val="5040"/>
              </a:lnSpc>
            </a:pPr>
            <a:endParaRPr lang="en-US" sz="4200" spc="-163" dirty="0">
              <a:solidFill>
                <a:srgbClr val="000000"/>
              </a:solidFill>
              <a:latin typeface="Open Sans"/>
            </a:endParaRPr>
          </a:p>
        </p:txBody>
      </p:sp>
      <p:grpSp>
        <p:nvGrpSpPr>
          <p:cNvPr id="5" name="Group 5"/>
          <p:cNvGrpSpPr/>
          <p:nvPr/>
        </p:nvGrpSpPr>
        <p:grpSpPr>
          <a:xfrm>
            <a:off x="1377950" y="527050"/>
            <a:ext cx="15430500" cy="1511300"/>
            <a:chOff x="0" y="0"/>
            <a:chExt cx="4064000" cy="398038"/>
          </a:xfrm>
        </p:grpSpPr>
        <p:sp>
          <p:nvSpPr>
            <p:cNvPr id="6" name="Freeform 6"/>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sp>
        <p:nvSpPr>
          <p:cNvPr id="8" name="TextBox 8"/>
          <p:cNvSpPr txBox="1"/>
          <p:nvPr/>
        </p:nvSpPr>
        <p:spPr>
          <a:xfrm>
            <a:off x="1981200" y="886180"/>
            <a:ext cx="5901290" cy="793040"/>
          </a:xfrm>
          <a:prstGeom prst="rect">
            <a:avLst/>
          </a:prstGeom>
        </p:spPr>
        <p:txBody>
          <a:bodyPr lIns="0" tIns="0" rIns="0" bIns="0" rtlCol="0" anchor="t">
            <a:spAutoFit/>
          </a:bodyPr>
          <a:lstStyle/>
          <a:p>
            <a:pPr algn="ctr">
              <a:lnSpc>
                <a:spcPts val="6565"/>
              </a:lnSpc>
            </a:pPr>
            <a:r>
              <a:rPr lang="en-US" sz="4800" spc="-191" dirty="0">
                <a:solidFill>
                  <a:srgbClr val="FFFFFF"/>
                </a:solidFill>
                <a:latin typeface="Open Sans Bold"/>
              </a:rPr>
              <a:t>Appropriations Bills</a:t>
            </a:r>
          </a:p>
        </p:txBody>
      </p:sp>
      <p:pic>
        <p:nvPicPr>
          <p:cNvPr id="9" name="Picture 9"/>
          <p:cNvPicPr>
            <a:picLocks noChangeAspect="1"/>
          </p:cNvPicPr>
          <p:nvPr/>
        </p:nvPicPr>
        <p:blipFill>
          <a:blip r:embed="rId4"/>
          <a:srcRect r="19"/>
          <a:stretch>
            <a:fillRect/>
          </a:stretch>
        </p:blipFill>
        <p:spPr>
          <a:xfrm>
            <a:off x="16438496" y="8085878"/>
            <a:ext cx="1641609" cy="1909992"/>
          </a:xfrm>
          <a:prstGeom prst="rect">
            <a:avLst/>
          </a:prstGeom>
        </p:spPr>
      </p:pic>
      <p:sp>
        <p:nvSpPr>
          <p:cNvPr id="10" name="TextBox 9">
            <a:extLst>
              <a:ext uri="{FF2B5EF4-FFF2-40B4-BE49-F238E27FC236}">
                <a16:creationId xmlns:a16="http://schemas.microsoft.com/office/drawing/2014/main" id="{5AF40FF8-7A0A-ED01-5B75-1A09584DEF99}"/>
              </a:ext>
            </a:extLst>
          </p:cNvPr>
          <p:cNvSpPr txBox="1"/>
          <p:nvPr/>
        </p:nvSpPr>
        <p:spPr>
          <a:xfrm>
            <a:off x="4542329" y="5295900"/>
            <a:ext cx="5715000" cy="353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Uses for $5 billion in House:</a:t>
            </a:r>
          </a:p>
          <a:p>
            <a:pPr marL="457200" indent="-457200">
              <a:buFont typeface="Wingdings" panose="05000000000000000000" pitchFamily="2" charset="2"/>
              <a:buChar char="Ø"/>
            </a:pPr>
            <a:r>
              <a:rPr lang="en-US" sz="3200" dirty="0"/>
              <a:t>Teacher compensation</a:t>
            </a:r>
          </a:p>
          <a:p>
            <a:pPr marL="457200" indent="-457200">
              <a:buFont typeface="Wingdings" panose="05000000000000000000" pitchFamily="2" charset="2"/>
              <a:buChar char="Ø"/>
            </a:pPr>
            <a:r>
              <a:rPr lang="en-US" sz="3200" dirty="0"/>
              <a:t>Teacher Incentive Allotment</a:t>
            </a:r>
          </a:p>
          <a:p>
            <a:pPr marL="457200" indent="-457200">
              <a:buFont typeface="Wingdings" panose="05000000000000000000" pitchFamily="2" charset="2"/>
              <a:buChar char="Ø"/>
            </a:pPr>
            <a:r>
              <a:rPr lang="en-US" sz="3200" dirty="0"/>
              <a:t>Basic Allotment</a:t>
            </a:r>
          </a:p>
          <a:p>
            <a:pPr marL="457200" indent="-457200">
              <a:buFont typeface="Wingdings" panose="05000000000000000000" pitchFamily="2" charset="2"/>
              <a:buChar char="Ø"/>
            </a:pPr>
            <a:r>
              <a:rPr lang="en-US" sz="3200" dirty="0"/>
              <a:t>School Safety</a:t>
            </a:r>
          </a:p>
          <a:p>
            <a:pPr marL="457200" indent="-457200">
              <a:buFont typeface="Wingdings" panose="05000000000000000000" pitchFamily="2" charset="2"/>
              <a:buChar char="Ø"/>
            </a:pPr>
            <a:r>
              <a:rPr lang="en-US" sz="3200" dirty="0"/>
              <a:t>IMTA</a:t>
            </a:r>
          </a:p>
          <a:p>
            <a:pPr marL="457200" indent="-457200">
              <a:buFont typeface="Wingdings" panose="05000000000000000000" pitchFamily="2" charset="2"/>
              <a:buChar char="Ø"/>
            </a:pPr>
            <a:r>
              <a:rPr lang="en-US" sz="3200" dirty="0"/>
              <a:t>Special Education</a:t>
            </a:r>
            <a:endParaRPr lang="en-US" dirty="0"/>
          </a:p>
        </p:txBody>
      </p:sp>
      <p:sp>
        <p:nvSpPr>
          <p:cNvPr id="11" name="TextBox 10">
            <a:extLst>
              <a:ext uri="{FF2B5EF4-FFF2-40B4-BE49-F238E27FC236}">
                <a16:creationId xmlns:a16="http://schemas.microsoft.com/office/drawing/2014/main" id="{D2F26A14-68C3-D8AA-A453-6CDD8887FAD7}"/>
              </a:ext>
            </a:extLst>
          </p:cNvPr>
          <p:cNvSpPr txBox="1"/>
          <p:nvPr/>
        </p:nvSpPr>
        <p:spPr>
          <a:xfrm>
            <a:off x="10591800" y="5295900"/>
            <a:ext cx="5638800" cy="36009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t>Uses for $5 billion in Senate:</a:t>
            </a:r>
          </a:p>
          <a:p>
            <a:pPr marL="457200" indent="-457200">
              <a:buFont typeface="Wingdings" panose="05000000000000000000" pitchFamily="2" charset="2"/>
              <a:buChar char="Ø"/>
            </a:pPr>
            <a:r>
              <a:rPr lang="en-US" sz="3200" dirty="0"/>
              <a:t>SB 8: Private School Vouchers</a:t>
            </a:r>
          </a:p>
          <a:p>
            <a:pPr marL="457200" indent="-457200">
              <a:buFont typeface="Wingdings" panose="05000000000000000000" pitchFamily="2" charset="2"/>
              <a:buChar char="Ø"/>
            </a:pPr>
            <a:r>
              <a:rPr lang="en-US" sz="3200" dirty="0"/>
              <a:t>SB 9: Teacher Compensation</a:t>
            </a:r>
          </a:p>
          <a:p>
            <a:pPr marL="457200" indent="-457200">
              <a:buFont typeface="Wingdings" panose="05000000000000000000" pitchFamily="2" charset="2"/>
              <a:buChar char="Ø"/>
            </a:pPr>
            <a:r>
              <a:rPr lang="en-US" sz="3200" dirty="0"/>
              <a:t>SB 11: School Safety</a:t>
            </a:r>
          </a:p>
          <a:p>
            <a:pPr marL="457200" indent="-457200">
              <a:buFont typeface="Wingdings" panose="05000000000000000000" pitchFamily="2" charset="2"/>
              <a:buChar char="Ø"/>
            </a:pPr>
            <a:r>
              <a:rPr lang="en-US" sz="3200" dirty="0"/>
              <a:t>SB 2565: IMTA</a:t>
            </a:r>
          </a:p>
          <a:p>
            <a:pPr marL="457200" indent="-457200">
              <a:buFont typeface="Wingdings" panose="05000000000000000000" pitchFamily="2" charset="2"/>
              <a:buChar char="Ø"/>
            </a:pPr>
            <a:r>
              <a:rPr lang="en-US" sz="3200" dirty="0"/>
              <a:t>SB 1474: Special Education</a:t>
            </a:r>
          </a:p>
          <a:p>
            <a:endParaRPr lang="en-US" dirty="0"/>
          </a:p>
          <a:p>
            <a:endParaRPr lang="en-US" dirty="0"/>
          </a:p>
        </p:txBody>
      </p:sp>
      <p:sp>
        <p:nvSpPr>
          <p:cNvPr id="12" name="TextBox 11">
            <a:extLst>
              <a:ext uri="{FF2B5EF4-FFF2-40B4-BE49-F238E27FC236}">
                <a16:creationId xmlns:a16="http://schemas.microsoft.com/office/drawing/2014/main" id="{14F595CF-FB9E-E30B-9048-CA408979D69E}"/>
              </a:ext>
            </a:extLst>
          </p:cNvPr>
          <p:cNvSpPr txBox="1"/>
          <p:nvPr/>
        </p:nvSpPr>
        <p:spPr>
          <a:xfrm>
            <a:off x="4648200" y="9105900"/>
            <a:ext cx="11582400" cy="738664"/>
          </a:xfrm>
          <a:prstGeom prst="rect">
            <a:avLst/>
          </a:prstGeom>
          <a:noFill/>
        </p:spPr>
        <p:txBody>
          <a:bodyPr wrap="square" rtlCol="0">
            <a:spAutoFit/>
          </a:bodyPr>
          <a:lstStyle/>
          <a:p>
            <a:pPr algn="ctr"/>
            <a:r>
              <a:rPr lang="en-US" sz="2400" b="1" i="1" dirty="0">
                <a:latin typeface="Arial"/>
                <a:cs typeface="Arial"/>
              </a:rPr>
              <a:t>Note: Each $100 increase in the BA costs $1.4 billion for the biennium</a:t>
            </a:r>
          </a:p>
          <a:p>
            <a:endParaRPr lang="en-US" dirty="0"/>
          </a:p>
        </p:txBody>
      </p:sp>
      <p:sp>
        <p:nvSpPr>
          <p:cNvPr id="13" name="TextBox 12">
            <a:extLst>
              <a:ext uri="{FF2B5EF4-FFF2-40B4-BE49-F238E27FC236}">
                <a16:creationId xmlns:a16="http://schemas.microsoft.com/office/drawing/2014/main" id="{2B806ED3-F3C9-9C18-9767-A82844D8C88E}"/>
              </a:ext>
            </a:extLst>
          </p:cNvPr>
          <p:cNvSpPr txBox="1"/>
          <p:nvPr/>
        </p:nvSpPr>
        <p:spPr>
          <a:xfrm>
            <a:off x="14020799" y="3480091"/>
            <a:ext cx="3200400" cy="1200329"/>
          </a:xfrm>
          <a:prstGeom prst="leftArrowCallout">
            <a:avLst/>
          </a:prstGeom>
          <a:solidFill>
            <a:srgbClr val="CCCC00"/>
          </a:solidFill>
        </p:spPr>
        <p:txBody>
          <a:bodyPr wrap="square" rtlCol="0">
            <a:spAutoFit/>
          </a:bodyPr>
          <a:lstStyle/>
          <a:p>
            <a:r>
              <a:rPr lang="en-US" sz="2400" spc="-163" dirty="0">
                <a:solidFill>
                  <a:srgbClr val="000000"/>
                </a:solidFill>
                <a:latin typeface="Open Sans"/>
              </a:rPr>
              <a:t>FY 23: $98.56</a:t>
            </a:r>
          </a:p>
          <a:p>
            <a:r>
              <a:rPr lang="en-US" sz="2400" spc="-163" dirty="0">
                <a:solidFill>
                  <a:srgbClr val="000000"/>
                </a:solidFill>
                <a:latin typeface="Open Sans"/>
              </a:rPr>
              <a:t>FY 24: $126.21</a:t>
            </a:r>
          </a:p>
          <a:p>
            <a:r>
              <a:rPr lang="en-US" sz="2400" spc="-163" dirty="0">
                <a:solidFill>
                  <a:srgbClr val="000000"/>
                </a:solidFill>
                <a:latin typeface="Open Sans"/>
              </a:rPr>
              <a:t>FY 25: $129.52</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31265" y="0"/>
            <a:ext cx="6592626" cy="10287000"/>
            <a:chOff x="0" y="0"/>
            <a:chExt cx="8790168" cy="13716000"/>
          </a:xfrm>
        </p:grpSpPr>
        <p:pic>
          <p:nvPicPr>
            <p:cNvPr id="3" name="Picture 3"/>
            <p:cNvPicPr>
              <a:picLocks noChangeAspect="1"/>
            </p:cNvPicPr>
            <p:nvPr/>
          </p:nvPicPr>
          <p:blipFill>
            <a:blip r:embed="rId3"/>
            <a:srcRect l="33096" r="24125"/>
            <a:stretch>
              <a:fillRect/>
            </a:stretch>
          </p:blipFill>
          <p:spPr>
            <a:xfrm>
              <a:off x="0" y="0"/>
              <a:ext cx="8790168" cy="13716000"/>
            </a:xfrm>
            <a:prstGeom prst="rect">
              <a:avLst/>
            </a:prstGeom>
          </p:spPr>
        </p:pic>
      </p:grpSp>
      <p:grpSp>
        <p:nvGrpSpPr>
          <p:cNvPr id="4" name="Group 4"/>
          <p:cNvGrpSpPr/>
          <p:nvPr/>
        </p:nvGrpSpPr>
        <p:grpSpPr>
          <a:xfrm>
            <a:off x="1377950" y="527050"/>
            <a:ext cx="15430500" cy="1511300"/>
            <a:chOff x="0" y="0"/>
            <a:chExt cx="4064000" cy="398038"/>
          </a:xfrm>
        </p:grpSpPr>
        <p:sp>
          <p:nvSpPr>
            <p:cNvPr id="5" name="Freeform 5"/>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pic>
        <p:nvPicPr>
          <p:cNvPr id="7" name="Picture 7"/>
          <p:cNvPicPr>
            <a:picLocks noChangeAspect="1"/>
          </p:cNvPicPr>
          <p:nvPr/>
        </p:nvPicPr>
        <p:blipFill>
          <a:blip r:embed="rId4"/>
          <a:srcRect r="19"/>
          <a:stretch>
            <a:fillRect/>
          </a:stretch>
        </p:blipFill>
        <p:spPr>
          <a:xfrm>
            <a:off x="16438496" y="8085878"/>
            <a:ext cx="1641609" cy="1909992"/>
          </a:xfrm>
          <a:prstGeom prst="rect">
            <a:avLst/>
          </a:prstGeom>
        </p:spPr>
      </p:pic>
      <p:sp>
        <p:nvSpPr>
          <p:cNvPr id="8" name="TextBox 8"/>
          <p:cNvSpPr txBox="1"/>
          <p:nvPr/>
        </p:nvSpPr>
        <p:spPr>
          <a:xfrm>
            <a:off x="4343400" y="2365800"/>
            <a:ext cx="11860438" cy="4370427"/>
          </a:xfrm>
          <a:prstGeom prst="rect">
            <a:avLst/>
          </a:prstGeom>
        </p:spPr>
        <p:txBody>
          <a:bodyPr lIns="0" tIns="0" rIns="0" bIns="0" rtlCol="0" anchor="t">
            <a:spAutoFit/>
          </a:bodyPr>
          <a:lstStyle/>
          <a:p>
            <a:pPr>
              <a:lnSpc>
                <a:spcPts val="5040"/>
              </a:lnSpc>
            </a:pPr>
            <a:r>
              <a:rPr lang="en-US" sz="4200" b="1" spc="-163" dirty="0">
                <a:solidFill>
                  <a:srgbClr val="000000"/>
                </a:solidFill>
                <a:latin typeface="Open Sans"/>
              </a:rPr>
              <a:t>Senate Bill 9</a:t>
            </a:r>
          </a:p>
          <a:p>
            <a:pPr>
              <a:lnSpc>
                <a:spcPts val="5040"/>
              </a:lnSpc>
            </a:pPr>
            <a:r>
              <a:rPr lang="en-US" sz="4000" spc="-163" dirty="0">
                <a:solidFill>
                  <a:srgbClr val="000000"/>
                </a:solidFill>
                <a:latin typeface="Open Sans"/>
              </a:rPr>
              <a:t>For the 2023-24 school year:</a:t>
            </a:r>
          </a:p>
          <a:p>
            <a:pPr marL="571500" indent="-571500">
              <a:spcAft>
                <a:spcPts val="1800"/>
              </a:spcAft>
              <a:buFont typeface="Arial" panose="020B0604020202020204" pitchFamily="34" charset="0"/>
              <a:buChar char="•"/>
            </a:pPr>
            <a:r>
              <a:rPr lang="en-US" sz="3600" spc="-163" dirty="0">
                <a:solidFill>
                  <a:srgbClr val="000000"/>
                </a:solidFill>
                <a:latin typeface="Open Sans"/>
              </a:rPr>
              <a:t>$2,000 for each teacher/nurse/counselor/librarian in districts with 20,000 or more enrolled</a:t>
            </a:r>
          </a:p>
          <a:p>
            <a:pPr marL="571500" indent="-571500">
              <a:buFont typeface="Arial" panose="020B0604020202020204" pitchFamily="34" charset="0"/>
              <a:buChar char="•"/>
            </a:pPr>
            <a:r>
              <a:rPr lang="en-US" sz="3600" spc="-163" dirty="0">
                <a:solidFill>
                  <a:srgbClr val="000000"/>
                </a:solidFill>
                <a:latin typeface="Open Sans"/>
              </a:rPr>
              <a:t>$6,000 for each teacher/nurse/counselor/librarian in districts with fewer than 20,000 enrolled</a:t>
            </a:r>
          </a:p>
          <a:p>
            <a:pPr algn="l">
              <a:lnSpc>
                <a:spcPts val="5040"/>
              </a:lnSpc>
            </a:pPr>
            <a:endParaRPr lang="en-US" sz="4200" spc="-163" dirty="0">
              <a:solidFill>
                <a:srgbClr val="000000"/>
              </a:solidFill>
              <a:latin typeface="Open Sans"/>
            </a:endParaRPr>
          </a:p>
        </p:txBody>
      </p:sp>
      <p:sp>
        <p:nvSpPr>
          <p:cNvPr id="9" name="TextBox 9"/>
          <p:cNvSpPr txBox="1"/>
          <p:nvPr/>
        </p:nvSpPr>
        <p:spPr>
          <a:xfrm>
            <a:off x="2405850" y="852843"/>
            <a:ext cx="11081550" cy="793743"/>
          </a:xfrm>
          <a:prstGeom prst="rect">
            <a:avLst/>
          </a:prstGeom>
        </p:spPr>
        <p:txBody>
          <a:bodyPr wrap="square" lIns="0" tIns="0" rIns="0" bIns="0" rtlCol="0" anchor="t">
            <a:spAutoFit/>
          </a:bodyPr>
          <a:lstStyle/>
          <a:p>
            <a:pPr>
              <a:lnSpc>
                <a:spcPts val="6565"/>
              </a:lnSpc>
            </a:pPr>
            <a:r>
              <a:rPr lang="en-US" sz="4800" spc="-191" dirty="0">
                <a:solidFill>
                  <a:srgbClr val="FFFFFF"/>
                </a:solidFill>
                <a:latin typeface="Open Sans Bold"/>
              </a:rPr>
              <a:t>Teacher Compensation Increases</a:t>
            </a:r>
          </a:p>
        </p:txBody>
      </p:sp>
      <p:sp>
        <p:nvSpPr>
          <p:cNvPr id="10" name="TextBox 8">
            <a:extLst>
              <a:ext uri="{FF2B5EF4-FFF2-40B4-BE49-F238E27FC236}">
                <a16:creationId xmlns:a16="http://schemas.microsoft.com/office/drawing/2014/main" id="{4338AF22-FE67-B389-2488-BAE002D5FB0C}"/>
              </a:ext>
            </a:extLst>
          </p:cNvPr>
          <p:cNvSpPr txBox="1"/>
          <p:nvPr/>
        </p:nvSpPr>
        <p:spPr>
          <a:xfrm>
            <a:off x="4343400" y="6286500"/>
            <a:ext cx="11860438" cy="4837222"/>
          </a:xfrm>
          <a:prstGeom prst="rect">
            <a:avLst/>
          </a:prstGeom>
        </p:spPr>
        <p:txBody>
          <a:bodyPr lIns="0" tIns="0" rIns="0" bIns="0" rtlCol="0" anchor="t">
            <a:spAutoFit/>
          </a:bodyPr>
          <a:lstStyle/>
          <a:p>
            <a:pPr>
              <a:lnSpc>
                <a:spcPts val="5040"/>
              </a:lnSpc>
            </a:pPr>
            <a:r>
              <a:rPr lang="en-US" sz="4200" b="1" spc="-163" dirty="0">
                <a:solidFill>
                  <a:srgbClr val="000000"/>
                </a:solidFill>
                <a:latin typeface="Open Sans"/>
              </a:rPr>
              <a:t>House Bill 100</a:t>
            </a:r>
          </a:p>
          <a:p>
            <a:pPr marL="457200" indent="-457200">
              <a:spcAft>
                <a:spcPts val="1800"/>
              </a:spcAft>
              <a:buFont typeface="Arial" panose="020B0604020202020204" pitchFamily="34" charset="0"/>
              <a:buChar char="•"/>
            </a:pPr>
            <a:r>
              <a:rPr lang="en-US" sz="3600" spc="-163" dirty="0">
                <a:solidFill>
                  <a:srgbClr val="000000"/>
                </a:solidFill>
                <a:latin typeface="Open Sans"/>
              </a:rPr>
              <a:t>Significant increase to the Minimum Salary Schedule with salary transition grant</a:t>
            </a:r>
          </a:p>
          <a:p>
            <a:pPr marL="457200" indent="-457200">
              <a:buFont typeface="Arial" panose="020B0604020202020204" pitchFamily="34" charset="0"/>
              <a:buChar char="•"/>
            </a:pPr>
            <a:r>
              <a:rPr lang="en-US" sz="3600" spc="-163" dirty="0">
                <a:solidFill>
                  <a:srgbClr val="000000"/>
                </a:solidFill>
                <a:latin typeface="Open Sans"/>
              </a:rPr>
              <a:t>$90 increase to BA in FY24 and another $50 in FY25; 50% must go towards compensation </a:t>
            </a:r>
            <a:r>
              <a:rPr lang="en-US" sz="3200" spc="-163" dirty="0">
                <a:solidFill>
                  <a:srgbClr val="000000"/>
                </a:solidFill>
                <a:latin typeface="Open Sans"/>
              </a:rPr>
              <a:t>increases (at least 75% for teachers/nurses/counselors/librarians, 25% for other staff)</a:t>
            </a:r>
          </a:p>
          <a:p>
            <a:endParaRPr lang="en-US" sz="3600" spc="-163" dirty="0">
              <a:solidFill>
                <a:srgbClr val="000000"/>
              </a:solidFill>
              <a:latin typeface="Open Sans"/>
            </a:endParaRPr>
          </a:p>
          <a:p>
            <a:pPr algn="l">
              <a:lnSpc>
                <a:spcPts val="5040"/>
              </a:lnSpc>
            </a:pPr>
            <a:endParaRPr lang="en-US" sz="4200" spc="-163" dirty="0">
              <a:solidFill>
                <a:srgbClr val="000000"/>
              </a:solidFill>
              <a:latin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6463" y="0"/>
            <a:ext cx="6592626" cy="10287000"/>
            <a:chOff x="0" y="0"/>
            <a:chExt cx="8790168" cy="13716000"/>
          </a:xfrm>
        </p:grpSpPr>
        <p:pic>
          <p:nvPicPr>
            <p:cNvPr id="3" name="Picture 3"/>
            <p:cNvPicPr>
              <a:picLocks noChangeAspect="1"/>
            </p:cNvPicPr>
            <p:nvPr/>
          </p:nvPicPr>
          <p:blipFill>
            <a:blip r:embed="rId3"/>
            <a:srcRect l="11966" r="11966"/>
            <a:stretch>
              <a:fillRect/>
            </a:stretch>
          </p:blipFill>
          <p:spPr>
            <a:xfrm>
              <a:off x="0" y="0"/>
              <a:ext cx="8790168" cy="13716000"/>
            </a:xfrm>
            <a:prstGeom prst="rect">
              <a:avLst/>
            </a:prstGeom>
          </p:spPr>
        </p:pic>
      </p:grpSp>
      <p:sp>
        <p:nvSpPr>
          <p:cNvPr id="4" name="TextBox 4"/>
          <p:cNvSpPr txBox="1"/>
          <p:nvPr/>
        </p:nvSpPr>
        <p:spPr>
          <a:xfrm>
            <a:off x="4419600" y="2171700"/>
            <a:ext cx="12248326" cy="7745710"/>
          </a:xfrm>
          <a:prstGeom prst="rect">
            <a:avLst/>
          </a:prstGeom>
        </p:spPr>
        <p:txBody>
          <a:bodyPr wrap="square" lIns="0" tIns="0" rIns="0" bIns="0" rtlCol="0" anchor="t">
            <a:spAutoFit/>
          </a:bodyPr>
          <a:lstStyle/>
          <a:p>
            <a:pPr>
              <a:lnSpc>
                <a:spcPts val="5040"/>
              </a:lnSpc>
            </a:pPr>
            <a:r>
              <a:rPr lang="en-US" sz="3600" b="1" spc="-163" dirty="0">
                <a:solidFill>
                  <a:srgbClr val="000000"/>
                </a:solidFill>
                <a:latin typeface="Open Sans"/>
              </a:rPr>
              <a:t>SB 30 (Supplemental Appropriations Act) </a:t>
            </a:r>
          </a:p>
          <a:p>
            <a:pPr>
              <a:lnSpc>
                <a:spcPts val="5040"/>
              </a:lnSpc>
              <a:spcAft>
                <a:spcPts val="3000"/>
              </a:spcAft>
            </a:pPr>
            <a:r>
              <a:rPr lang="en-US" sz="3200" spc="-163" dirty="0">
                <a:solidFill>
                  <a:srgbClr val="000000"/>
                </a:solidFill>
                <a:latin typeface="Open Sans"/>
              </a:rPr>
              <a:t>Senate: $60 million/House: $1.6 billion for safety in current school year</a:t>
            </a:r>
            <a:endParaRPr lang="en-US" sz="1400" spc="-163" dirty="0">
              <a:solidFill>
                <a:srgbClr val="000000"/>
              </a:solidFill>
              <a:latin typeface="Open Sans"/>
            </a:endParaRPr>
          </a:p>
          <a:p>
            <a:pPr>
              <a:lnSpc>
                <a:spcPts val="5040"/>
              </a:lnSpc>
            </a:pPr>
            <a:r>
              <a:rPr lang="en-US" sz="3600" b="1" spc="-163" dirty="0">
                <a:solidFill>
                  <a:srgbClr val="000000"/>
                </a:solidFill>
                <a:latin typeface="Open Sans"/>
              </a:rPr>
              <a:t>Senate Bill 11 (Nichols)</a:t>
            </a:r>
          </a:p>
          <a:p>
            <a:r>
              <a:rPr lang="en-US" sz="3600" spc="-163" dirty="0">
                <a:solidFill>
                  <a:srgbClr val="000000"/>
                </a:solidFill>
                <a:latin typeface="Open Sans"/>
              </a:rPr>
              <a:t>School Safety Allotment  is $15,000-$16,800 per campus</a:t>
            </a:r>
          </a:p>
          <a:p>
            <a:pPr>
              <a:spcAft>
                <a:spcPts val="3000"/>
              </a:spcAft>
            </a:pPr>
            <a:r>
              <a:rPr lang="en-US" sz="2800" spc="-163" dirty="0">
                <a:solidFill>
                  <a:srgbClr val="000000"/>
                </a:solidFill>
                <a:latin typeface="Open Sans"/>
              </a:rPr>
              <a:t>TEA monitoring/sanctions; restrictions for technology purchases; truancy changes</a:t>
            </a:r>
          </a:p>
          <a:p>
            <a:pPr>
              <a:lnSpc>
                <a:spcPts val="5040"/>
              </a:lnSpc>
            </a:pPr>
            <a:r>
              <a:rPr lang="en-US" sz="3600" b="1" spc="-163" dirty="0">
                <a:solidFill>
                  <a:srgbClr val="000000"/>
                </a:solidFill>
                <a:latin typeface="Open Sans"/>
              </a:rPr>
              <a:t>House Bill 3 (Burrows) - $293 million</a:t>
            </a:r>
          </a:p>
          <a:p>
            <a:r>
              <a:rPr lang="en-US" sz="3600" spc="-163" dirty="0">
                <a:solidFill>
                  <a:srgbClr val="000000"/>
                </a:solidFill>
                <a:latin typeface="Open Sans"/>
              </a:rPr>
              <a:t>$100/ADA School Safety Allotment + $15,000 per campus</a:t>
            </a:r>
          </a:p>
          <a:p>
            <a:pPr>
              <a:spcAft>
                <a:spcPts val="3000"/>
              </a:spcAft>
            </a:pPr>
            <a:r>
              <a:rPr lang="en-US" sz="2800" spc="-163" dirty="0">
                <a:solidFill>
                  <a:srgbClr val="000000"/>
                </a:solidFill>
                <a:latin typeface="Open Sans"/>
              </a:rPr>
              <a:t>Requires armed security officer on each campus; restrictions for technology purchases; TEA monitoring/audits/sanctions; bond proceeds spent on safety 1st</a:t>
            </a:r>
            <a:endParaRPr lang="en-US" sz="3600" spc="-163" dirty="0">
              <a:solidFill>
                <a:srgbClr val="000000"/>
              </a:solidFill>
              <a:latin typeface="Open Sans"/>
            </a:endParaRPr>
          </a:p>
          <a:p>
            <a:pPr>
              <a:lnSpc>
                <a:spcPts val="5040"/>
              </a:lnSpc>
            </a:pPr>
            <a:r>
              <a:rPr lang="en-US" sz="3600" b="1" spc="-163" dirty="0">
                <a:solidFill>
                  <a:srgbClr val="000000"/>
                </a:solidFill>
                <a:latin typeface="Open Sans"/>
              </a:rPr>
              <a:t>House Bill 13 (Ken King) - $1.7 billion</a:t>
            </a:r>
          </a:p>
          <a:p>
            <a:pPr algn="l"/>
            <a:r>
              <a:rPr lang="en-US" sz="3600" spc="-163" dirty="0">
                <a:solidFill>
                  <a:srgbClr val="000000"/>
                </a:solidFill>
                <a:latin typeface="Open Sans"/>
              </a:rPr>
              <a:t>$100/ADA School Safety Allotment</a:t>
            </a:r>
          </a:p>
          <a:p>
            <a:pPr algn="l"/>
            <a:r>
              <a:rPr lang="en-US" sz="2800" spc="-163" dirty="0">
                <a:solidFill>
                  <a:srgbClr val="000000"/>
                </a:solidFill>
                <a:latin typeface="Open Sans"/>
              </a:rPr>
              <a:t>Allows more local control; requires mental health training; school guardian stipends</a:t>
            </a:r>
          </a:p>
        </p:txBody>
      </p:sp>
      <p:grpSp>
        <p:nvGrpSpPr>
          <p:cNvPr id="5" name="Group 5"/>
          <p:cNvGrpSpPr/>
          <p:nvPr/>
        </p:nvGrpSpPr>
        <p:grpSpPr>
          <a:xfrm>
            <a:off x="1377950" y="527050"/>
            <a:ext cx="15430500" cy="1511300"/>
            <a:chOff x="0" y="0"/>
            <a:chExt cx="4064000" cy="398038"/>
          </a:xfrm>
        </p:grpSpPr>
        <p:sp>
          <p:nvSpPr>
            <p:cNvPr id="6" name="Freeform 6"/>
            <p:cNvSpPr/>
            <p:nvPr/>
          </p:nvSpPr>
          <p:spPr>
            <a:xfrm>
              <a:off x="0" y="0"/>
              <a:ext cx="4064000" cy="398038"/>
            </a:xfrm>
            <a:custGeom>
              <a:avLst/>
              <a:gdLst/>
              <a:ahLst/>
              <a:cxnLst/>
              <a:rect l="l" t="t" r="r" b="b"/>
              <a:pathLst>
                <a:path w="4064000" h="398038">
                  <a:moveTo>
                    <a:pt x="0" y="0"/>
                  </a:moveTo>
                  <a:lnTo>
                    <a:pt x="4064000" y="0"/>
                  </a:lnTo>
                  <a:lnTo>
                    <a:pt x="4064000" y="398038"/>
                  </a:lnTo>
                  <a:lnTo>
                    <a:pt x="0" y="398038"/>
                  </a:lnTo>
                  <a:close/>
                </a:path>
              </a:pathLst>
            </a:custGeom>
            <a:solidFill>
              <a:srgbClr val="0070C0"/>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79"/>
                </a:lnSpc>
              </a:pPr>
              <a:endParaRPr dirty="0"/>
            </a:p>
          </p:txBody>
        </p:sp>
      </p:grpSp>
      <p:sp>
        <p:nvSpPr>
          <p:cNvPr id="8" name="TextBox 8"/>
          <p:cNvSpPr txBox="1"/>
          <p:nvPr/>
        </p:nvSpPr>
        <p:spPr>
          <a:xfrm>
            <a:off x="-1295400" y="885828"/>
            <a:ext cx="13258800" cy="793743"/>
          </a:xfrm>
          <a:prstGeom prst="rect">
            <a:avLst/>
          </a:prstGeom>
        </p:spPr>
        <p:txBody>
          <a:bodyPr wrap="square" lIns="0" tIns="0" rIns="0" bIns="0" rtlCol="0" anchor="t">
            <a:spAutoFit/>
          </a:bodyPr>
          <a:lstStyle/>
          <a:p>
            <a:pPr algn="ctr">
              <a:lnSpc>
                <a:spcPts val="6565"/>
              </a:lnSpc>
            </a:pPr>
            <a:r>
              <a:rPr lang="en-US" sz="4800" spc="-191" dirty="0">
                <a:solidFill>
                  <a:srgbClr val="FFFFFF"/>
                </a:solidFill>
                <a:latin typeface="Open Sans Bold"/>
              </a:rPr>
              <a:t>School Safety Funding</a:t>
            </a:r>
          </a:p>
        </p:txBody>
      </p:sp>
      <p:pic>
        <p:nvPicPr>
          <p:cNvPr id="9" name="Picture 9"/>
          <p:cNvPicPr>
            <a:picLocks noChangeAspect="1"/>
          </p:cNvPicPr>
          <p:nvPr/>
        </p:nvPicPr>
        <p:blipFill>
          <a:blip r:embed="rId4"/>
          <a:srcRect r="19"/>
          <a:stretch>
            <a:fillRect/>
          </a:stretch>
        </p:blipFill>
        <p:spPr>
          <a:xfrm>
            <a:off x="16438496" y="8085878"/>
            <a:ext cx="1641609" cy="19099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6105293" y="2709747"/>
            <a:ext cx="10654991" cy="6001643"/>
          </a:xfrm>
          <a:prstGeom prst="rect">
            <a:avLst/>
          </a:prstGeom>
          <a:noFill/>
        </p:spPr>
        <p:txBody>
          <a:bodyPr wrap="square" rtlCol="0">
            <a:spAutoFit/>
          </a:bodyPr>
          <a:lstStyle/>
          <a:p>
            <a:pPr marL="428625" indent="-428625">
              <a:spcBef>
                <a:spcPts val="900"/>
              </a:spcBef>
              <a:spcAft>
                <a:spcPts val="1800"/>
              </a:spcAft>
              <a:buFont typeface="Arial" panose="020B0604020202020204" pitchFamily="34" charset="0"/>
              <a:buChar char="•"/>
            </a:pPr>
            <a:r>
              <a:rPr lang="en-US" sz="3600" dirty="0"/>
              <a:t>Reduce and control the increase of recapture</a:t>
            </a:r>
          </a:p>
          <a:p>
            <a:pPr marL="428625" indent="-428625">
              <a:spcBef>
                <a:spcPts val="900"/>
              </a:spcBef>
              <a:spcAft>
                <a:spcPts val="1800"/>
              </a:spcAft>
              <a:buFont typeface="Arial" panose="020B0604020202020204" pitchFamily="34" charset="0"/>
              <a:buChar char="•"/>
            </a:pPr>
            <a:r>
              <a:rPr lang="en-US" sz="3600" dirty="0"/>
              <a:t>Increase the Basic Allotment</a:t>
            </a:r>
          </a:p>
          <a:p>
            <a:pPr marL="428625" indent="-428625">
              <a:spcBef>
                <a:spcPts val="900"/>
              </a:spcBef>
              <a:spcAft>
                <a:spcPts val="1800"/>
              </a:spcAft>
              <a:buFont typeface="Arial" panose="020B0604020202020204" pitchFamily="34" charset="0"/>
              <a:buChar char="•"/>
            </a:pPr>
            <a:r>
              <a:rPr lang="en-US" sz="3600" dirty="0"/>
              <a:t>Stop the shell game and be transparent about where recapture dollars go</a:t>
            </a:r>
          </a:p>
          <a:p>
            <a:pPr marL="428625" indent="-428625">
              <a:spcBef>
                <a:spcPts val="900"/>
              </a:spcBef>
              <a:spcAft>
                <a:spcPts val="1800"/>
              </a:spcAft>
              <a:buFont typeface="Arial" panose="020B0604020202020204" pitchFamily="34" charset="0"/>
              <a:buChar char="•"/>
            </a:pPr>
            <a:r>
              <a:rPr lang="en-US" sz="3600" dirty="0"/>
              <a:t>Provide the option to pay recapture early, with the incentive of an early payment discount</a:t>
            </a:r>
          </a:p>
          <a:p>
            <a:pPr marL="428625" indent="-428625">
              <a:spcBef>
                <a:spcPts val="900"/>
              </a:spcBef>
              <a:spcAft>
                <a:spcPts val="1800"/>
              </a:spcAft>
              <a:buFont typeface="Arial" panose="020B0604020202020204" pitchFamily="34" charset="0"/>
              <a:buChar char="•"/>
            </a:pPr>
            <a:r>
              <a:rPr lang="en-US" sz="3600" dirty="0"/>
              <a:t>Oppose any measure that increases recapture</a:t>
            </a:r>
          </a:p>
          <a:p>
            <a:endParaRPr lang="en-US" sz="2700" dirty="0"/>
          </a:p>
        </p:txBody>
      </p:sp>
    </p:spTree>
    <p:extLst>
      <p:ext uri="{BB962C8B-B14F-4D97-AF65-F5344CB8AC3E}">
        <p14:creationId xmlns:p14="http://schemas.microsoft.com/office/powerpoint/2010/main" val="2424506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BD57-FFB5-CDF1-1398-BE37823955A7}"/>
              </a:ext>
            </a:extLst>
          </p:cNvPr>
          <p:cNvSpPr>
            <a:spLocks noGrp="1"/>
          </p:cNvSpPr>
          <p:nvPr>
            <p:ph type="title"/>
          </p:nvPr>
        </p:nvSpPr>
        <p:spPr>
          <a:xfrm>
            <a:off x="-609600" y="6017"/>
            <a:ext cx="11582400" cy="1516062"/>
          </a:xfrm>
        </p:spPr>
        <p:txBody>
          <a:bodyPr>
            <a:normAutofit/>
          </a:bodyPr>
          <a:lstStyle/>
          <a:p>
            <a:r>
              <a:rPr lang="en-US" sz="6000" b="1" dirty="0"/>
              <a:t>Total Recapture 1994-2023</a:t>
            </a:r>
          </a:p>
        </p:txBody>
      </p:sp>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nvGraphicFramePr>
        <p:xfrm>
          <a:off x="723902" y="1417638"/>
          <a:ext cx="16840199" cy="82216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B6DF796-772F-790D-16EF-EA10FD29625B}"/>
              </a:ext>
            </a:extLst>
          </p:cNvPr>
          <p:cNvSpPr txBox="1"/>
          <p:nvPr/>
        </p:nvSpPr>
        <p:spPr>
          <a:xfrm>
            <a:off x="1523999" y="9649326"/>
            <a:ext cx="16370105" cy="338682"/>
          </a:xfrm>
          <a:prstGeom prst="rect">
            <a:avLst/>
          </a:prstGeom>
          <a:noFill/>
        </p:spPr>
        <p:txBody>
          <a:bodyPr wrap="square" rtlCol="0">
            <a:spAutoFit/>
          </a:bodyPr>
          <a:lstStyle/>
          <a:p>
            <a:pPr defTabSz="914445"/>
            <a:r>
              <a:rPr lang="en-US" sz="1601" i="1" dirty="0">
                <a:solidFill>
                  <a:prstClr val="black"/>
                </a:solidFill>
                <a:latin typeface="Calibri"/>
              </a:rPr>
              <a:t>Source: 1994-202 TEA Summary of Finance data; *2023 from Comptroller’s Biennial Revenue Estimate issued  January 9, 2023, and 2024-2025 from Introduced version of HB 1 (88R).</a:t>
            </a:r>
          </a:p>
        </p:txBody>
      </p:sp>
    </p:spTree>
    <p:extLst>
      <p:ext uri="{BB962C8B-B14F-4D97-AF65-F5344CB8AC3E}">
        <p14:creationId xmlns:p14="http://schemas.microsoft.com/office/powerpoint/2010/main" val="1496423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1675</TotalTime>
  <Words>2170</Words>
  <Application>Microsoft Office PowerPoint</Application>
  <PresentationFormat>Custom</PresentationFormat>
  <Paragraphs>212</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Open Sans</vt:lpstr>
      <vt:lpstr>Arial Black</vt:lpstr>
      <vt:lpstr>Tw Cen MT Condensed</vt:lpstr>
      <vt:lpstr>Segoe Script</vt:lpstr>
      <vt:lpstr>Open Sans Bold</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Recapture 1994-2023</vt:lpstr>
      <vt:lpstr>PowerPoint Presentation</vt:lpstr>
      <vt:lpstr>Recapture: Appropriations vs. Actual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 13 Presentation_03.30.23</dc:title>
  <dc:creator>Christy Rome</dc:creator>
  <cp:lastModifiedBy>Christy Rome</cp:lastModifiedBy>
  <cp:revision>17</cp:revision>
  <cp:lastPrinted>2023-03-30T00:14:47Z</cp:lastPrinted>
  <dcterms:created xsi:type="dcterms:W3CDTF">2006-08-16T00:00:00Z</dcterms:created>
  <dcterms:modified xsi:type="dcterms:W3CDTF">2023-05-08T15:17:27Z</dcterms:modified>
  <dc:identifier>DAFel8_Mers</dc:identifier>
</cp:coreProperties>
</file>