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30" r:id="rId2"/>
    <p:sldMasterId id="2147483942" r:id="rId3"/>
  </p:sldMasterIdLst>
  <p:notesMasterIdLst>
    <p:notesMasterId r:id="rId31"/>
  </p:notesMasterIdLst>
  <p:sldIdLst>
    <p:sldId id="305" r:id="rId4"/>
    <p:sldId id="394" r:id="rId5"/>
    <p:sldId id="395" r:id="rId6"/>
    <p:sldId id="396" r:id="rId7"/>
    <p:sldId id="397" r:id="rId8"/>
    <p:sldId id="398" r:id="rId9"/>
    <p:sldId id="399" r:id="rId10"/>
    <p:sldId id="389" r:id="rId11"/>
    <p:sldId id="390" r:id="rId12"/>
    <p:sldId id="258" r:id="rId13"/>
    <p:sldId id="402" r:id="rId14"/>
    <p:sldId id="278" r:id="rId15"/>
    <p:sldId id="386" r:id="rId16"/>
    <p:sldId id="392" r:id="rId17"/>
    <p:sldId id="403" r:id="rId18"/>
    <p:sldId id="322" r:id="rId19"/>
    <p:sldId id="291" r:id="rId20"/>
    <p:sldId id="353" r:id="rId21"/>
    <p:sldId id="400" r:id="rId22"/>
    <p:sldId id="401" r:id="rId23"/>
    <p:sldId id="2417" r:id="rId24"/>
    <p:sldId id="2419" r:id="rId25"/>
    <p:sldId id="393" r:id="rId26"/>
    <p:sldId id="2418" r:id="rId27"/>
    <p:sldId id="288" r:id="rId28"/>
    <p:sldId id="294" r:id="rId29"/>
    <p:sldId id="289"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8A26"/>
    <a:srgbClr val="1B75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9" autoAdjust="0"/>
    <p:restoredTop sz="78850" autoAdjust="0"/>
  </p:normalViewPr>
  <p:slideViewPr>
    <p:cSldViewPr snapToGrid="0">
      <p:cViewPr varScale="1">
        <p:scale>
          <a:sx n="57" d="100"/>
          <a:sy n="57" d="100"/>
        </p:scale>
        <p:origin x="12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Rome\Dropbox\Texas%20School%20Coalition\88th%20Legislature\Key_Economic_Indicators_updated%20Dec%2029%202022_with%20inflation%20graph.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Sheet1!$A$2</c:f>
              <c:strCache>
                <c:ptCount val="1"/>
                <c:pt idx="0">
                  <c:v>General Appropriations Act</c:v>
                </c:pt>
              </c:strCache>
            </c:strRef>
          </c:tx>
          <c:spPr>
            <a:solidFill>
              <a:schemeClr val="accent4">
                <a:lumMod val="60000"/>
                <a:lumOff val="40000"/>
              </a:schemeClr>
            </a:solidFill>
            <a:ln>
              <a:noFill/>
            </a:ln>
            <a:effectLst/>
          </c:spPr>
          <c:invertIfNegative val="0"/>
          <c:cat>
            <c:strRef>
              <c:f>Sheet1!$B$1:$G$1</c:f>
              <c:strCache>
                <c:ptCount val="6"/>
                <c:pt idx="0">
                  <c:v>FY 18</c:v>
                </c:pt>
                <c:pt idx="1">
                  <c:v>FY 19</c:v>
                </c:pt>
                <c:pt idx="2">
                  <c:v>FY20</c:v>
                </c:pt>
                <c:pt idx="3">
                  <c:v>FY21</c:v>
                </c:pt>
                <c:pt idx="4">
                  <c:v>FY 22</c:v>
                </c:pt>
                <c:pt idx="5">
                  <c:v>FY 23*</c:v>
                </c:pt>
              </c:strCache>
            </c:strRef>
          </c:cat>
          <c:val>
            <c:numRef>
              <c:f>Sheet1!$B$2:$G$2</c:f>
              <c:numCache>
                <c:formatCode>"$"#,##0</c:formatCode>
                <c:ptCount val="6"/>
                <c:pt idx="0">
                  <c:v>2049900000</c:v>
                </c:pt>
                <c:pt idx="1">
                  <c:v>2521000000</c:v>
                </c:pt>
                <c:pt idx="2" formatCode="&quot;$&quot;#,##0_);[Red]\(&quot;$&quot;#,##0\)">
                  <c:v>1937866294</c:v>
                </c:pt>
                <c:pt idx="3" formatCode="&quot;$&quot;#,##0_);[Red]\(&quot;$&quot;#,##0\)">
                  <c:v>2176688246</c:v>
                </c:pt>
                <c:pt idx="4">
                  <c:v>2636300000</c:v>
                </c:pt>
                <c:pt idx="5" formatCode="&quot;$&quot;#,##0_);[Red]\(&quot;$&quot;#,##0\)">
                  <c:v>3015500000</c:v>
                </c:pt>
              </c:numCache>
            </c:numRef>
          </c:val>
          <c:extLst>
            <c:ext xmlns:c16="http://schemas.microsoft.com/office/drawing/2014/chart" uri="{C3380CC4-5D6E-409C-BE32-E72D297353CC}">
              <c16:uniqueId val="{00000000-E4C5-46EA-8C63-3CF3D71D05D2}"/>
            </c:ext>
          </c:extLst>
        </c:ser>
        <c:ser>
          <c:idx val="1"/>
          <c:order val="1"/>
          <c:tx>
            <c:strRef>
              <c:f>Sheet1!$A$3</c:f>
              <c:strCache>
                <c:ptCount val="1"/>
                <c:pt idx="0">
                  <c:v>Actual/BRE in FY23</c:v>
                </c:pt>
              </c:strCache>
            </c:strRef>
          </c:tx>
          <c:spPr>
            <a:solidFill>
              <a:schemeClr val="accent6">
                <a:lumMod val="75000"/>
              </a:schemeClr>
            </a:solidFill>
            <a:ln>
              <a:noFill/>
            </a:ln>
            <a:effectLst/>
          </c:spPr>
          <c:invertIfNegative val="0"/>
          <c:dPt>
            <c:idx val="5"/>
            <c:invertIfNegative val="0"/>
            <c:bubble3D val="0"/>
            <c:spPr>
              <a:solidFill>
                <a:srgbClr val="92D050"/>
              </a:solidFill>
              <a:ln>
                <a:noFill/>
              </a:ln>
              <a:effectLst/>
            </c:spPr>
            <c:extLst>
              <c:ext xmlns:c16="http://schemas.microsoft.com/office/drawing/2014/chart" uri="{C3380CC4-5D6E-409C-BE32-E72D297353CC}">
                <c16:uniqueId val="{00000002-E4C5-46EA-8C63-3CF3D71D05D2}"/>
              </c:ext>
            </c:extLst>
          </c:dPt>
          <c:cat>
            <c:strRef>
              <c:f>Sheet1!$B$1:$G$1</c:f>
              <c:strCache>
                <c:ptCount val="6"/>
                <c:pt idx="0">
                  <c:v>FY 18</c:v>
                </c:pt>
                <c:pt idx="1">
                  <c:v>FY 19</c:v>
                </c:pt>
                <c:pt idx="2">
                  <c:v>FY20</c:v>
                </c:pt>
                <c:pt idx="3">
                  <c:v>FY21</c:v>
                </c:pt>
                <c:pt idx="4">
                  <c:v>FY 22</c:v>
                </c:pt>
                <c:pt idx="5">
                  <c:v>FY 23*</c:v>
                </c:pt>
              </c:strCache>
            </c:strRef>
          </c:cat>
          <c:val>
            <c:numRef>
              <c:f>Sheet1!$B$3:$G$3</c:f>
              <c:numCache>
                <c:formatCode>"$"#,##0_);[Red]\("$"#,##0\)</c:formatCode>
                <c:ptCount val="6"/>
                <c:pt idx="0" formatCode="_(&quot;$&quot;* #,##0_);_(&quot;$&quot;* \(#,##0\);_(&quot;$&quot;* &quot;-&quot;??_);_(@_)">
                  <c:v>2004903422</c:v>
                </c:pt>
                <c:pt idx="1">
                  <c:v>2687040790</c:v>
                </c:pt>
                <c:pt idx="2">
                  <c:v>2558297385</c:v>
                </c:pt>
                <c:pt idx="3">
                  <c:v>2970048067</c:v>
                </c:pt>
                <c:pt idx="4" formatCode="&quot;$&quot;#,##0">
                  <c:v>3003345344</c:v>
                </c:pt>
                <c:pt idx="5">
                  <c:v>4956464000</c:v>
                </c:pt>
              </c:numCache>
            </c:numRef>
          </c:val>
          <c:extLst>
            <c:ext xmlns:c16="http://schemas.microsoft.com/office/drawing/2014/chart" uri="{C3380CC4-5D6E-409C-BE32-E72D297353CC}">
              <c16:uniqueId val="{00000003-E4C5-46EA-8C63-3CF3D71D05D2}"/>
            </c:ext>
          </c:extLst>
        </c:ser>
        <c:dLbls>
          <c:showLegendKey val="0"/>
          <c:showVal val="0"/>
          <c:showCatName val="0"/>
          <c:showSerName val="0"/>
          <c:showPercent val="0"/>
          <c:showBubbleSize val="0"/>
        </c:dLbls>
        <c:gapWidth val="150"/>
        <c:axId val="1069192688"/>
        <c:axId val="1069193104"/>
      </c:barChart>
      <c:catAx>
        <c:axId val="106919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69193104"/>
        <c:crosses val="autoZero"/>
        <c:auto val="1"/>
        <c:lblAlgn val="ctr"/>
        <c:lblOffset val="100"/>
        <c:noMultiLvlLbl val="0"/>
      </c:catAx>
      <c:valAx>
        <c:axId val="1069193104"/>
        <c:scaling>
          <c:orientation val="minMax"/>
          <c:max val="5000000000"/>
          <c:min val="1000000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069192688"/>
        <c:crosses val="autoZero"/>
        <c:crossBetween val="between"/>
        <c:majorUnit val="1000000000"/>
        <c:minorUnit val="100000000"/>
        <c:dispUnits>
          <c:builtInUnit val="billions"/>
          <c:dispUnitsLbl>
            <c:spPr>
              <a:noFill/>
              <a:ln>
                <a:noFill/>
              </a:ln>
              <a:effectLst/>
            </c:spPr>
            <c:txPr>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dispUnitsLbl>
        </c:dispUnits>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spPr>
            <a:solidFill>
              <a:srgbClr val="327247"/>
            </a:solidFill>
            <a:ln>
              <a:noFill/>
            </a:ln>
            <a:effectLst/>
          </c:spPr>
          <c:cat>
            <c:strRef>
              <c:f>Statewide!$B$2:$B$33</c:f>
              <c:strCache>
                <c:ptCount val="32"/>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pt idx="28">
                  <c:v>2022</c:v>
                </c:pt>
                <c:pt idx="29">
                  <c:v>2023*</c:v>
                </c:pt>
                <c:pt idx="30">
                  <c:v>2024*</c:v>
                </c:pt>
                <c:pt idx="31">
                  <c:v>2025*</c:v>
                </c:pt>
              </c:strCache>
            </c:strRef>
          </c:cat>
          <c:val>
            <c:numRef>
              <c:f>Statewide!$C$2:$C$33</c:f>
              <c:numCache>
                <c:formatCode>_("$"* #,##0_);_("$"* \(#,##0\);_("$"* "-"??_);_(@_)</c:formatCode>
                <c:ptCount val="32"/>
                <c:pt idx="0">
                  <c:v>131480545</c:v>
                </c:pt>
                <c:pt idx="1">
                  <c:v>259663862</c:v>
                </c:pt>
                <c:pt idx="2">
                  <c:v>265525052</c:v>
                </c:pt>
                <c:pt idx="3">
                  <c:v>209329356</c:v>
                </c:pt>
                <c:pt idx="4">
                  <c:v>244894409</c:v>
                </c:pt>
                <c:pt idx="5">
                  <c:v>479084854</c:v>
                </c:pt>
                <c:pt idx="6">
                  <c:v>466462963</c:v>
                </c:pt>
                <c:pt idx="7">
                  <c:v>530152838</c:v>
                </c:pt>
                <c:pt idx="8">
                  <c:v>760957736</c:v>
                </c:pt>
                <c:pt idx="9">
                  <c:v>971535061</c:v>
                </c:pt>
                <c:pt idx="10">
                  <c:v>1075602976</c:v>
                </c:pt>
                <c:pt idx="11">
                  <c:v>1114880702</c:v>
                </c:pt>
                <c:pt idx="12">
                  <c:v>1298985554</c:v>
                </c:pt>
                <c:pt idx="13">
                  <c:v>1426512022</c:v>
                </c:pt>
                <c:pt idx="14">
                  <c:v>1137319193</c:v>
                </c:pt>
                <c:pt idx="15">
                  <c:v>1434887246</c:v>
                </c:pt>
                <c:pt idx="16">
                  <c:v>1071219907</c:v>
                </c:pt>
                <c:pt idx="17">
                  <c:v>1038261804</c:v>
                </c:pt>
                <c:pt idx="18">
                  <c:v>1085016723</c:v>
                </c:pt>
                <c:pt idx="19">
                  <c:v>1066593162</c:v>
                </c:pt>
                <c:pt idx="20">
                  <c:v>1205002704</c:v>
                </c:pt>
                <c:pt idx="21">
                  <c:v>1483246058</c:v>
                </c:pt>
                <c:pt idx="22">
                  <c:v>1575260848</c:v>
                </c:pt>
                <c:pt idx="23">
                  <c:v>1699046129</c:v>
                </c:pt>
                <c:pt idx="24">
                  <c:v>2004903422</c:v>
                </c:pt>
                <c:pt idx="25">
                  <c:v>2687042428</c:v>
                </c:pt>
                <c:pt idx="26">
                  <c:v>2557802934</c:v>
                </c:pt>
                <c:pt idx="27" formatCode="&quot;$&quot;#,##0">
                  <c:v>2968037352</c:v>
                </c:pt>
                <c:pt idx="28" formatCode="&quot;$&quot;#,##0">
                  <c:v>3003194037</c:v>
                </c:pt>
                <c:pt idx="29" formatCode="&quot;$&quot;#,##0_);[Red]\(&quot;$&quot;#,##0\)">
                  <c:v>4956464000</c:v>
                </c:pt>
                <c:pt idx="30" formatCode="&quot;$&quot;#,##0">
                  <c:v>4696766000</c:v>
                </c:pt>
                <c:pt idx="31" formatCode="&quot;$&quot;#,##0">
                  <c:v>5058498000</c:v>
                </c:pt>
              </c:numCache>
            </c:numRef>
          </c:val>
          <c:extLst>
            <c:ext xmlns:c16="http://schemas.microsoft.com/office/drawing/2014/chart" uri="{C3380CC4-5D6E-409C-BE32-E72D297353CC}">
              <c16:uniqueId val="{00000000-13DA-4B67-9301-E7DEF435B0A1}"/>
            </c:ext>
          </c:extLst>
        </c:ser>
        <c:dLbls>
          <c:showLegendKey val="0"/>
          <c:showVal val="0"/>
          <c:showCatName val="0"/>
          <c:showSerName val="0"/>
          <c:showPercent val="0"/>
          <c:showBubbleSize val="0"/>
        </c:dLbls>
        <c:axId val="1279538864"/>
        <c:axId val="1279540112"/>
      </c:areaChart>
      <c:catAx>
        <c:axId val="12795388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79540112"/>
        <c:crosses val="autoZero"/>
        <c:auto val="1"/>
        <c:lblAlgn val="ctr"/>
        <c:lblOffset val="100"/>
        <c:noMultiLvlLbl val="0"/>
      </c:catAx>
      <c:valAx>
        <c:axId val="127954011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79538864"/>
        <c:crosses val="autoZero"/>
        <c:crossBetween val="midCat"/>
        <c:dispUnits>
          <c:builtInUnit val="billions"/>
          <c:dispUnitsLbl>
            <c:spPr>
              <a:noFill/>
              <a:ln>
                <a:noFill/>
              </a:ln>
              <a:effectLst/>
            </c:spPr>
            <c:txPr>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3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726356786046899E-2"/>
          <c:y val="0.11455619725284187"/>
          <c:w val="0.89746719160104982"/>
          <c:h val="0.77188186251291768"/>
        </c:manualLayout>
      </c:layout>
      <c:scatterChart>
        <c:scatterStyle val="lineMarker"/>
        <c:varyColors val="0"/>
        <c:ser>
          <c:idx val="0"/>
          <c:order val="0"/>
          <c:tx>
            <c:strRef>
              <c:f>Key_Economic_Indicators_updated!$BG$7</c:f>
              <c:strCache>
                <c:ptCount val="1"/>
                <c:pt idx="0">
                  <c:v>Average Consumer Price Index for Texas</c:v>
                </c:pt>
              </c:strCache>
            </c:strRef>
          </c:tx>
          <c:spPr>
            <a:ln w="92075" cap="rnd">
              <a:solidFill>
                <a:schemeClr val="accent1"/>
              </a:solidFill>
              <a:round/>
            </a:ln>
            <a:effectLst/>
          </c:spPr>
          <c:marker>
            <c:symbol val="diamond"/>
            <c:size val="6"/>
            <c:spPr>
              <a:solidFill>
                <a:schemeClr val="accent1"/>
              </a:solidFill>
              <a:ln w="9525">
                <a:solidFill>
                  <a:schemeClr val="accent1"/>
                </a:solidFill>
                <a:round/>
              </a:ln>
              <a:effectLst/>
            </c:spPr>
          </c:marker>
          <c:xVal>
            <c:numRef>
              <c:f>Key_Economic_Indicators_updated!$BF$8:$BF$11</c:f>
              <c:numCache>
                <c:formatCode>General</c:formatCode>
                <c:ptCount val="4"/>
                <c:pt idx="0">
                  <c:v>2019</c:v>
                </c:pt>
                <c:pt idx="1">
                  <c:v>2020</c:v>
                </c:pt>
                <c:pt idx="2">
                  <c:v>2021</c:v>
                </c:pt>
                <c:pt idx="3">
                  <c:v>2022</c:v>
                </c:pt>
              </c:numCache>
            </c:numRef>
          </c:xVal>
          <c:yVal>
            <c:numRef>
              <c:f>Key_Economic_Indicators_updated!$BG$8:$BG$11</c:f>
              <c:numCache>
                <c:formatCode>General</c:formatCode>
                <c:ptCount val="4"/>
                <c:pt idx="0">
                  <c:v>232.143</c:v>
                </c:pt>
                <c:pt idx="1">
                  <c:v>233.935</c:v>
                </c:pt>
                <c:pt idx="2">
                  <c:v>240.375</c:v>
                </c:pt>
                <c:pt idx="3" formatCode="#,##0.000">
                  <c:v>266</c:v>
                </c:pt>
              </c:numCache>
            </c:numRef>
          </c:yVal>
          <c:smooth val="0"/>
          <c:extLst>
            <c:ext xmlns:c16="http://schemas.microsoft.com/office/drawing/2014/chart" uri="{C3380CC4-5D6E-409C-BE32-E72D297353CC}">
              <c16:uniqueId val="{00000000-37B8-4B9F-A484-BB5682F60E86}"/>
            </c:ext>
          </c:extLst>
        </c:ser>
        <c:dLbls>
          <c:showLegendKey val="0"/>
          <c:showVal val="0"/>
          <c:showCatName val="0"/>
          <c:showSerName val="0"/>
          <c:showPercent val="0"/>
          <c:showBubbleSize val="0"/>
        </c:dLbls>
        <c:axId val="258642896"/>
        <c:axId val="258648304"/>
      </c:scatterChart>
      <c:valAx>
        <c:axId val="258642896"/>
        <c:scaling>
          <c:orientation val="minMax"/>
          <c:max val="2022"/>
          <c:min val="2019"/>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all" spc="120" normalizeH="0" baseline="0">
                <a:solidFill>
                  <a:schemeClr val="tx1">
                    <a:lumMod val="65000"/>
                    <a:lumOff val="35000"/>
                  </a:schemeClr>
                </a:solidFill>
                <a:latin typeface="+mn-lt"/>
                <a:ea typeface="+mn-ea"/>
                <a:cs typeface="+mn-cs"/>
              </a:defRPr>
            </a:pPr>
            <a:endParaRPr lang="en-US"/>
          </a:p>
        </c:txPr>
        <c:crossAx val="258648304"/>
        <c:crosses val="autoZero"/>
        <c:crossBetween val="midCat"/>
        <c:majorUnit val="1"/>
      </c:valAx>
      <c:valAx>
        <c:axId val="258648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2586428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Sheet1!$A$2:$A$6</c:f>
              <c:strCache>
                <c:ptCount val="5"/>
                <c:pt idx="0">
                  <c:v>2019</c:v>
                </c:pt>
                <c:pt idx="1">
                  <c:v>2020</c:v>
                </c:pt>
                <c:pt idx="2">
                  <c:v>2021</c:v>
                </c:pt>
                <c:pt idx="3">
                  <c:v>2022</c:v>
                </c:pt>
                <c:pt idx="4">
                  <c:v>2023*</c:v>
                </c:pt>
              </c:strCache>
            </c:strRef>
          </c:cat>
          <c:val>
            <c:numRef>
              <c:f>Sheet1!$B$2:$B$6</c:f>
              <c:numCache>
                <c:formatCode>"$"#,##0_);[Red]\("$"#,##0\)</c:formatCode>
                <c:ptCount val="5"/>
                <c:pt idx="0">
                  <c:v>2687042428</c:v>
                </c:pt>
                <c:pt idx="1">
                  <c:v>2557802934</c:v>
                </c:pt>
                <c:pt idx="2">
                  <c:v>2968037352</c:v>
                </c:pt>
                <c:pt idx="3">
                  <c:v>3003194037</c:v>
                </c:pt>
                <c:pt idx="4">
                  <c:v>4956464000</c:v>
                </c:pt>
              </c:numCache>
            </c:numRef>
          </c:val>
          <c:extLst>
            <c:ext xmlns:c16="http://schemas.microsoft.com/office/drawing/2014/chart" uri="{C3380CC4-5D6E-409C-BE32-E72D297353CC}">
              <c16:uniqueId val="{00000000-D450-4185-990D-6A8F2038BCCC}"/>
            </c:ext>
          </c:extLst>
        </c:ser>
        <c:dLbls>
          <c:showLegendKey val="0"/>
          <c:showVal val="0"/>
          <c:showCatName val="0"/>
          <c:showSerName val="0"/>
          <c:showPercent val="0"/>
          <c:showBubbleSize val="0"/>
        </c:dLbls>
        <c:gapWidth val="38"/>
        <c:overlap val="-27"/>
        <c:axId val="253208768"/>
        <c:axId val="253204608"/>
      </c:barChart>
      <c:catAx>
        <c:axId val="25320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53204608"/>
        <c:crosses val="autoZero"/>
        <c:auto val="1"/>
        <c:lblAlgn val="ctr"/>
        <c:lblOffset val="100"/>
        <c:noMultiLvlLbl val="0"/>
      </c:catAx>
      <c:valAx>
        <c:axId val="253204608"/>
        <c:scaling>
          <c:orientation val="minMax"/>
          <c:max val="5000000000"/>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253208768"/>
        <c:crosses val="autoZero"/>
        <c:crossBetween val="between"/>
        <c:majorUnit val="1000000000"/>
        <c:minorUnit val="200000000"/>
        <c:dispUnits>
          <c:builtInUnit val="billions"/>
          <c:dispUnitsLbl>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Sheet2!$C$1</c:f>
              <c:strCache>
                <c:ptCount val="1"/>
                <c:pt idx="0">
                  <c:v>Local</c:v>
                </c:pt>
              </c:strCache>
            </c:strRef>
          </c:tx>
          <c:spPr>
            <a:ln w="76200" cap="rnd">
              <a:solidFill>
                <a:schemeClr val="accent1"/>
              </a:solidFill>
              <a:round/>
            </a:ln>
            <a:effectLst/>
          </c:spPr>
          <c:marker>
            <c:symbol val="none"/>
          </c:marker>
          <c:cat>
            <c:numRef>
              <c:f>Sheet2!$B$2:$B$7</c:f>
              <c:numCache>
                <c:formatCode>General</c:formatCode>
                <c:ptCount val="6"/>
                <c:pt idx="0">
                  <c:v>2018</c:v>
                </c:pt>
                <c:pt idx="1">
                  <c:v>2019</c:v>
                </c:pt>
                <c:pt idx="2">
                  <c:v>2020</c:v>
                </c:pt>
                <c:pt idx="3">
                  <c:v>2021</c:v>
                </c:pt>
                <c:pt idx="4">
                  <c:v>2022</c:v>
                </c:pt>
                <c:pt idx="5">
                  <c:v>2023</c:v>
                </c:pt>
              </c:numCache>
            </c:numRef>
          </c:cat>
          <c:val>
            <c:numRef>
              <c:f>Sheet2!$C$2:$C$7</c:f>
              <c:numCache>
                <c:formatCode>0.00%</c:formatCode>
                <c:ptCount val="6"/>
                <c:pt idx="0">
                  <c:v>0.60199999999999998</c:v>
                </c:pt>
                <c:pt idx="1">
                  <c:v>0.63100000000000001</c:v>
                </c:pt>
                <c:pt idx="2">
                  <c:v>0.59200000000000008</c:v>
                </c:pt>
                <c:pt idx="3">
                  <c:v>0.59599999999999997</c:v>
                </c:pt>
                <c:pt idx="4">
                  <c:v>0.61299999999999999</c:v>
                </c:pt>
                <c:pt idx="5">
                  <c:v>0.67100000000000004</c:v>
                </c:pt>
              </c:numCache>
            </c:numRef>
          </c:val>
          <c:smooth val="0"/>
          <c:extLst>
            <c:ext xmlns:c16="http://schemas.microsoft.com/office/drawing/2014/chart" uri="{C3380CC4-5D6E-409C-BE32-E72D297353CC}">
              <c16:uniqueId val="{00000000-1CC5-4D1D-A805-AFFE08D21DDE}"/>
            </c:ext>
          </c:extLst>
        </c:ser>
        <c:ser>
          <c:idx val="1"/>
          <c:order val="1"/>
          <c:tx>
            <c:strRef>
              <c:f>Sheet2!$D$1</c:f>
              <c:strCache>
                <c:ptCount val="1"/>
                <c:pt idx="0">
                  <c:v>State</c:v>
                </c:pt>
              </c:strCache>
            </c:strRef>
          </c:tx>
          <c:spPr>
            <a:ln w="76200" cap="rnd">
              <a:solidFill>
                <a:schemeClr val="accent2"/>
              </a:solidFill>
              <a:round/>
            </a:ln>
            <a:effectLst/>
          </c:spPr>
          <c:marker>
            <c:symbol val="none"/>
          </c:marker>
          <c:cat>
            <c:numRef>
              <c:f>Sheet2!$B$2:$B$7</c:f>
              <c:numCache>
                <c:formatCode>General</c:formatCode>
                <c:ptCount val="6"/>
                <c:pt idx="0">
                  <c:v>2018</c:v>
                </c:pt>
                <c:pt idx="1">
                  <c:v>2019</c:v>
                </c:pt>
                <c:pt idx="2">
                  <c:v>2020</c:v>
                </c:pt>
                <c:pt idx="3">
                  <c:v>2021</c:v>
                </c:pt>
                <c:pt idx="4">
                  <c:v>2022</c:v>
                </c:pt>
                <c:pt idx="5">
                  <c:v>2023</c:v>
                </c:pt>
              </c:numCache>
            </c:numRef>
          </c:cat>
          <c:val>
            <c:numRef>
              <c:f>Sheet2!$D$2:$D$7</c:f>
              <c:numCache>
                <c:formatCode>0.00%</c:formatCode>
                <c:ptCount val="6"/>
                <c:pt idx="0">
                  <c:v>0.39800000000000002</c:v>
                </c:pt>
                <c:pt idx="1">
                  <c:v>0.36899999999999999</c:v>
                </c:pt>
                <c:pt idx="2">
                  <c:v>0.40799999999999997</c:v>
                </c:pt>
                <c:pt idx="3">
                  <c:v>0.40400000000000003</c:v>
                </c:pt>
                <c:pt idx="4">
                  <c:v>0.38700000000000001</c:v>
                </c:pt>
                <c:pt idx="5">
                  <c:v>0.32900000000000001</c:v>
                </c:pt>
              </c:numCache>
            </c:numRef>
          </c:val>
          <c:smooth val="0"/>
          <c:extLst>
            <c:ext xmlns:c16="http://schemas.microsoft.com/office/drawing/2014/chart" uri="{C3380CC4-5D6E-409C-BE32-E72D297353CC}">
              <c16:uniqueId val="{00000001-1CC5-4D1D-A805-AFFE08D21DDE}"/>
            </c:ext>
          </c:extLst>
        </c:ser>
        <c:dLbls>
          <c:showLegendKey val="0"/>
          <c:showVal val="0"/>
          <c:showCatName val="0"/>
          <c:showSerName val="0"/>
          <c:showPercent val="0"/>
          <c:showBubbleSize val="0"/>
        </c:dLbls>
        <c:smooth val="0"/>
        <c:axId val="191883056"/>
        <c:axId val="191886384"/>
      </c:lineChart>
      <c:catAx>
        <c:axId val="19188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91886384"/>
        <c:crosses val="autoZero"/>
        <c:auto val="1"/>
        <c:lblAlgn val="ctr"/>
        <c:lblOffset val="100"/>
        <c:noMultiLvlLbl val="0"/>
      </c:catAx>
      <c:valAx>
        <c:axId val="191886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91883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268FA8-02B4-4040-9802-0FBA5EC83D68}"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FBD87FB4-4E58-431B-A66C-6AEAE0039A7A}">
      <dgm:prSet/>
      <dgm:spPr/>
      <dgm:t>
        <a:bodyPr/>
        <a:lstStyle/>
        <a:p>
          <a:r>
            <a:rPr lang="en-US" dirty="0"/>
            <a:t>$15 billion for property tax relief ($5 billion to pay for current law relief and $10 billion for new relief)</a:t>
          </a:r>
        </a:p>
      </dgm:t>
    </dgm:pt>
    <dgm:pt modelId="{B2F35879-7A4E-4083-BF76-6264A391BF7E}" type="parTrans" cxnId="{5C7DBE94-9171-4599-8EDF-8162539F1F69}">
      <dgm:prSet/>
      <dgm:spPr/>
      <dgm:t>
        <a:bodyPr/>
        <a:lstStyle/>
        <a:p>
          <a:endParaRPr lang="en-US"/>
        </a:p>
      </dgm:t>
    </dgm:pt>
    <dgm:pt modelId="{6979BA57-ADCE-4585-8764-A70EC1DB9B7C}" type="sibTrans" cxnId="{5C7DBE94-9171-4599-8EDF-8162539F1F69}">
      <dgm:prSet/>
      <dgm:spPr/>
      <dgm:t>
        <a:bodyPr/>
        <a:lstStyle/>
        <a:p>
          <a:endParaRPr lang="en-US"/>
        </a:p>
      </dgm:t>
    </dgm:pt>
    <dgm:pt modelId="{70EC5D0A-92B0-4099-96B1-87DF56D56B2A}">
      <dgm:prSet/>
      <dgm:spPr/>
      <dgm:t>
        <a:bodyPr/>
        <a:lstStyle/>
        <a:p>
          <a:r>
            <a:rPr lang="en-US" dirty="0"/>
            <a:t>Both signal increased spending for pub ed, but only $4 billion remains under spending limit</a:t>
          </a:r>
        </a:p>
      </dgm:t>
    </dgm:pt>
    <dgm:pt modelId="{8E11A7E1-D1CF-48B6-8DA6-D9C4A7989BEA}" type="parTrans" cxnId="{708AE9F5-2981-464E-AA33-20F8DAB8E15D}">
      <dgm:prSet/>
      <dgm:spPr/>
      <dgm:t>
        <a:bodyPr/>
        <a:lstStyle/>
        <a:p>
          <a:endParaRPr lang="en-US"/>
        </a:p>
      </dgm:t>
    </dgm:pt>
    <dgm:pt modelId="{819CAF06-5DCE-4E9A-AAA2-ED90F79D9457}" type="sibTrans" cxnId="{708AE9F5-2981-464E-AA33-20F8DAB8E15D}">
      <dgm:prSet/>
      <dgm:spPr/>
      <dgm:t>
        <a:bodyPr/>
        <a:lstStyle/>
        <a:p>
          <a:endParaRPr lang="en-US"/>
        </a:p>
      </dgm:t>
    </dgm:pt>
    <dgm:pt modelId="{54EF596F-A04E-4705-B63E-5C2401CACEDE}" type="pres">
      <dgm:prSet presAssocID="{03268FA8-02B4-4040-9802-0FBA5EC83D68}" presName="vert0" presStyleCnt="0">
        <dgm:presLayoutVars>
          <dgm:dir/>
          <dgm:animOne val="branch"/>
          <dgm:animLvl val="lvl"/>
        </dgm:presLayoutVars>
      </dgm:prSet>
      <dgm:spPr/>
    </dgm:pt>
    <dgm:pt modelId="{5E177D52-2555-48A0-AF5E-5B3DE14222F5}" type="pres">
      <dgm:prSet presAssocID="{FBD87FB4-4E58-431B-A66C-6AEAE0039A7A}" presName="thickLine" presStyleLbl="alignNode1" presStyleIdx="0" presStyleCnt="2"/>
      <dgm:spPr/>
    </dgm:pt>
    <dgm:pt modelId="{A574F712-A4A8-478F-B6B5-45525C0DC033}" type="pres">
      <dgm:prSet presAssocID="{FBD87FB4-4E58-431B-A66C-6AEAE0039A7A}" presName="horz1" presStyleCnt="0"/>
      <dgm:spPr/>
    </dgm:pt>
    <dgm:pt modelId="{079263C4-7C8B-4DBA-BF46-B8E012DA90BE}" type="pres">
      <dgm:prSet presAssocID="{FBD87FB4-4E58-431B-A66C-6AEAE0039A7A}" presName="tx1" presStyleLbl="revTx" presStyleIdx="0" presStyleCnt="2"/>
      <dgm:spPr/>
    </dgm:pt>
    <dgm:pt modelId="{9404B3F9-C248-4053-ACCC-8404E65E3E92}" type="pres">
      <dgm:prSet presAssocID="{FBD87FB4-4E58-431B-A66C-6AEAE0039A7A}" presName="vert1" presStyleCnt="0"/>
      <dgm:spPr/>
    </dgm:pt>
    <dgm:pt modelId="{BF237094-7BED-4971-8B9F-FCBF7CB95CC0}" type="pres">
      <dgm:prSet presAssocID="{70EC5D0A-92B0-4099-96B1-87DF56D56B2A}" presName="thickLine" presStyleLbl="alignNode1" presStyleIdx="1" presStyleCnt="2"/>
      <dgm:spPr/>
    </dgm:pt>
    <dgm:pt modelId="{62D995E7-6949-4149-B04B-4ED064EF2093}" type="pres">
      <dgm:prSet presAssocID="{70EC5D0A-92B0-4099-96B1-87DF56D56B2A}" presName="horz1" presStyleCnt="0"/>
      <dgm:spPr/>
    </dgm:pt>
    <dgm:pt modelId="{6ACD2071-EBA9-4FD4-A344-5FA0589F1C1C}" type="pres">
      <dgm:prSet presAssocID="{70EC5D0A-92B0-4099-96B1-87DF56D56B2A}" presName="tx1" presStyleLbl="revTx" presStyleIdx="1" presStyleCnt="2"/>
      <dgm:spPr/>
    </dgm:pt>
    <dgm:pt modelId="{68ADBCC7-4ECA-41DE-B193-4148F88EDE26}" type="pres">
      <dgm:prSet presAssocID="{70EC5D0A-92B0-4099-96B1-87DF56D56B2A}" presName="vert1" presStyleCnt="0"/>
      <dgm:spPr/>
    </dgm:pt>
  </dgm:ptLst>
  <dgm:cxnLst>
    <dgm:cxn modelId="{2B186A0D-C968-4B6F-AD8A-D9BEC77C2AF2}" type="presOf" srcId="{FBD87FB4-4E58-431B-A66C-6AEAE0039A7A}" destId="{079263C4-7C8B-4DBA-BF46-B8E012DA90BE}" srcOrd="0" destOrd="0" presId="urn:microsoft.com/office/officeart/2008/layout/LinedList"/>
    <dgm:cxn modelId="{9B507342-695E-4538-9DD6-7A5B0B84E96D}" type="presOf" srcId="{70EC5D0A-92B0-4099-96B1-87DF56D56B2A}" destId="{6ACD2071-EBA9-4FD4-A344-5FA0589F1C1C}" srcOrd="0" destOrd="0" presId="urn:microsoft.com/office/officeart/2008/layout/LinedList"/>
    <dgm:cxn modelId="{091BB66C-DF81-476A-9626-D74E8F91614F}" type="presOf" srcId="{03268FA8-02B4-4040-9802-0FBA5EC83D68}" destId="{54EF596F-A04E-4705-B63E-5C2401CACEDE}" srcOrd="0" destOrd="0" presId="urn:microsoft.com/office/officeart/2008/layout/LinedList"/>
    <dgm:cxn modelId="{5C7DBE94-9171-4599-8EDF-8162539F1F69}" srcId="{03268FA8-02B4-4040-9802-0FBA5EC83D68}" destId="{FBD87FB4-4E58-431B-A66C-6AEAE0039A7A}" srcOrd="0" destOrd="0" parTransId="{B2F35879-7A4E-4083-BF76-6264A391BF7E}" sibTransId="{6979BA57-ADCE-4585-8764-A70EC1DB9B7C}"/>
    <dgm:cxn modelId="{708AE9F5-2981-464E-AA33-20F8DAB8E15D}" srcId="{03268FA8-02B4-4040-9802-0FBA5EC83D68}" destId="{70EC5D0A-92B0-4099-96B1-87DF56D56B2A}" srcOrd="1" destOrd="0" parTransId="{8E11A7E1-D1CF-48B6-8DA6-D9C4A7989BEA}" sibTransId="{819CAF06-5DCE-4E9A-AAA2-ED90F79D9457}"/>
    <dgm:cxn modelId="{3DB46433-2982-49C4-90DF-BB3F0412E8C0}" type="presParOf" srcId="{54EF596F-A04E-4705-B63E-5C2401CACEDE}" destId="{5E177D52-2555-48A0-AF5E-5B3DE14222F5}" srcOrd="0" destOrd="0" presId="urn:microsoft.com/office/officeart/2008/layout/LinedList"/>
    <dgm:cxn modelId="{15E605EC-37BE-442E-83A4-2E641E49904F}" type="presParOf" srcId="{54EF596F-A04E-4705-B63E-5C2401CACEDE}" destId="{A574F712-A4A8-478F-B6B5-45525C0DC033}" srcOrd="1" destOrd="0" presId="urn:microsoft.com/office/officeart/2008/layout/LinedList"/>
    <dgm:cxn modelId="{DD041C0F-B518-4AFD-B0D8-1D3D322AC8C6}" type="presParOf" srcId="{A574F712-A4A8-478F-B6B5-45525C0DC033}" destId="{079263C4-7C8B-4DBA-BF46-B8E012DA90BE}" srcOrd="0" destOrd="0" presId="urn:microsoft.com/office/officeart/2008/layout/LinedList"/>
    <dgm:cxn modelId="{CD2371A2-6FF5-4460-B2BC-C56A86AB10FA}" type="presParOf" srcId="{A574F712-A4A8-478F-B6B5-45525C0DC033}" destId="{9404B3F9-C248-4053-ACCC-8404E65E3E92}" srcOrd="1" destOrd="0" presId="urn:microsoft.com/office/officeart/2008/layout/LinedList"/>
    <dgm:cxn modelId="{7542390F-A4AA-45E0-9E23-332A132544D3}" type="presParOf" srcId="{54EF596F-A04E-4705-B63E-5C2401CACEDE}" destId="{BF237094-7BED-4971-8B9F-FCBF7CB95CC0}" srcOrd="2" destOrd="0" presId="urn:microsoft.com/office/officeart/2008/layout/LinedList"/>
    <dgm:cxn modelId="{68A20F4D-96E8-4389-9550-3CCFEF0E9831}" type="presParOf" srcId="{54EF596F-A04E-4705-B63E-5C2401CACEDE}" destId="{62D995E7-6949-4149-B04B-4ED064EF2093}" srcOrd="3" destOrd="0" presId="urn:microsoft.com/office/officeart/2008/layout/LinedList"/>
    <dgm:cxn modelId="{8F1BFDAB-D76D-4E4B-B6EE-EDFB4B87173F}" type="presParOf" srcId="{62D995E7-6949-4149-B04B-4ED064EF2093}" destId="{6ACD2071-EBA9-4FD4-A344-5FA0589F1C1C}" srcOrd="0" destOrd="0" presId="urn:microsoft.com/office/officeart/2008/layout/LinedList"/>
    <dgm:cxn modelId="{E5B902B6-3E02-4C32-8B6F-6E6A779A7F8B}" type="presParOf" srcId="{62D995E7-6949-4149-B04B-4ED064EF2093}" destId="{68ADBCC7-4ECA-41DE-B193-4148F88EDE2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77D52-2555-48A0-AF5E-5B3DE14222F5}">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263C4-7C8B-4DBA-BF46-B8E012DA90BE}">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$15 billion for property tax relief ($5 billion to pay for current law relief and $10 billion for new relief)</a:t>
          </a:r>
        </a:p>
      </dsp:txBody>
      <dsp:txXfrm>
        <a:off x="0" y="0"/>
        <a:ext cx="6900512" cy="2768070"/>
      </dsp:txXfrm>
    </dsp:sp>
    <dsp:sp modelId="{BF237094-7BED-4971-8B9F-FCBF7CB95CC0}">
      <dsp:nvSpPr>
        <dsp:cNvPr id="0" name=""/>
        <dsp:cNvSpPr/>
      </dsp:nvSpPr>
      <dsp:spPr>
        <a:xfrm>
          <a:off x="0" y="2768070"/>
          <a:ext cx="6900512" cy="0"/>
        </a:xfrm>
        <a:prstGeom prst="line">
          <a:avLst/>
        </a:prstGeom>
        <a:solidFill>
          <a:schemeClr val="accent2">
            <a:hueOff val="-1323373"/>
            <a:satOff val="1492"/>
            <a:lumOff val="3530"/>
            <a:alphaOff val="0"/>
          </a:schemeClr>
        </a:solidFill>
        <a:ln w="12700" cap="flat" cmpd="sng" algn="ctr">
          <a:solidFill>
            <a:schemeClr val="accent2">
              <a:hueOff val="-1323373"/>
              <a:satOff val="1492"/>
              <a:lumOff val="35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CD2071-EBA9-4FD4-A344-5FA0589F1C1C}">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Both signal increased spending for pub ed, but only $4 billion remains under spending limit</a:t>
          </a:r>
        </a:p>
      </dsp:txBody>
      <dsp:txXfrm>
        <a:off x="0" y="2768070"/>
        <a:ext cx="6900512" cy="276807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4E208C3-F51E-45E5-B1C3-D1574AC1280E}" type="datetimeFigureOut">
              <a:rPr lang="en-US" smtClean="0"/>
              <a:t>2/9/2023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9DB60-F547-49C9-8F62-DC65D8897178}" type="slidenum">
              <a:rPr lang="en-US" smtClean="0"/>
              <a:t>‹#›</a:t>
            </a:fld>
            <a:endParaRPr lang="en-US" dirty="0"/>
          </a:p>
        </p:txBody>
      </p:sp>
    </p:spTree>
    <p:extLst>
      <p:ext uri="{BB962C8B-B14F-4D97-AF65-F5344CB8AC3E}">
        <p14:creationId xmlns:p14="http://schemas.microsoft.com/office/powerpoint/2010/main" val="4259788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1</a:t>
            </a:fld>
            <a:endParaRPr lang="en-US" dirty="0"/>
          </a:p>
        </p:txBody>
      </p:sp>
    </p:spTree>
    <p:extLst>
      <p:ext uri="{BB962C8B-B14F-4D97-AF65-F5344CB8AC3E}">
        <p14:creationId xmlns:p14="http://schemas.microsoft.com/office/powerpoint/2010/main" val="279049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10</a:t>
            </a:fld>
            <a:endParaRPr lang="en-US" dirty="0"/>
          </a:p>
        </p:txBody>
      </p:sp>
    </p:spTree>
    <p:extLst>
      <p:ext uri="{BB962C8B-B14F-4D97-AF65-F5344CB8AC3E}">
        <p14:creationId xmlns:p14="http://schemas.microsoft.com/office/powerpoint/2010/main" val="530591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11</a:t>
            </a:fld>
            <a:endParaRPr lang="en-US" dirty="0"/>
          </a:p>
        </p:txBody>
      </p:sp>
    </p:spTree>
    <p:extLst>
      <p:ext uri="{BB962C8B-B14F-4D97-AF65-F5344CB8AC3E}">
        <p14:creationId xmlns:p14="http://schemas.microsoft.com/office/powerpoint/2010/main" val="2512395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live in a state</a:t>
            </a:r>
            <a:r>
              <a:rPr lang="en-US" baseline="0" dirty="0"/>
              <a:t> where the legislature meets every other year (thank goodness) and that means they adopt a two-year budget (based on estimates).  Then they adopt a supplemental appropriations act as a “true-up” of those estimates based on actual numbers.  The pattern we’ve seen is that the legislature adopts a budget that says recapture will be less than it actually is.  They appropriate enough state funds to pay for public education with less recapture than is actually collected.  Then they adopt a supplemental appropriations act in which the increased amount of recapture that was actually paid is recognized as a state savings that frees up state dollars to be spent on other things.</a:t>
            </a:r>
            <a:endParaRPr lang="en-US" dirty="0"/>
          </a:p>
        </p:txBody>
      </p:sp>
      <p:sp>
        <p:nvSpPr>
          <p:cNvPr id="4" name="Slide Number Placeholder 3"/>
          <p:cNvSpPr>
            <a:spLocks noGrp="1"/>
          </p:cNvSpPr>
          <p:nvPr>
            <p:ph type="sldNum" sz="quarter" idx="10"/>
          </p:nvPr>
        </p:nvSpPr>
        <p:spPr/>
        <p:txBody>
          <a:bodyPr/>
          <a:lstStyle/>
          <a:p>
            <a:fld id="{75E4D4F9-578F-4BA5-93C2-68AE8404E540}" type="slidenum">
              <a:rPr lang="en-US" smtClean="0"/>
              <a:t>12</a:t>
            </a:fld>
            <a:endParaRPr lang="en-US" dirty="0"/>
          </a:p>
        </p:txBody>
      </p:sp>
    </p:spTree>
    <p:extLst>
      <p:ext uri="{BB962C8B-B14F-4D97-AF65-F5344CB8AC3E}">
        <p14:creationId xmlns:p14="http://schemas.microsoft.com/office/powerpoint/2010/main" val="3293716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786786E-9FC4-43B0-8EB0-DA81CAFDDF2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320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14</a:t>
            </a:fld>
            <a:endParaRPr lang="en-US" dirty="0"/>
          </a:p>
        </p:txBody>
      </p:sp>
    </p:spTree>
    <p:extLst>
      <p:ext uri="{BB962C8B-B14F-4D97-AF65-F5344CB8AC3E}">
        <p14:creationId xmlns:p14="http://schemas.microsoft.com/office/powerpoint/2010/main" val="4273340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15</a:t>
            </a:fld>
            <a:endParaRPr lang="en-US" dirty="0"/>
          </a:p>
        </p:txBody>
      </p:sp>
    </p:spTree>
    <p:extLst>
      <p:ext uri="{BB962C8B-B14F-4D97-AF65-F5344CB8AC3E}">
        <p14:creationId xmlns:p14="http://schemas.microsoft.com/office/powerpoint/2010/main" val="2500360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4D4F9-578F-4BA5-93C2-68AE8404E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513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786786E-9FC4-43B0-8EB0-DA81CAFDDF2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22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8786786E-9FC4-43B0-8EB0-DA81CAFDDF21}" type="slidenum">
              <a:rPr lang="en-US">
                <a:solidFill>
                  <a:prstClr val="black"/>
                </a:solidFill>
                <a:latin typeface="Calibri" panose="020F0502020204030204"/>
              </a:rPr>
              <a:pPr defTabSz="931774"/>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77100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19</a:t>
            </a:fld>
            <a:endParaRPr lang="en-US" dirty="0"/>
          </a:p>
        </p:txBody>
      </p:sp>
    </p:spTree>
    <p:extLst>
      <p:ext uri="{BB962C8B-B14F-4D97-AF65-F5344CB8AC3E}">
        <p14:creationId xmlns:p14="http://schemas.microsoft.com/office/powerpoint/2010/main" val="731359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2</a:t>
            </a:fld>
            <a:endParaRPr lang="en-US" dirty="0"/>
          </a:p>
        </p:txBody>
      </p:sp>
    </p:spTree>
    <p:extLst>
      <p:ext uri="{BB962C8B-B14F-4D97-AF65-F5344CB8AC3E}">
        <p14:creationId xmlns:p14="http://schemas.microsoft.com/office/powerpoint/2010/main" val="3087687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20</a:t>
            </a:fld>
            <a:endParaRPr lang="en-US" dirty="0"/>
          </a:p>
        </p:txBody>
      </p:sp>
    </p:spTree>
    <p:extLst>
      <p:ext uri="{BB962C8B-B14F-4D97-AF65-F5344CB8AC3E}">
        <p14:creationId xmlns:p14="http://schemas.microsoft.com/office/powerpoint/2010/main" val="1445337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236964-0B62-46BD-AA5F-FF6FE47B9D1E}" type="slidenum">
              <a:rPr lang="en-US" smtClean="0"/>
              <a:t>21</a:t>
            </a:fld>
            <a:endParaRPr lang="en-US" dirty="0"/>
          </a:p>
        </p:txBody>
      </p:sp>
    </p:spTree>
    <p:extLst>
      <p:ext uri="{BB962C8B-B14F-4D97-AF65-F5344CB8AC3E}">
        <p14:creationId xmlns:p14="http://schemas.microsoft.com/office/powerpoint/2010/main" val="3556722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23</a:t>
            </a:fld>
            <a:endParaRPr lang="en-US" dirty="0"/>
          </a:p>
        </p:txBody>
      </p:sp>
    </p:spTree>
    <p:extLst>
      <p:ext uri="{BB962C8B-B14F-4D97-AF65-F5344CB8AC3E}">
        <p14:creationId xmlns:p14="http://schemas.microsoft.com/office/powerpoint/2010/main" val="4022301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24</a:t>
            </a:fld>
            <a:endParaRPr lang="en-US" dirty="0"/>
          </a:p>
        </p:txBody>
      </p:sp>
    </p:spTree>
    <p:extLst>
      <p:ext uri="{BB962C8B-B14F-4D97-AF65-F5344CB8AC3E}">
        <p14:creationId xmlns:p14="http://schemas.microsoft.com/office/powerpoint/2010/main" val="184722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25</a:t>
            </a:fld>
            <a:endParaRPr lang="en-US" dirty="0"/>
          </a:p>
        </p:txBody>
      </p:sp>
    </p:spTree>
    <p:extLst>
      <p:ext uri="{BB962C8B-B14F-4D97-AF65-F5344CB8AC3E}">
        <p14:creationId xmlns:p14="http://schemas.microsoft.com/office/powerpoint/2010/main" val="666833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can we look to that shares a similar plight? Who could be allies</a:t>
            </a:r>
            <a:r>
              <a:rPr lang="en-US" baseline="0" dirty="0"/>
              <a:t> as we work towards change?  This is what the Texas School Coalition is all about—bringing districts with common plights together to work towards change.</a:t>
            </a:r>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4D4F9-578F-4BA5-93C2-68AE8404E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106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E4D4F9-578F-4BA5-93C2-68AE8404E540}" type="slidenum">
              <a:rPr lang="en-US" smtClean="0"/>
              <a:t>27</a:t>
            </a:fld>
            <a:endParaRPr lang="en-US" dirty="0"/>
          </a:p>
        </p:txBody>
      </p:sp>
    </p:spTree>
    <p:extLst>
      <p:ext uri="{BB962C8B-B14F-4D97-AF65-F5344CB8AC3E}">
        <p14:creationId xmlns:p14="http://schemas.microsoft.com/office/powerpoint/2010/main" val="2636727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3</a:t>
            </a:fld>
            <a:endParaRPr lang="en-US" dirty="0"/>
          </a:p>
        </p:txBody>
      </p:sp>
    </p:spTree>
    <p:extLst>
      <p:ext uri="{BB962C8B-B14F-4D97-AF65-F5344CB8AC3E}">
        <p14:creationId xmlns:p14="http://schemas.microsoft.com/office/powerpoint/2010/main" val="403867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4</a:t>
            </a:fld>
            <a:endParaRPr lang="en-US" dirty="0"/>
          </a:p>
        </p:txBody>
      </p:sp>
    </p:spTree>
    <p:extLst>
      <p:ext uri="{BB962C8B-B14F-4D97-AF65-F5344CB8AC3E}">
        <p14:creationId xmlns:p14="http://schemas.microsoft.com/office/powerpoint/2010/main" val="1870959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5</a:t>
            </a:fld>
            <a:endParaRPr lang="en-US" dirty="0"/>
          </a:p>
        </p:txBody>
      </p:sp>
    </p:spTree>
    <p:extLst>
      <p:ext uri="{BB962C8B-B14F-4D97-AF65-F5344CB8AC3E}">
        <p14:creationId xmlns:p14="http://schemas.microsoft.com/office/powerpoint/2010/main" val="3260807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6</a:t>
            </a:fld>
            <a:endParaRPr lang="en-US" dirty="0"/>
          </a:p>
        </p:txBody>
      </p:sp>
    </p:spTree>
    <p:extLst>
      <p:ext uri="{BB962C8B-B14F-4D97-AF65-F5344CB8AC3E}">
        <p14:creationId xmlns:p14="http://schemas.microsoft.com/office/powerpoint/2010/main" val="1804041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7</a:t>
            </a:fld>
            <a:endParaRPr lang="en-US" dirty="0"/>
          </a:p>
        </p:txBody>
      </p:sp>
    </p:spTree>
    <p:extLst>
      <p:ext uri="{BB962C8B-B14F-4D97-AF65-F5344CB8AC3E}">
        <p14:creationId xmlns:p14="http://schemas.microsoft.com/office/powerpoint/2010/main" val="3893540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8</a:t>
            </a:fld>
            <a:endParaRPr lang="en-US" dirty="0"/>
          </a:p>
        </p:txBody>
      </p:sp>
    </p:spTree>
    <p:extLst>
      <p:ext uri="{BB962C8B-B14F-4D97-AF65-F5344CB8AC3E}">
        <p14:creationId xmlns:p14="http://schemas.microsoft.com/office/powerpoint/2010/main" val="297080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9DB60-F547-49C9-8F62-DC65D8897178}" type="slidenum">
              <a:rPr lang="en-US" smtClean="0"/>
              <a:t>9</a:t>
            </a:fld>
            <a:endParaRPr lang="en-US" dirty="0"/>
          </a:p>
        </p:txBody>
      </p:sp>
    </p:spTree>
    <p:extLst>
      <p:ext uri="{BB962C8B-B14F-4D97-AF65-F5344CB8AC3E}">
        <p14:creationId xmlns:p14="http://schemas.microsoft.com/office/powerpoint/2010/main" val="1615701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DC45A5-6CB0-438D-9434-49B5779B42DD}" type="datetimeFigureOut">
              <a:rPr lang="en-US" smtClean="0"/>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314EDA-6407-4A7F-8042-33B2D2A8EDC1}" type="slidenum">
              <a:rPr lang="en-US" smtClean="0"/>
              <a:t>‹#›</a:t>
            </a:fld>
            <a:endParaRPr lang="en-US" dirty="0"/>
          </a:p>
        </p:txBody>
      </p:sp>
    </p:spTree>
    <p:extLst>
      <p:ext uri="{BB962C8B-B14F-4D97-AF65-F5344CB8AC3E}">
        <p14:creationId xmlns:p14="http://schemas.microsoft.com/office/powerpoint/2010/main" val="377554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DC45A5-6CB0-438D-9434-49B5779B42DD}" type="datetimeFigureOut">
              <a:rPr lang="en-US" smtClean="0"/>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314EDA-6407-4A7F-8042-33B2D2A8EDC1}" type="slidenum">
              <a:rPr lang="en-US" smtClean="0"/>
              <a:t>‹#›</a:t>
            </a:fld>
            <a:endParaRPr lang="en-US" dirty="0"/>
          </a:p>
        </p:txBody>
      </p:sp>
    </p:spTree>
    <p:extLst>
      <p:ext uri="{BB962C8B-B14F-4D97-AF65-F5344CB8AC3E}">
        <p14:creationId xmlns:p14="http://schemas.microsoft.com/office/powerpoint/2010/main" val="3281366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DC45A5-6CB0-438D-9434-49B5779B42DD}" type="datetimeFigureOut">
              <a:rPr lang="en-US" smtClean="0"/>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314EDA-6407-4A7F-8042-33B2D2A8EDC1}" type="slidenum">
              <a:rPr lang="en-US" smtClean="0"/>
              <a:t>‹#›</a:t>
            </a:fld>
            <a:endParaRPr lang="en-US" dirty="0"/>
          </a:p>
        </p:txBody>
      </p:sp>
    </p:spTree>
    <p:extLst>
      <p:ext uri="{BB962C8B-B14F-4D97-AF65-F5344CB8AC3E}">
        <p14:creationId xmlns:p14="http://schemas.microsoft.com/office/powerpoint/2010/main" val="421202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17966-61A1-000C-15C3-62D8690DD1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D169CE-76EC-C497-1759-EB60D07E81D4}"/>
              </a:ext>
            </a:extLst>
          </p:cNvPr>
          <p:cNvSpPr>
            <a:spLocks noGrp="1"/>
          </p:cNvSpPr>
          <p:nvPr>
            <p:ph type="dt" sz="half" idx="10"/>
          </p:nvPr>
        </p:nvSpPr>
        <p:spPr/>
        <p:txBody>
          <a:bodyPr/>
          <a:lstStyle/>
          <a:p>
            <a:pPr defTabSz="609630"/>
            <a:fld id="{A8DEFDBD-1755-4AA4-AF61-4ED9464B7DC7}" type="datetime1">
              <a:rPr lang="en-US" sz="1200" smtClean="0">
                <a:solidFill>
                  <a:prstClr val="black"/>
                </a:solidFill>
              </a:rPr>
              <a:pPr defTabSz="609630"/>
              <a:t>2/9/2023</a:t>
            </a:fld>
            <a:endParaRPr lang="en-US" sz="1200" dirty="0">
              <a:solidFill>
                <a:prstClr val="black"/>
              </a:solidFill>
            </a:endParaRPr>
          </a:p>
        </p:txBody>
      </p:sp>
      <p:sp>
        <p:nvSpPr>
          <p:cNvPr id="4" name="Footer Placeholder 3">
            <a:extLst>
              <a:ext uri="{FF2B5EF4-FFF2-40B4-BE49-F238E27FC236}">
                <a16:creationId xmlns:a16="http://schemas.microsoft.com/office/drawing/2014/main" id="{6091CB0F-72CD-E606-39C2-C4A67B1EF13A}"/>
              </a:ext>
            </a:extLst>
          </p:cNvPr>
          <p:cNvSpPr>
            <a:spLocks noGrp="1"/>
          </p:cNvSpPr>
          <p:nvPr>
            <p:ph type="ftr" sz="quarter" idx="11"/>
          </p:nvPr>
        </p:nvSpPr>
        <p:spPr/>
        <p:txBody>
          <a:bodyPr/>
          <a:lstStyle/>
          <a:p>
            <a:pPr defTabSz="609630"/>
            <a:r>
              <a:rPr lang="en-US" sz="1200" dirty="0">
                <a:solidFill>
                  <a:prstClr val="black"/>
                </a:solidFill>
              </a:rPr>
              <a:t>©2022 Texas Association of School Business Officials. All rights reserved. Do not duplicate or distribute without express permission.</a:t>
            </a:r>
          </a:p>
        </p:txBody>
      </p:sp>
      <p:sp>
        <p:nvSpPr>
          <p:cNvPr id="5" name="Slide Number Placeholder 4">
            <a:extLst>
              <a:ext uri="{FF2B5EF4-FFF2-40B4-BE49-F238E27FC236}">
                <a16:creationId xmlns:a16="http://schemas.microsoft.com/office/drawing/2014/main" id="{F01AD0C2-CC11-3406-C4FC-AD486B1A6AD5}"/>
              </a:ext>
            </a:extLst>
          </p:cNvPr>
          <p:cNvSpPr>
            <a:spLocks noGrp="1"/>
          </p:cNvSpPr>
          <p:nvPr>
            <p:ph type="sldNum" sz="quarter" idx="12"/>
          </p:nvPr>
        </p:nvSpPr>
        <p:spPr/>
        <p:txBody>
          <a:bodyPr/>
          <a:lstStyle/>
          <a:p>
            <a:pPr defTabSz="609630"/>
            <a:fld id="{83AD5058-CDAF-4189-8437-BD52B82C84EF}" type="slidenum">
              <a:rPr lang="en-US" sz="1200" smtClean="0">
                <a:solidFill>
                  <a:prstClr val="black"/>
                </a:solidFill>
              </a:rPr>
              <a:pPr defTabSz="609630"/>
              <a:t>‹#›</a:t>
            </a:fld>
            <a:endParaRPr lang="en-US" sz="1200" dirty="0">
              <a:solidFill>
                <a:prstClr val="black"/>
              </a:solidFill>
            </a:endParaRPr>
          </a:p>
        </p:txBody>
      </p:sp>
    </p:spTree>
    <p:extLst>
      <p:ext uri="{BB962C8B-B14F-4D97-AF65-F5344CB8AC3E}">
        <p14:creationId xmlns:p14="http://schemas.microsoft.com/office/powerpoint/2010/main" val="1065898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dirty="0"/>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53659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5438" y="584200"/>
            <a:ext cx="6858000" cy="762000"/>
          </a:xfrm>
        </p:spPr>
        <p:txBody>
          <a:bodyPr/>
          <a:lstStyle>
            <a:lvl1pPr algn="l">
              <a:defRPr b="1"/>
            </a:lvl1pPr>
          </a:lstStyle>
          <a:p>
            <a:r>
              <a:rPr lang="en-US" dirty="0"/>
              <a:t>Click to edit Master title style</a:t>
            </a:r>
          </a:p>
        </p:txBody>
      </p:sp>
      <p:sp>
        <p:nvSpPr>
          <p:cNvPr id="3" name="Content Placeholder 2"/>
          <p:cNvSpPr>
            <a:spLocks noGrp="1"/>
          </p:cNvSpPr>
          <p:nvPr>
            <p:ph idx="1"/>
          </p:nvPr>
        </p:nvSpPr>
        <p:spPr>
          <a:xfrm>
            <a:off x="990600" y="2108200"/>
            <a:ext cx="9017000" cy="3017309"/>
          </a:xfrm>
        </p:spPr>
        <p:txBody>
          <a:bodyPr/>
          <a:lstStyle>
            <a:lvl1pPr>
              <a:defRPr sz="2933"/>
            </a:lvl1pPr>
            <a:lvl2pPr>
              <a:defRPr sz="2133"/>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flipH="1">
            <a:off x="990600" y="1346200"/>
            <a:ext cx="988060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895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z="1200" smtClean="0">
                <a:solidFill>
                  <a:prstClr val="black"/>
                </a:solidFill>
              </a:rPr>
              <a:pPr defTabSz="609630"/>
              <a:t>2/9/2023</a:t>
            </a:fld>
            <a:endParaRPr lang="en-US" sz="1200" dirty="0">
              <a:solidFill>
                <a:prstClr val="black"/>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sz="1200" dirty="0">
              <a:solidFill>
                <a:prstClr val="black"/>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z="1200" smtClean="0">
                <a:solidFill>
                  <a:prstClr val="black"/>
                </a:solidFill>
              </a:rPr>
              <a:pPr defTabSz="609630"/>
              <a:t>‹#›</a:t>
            </a:fld>
            <a:endParaRPr lang="en-US" sz="1200" dirty="0">
              <a:solidFill>
                <a:prstClr val="black"/>
              </a:solidFill>
            </a:endParaRPr>
          </a:p>
        </p:txBody>
      </p:sp>
    </p:spTree>
    <p:extLst>
      <p:ext uri="{BB962C8B-B14F-4D97-AF65-F5344CB8AC3E}">
        <p14:creationId xmlns:p14="http://schemas.microsoft.com/office/powerpoint/2010/main" val="629875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z="1200" smtClean="0">
                <a:solidFill>
                  <a:prstClr val="black"/>
                </a:solidFill>
              </a:rPr>
              <a:pPr defTabSz="609630"/>
              <a:t>2/9/2023</a:t>
            </a:fld>
            <a:endParaRPr lang="en-US" sz="1200" dirty="0">
              <a:solidFill>
                <a:prstClr val="black"/>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sz="1200" dirty="0">
              <a:solidFill>
                <a:prstClr val="black"/>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z="1200" smtClean="0">
                <a:solidFill>
                  <a:prstClr val="black"/>
                </a:solidFill>
              </a:rPr>
              <a:pPr defTabSz="609630"/>
              <a:t>‹#›</a:t>
            </a:fld>
            <a:endParaRPr lang="en-US" sz="1200" dirty="0">
              <a:solidFill>
                <a:prstClr val="black"/>
              </a:solidFill>
            </a:endParaRPr>
          </a:p>
        </p:txBody>
      </p:sp>
    </p:spTree>
    <p:extLst>
      <p:ext uri="{BB962C8B-B14F-4D97-AF65-F5344CB8AC3E}">
        <p14:creationId xmlns:p14="http://schemas.microsoft.com/office/powerpoint/2010/main" val="1870646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z="1200" smtClean="0">
                <a:solidFill>
                  <a:prstClr val="black"/>
                </a:solidFill>
              </a:rPr>
              <a:pPr defTabSz="609630"/>
              <a:t>2/9/2023</a:t>
            </a:fld>
            <a:endParaRPr lang="en-US" sz="1200" dirty="0">
              <a:solidFill>
                <a:prstClr val="black"/>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sz="1200" dirty="0">
              <a:solidFill>
                <a:prstClr val="black"/>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z="1200" smtClean="0">
                <a:solidFill>
                  <a:prstClr val="black"/>
                </a:solidFill>
              </a:rPr>
              <a:pPr defTabSz="609630"/>
              <a:t>‹#›</a:t>
            </a:fld>
            <a:endParaRPr lang="en-US" sz="1200" dirty="0">
              <a:solidFill>
                <a:prstClr val="black"/>
              </a:solidFill>
            </a:endParaRPr>
          </a:p>
        </p:txBody>
      </p:sp>
    </p:spTree>
    <p:extLst>
      <p:ext uri="{BB962C8B-B14F-4D97-AF65-F5344CB8AC3E}">
        <p14:creationId xmlns:p14="http://schemas.microsoft.com/office/powerpoint/2010/main" val="2322271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z="1200" smtClean="0">
                <a:solidFill>
                  <a:prstClr val="black"/>
                </a:solidFill>
              </a:rPr>
              <a:pPr defTabSz="609630"/>
              <a:t>2/9/2023</a:t>
            </a:fld>
            <a:endParaRPr lang="en-US" sz="1200" dirty="0">
              <a:solidFill>
                <a:prstClr val="black"/>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sz="1200" dirty="0">
              <a:solidFill>
                <a:prstClr val="black"/>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z="1200" smtClean="0">
                <a:solidFill>
                  <a:prstClr val="black"/>
                </a:solidFill>
              </a:rPr>
              <a:pPr defTabSz="609630"/>
              <a:t>‹#›</a:t>
            </a:fld>
            <a:endParaRPr lang="en-US" sz="1200" dirty="0">
              <a:solidFill>
                <a:prstClr val="black"/>
              </a:solidFill>
            </a:endParaRPr>
          </a:p>
        </p:txBody>
      </p:sp>
    </p:spTree>
    <p:extLst>
      <p:ext uri="{BB962C8B-B14F-4D97-AF65-F5344CB8AC3E}">
        <p14:creationId xmlns:p14="http://schemas.microsoft.com/office/powerpoint/2010/main" val="121454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z="1200" smtClean="0">
                <a:solidFill>
                  <a:prstClr val="black"/>
                </a:solidFill>
              </a:rPr>
              <a:pPr defTabSz="609630"/>
              <a:t>2/9/2023</a:t>
            </a:fld>
            <a:endParaRPr lang="en-US" sz="1200" dirty="0">
              <a:solidFill>
                <a:prstClr val="black"/>
              </a:solidFill>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defTabSz="609630"/>
            <a:endParaRPr lang="en-US" sz="1200" dirty="0">
              <a:solidFill>
                <a:prstClr val="black"/>
              </a:solidFill>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z="1200" smtClean="0">
                <a:solidFill>
                  <a:prstClr val="black"/>
                </a:solidFill>
              </a:rPr>
              <a:pPr defTabSz="609630"/>
              <a:t>‹#›</a:t>
            </a:fld>
            <a:endParaRPr lang="en-US" sz="1200" dirty="0">
              <a:solidFill>
                <a:prstClr val="black"/>
              </a:solidFill>
            </a:endParaRPr>
          </a:p>
        </p:txBody>
      </p:sp>
    </p:spTree>
    <p:extLst>
      <p:ext uri="{BB962C8B-B14F-4D97-AF65-F5344CB8AC3E}">
        <p14:creationId xmlns:p14="http://schemas.microsoft.com/office/powerpoint/2010/main" val="1494317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DC45A5-6CB0-438D-9434-49B5779B42DD}" type="datetimeFigureOut">
              <a:rPr lang="en-US" smtClean="0"/>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314EDA-6407-4A7F-8042-33B2D2A8EDC1}" type="slidenum">
              <a:rPr lang="en-US" smtClean="0"/>
              <a:t>‹#›</a:t>
            </a:fld>
            <a:endParaRPr lang="en-US" dirty="0"/>
          </a:p>
        </p:txBody>
      </p:sp>
    </p:spTree>
    <p:extLst>
      <p:ext uri="{BB962C8B-B14F-4D97-AF65-F5344CB8AC3E}">
        <p14:creationId xmlns:p14="http://schemas.microsoft.com/office/powerpoint/2010/main" val="1356998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z="1200" smtClean="0">
                <a:solidFill>
                  <a:prstClr val="black"/>
                </a:solidFill>
              </a:rPr>
              <a:pPr defTabSz="609630"/>
              <a:t>2/9/2023</a:t>
            </a:fld>
            <a:endParaRPr lang="en-US" sz="1200" dirty="0">
              <a:solidFill>
                <a:prstClr val="black"/>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sz="1200" dirty="0">
              <a:solidFill>
                <a:prstClr val="black"/>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z="1200" smtClean="0">
                <a:solidFill>
                  <a:prstClr val="black"/>
                </a:solidFill>
              </a:rPr>
              <a:pPr defTabSz="609630"/>
              <a:t>‹#›</a:t>
            </a:fld>
            <a:endParaRPr lang="en-US" sz="1200" dirty="0">
              <a:solidFill>
                <a:prstClr val="black"/>
              </a:solidFill>
            </a:endParaRPr>
          </a:p>
        </p:txBody>
      </p:sp>
    </p:spTree>
    <p:extLst>
      <p:ext uri="{BB962C8B-B14F-4D97-AF65-F5344CB8AC3E}">
        <p14:creationId xmlns:p14="http://schemas.microsoft.com/office/powerpoint/2010/main" val="2003448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z="1200" smtClean="0">
                <a:solidFill>
                  <a:prstClr val="black"/>
                </a:solidFill>
              </a:rPr>
              <a:pPr defTabSz="609630"/>
              <a:t>2/9/2023</a:t>
            </a:fld>
            <a:endParaRPr lang="en-US" sz="1200" dirty="0">
              <a:solidFill>
                <a:prstClr val="black"/>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sz="1200" dirty="0">
              <a:solidFill>
                <a:prstClr val="black"/>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z="1200" smtClean="0">
                <a:solidFill>
                  <a:prstClr val="black"/>
                </a:solidFill>
              </a:rPr>
              <a:pPr defTabSz="609630"/>
              <a:t>‹#›</a:t>
            </a:fld>
            <a:endParaRPr lang="en-US" sz="1200" dirty="0">
              <a:solidFill>
                <a:prstClr val="black"/>
              </a:solidFill>
            </a:endParaRPr>
          </a:p>
        </p:txBody>
      </p:sp>
    </p:spTree>
    <p:extLst>
      <p:ext uri="{BB962C8B-B14F-4D97-AF65-F5344CB8AC3E}">
        <p14:creationId xmlns:p14="http://schemas.microsoft.com/office/powerpoint/2010/main" val="786739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z="1200" smtClean="0">
                <a:solidFill>
                  <a:prstClr val="black"/>
                </a:solidFill>
              </a:rPr>
              <a:pPr defTabSz="609630"/>
              <a:t>2/9/2023</a:t>
            </a:fld>
            <a:endParaRPr lang="en-US" sz="1200" dirty="0">
              <a:solidFill>
                <a:prstClr val="black"/>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sz="1200" dirty="0">
              <a:solidFill>
                <a:prstClr val="black"/>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z="1200" smtClean="0">
                <a:solidFill>
                  <a:prstClr val="black"/>
                </a:solidFill>
              </a:rPr>
              <a:pPr defTabSz="609630"/>
              <a:t>‹#›</a:t>
            </a:fld>
            <a:endParaRPr lang="en-US" sz="1200" dirty="0">
              <a:solidFill>
                <a:prstClr val="black"/>
              </a:solidFill>
            </a:endParaRPr>
          </a:p>
        </p:txBody>
      </p:sp>
    </p:spTree>
    <p:extLst>
      <p:ext uri="{BB962C8B-B14F-4D97-AF65-F5344CB8AC3E}">
        <p14:creationId xmlns:p14="http://schemas.microsoft.com/office/powerpoint/2010/main" val="2233626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z="1200" smtClean="0">
                <a:solidFill>
                  <a:prstClr val="black"/>
                </a:solidFill>
              </a:rPr>
              <a:pPr defTabSz="609630"/>
              <a:t>2/9/2023</a:t>
            </a:fld>
            <a:endParaRPr lang="en-US" sz="1200" dirty="0">
              <a:solidFill>
                <a:prstClr val="black"/>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sz="1200" dirty="0">
              <a:solidFill>
                <a:prstClr val="black"/>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z="1200" smtClean="0">
                <a:solidFill>
                  <a:prstClr val="black"/>
                </a:solidFill>
              </a:rPr>
              <a:pPr defTabSz="609630"/>
              <a:t>‹#›</a:t>
            </a:fld>
            <a:endParaRPr lang="en-US" sz="1200" dirty="0">
              <a:solidFill>
                <a:prstClr val="black"/>
              </a:solidFill>
            </a:endParaRPr>
          </a:p>
        </p:txBody>
      </p:sp>
    </p:spTree>
    <p:extLst>
      <p:ext uri="{BB962C8B-B14F-4D97-AF65-F5344CB8AC3E}">
        <p14:creationId xmlns:p14="http://schemas.microsoft.com/office/powerpoint/2010/main" val="3010959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50616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13764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31108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67774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3375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3960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DC45A5-6CB0-438D-9434-49B5779B42DD}" type="datetimeFigureOut">
              <a:rPr lang="en-US" smtClean="0"/>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314EDA-6407-4A7F-8042-33B2D2A8EDC1}" type="slidenum">
              <a:rPr lang="en-US" smtClean="0"/>
              <a:t>‹#›</a:t>
            </a:fld>
            <a:endParaRPr lang="en-US" dirty="0"/>
          </a:p>
        </p:txBody>
      </p:sp>
    </p:spTree>
    <p:extLst>
      <p:ext uri="{BB962C8B-B14F-4D97-AF65-F5344CB8AC3E}">
        <p14:creationId xmlns:p14="http://schemas.microsoft.com/office/powerpoint/2010/main" val="2944063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60520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59493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21849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04265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00153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DC45A5-6CB0-438D-9434-49B5779B42DD}" type="datetimeFigureOut">
              <a:rPr lang="en-US" smtClean="0"/>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314EDA-6407-4A7F-8042-33B2D2A8EDC1}" type="slidenum">
              <a:rPr lang="en-US" smtClean="0"/>
              <a:t>‹#›</a:t>
            </a:fld>
            <a:endParaRPr lang="en-US" dirty="0"/>
          </a:p>
        </p:txBody>
      </p:sp>
    </p:spTree>
    <p:extLst>
      <p:ext uri="{BB962C8B-B14F-4D97-AF65-F5344CB8AC3E}">
        <p14:creationId xmlns:p14="http://schemas.microsoft.com/office/powerpoint/2010/main" val="524714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DC45A5-6CB0-438D-9434-49B5779B42DD}" type="datetimeFigureOut">
              <a:rPr lang="en-US" smtClean="0"/>
              <a:t>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9314EDA-6407-4A7F-8042-33B2D2A8EDC1}" type="slidenum">
              <a:rPr lang="en-US" smtClean="0"/>
              <a:t>‹#›</a:t>
            </a:fld>
            <a:endParaRPr lang="en-US" dirty="0"/>
          </a:p>
        </p:txBody>
      </p:sp>
    </p:spTree>
    <p:extLst>
      <p:ext uri="{BB962C8B-B14F-4D97-AF65-F5344CB8AC3E}">
        <p14:creationId xmlns:p14="http://schemas.microsoft.com/office/powerpoint/2010/main" val="2862955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DC45A5-6CB0-438D-9434-49B5779B42DD}" type="datetimeFigureOut">
              <a:rPr lang="en-US" smtClean="0"/>
              <a:t>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9314EDA-6407-4A7F-8042-33B2D2A8EDC1}" type="slidenum">
              <a:rPr lang="en-US" smtClean="0"/>
              <a:t>‹#›</a:t>
            </a:fld>
            <a:endParaRPr lang="en-US" dirty="0"/>
          </a:p>
        </p:txBody>
      </p:sp>
    </p:spTree>
    <p:extLst>
      <p:ext uri="{BB962C8B-B14F-4D97-AF65-F5344CB8AC3E}">
        <p14:creationId xmlns:p14="http://schemas.microsoft.com/office/powerpoint/2010/main" val="230556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DC45A5-6CB0-438D-9434-49B5779B42DD}" type="datetimeFigureOut">
              <a:rPr lang="en-US" smtClean="0"/>
              <a:t>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9314EDA-6407-4A7F-8042-33B2D2A8EDC1}" type="slidenum">
              <a:rPr lang="en-US" smtClean="0"/>
              <a:t>‹#›</a:t>
            </a:fld>
            <a:endParaRPr lang="en-US" dirty="0"/>
          </a:p>
        </p:txBody>
      </p:sp>
    </p:spTree>
    <p:extLst>
      <p:ext uri="{BB962C8B-B14F-4D97-AF65-F5344CB8AC3E}">
        <p14:creationId xmlns:p14="http://schemas.microsoft.com/office/powerpoint/2010/main" val="4252616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DC45A5-6CB0-438D-9434-49B5779B42DD}" type="datetimeFigureOut">
              <a:rPr lang="en-US" smtClean="0"/>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314EDA-6407-4A7F-8042-33B2D2A8EDC1}" type="slidenum">
              <a:rPr lang="en-US" smtClean="0"/>
              <a:t>‹#›</a:t>
            </a:fld>
            <a:endParaRPr lang="en-US" dirty="0"/>
          </a:p>
        </p:txBody>
      </p:sp>
    </p:spTree>
    <p:extLst>
      <p:ext uri="{BB962C8B-B14F-4D97-AF65-F5344CB8AC3E}">
        <p14:creationId xmlns:p14="http://schemas.microsoft.com/office/powerpoint/2010/main" val="1556600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DC45A5-6CB0-438D-9434-49B5779B42DD}" type="datetimeFigureOut">
              <a:rPr lang="en-US" smtClean="0"/>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314EDA-6407-4A7F-8042-33B2D2A8EDC1}" type="slidenum">
              <a:rPr lang="en-US" smtClean="0"/>
              <a:t>‹#›</a:t>
            </a:fld>
            <a:endParaRPr lang="en-US" dirty="0"/>
          </a:p>
        </p:txBody>
      </p:sp>
    </p:spTree>
    <p:extLst>
      <p:ext uri="{BB962C8B-B14F-4D97-AF65-F5344CB8AC3E}">
        <p14:creationId xmlns:p14="http://schemas.microsoft.com/office/powerpoint/2010/main" val="2266794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DC45A5-6CB0-438D-9434-49B5779B42DD}" type="datetimeFigureOut">
              <a:rPr lang="en-US" smtClean="0"/>
              <a:t>2/9/2023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314EDA-6407-4A7F-8042-33B2D2A8EDC1}" type="slidenum">
              <a:rPr lang="en-US" smtClean="0"/>
              <a:t>‹#›</a:t>
            </a:fld>
            <a:endParaRPr lang="en-US" dirty="0"/>
          </a:p>
        </p:txBody>
      </p:sp>
    </p:spTree>
    <p:extLst>
      <p:ext uri="{BB962C8B-B14F-4D97-AF65-F5344CB8AC3E}">
        <p14:creationId xmlns:p14="http://schemas.microsoft.com/office/powerpoint/2010/main" val="3388095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6858000" cy="762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AutoShape 11"/>
          <p:cNvSpPr/>
          <p:nvPr userDrawn="1"/>
        </p:nvSpPr>
        <p:spPr>
          <a:xfrm>
            <a:off x="10862102" y="0"/>
            <a:ext cx="1329898" cy="5275599"/>
          </a:xfrm>
          <a:prstGeom prst="rect">
            <a:avLst/>
          </a:prstGeom>
          <a:solidFill>
            <a:srgbClr val="1B75BC"/>
          </a:solidFill>
        </p:spPr>
      </p:sp>
      <p:pic>
        <p:nvPicPr>
          <p:cNvPr id="8" name="Picture 12"/>
          <p:cNvPicPr>
            <a:picLocks noChangeAspect="1"/>
          </p:cNvPicPr>
          <p:nvPr userDrawn="1"/>
        </p:nvPicPr>
        <p:blipFill>
          <a:blip r:embed="rId13"/>
          <a:srcRect/>
          <a:stretch>
            <a:fillRect/>
          </a:stretch>
        </p:blipFill>
        <p:spPr>
          <a:xfrm>
            <a:off x="10979848" y="5432973"/>
            <a:ext cx="1094406" cy="1273328"/>
          </a:xfrm>
          <a:prstGeom prst="rect">
            <a:avLst/>
          </a:prstGeom>
        </p:spPr>
      </p:pic>
      <p:sp>
        <p:nvSpPr>
          <p:cNvPr id="10" name="Rectangle 9"/>
          <p:cNvSpPr/>
          <p:nvPr userDrawn="1"/>
        </p:nvSpPr>
        <p:spPr>
          <a:xfrm flipV="1">
            <a:off x="1" y="6706302"/>
            <a:ext cx="10617199" cy="18217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8798651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defTabSz="609630" rtl="0" eaLnBrk="1" latinLnBrk="0" hangingPunct="1">
        <a:spcBef>
          <a:spcPct val="0"/>
        </a:spcBef>
        <a:buNone/>
        <a:defRPr sz="3600"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2/9/2023</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7260235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6E53158-A21C-3384-F8A4-E2FCD8E97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7639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856" b="1547"/>
          <a:stretch>
            <a:fillRect/>
          </a:stretch>
        </p:blipFill>
        <p:spPr>
          <a:xfrm>
            <a:off x="6730411" y="30633"/>
            <a:ext cx="5461589" cy="6827367"/>
          </a:xfrm>
          <a:prstGeom prst="rect">
            <a:avLst/>
          </a:prstGeom>
        </p:spPr>
      </p:pic>
      <p:grpSp>
        <p:nvGrpSpPr>
          <p:cNvPr id="3" name="Group 3"/>
          <p:cNvGrpSpPr/>
          <p:nvPr/>
        </p:nvGrpSpPr>
        <p:grpSpPr>
          <a:xfrm rot="-5292676">
            <a:off x="10716075" y="4670895"/>
            <a:ext cx="677835" cy="1028700"/>
            <a:chOff x="0" y="0"/>
            <a:chExt cx="267787" cy="406400"/>
          </a:xfrm>
        </p:grpSpPr>
        <p:sp>
          <p:nvSpPr>
            <p:cNvPr id="4" name="Freeform 4"/>
            <p:cNvSpPr/>
            <p:nvPr/>
          </p:nvSpPr>
          <p:spPr>
            <a:xfrm>
              <a:off x="0" y="0"/>
              <a:ext cx="267787" cy="406400"/>
            </a:xfrm>
            <a:custGeom>
              <a:avLst/>
              <a:gdLst/>
              <a:ahLst/>
              <a:cxnLst/>
              <a:rect l="l" t="t" r="r" b="b"/>
              <a:pathLst>
                <a:path w="267787" h="406400">
                  <a:moveTo>
                    <a:pt x="64587" y="0"/>
                  </a:moveTo>
                  <a:lnTo>
                    <a:pt x="0" y="0"/>
                  </a:lnTo>
                  <a:lnTo>
                    <a:pt x="0" y="406400"/>
                  </a:lnTo>
                  <a:lnTo>
                    <a:pt x="64587" y="406400"/>
                  </a:lnTo>
                  <a:lnTo>
                    <a:pt x="267787" y="203200"/>
                  </a:lnTo>
                  <a:lnTo>
                    <a:pt x="64587" y="0"/>
                  </a:lnTo>
                  <a:close/>
                </a:path>
              </a:pathLst>
            </a:custGeom>
            <a:solidFill>
              <a:srgbClr val="1B75BC"/>
            </a:solidFill>
          </p:spPr>
        </p:sp>
        <p:sp>
          <p:nvSpPr>
            <p:cNvPr id="5" name="TextBox 5"/>
            <p:cNvSpPr txBox="1"/>
            <p:nvPr/>
          </p:nvSpPr>
          <p:spPr>
            <a:xfrm>
              <a:off x="0" y="-76200"/>
              <a:ext cx="698500" cy="482600"/>
            </a:xfrm>
            <a:prstGeom prst="rect">
              <a:avLst/>
            </a:prstGeom>
          </p:spPr>
          <p:txBody>
            <a:bodyPr lIns="33867" tIns="33867" rIns="33867" bIns="33867" rtlCol="0" anchor="ctr"/>
            <a:lstStyle/>
            <a:p>
              <a:pPr algn="ctr">
                <a:lnSpc>
                  <a:spcPts val="1773"/>
                </a:lnSpc>
              </a:pPr>
              <a:endParaRPr sz="1200" dirty="0"/>
            </a:p>
          </p:txBody>
        </p:sp>
      </p:grpSp>
      <p:grpSp>
        <p:nvGrpSpPr>
          <p:cNvPr id="6" name="Group 6"/>
          <p:cNvGrpSpPr/>
          <p:nvPr/>
        </p:nvGrpSpPr>
        <p:grpSpPr>
          <a:xfrm>
            <a:off x="7484405" y="4604886"/>
            <a:ext cx="3914611" cy="227501"/>
            <a:chOff x="0" y="0"/>
            <a:chExt cx="1546513" cy="89877"/>
          </a:xfrm>
        </p:grpSpPr>
        <p:sp>
          <p:nvSpPr>
            <p:cNvPr id="7" name="Freeform 7"/>
            <p:cNvSpPr/>
            <p:nvPr/>
          </p:nvSpPr>
          <p:spPr>
            <a:xfrm>
              <a:off x="0" y="0"/>
              <a:ext cx="1546513" cy="89877"/>
            </a:xfrm>
            <a:custGeom>
              <a:avLst/>
              <a:gdLst/>
              <a:ahLst/>
              <a:cxnLst/>
              <a:rect l="l" t="t" r="r" b="b"/>
              <a:pathLst>
                <a:path w="1546513" h="89877">
                  <a:moveTo>
                    <a:pt x="0" y="0"/>
                  </a:moveTo>
                  <a:lnTo>
                    <a:pt x="1546513" y="0"/>
                  </a:lnTo>
                  <a:lnTo>
                    <a:pt x="1546513" y="89877"/>
                  </a:lnTo>
                  <a:lnTo>
                    <a:pt x="0" y="89877"/>
                  </a:lnTo>
                  <a:close/>
                </a:path>
              </a:pathLst>
            </a:custGeom>
            <a:solidFill>
              <a:srgbClr val="EFE44C">
                <a:alpha val="36863"/>
              </a:srgbClr>
            </a:solidFill>
          </p:spPr>
        </p:sp>
        <p:sp>
          <p:nvSpPr>
            <p:cNvPr id="8" name="TextBox 8"/>
            <p:cNvSpPr txBox="1"/>
            <p:nvPr/>
          </p:nvSpPr>
          <p:spPr>
            <a:xfrm>
              <a:off x="0" y="-76200"/>
              <a:ext cx="812800" cy="889000"/>
            </a:xfrm>
            <a:prstGeom prst="rect">
              <a:avLst/>
            </a:prstGeom>
          </p:spPr>
          <p:txBody>
            <a:bodyPr lIns="33867" tIns="33867" rIns="33867" bIns="33867" rtlCol="0" anchor="ctr"/>
            <a:lstStyle/>
            <a:p>
              <a:pPr algn="ctr">
                <a:lnSpc>
                  <a:spcPts val="1773"/>
                </a:lnSpc>
              </a:pPr>
              <a:endParaRPr sz="1200" dirty="0"/>
            </a:p>
          </p:txBody>
        </p:sp>
      </p:grpSp>
      <p:grpSp>
        <p:nvGrpSpPr>
          <p:cNvPr id="9" name="Group 9"/>
          <p:cNvGrpSpPr/>
          <p:nvPr/>
        </p:nvGrpSpPr>
        <p:grpSpPr>
          <a:xfrm>
            <a:off x="68996" y="5010260"/>
            <a:ext cx="11510675" cy="934666"/>
            <a:chOff x="0" y="0"/>
            <a:chExt cx="4547427" cy="369251"/>
          </a:xfrm>
        </p:grpSpPr>
        <p:sp>
          <p:nvSpPr>
            <p:cNvPr id="10" name="Freeform 10"/>
            <p:cNvSpPr/>
            <p:nvPr/>
          </p:nvSpPr>
          <p:spPr>
            <a:xfrm>
              <a:off x="0" y="0"/>
              <a:ext cx="4547427" cy="369251"/>
            </a:xfrm>
            <a:custGeom>
              <a:avLst/>
              <a:gdLst/>
              <a:ahLst/>
              <a:cxnLst/>
              <a:rect l="l" t="t" r="r" b="b"/>
              <a:pathLst>
                <a:path w="4547427" h="369251">
                  <a:moveTo>
                    <a:pt x="0" y="0"/>
                  </a:moveTo>
                  <a:lnTo>
                    <a:pt x="4547427" y="0"/>
                  </a:lnTo>
                  <a:lnTo>
                    <a:pt x="4547427" y="369251"/>
                  </a:lnTo>
                  <a:lnTo>
                    <a:pt x="0" y="369251"/>
                  </a:lnTo>
                  <a:close/>
                </a:path>
              </a:pathLst>
            </a:custGeom>
            <a:solidFill>
              <a:srgbClr val="1B75BC"/>
            </a:solidFill>
          </p:spPr>
        </p:sp>
        <p:sp>
          <p:nvSpPr>
            <p:cNvPr id="11" name="TextBox 11"/>
            <p:cNvSpPr txBox="1"/>
            <p:nvPr/>
          </p:nvSpPr>
          <p:spPr>
            <a:xfrm>
              <a:off x="0" y="-76200"/>
              <a:ext cx="812800" cy="889000"/>
            </a:xfrm>
            <a:prstGeom prst="rect">
              <a:avLst/>
            </a:prstGeom>
          </p:spPr>
          <p:txBody>
            <a:bodyPr lIns="33867" tIns="33867" rIns="33867" bIns="33867" rtlCol="0" anchor="ctr"/>
            <a:lstStyle/>
            <a:p>
              <a:pPr algn="ctr">
                <a:lnSpc>
                  <a:spcPts val="1773"/>
                </a:lnSpc>
              </a:pPr>
              <a:endParaRPr sz="1200" dirty="0"/>
            </a:p>
          </p:txBody>
        </p:sp>
      </p:grpSp>
      <p:pic>
        <p:nvPicPr>
          <p:cNvPr id="12" name="Picture 12"/>
          <p:cNvPicPr>
            <a:picLocks noChangeAspect="1"/>
          </p:cNvPicPr>
          <p:nvPr/>
        </p:nvPicPr>
        <p:blipFill>
          <a:blip r:embed="rId4"/>
          <a:srcRect t="12824"/>
          <a:stretch>
            <a:fillRect/>
          </a:stretch>
        </p:blipFill>
        <p:spPr>
          <a:xfrm>
            <a:off x="147050" y="5135179"/>
            <a:ext cx="11510675" cy="809747"/>
          </a:xfrm>
          <a:prstGeom prst="rect">
            <a:avLst/>
          </a:prstGeom>
        </p:spPr>
      </p:pic>
      <p:sp>
        <p:nvSpPr>
          <p:cNvPr id="13" name="TextBox 13"/>
          <p:cNvSpPr txBox="1"/>
          <p:nvPr/>
        </p:nvSpPr>
        <p:spPr>
          <a:xfrm>
            <a:off x="685800" y="943421"/>
            <a:ext cx="5824333" cy="2885405"/>
          </a:xfrm>
          <a:prstGeom prst="rect">
            <a:avLst/>
          </a:prstGeom>
        </p:spPr>
        <p:txBody>
          <a:bodyPr lIns="0" tIns="0" rIns="0" bIns="0" rtlCol="0" anchor="t">
            <a:spAutoFit/>
          </a:bodyPr>
          <a:lstStyle/>
          <a:p>
            <a:pPr algn="ctr">
              <a:lnSpc>
                <a:spcPts val="4452"/>
              </a:lnSpc>
            </a:pPr>
            <a:r>
              <a:rPr lang="en-US" sz="4000" dirty="0">
                <a:solidFill>
                  <a:srgbClr val="000000"/>
                </a:solidFill>
                <a:latin typeface="Avenir Next LT Pro Demi" panose="020B0704020202020204" pitchFamily="34" charset="0"/>
              </a:rPr>
              <a:t>We can likely expect a reduction of $4.3 billion from the FSP in the supplemental appropriations bill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B925244-12A6-BEEB-CB69-EFE80A7E0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0289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0" y="679450"/>
            <a:ext cx="5410200" cy="2462213"/>
          </a:xfrm>
          <a:prstGeom prst="rect">
            <a:avLst/>
          </a:prstGeom>
        </p:spPr>
        <p:txBody>
          <a:bodyPr lIns="0" tIns="0" rIns="0" bIns="0" rtlCol="0" anchor="t">
            <a:spAutoFit/>
          </a:bodyPr>
          <a:lstStyle/>
          <a:p>
            <a:pPr algn="just">
              <a:lnSpc>
                <a:spcPts val="6400"/>
              </a:lnSpc>
            </a:pPr>
            <a:r>
              <a:rPr lang="en-US" sz="5334" spc="107" dirty="0">
                <a:solidFill>
                  <a:srgbClr val="5D7963"/>
                </a:solidFill>
                <a:latin typeface="Aileron Heavy Bold"/>
              </a:rPr>
              <a:t>The Appropriations Shell Game</a:t>
            </a:r>
          </a:p>
        </p:txBody>
      </p:sp>
      <p:sp>
        <p:nvSpPr>
          <p:cNvPr id="3" name="AutoShape 3"/>
          <p:cNvSpPr/>
          <p:nvPr/>
        </p:nvSpPr>
        <p:spPr>
          <a:xfrm>
            <a:off x="0" y="3429000"/>
            <a:ext cx="5431131" cy="3429000"/>
          </a:xfrm>
          <a:prstGeom prst="rect">
            <a:avLst/>
          </a:prstGeom>
          <a:solidFill>
            <a:srgbClr val="5D7963"/>
          </a:solidFill>
        </p:spPr>
      </p:sp>
      <p:pic>
        <p:nvPicPr>
          <p:cNvPr id="4" name="Picture 4"/>
          <p:cNvPicPr>
            <a:picLocks noChangeAspect="1"/>
          </p:cNvPicPr>
          <p:nvPr/>
        </p:nvPicPr>
        <p:blipFill>
          <a:blip r:embed="rId3"/>
          <a:srcRect t="5583" b="5583"/>
          <a:stretch>
            <a:fillRect/>
          </a:stretch>
        </p:blipFill>
        <p:spPr>
          <a:xfrm>
            <a:off x="0" y="0"/>
            <a:ext cx="5431131" cy="3618491"/>
          </a:xfrm>
          <a:prstGeom prst="rect">
            <a:avLst/>
          </a:prstGeom>
        </p:spPr>
      </p:pic>
      <p:sp>
        <p:nvSpPr>
          <p:cNvPr id="5" name="TextBox 5"/>
          <p:cNvSpPr txBox="1"/>
          <p:nvPr/>
        </p:nvSpPr>
        <p:spPr>
          <a:xfrm>
            <a:off x="140678" y="3924849"/>
            <a:ext cx="4989256" cy="2425921"/>
          </a:xfrm>
          <a:prstGeom prst="rect">
            <a:avLst/>
          </a:prstGeom>
        </p:spPr>
        <p:txBody>
          <a:bodyPr wrap="square" lIns="0" tIns="0" rIns="0" bIns="0" rtlCol="0" anchor="t">
            <a:spAutoFit/>
          </a:bodyPr>
          <a:lstStyle/>
          <a:p>
            <a:pPr algn="ctr">
              <a:lnSpc>
                <a:spcPts val="3179"/>
              </a:lnSpc>
            </a:pPr>
            <a:r>
              <a:rPr lang="en-US" sz="2271" b="1" dirty="0">
                <a:solidFill>
                  <a:srgbClr val="FFFFFF"/>
                </a:solidFill>
                <a:latin typeface="Arial" panose="020B0604020202020204" pitchFamily="34" charset="0"/>
                <a:cs typeface="Arial" panose="020B0604020202020204" pitchFamily="34" charset="0"/>
              </a:rPr>
              <a:t>In 2021, supplemental appropriations reduced spending for the Foundation School Program by $5.2 billion for FY 20 and 21.  </a:t>
            </a:r>
          </a:p>
          <a:p>
            <a:pPr algn="ctr">
              <a:lnSpc>
                <a:spcPts val="3179"/>
              </a:lnSpc>
            </a:pPr>
            <a:r>
              <a:rPr lang="en-US" sz="2271" b="1" dirty="0">
                <a:solidFill>
                  <a:srgbClr val="FFFFFF"/>
                </a:solidFill>
                <a:latin typeface="Arial" panose="020B0604020202020204" pitchFamily="34" charset="0"/>
                <a:cs typeface="Arial" panose="020B0604020202020204" pitchFamily="34" charset="0"/>
              </a:rPr>
              <a:t>$1.4 billion of that was due to higher than expected recapture. </a:t>
            </a:r>
          </a:p>
        </p:txBody>
      </p:sp>
      <p:sp>
        <p:nvSpPr>
          <p:cNvPr id="6" name="TextBox 6"/>
          <p:cNvSpPr txBox="1"/>
          <p:nvPr/>
        </p:nvSpPr>
        <p:spPr>
          <a:xfrm>
            <a:off x="6197600" y="3784600"/>
            <a:ext cx="5410200" cy="2215991"/>
          </a:xfrm>
          <a:prstGeom prst="rect">
            <a:avLst/>
          </a:prstGeom>
        </p:spPr>
        <p:txBody>
          <a:bodyPr lIns="0" tIns="0" rIns="0" bIns="0" rtlCol="0" anchor="t">
            <a:spAutoFit/>
          </a:bodyPr>
          <a:lstStyle/>
          <a:p>
            <a:r>
              <a:rPr lang="en-US" sz="2400" dirty="0"/>
              <a:t>Every two years, legislators underestimate the total amount that districts will pay in recapture. Then, when districts pay more than projected, legislators use those recapture dollars to replace other state funding that would have gone to schools.</a:t>
            </a:r>
          </a:p>
        </p:txBody>
      </p:sp>
    </p:spTree>
    <p:extLst>
      <p:ext uri="{BB962C8B-B14F-4D97-AF65-F5344CB8AC3E}">
        <p14:creationId xmlns:p14="http://schemas.microsoft.com/office/powerpoint/2010/main" val="1475199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438" y="584200"/>
            <a:ext cx="8097762" cy="762000"/>
          </a:xfrm>
        </p:spPr>
        <p:txBody>
          <a:bodyPr/>
          <a:lstStyle/>
          <a:p>
            <a:r>
              <a:rPr lang="en-US" dirty="0"/>
              <a:t>Recapture: Appropriations vs. Actual</a:t>
            </a:r>
          </a:p>
        </p:txBody>
      </p:sp>
      <p:sp>
        <p:nvSpPr>
          <p:cNvPr id="5" name="AutoShape 3"/>
          <p:cNvSpPr/>
          <p:nvPr/>
        </p:nvSpPr>
        <p:spPr>
          <a:xfrm>
            <a:off x="0" y="0"/>
            <a:ext cx="11226800" cy="838200"/>
          </a:xfrm>
          <a:prstGeom prst="rect">
            <a:avLst/>
          </a:prstGeom>
          <a:solidFill>
            <a:srgbClr val="5D7963"/>
          </a:solidFill>
        </p:spPr>
      </p:sp>
      <p:sp>
        <p:nvSpPr>
          <p:cNvPr id="6" name="TextBox 5"/>
          <p:cNvSpPr txBox="1"/>
          <p:nvPr/>
        </p:nvSpPr>
        <p:spPr>
          <a:xfrm>
            <a:off x="457200" y="60028"/>
            <a:ext cx="10617200" cy="674095"/>
          </a:xfrm>
          <a:prstGeom prst="rect">
            <a:avLst/>
          </a:prstGeom>
        </p:spPr>
        <p:txBody>
          <a:bodyPr wrap="square" lIns="0" tIns="0" rIns="0" bIns="0" rtlCol="0" anchor="t">
            <a:spAutoFit/>
          </a:bodyPr>
          <a:lstStyle/>
          <a:p>
            <a:pPr algn="ctr" defTabSz="609630">
              <a:lnSpc>
                <a:spcPts val="5568"/>
              </a:lnSpc>
            </a:pPr>
            <a:r>
              <a:rPr lang="en-US" sz="4640" spc="93" dirty="0">
                <a:solidFill>
                  <a:srgbClr val="FFFFFF"/>
                </a:solidFill>
                <a:latin typeface="Aileron Heavy Bold"/>
              </a:rPr>
              <a:t>Appropriated vs. Actual Recapture</a:t>
            </a:r>
          </a:p>
        </p:txBody>
      </p:sp>
      <p:sp>
        <p:nvSpPr>
          <p:cNvPr id="4" name="Rectangle 3"/>
          <p:cNvSpPr/>
          <p:nvPr/>
        </p:nvSpPr>
        <p:spPr>
          <a:xfrm>
            <a:off x="2133600" y="838200"/>
            <a:ext cx="5791200" cy="35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graphicFrame>
        <p:nvGraphicFramePr>
          <p:cNvPr id="10" name="Chart 9">
            <a:extLst>
              <a:ext uri="{FF2B5EF4-FFF2-40B4-BE49-F238E27FC236}">
                <a16:creationId xmlns:a16="http://schemas.microsoft.com/office/drawing/2014/main" id="{00000000-0008-0000-0000-000003000000}"/>
              </a:ext>
            </a:extLst>
          </p:cNvPr>
          <p:cNvGraphicFramePr/>
          <p:nvPr>
            <p:extLst>
              <p:ext uri="{D42A27DB-BD31-4B8C-83A1-F6EECF244321}">
                <p14:modId xmlns:p14="http://schemas.microsoft.com/office/powerpoint/2010/main" val="969693728"/>
              </p:ext>
            </p:extLst>
          </p:nvPr>
        </p:nvGraphicFramePr>
        <p:xfrm>
          <a:off x="660400" y="1092200"/>
          <a:ext cx="10769600" cy="54356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ECD56ACF-5902-9DC5-55A7-7F970D146863}"/>
              </a:ext>
            </a:extLst>
          </p:cNvPr>
          <p:cNvSpPr txBox="1"/>
          <p:nvPr/>
        </p:nvSpPr>
        <p:spPr>
          <a:xfrm>
            <a:off x="203200" y="2953746"/>
            <a:ext cx="1930400" cy="2389950"/>
          </a:xfrm>
          <a:prstGeom prst="rect">
            <a:avLst/>
          </a:prstGeom>
          <a:solidFill>
            <a:srgbClr val="5D7963"/>
          </a:solidFill>
        </p:spPr>
        <p:txBody>
          <a:bodyPr wrap="square" rtlCol="0">
            <a:spAutoFit/>
          </a:bodyPr>
          <a:lstStyle/>
          <a:p>
            <a:pPr defTabSz="609630"/>
            <a:r>
              <a:rPr lang="en-US" sz="2133" b="1" dirty="0">
                <a:solidFill>
                  <a:prstClr val="white"/>
                </a:solidFill>
                <a:latin typeface="Calibri"/>
              </a:rPr>
              <a:t>About half of the $4.3 billion reduction to the FSP is due to higher-than-expected recapture</a:t>
            </a:r>
            <a:r>
              <a:rPr lang="en-US" sz="1200" b="1" dirty="0">
                <a:solidFill>
                  <a:prstClr val="white"/>
                </a:solidFill>
                <a:latin typeface="Calibri"/>
              </a:rPr>
              <a:t>.</a:t>
            </a:r>
          </a:p>
        </p:txBody>
      </p:sp>
    </p:spTree>
    <p:extLst>
      <p:ext uri="{BB962C8B-B14F-4D97-AF65-F5344CB8AC3E}">
        <p14:creationId xmlns:p14="http://schemas.microsoft.com/office/powerpoint/2010/main" val="710018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9BD57-FFB5-CDF1-1398-BE37823955A7}"/>
              </a:ext>
            </a:extLst>
          </p:cNvPr>
          <p:cNvSpPr>
            <a:spLocks noGrp="1"/>
          </p:cNvSpPr>
          <p:nvPr>
            <p:ph type="title"/>
          </p:nvPr>
        </p:nvSpPr>
        <p:spPr>
          <a:xfrm>
            <a:off x="-406400" y="4011"/>
            <a:ext cx="7721600" cy="1010708"/>
          </a:xfrm>
        </p:spPr>
        <p:txBody>
          <a:bodyPr>
            <a:normAutofit/>
          </a:bodyPr>
          <a:lstStyle/>
          <a:p>
            <a:r>
              <a:rPr lang="en-US" sz="4000" b="1" dirty="0"/>
              <a:t>Total Recapture 1994-2023</a:t>
            </a:r>
          </a:p>
        </p:txBody>
      </p:sp>
      <p:graphicFrame>
        <p:nvGraphicFramePr>
          <p:cNvPr id="4" name="Chart 3">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1121514622"/>
              </p:ext>
            </p:extLst>
          </p:nvPr>
        </p:nvGraphicFramePr>
        <p:xfrm>
          <a:off x="482601" y="945092"/>
          <a:ext cx="11226799" cy="548110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B6DF796-772F-790D-16EF-EA10FD29625B}"/>
              </a:ext>
            </a:extLst>
          </p:cNvPr>
          <p:cNvSpPr txBox="1"/>
          <p:nvPr/>
        </p:nvSpPr>
        <p:spPr>
          <a:xfrm>
            <a:off x="1015999" y="6432884"/>
            <a:ext cx="10913403" cy="256545"/>
          </a:xfrm>
          <a:prstGeom prst="rect">
            <a:avLst/>
          </a:prstGeom>
          <a:noFill/>
        </p:spPr>
        <p:txBody>
          <a:bodyPr wrap="square" rtlCol="0">
            <a:spAutoFit/>
          </a:bodyPr>
          <a:lstStyle/>
          <a:p>
            <a:pPr defTabSz="609630"/>
            <a:r>
              <a:rPr lang="en-US" sz="1067" i="1" dirty="0">
                <a:solidFill>
                  <a:prstClr val="black"/>
                </a:solidFill>
                <a:latin typeface="Calibri"/>
              </a:rPr>
              <a:t>Source: 1994-202 TEA Summary of Finance data; *2023 from Comptroller’s Biennial Revenue Estimate issued  January 9, 2023, and 2024-2025 from Introduced version of HB 1 (88R).</a:t>
            </a:r>
          </a:p>
        </p:txBody>
      </p:sp>
    </p:spTree>
    <p:extLst>
      <p:ext uri="{BB962C8B-B14F-4D97-AF65-F5344CB8AC3E}">
        <p14:creationId xmlns:p14="http://schemas.microsoft.com/office/powerpoint/2010/main" val="1496423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4294399-2B1D-2836-4564-567786DEA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1525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low confidence">
            <a:extLst>
              <a:ext uri="{FF2B5EF4-FFF2-40B4-BE49-F238E27FC236}">
                <a16:creationId xmlns:a16="http://schemas.microsoft.com/office/drawing/2014/main" id="{51F5DF18-9BB9-FC78-1A23-2BC1296F9B05}"/>
              </a:ext>
            </a:extLst>
          </p:cNvPr>
          <p:cNvPicPr>
            <a:picLocks noChangeAspect="1"/>
          </p:cNvPicPr>
          <p:nvPr/>
        </p:nvPicPr>
        <p:blipFill rotWithShape="1">
          <a:blip r:embed="rId3">
            <a:extLst>
              <a:ext uri="{28A0092B-C50C-407E-A947-70E740481C1C}">
                <a14:useLocalDpi xmlns:a14="http://schemas.microsoft.com/office/drawing/2010/main" val="0"/>
              </a:ext>
            </a:extLst>
          </a:blip>
          <a:srcRect l="755" r="755" b="1"/>
          <a:stretch/>
        </p:blipFill>
        <p:spPr>
          <a:xfrm>
            <a:off x="321734" y="321734"/>
            <a:ext cx="11548534" cy="6214534"/>
          </a:xfrm>
          <a:prstGeom prst="rect">
            <a:avLst/>
          </a:prstGeom>
        </p:spPr>
      </p:pic>
      <p:sp>
        <p:nvSpPr>
          <p:cNvPr id="4" name="TextBox 3">
            <a:extLst>
              <a:ext uri="{FF2B5EF4-FFF2-40B4-BE49-F238E27FC236}">
                <a16:creationId xmlns:a16="http://schemas.microsoft.com/office/drawing/2014/main" id="{124DA0E3-620F-C122-B647-85758477238B}"/>
              </a:ext>
            </a:extLst>
          </p:cNvPr>
          <p:cNvSpPr txBox="1"/>
          <p:nvPr/>
        </p:nvSpPr>
        <p:spPr>
          <a:xfrm>
            <a:off x="7213601" y="6578600"/>
            <a:ext cx="4656667" cy="276999"/>
          </a:xfrm>
          <a:prstGeom prst="rect">
            <a:avLst/>
          </a:prstGeom>
          <a:noFill/>
        </p:spPr>
        <p:txBody>
          <a:bodyPr wrap="square" rtlCol="0">
            <a:spAutoFit/>
          </a:bodyPr>
          <a:lstStyle/>
          <a:p>
            <a:pPr algn="r" defTabSz="609660"/>
            <a:r>
              <a:rPr lang="en-US" sz="1200" dirty="0">
                <a:solidFill>
                  <a:prstClr val="white"/>
                </a:solidFill>
                <a:latin typeface="Calibri"/>
              </a:rPr>
              <a:t>Source: Legislative Budget Board Fiscal Size Up</a:t>
            </a:r>
          </a:p>
        </p:txBody>
      </p:sp>
    </p:spTree>
    <p:extLst>
      <p:ext uri="{BB962C8B-B14F-4D97-AF65-F5344CB8AC3E}">
        <p14:creationId xmlns:p14="http://schemas.microsoft.com/office/powerpoint/2010/main" val="3436721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22741" y="6371998"/>
            <a:ext cx="5776332" cy="307777"/>
          </a:xfrm>
          <a:prstGeom prst="rect">
            <a:avLst/>
          </a:prstGeom>
          <a:noFill/>
        </p:spPr>
        <p:txBody>
          <a:bodyPr wrap="square" rtlCol="0">
            <a:spAutoFit/>
          </a:bodyPr>
          <a:lstStyle/>
          <a:p>
            <a:pPr defTabSz="609630"/>
            <a:r>
              <a:rPr lang="en-US" sz="1400" i="1" dirty="0">
                <a:solidFill>
                  <a:prstClr val="black"/>
                </a:solidFill>
                <a:latin typeface="Calibri"/>
              </a:rPr>
              <a:t>CPI data through December 2022 retrieved from Data.Texas.Gov</a:t>
            </a:r>
          </a:p>
        </p:txBody>
      </p:sp>
      <p:graphicFrame>
        <p:nvGraphicFramePr>
          <p:cNvPr id="6" name="Chart 5">
            <a:extLst>
              <a:ext uri="{FF2B5EF4-FFF2-40B4-BE49-F238E27FC236}">
                <a16:creationId xmlns:a16="http://schemas.microsoft.com/office/drawing/2014/main" id="{00000000-0008-0000-0000-000002000000}"/>
              </a:ext>
            </a:extLst>
          </p:cNvPr>
          <p:cNvGraphicFramePr>
            <a:graphicFrameLocks/>
          </p:cNvGraphicFramePr>
          <p:nvPr/>
        </p:nvGraphicFramePr>
        <p:xfrm>
          <a:off x="1598341" y="1058562"/>
          <a:ext cx="9448800" cy="4954453"/>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52256">
            <a:off x="2014019" y="2125517"/>
            <a:ext cx="7768771" cy="3111578"/>
          </a:xfrm>
          <a:prstGeom prst="rect">
            <a:avLst/>
          </a:prstGeom>
        </p:spPr>
      </p:pic>
      <p:sp>
        <p:nvSpPr>
          <p:cNvPr id="4" name="TextBox 3"/>
          <p:cNvSpPr txBox="1"/>
          <p:nvPr/>
        </p:nvSpPr>
        <p:spPr>
          <a:xfrm rot="20721771">
            <a:off x="4120188" y="3358139"/>
            <a:ext cx="4405105" cy="646331"/>
          </a:xfrm>
          <a:prstGeom prst="rect">
            <a:avLst/>
          </a:prstGeom>
          <a:noFill/>
        </p:spPr>
        <p:txBody>
          <a:bodyPr wrap="square" rtlCol="0">
            <a:spAutoFit/>
          </a:bodyPr>
          <a:lstStyle/>
          <a:p>
            <a:pPr defTabSz="609660"/>
            <a:r>
              <a:rPr lang="en-US" sz="3600" dirty="0">
                <a:solidFill>
                  <a:srgbClr val="ED1C24"/>
                </a:solidFill>
                <a:latin typeface="Segoe Script" panose="030B0504020000000003" pitchFamily="66" charset="0"/>
              </a:rPr>
              <a:t>14.5% increase</a:t>
            </a:r>
          </a:p>
        </p:txBody>
      </p:sp>
    </p:spTree>
    <p:extLst>
      <p:ext uri="{BB962C8B-B14F-4D97-AF65-F5344CB8AC3E}">
        <p14:creationId xmlns:p14="http://schemas.microsoft.com/office/powerpoint/2010/main" val="1194433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D69B309C-1219-8726-DE71-816B9A48C0AE}"/>
              </a:ext>
            </a:extLst>
          </p:cNvPr>
          <p:cNvGraphicFramePr>
            <a:graphicFrameLocks/>
          </p:cNvGraphicFramePr>
          <p:nvPr>
            <p:extLst>
              <p:ext uri="{D42A27DB-BD31-4B8C-83A1-F6EECF244321}">
                <p14:modId xmlns:p14="http://schemas.microsoft.com/office/powerpoint/2010/main" val="3316669712"/>
              </p:ext>
            </p:extLst>
          </p:nvPr>
        </p:nvGraphicFramePr>
        <p:xfrm>
          <a:off x="1125884" y="1585774"/>
          <a:ext cx="9356034" cy="441121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995438" y="475966"/>
            <a:ext cx="9875762" cy="762000"/>
          </a:xfrm>
        </p:spPr>
        <p:txBody>
          <a:bodyPr>
            <a:normAutofit/>
          </a:bodyPr>
          <a:lstStyle/>
          <a:p>
            <a:r>
              <a:rPr lang="en-US" sz="3200" b="1" dirty="0"/>
              <a:t>Recapture has grown by 84% since initial HB 3 reduction </a:t>
            </a:r>
          </a:p>
        </p:txBody>
      </p:sp>
      <p:sp>
        <p:nvSpPr>
          <p:cNvPr id="6" name="TextBox 5"/>
          <p:cNvSpPr txBox="1"/>
          <p:nvPr/>
        </p:nvSpPr>
        <p:spPr>
          <a:xfrm>
            <a:off x="4064000" y="6347784"/>
            <a:ext cx="6553200" cy="420756"/>
          </a:xfrm>
          <a:prstGeom prst="rect">
            <a:avLst/>
          </a:prstGeom>
          <a:noFill/>
        </p:spPr>
        <p:txBody>
          <a:bodyPr wrap="square" rtlCol="0">
            <a:spAutoFit/>
          </a:bodyPr>
          <a:lstStyle/>
          <a:p>
            <a:pPr algn="r" defTabSz="609660">
              <a:defRPr/>
            </a:pPr>
            <a:r>
              <a:rPr lang="en-US" sz="1067" i="1" dirty="0">
                <a:solidFill>
                  <a:prstClr val="black"/>
                </a:solidFill>
                <a:latin typeface="Calibri"/>
              </a:rPr>
              <a:t>Source: TEA Summary of Finance data</a:t>
            </a:r>
          </a:p>
          <a:p>
            <a:pPr algn="r" defTabSz="609660">
              <a:defRPr/>
            </a:pPr>
            <a:r>
              <a:rPr lang="en-US" sz="1067" i="1" dirty="0">
                <a:solidFill>
                  <a:prstClr val="black"/>
                </a:solidFill>
                <a:latin typeface="Calibri"/>
              </a:rPr>
              <a:t>* Near Final numbers used for 2022; Figures from the Comptroller’s Biennial Revenue Estimate for 2023</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9368">
            <a:off x="3163102" y="2811044"/>
            <a:ext cx="1235911" cy="1235911"/>
          </a:xfrm>
          <a:prstGeom prst="rect">
            <a:avLst/>
          </a:prstGeom>
        </p:spPr>
      </p:pic>
      <p:sp>
        <p:nvSpPr>
          <p:cNvPr id="9" name="TextBox 8"/>
          <p:cNvSpPr txBox="1"/>
          <p:nvPr/>
        </p:nvSpPr>
        <p:spPr>
          <a:xfrm>
            <a:off x="3374657" y="2679843"/>
            <a:ext cx="812800" cy="461665"/>
          </a:xfrm>
          <a:prstGeom prst="rect">
            <a:avLst/>
          </a:prstGeom>
          <a:noFill/>
        </p:spPr>
        <p:txBody>
          <a:bodyPr wrap="square" rtlCol="0">
            <a:spAutoFit/>
          </a:bodyPr>
          <a:lstStyle/>
          <a:p>
            <a:pPr defTabSz="609660"/>
            <a:r>
              <a:rPr lang="en-US" sz="2400" b="1" dirty="0">
                <a:solidFill>
                  <a:srgbClr val="FF0000"/>
                </a:solidFill>
                <a:latin typeface="Calibri"/>
              </a:rPr>
              <a:t>-5%</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54833">
            <a:off x="3844027" y="80596"/>
            <a:ext cx="5184408" cy="4981137"/>
          </a:xfrm>
          <a:prstGeom prst="rect">
            <a:avLst/>
          </a:prstGeom>
        </p:spPr>
      </p:pic>
      <p:sp>
        <p:nvSpPr>
          <p:cNvPr id="11" name="TextBox 10"/>
          <p:cNvSpPr txBox="1"/>
          <p:nvPr/>
        </p:nvSpPr>
        <p:spPr>
          <a:xfrm>
            <a:off x="8603039" y="1234978"/>
            <a:ext cx="1346200" cy="646331"/>
          </a:xfrm>
          <a:prstGeom prst="rect">
            <a:avLst/>
          </a:prstGeom>
          <a:noFill/>
        </p:spPr>
        <p:txBody>
          <a:bodyPr wrap="square" rtlCol="0">
            <a:spAutoFit/>
          </a:bodyPr>
          <a:lstStyle/>
          <a:p>
            <a:pPr defTabSz="609660"/>
            <a:r>
              <a:rPr lang="en-US" sz="3600" b="1" dirty="0">
                <a:solidFill>
                  <a:srgbClr val="FF0000"/>
                </a:solidFill>
                <a:latin typeface="Calibri"/>
              </a:rPr>
              <a:t>+84%</a:t>
            </a:r>
          </a:p>
        </p:txBody>
      </p:sp>
    </p:spTree>
    <p:extLst>
      <p:ext uri="{BB962C8B-B14F-4D97-AF65-F5344CB8AC3E}">
        <p14:creationId xmlns:p14="http://schemas.microsoft.com/office/powerpoint/2010/main" val="240116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33212B7-4B21-6E4D-8703-266802A67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9471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with medium confidence">
            <a:extLst>
              <a:ext uri="{FF2B5EF4-FFF2-40B4-BE49-F238E27FC236}">
                <a16:creationId xmlns:a16="http://schemas.microsoft.com/office/drawing/2014/main" id="{6044B8AD-74A8-1720-4E04-75FB47438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3063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some pipes&#10;&#10;Description automatically generated with low confidence">
            <a:extLst>
              <a:ext uri="{FF2B5EF4-FFF2-40B4-BE49-F238E27FC236}">
                <a16:creationId xmlns:a16="http://schemas.microsoft.com/office/drawing/2014/main" id="{523B9FFE-FB90-447C-D89F-A3A80C293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2772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691E7C-0259-40F3-80A5-96923D7D81DC}"/>
              </a:ext>
            </a:extLst>
          </p:cNvPr>
          <p:cNvSpPr>
            <a:spLocks noGrp="1"/>
          </p:cNvSpPr>
          <p:nvPr>
            <p:ph type="dt" sz="half" idx="10"/>
          </p:nvPr>
        </p:nvSpPr>
        <p:spPr/>
        <p:txBody>
          <a:bodyPr/>
          <a:lstStyle/>
          <a:p>
            <a:r>
              <a:rPr lang="en-US" dirty="0"/>
              <a:t>11/29/2022</a:t>
            </a:r>
          </a:p>
        </p:txBody>
      </p:sp>
      <p:sp>
        <p:nvSpPr>
          <p:cNvPr id="4" name="Footer Placeholder 3">
            <a:extLst>
              <a:ext uri="{FF2B5EF4-FFF2-40B4-BE49-F238E27FC236}">
                <a16:creationId xmlns:a16="http://schemas.microsoft.com/office/drawing/2014/main" id="{F5998DFE-067D-4AD4-BF83-0A8276020179}"/>
              </a:ext>
            </a:extLst>
          </p:cNvPr>
          <p:cNvSpPr>
            <a:spLocks noGrp="1"/>
          </p:cNvSpPr>
          <p:nvPr>
            <p:ph type="ftr" sz="quarter" idx="11"/>
          </p:nvPr>
        </p:nvSpPr>
        <p:spPr/>
        <p:txBody>
          <a:bodyPr/>
          <a:lstStyle/>
          <a:p>
            <a:r>
              <a:rPr lang="en-US" dirty="0"/>
              <a:t>©2022 Texas Association of School Business Officials. All rights reserved. Do not duplicate or distribute without express permission.</a:t>
            </a:r>
          </a:p>
        </p:txBody>
      </p:sp>
      <p:sp>
        <p:nvSpPr>
          <p:cNvPr id="5" name="Slide Number Placeholder 4">
            <a:extLst>
              <a:ext uri="{FF2B5EF4-FFF2-40B4-BE49-F238E27FC236}">
                <a16:creationId xmlns:a16="http://schemas.microsoft.com/office/drawing/2014/main" id="{BA142577-BEC0-4729-AEE1-3965CE7EC217}"/>
              </a:ext>
            </a:extLst>
          </p:cNvPr>
          <p:cNvSpPr>
            <a:spLocks noGrp="1"/>
          </p:cNvSpPr>
          <p:nvPr>
            <p:ph type="sldNum" sz="quarter" idx="12"/>
          </p:nvPr>
        </p:nvSpPr>
        <p:spPr/>
        <p:txBody>
          <a:bodyPr/>
          <a:lstStyle/>
          <a:p>
            <a:fld id="{83AD5058-CDAF-4189-8437-BD52B82C84EF}" type="slidenum">
              <a:rPr lang="en-US" smtClean="0"/>
              <a:t>21</a:t>
            </a:fld>
            <a:endParaRPr lang="en-US" dirty="0"/>
          </a:p>
        </p:txBody>
      </p:sp>
      <p:sp>
        <p:nvSpPr>
          <p:cNvPr id="14" name="TextBox 13">
            <a:extLst>
              <a:ext uri="{FF2B5EF4-FFF2-40B4-BE49-F238E27FC236}">
                <a16:creationId xmlns:a16="http://schemas.microsoft.com/office/drawing/2014/main" id="{05AC8ABE-EC83-44C2-B796-468F6942C438}"/>
              </a:ext>
            </a:extLst>
          </p:cNvPr>
          <p:cNvSpPr txBox="1"/>
          <p:nvPr/>
        </p:nvSpPr>
        <p:spPr>
          <a:xfrm>
            <a:off x="301869" y="1075420"/>
            <a:ext cx="11588261" cy="369332"/>
          </a:xfrm>
          <a:prstGeom prst="rect">
            <a:avLst/>
          </a:prstGeom>
          <a:solidFill>
            <a:schemeClr val="bg1"/>
          </a:solidFill>
        </p:spPr>
        <p:txBody>
          <a:bodyPr wrap="square" rtlCol="0">
            <a:spAutoFit/>
          </a:bodyPr>
          <a:lstStyle/>
          <a:p>
            <a:pPr algn="ctr"/>
            <a:r>
              <a:rPr lang="en-US" dirty="0">
                <a:solidFill>
                  <a:schemeClr val="bg1"/>
                </a:solidFill>
              </a:rPr>
              <a:t>Comptroller’s Estimates are Statutorily Required October 1</a:t>
            </a:r>
            <a:r>
              <a:rPr lang="en-US" baseline="30000" dirty="0">
                <a:solidFill>
                  <a:schemeClr val="bg1"/>
                </a:solidFill>
              </a:rPr>
              <a:t>st</a:t>
            </a:r>
            <a:r>
              <a:rPr lang="en-US" dirty="0">
                <a:solidFill>
                  <a:schemeClr val="bg1"/>
                </a:solidFill>
              </a:rPr>
              <a:t> of even-numbered years &amp; March 1</a:t>
            </a:r>
            <a:r>
              <a:rPr lang="en-US" baseline="30000" dirty="0">
                <a:solidFill>
                  <a:schemeClr val="bg1"/>
                </a:solidFill>
              </a:rPr>
              <a:t>st</a:t>
            </a:r>
            <a:r>
              <a:rPr lang="en-US" dirty="0">
                <a:solidFill>
                  <a:schemeClr val="bg1"/>
                </a:solidFill>
              </a:rPr>
              <a:t> odd-numbered years</a:t>
            </a:r>
          </a:p>
        </p:txBody>
      </p:sp>
      <p:grpSp>
        <p:nvGrpSpPr>
          <p:cNvPr id="11" name="Group 10">
            <a:extLst>
              <a:ext uri="{FF2B5EF4-FFF2-40B4-BE49-F238E27FC236}">
                <a16:creationId xmlns:a16="http://schemas.microsoft.com/office/drawing/2014/main" id="{8361A328-7C97-9443-A5DC-61ABA29E2ED0}"/>
              </a:ext>
            </a:extLst>
          </p:cNvPr>
          <p:cNvGrpSpPr/>
          <p:nvPr/>
        </p:nvGrpSpPr>
        <p:grpSpPr>
          <a:xfrm>
            <a:off x="487537" y="1121162"/>
            <a:ext cx="7001831" cy="5146921"/>
            <a:chOff x="487537" y="1121162"/>
            <a:chExt cx="7001831" cy="5146921"/>
          </a:xfrm>
        </p:grpSpPr>
        <p:grpSp>
          <p:nvGrpSpPr>
            <p:cNvPr id="19" name="Group 18">
              <a:extLst>
                <a:ext uri="{FF2B5EF4-FFF2-40B4-BE49-F238E27FC236}">
                  <a16:creationId xmlns:a16="http://schemas.microsoft.com/office/drawing/2014/main" id="{12EB8600-CC21-B044-AA60-ED2CEF222BF0}"/>
                </a:ext>
              </a:extLst>
            </p:cNvPr>
            <p:cNvGrpSpPr/>
            <p:nvPr/>
          </p:nvGrpSpPr>
          <p:grpSpPr>
            <a:xfrm>
              <a:off x="487537" y="1121162"/>
              <a:ext cx="7001831" cy="4247190"/>
              <a:chOff x="487537" y="892562"/>
              <a:chExt cx="7001831" cy="4247190"/>
            </a:xfrm>
          </p:grpSpPr>
          <p:pic>
            <p:nvPicPr>
              <p:cNvPr id="7" name="Picture 6">
                <a:extLst>
                  <a:ext uri="{FF2B5EF4-FFF2-40B4-BE49-F238E27FC236}">
                    <a16:creationId xmlns:a16="http://schemas.microsoft.com/office/drawing/2014/main" id="{7CE09DDA-A284-45D7-BF07-744DEE5EB1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7537" y="892562"/>
                <a:ext cx="7001831" cy="4247190"/>
              </a:xfrm>
              <a:prstGeom prst="rect">
                <a:avLst/>
              </a:prstGeom>
            </p:spPr>
          </p:pic>
          <p:sp>
            <p:nvSpPr>
              <p:cNvPr id="8" name="TextBox 7">
                <a:extLst>
                  <a:ext uri="{FF2B5EF4-FFF2-40B4-BE49-F238E27FC236}">
                    <a16:creationId xmlns:a16="http://schemas.microsoft.com/office/drawing/2014/main" id="{0AE09285-3433-4B08-A999-A97E84E14C97}"/>
                  </a:ext>
                </a:extLst>
              </p:cNvPr>
              <p:cNvSpPr txBox="1"/>
              <p:nvPr/>
            </p:nvSpPr>
            <p:spPr>
              <a:xfrm>
                <a:off x="3340311" y="4269675"/>
                <a:ext cx="685799" cy="369332"/>
              </a:xfrm>
              <a:prstGeom prst="rect">
                <a:avLst/>
              </a:prstGeom>
              <a:noFill/>
            </p:spPr>
            <p:txBody>
              <a:bodyPr wrap="square" rtlCol="0">
                <a:spAutoFit/>
              </a:bodyPr>
              <a:lstStyle/>
              <a:p>
                <a:pPr algn="ctr"/>
                <a:r>
                  <a:rPr lang="en-US" dirty="0">
                    <a:solidFill>
                      <a:schemeClr val="bg1"/>
                    </a:solidFill>
                    <a:latin typeface="Tw Cen MT Condensed" panose="020B0606020104020203" pitchFamily="34" charset="0"/>
                  </a:rPr>
                  <a:t>$0.07</a:t>
                </a:r>
              </a:p>
            </p:txBody>
          </p:sp>
          <p:sp>
            <p:nvSpPr>
              <p:cNvPr id="12" name="TextBox 11">
                <a:extLst>
                  <a:ext uri="{FF2B5EF4-FFF2-40B4-BE49-F238E27FC236}">
                    <a16:creationId xmlns:a16="http://schemas.microsoft.com/office/drawing/2014/main" id="{D42C3FD6-FC42-4F58-B108-DE2F1A299AA2}"/>
                  </a:ext>
                </a:extLst>
              </p:cNvPr>
              <p:cNvSpPr txBox="1"/>
              <p:nvPr/>
            </p:nvSpPr>
            <p:spPr>
              <a:xfrm>
                <a:off x="2295025" y="4269675"/>
                <a:ext cx="685799" cy="369332"/>
              </a:xfrm>
              <a:prstGeom prst="rect">
                <a:avLst/>
              </a:prstGeom>
              <a:noFill/>
            </p:spPr>
            <p:txBody>
              <a:bodyPr wrap="square" rtlCol="0">
                <a:spAutoFit/>
              </a:bodyPr>
              <a:lstStyle/>
              <a:p>
                <a:pPr algn="ctr"/>
                <a:r>
                  <a:rPr lang="en-US" dirty="0">
                    <a:solidFill>
                      <a:schemeClr val="bg1"/>
                    </a:solidFill>
                    <a:latin typeface="Tw Cen MT Condensed" panose="020B0606020104020203" pitchFamily="34" charset="0"/>
                  </a:rPr>
                  <a:t>$0.07</a:t>
                </a:r>
              </a:p>
            </p:txBody>
          </p:sp>
          <p:sp>
            <p:nvSpPr>
              <p:cNvPr id="15" name="TextBox 14">
                <a:extLst>
                  <a:ext uri="{FF2B5EF4-FFF2-40B4-BE49-F238E27FC236}">
                    <a16:creationId xmlns:a16="http://schemas.microsoft.com/office/drawing/2014/main" id="{61ACDB29-4434-44EC-8A81-A3347D66F4BB}"/>
                  </a:ext>
                </a:extLst>
              </p:cNvPr>
              <p:cNvSpPr txBox="1"/>
              <p:nvPr/>
            </p:nvSpPr>
            <p:spPr>
              <a:xfrm>
                <a:off x="1233575" y="4269675"/>
                <a:ext cx="685799" cy="369332"/>
              </a:xfrm>
              <a:prstGeom prst="rect">
                <a:avLst/>
              </a:prstGeom>
              <a:noFill/>
            </p:spPr>
            <p:txBody>
              <a:bodyPr wrap="square" rtlCol="0">
                <a:spAutoFit/>
              </a:bodyPr>
              <a:lstStyle/>
              <a:p>
                <a:pPr algn="ctr"/>
                <a:r>
                  <a:rPr lang="en-US" dirty="0">
                    <a:solidFill>
                      <a:schemeClr val="bg1"/>
                    </a:solidFill>
                    <a:latin typeface="Tw Cen MT Condensed" panose="020B0606020104020203" pitchFamily="34" charset="0"/>
                  </a:rPr>
                  <a:t>$0.07</a:t>
                </a:r>
              </a:p>
            </p:txBody>
          </p:sp>
          <p:sp>
            <p:nvSpPr>
              <p:cNvPr id="16" name="TextBox 15">
                <a:extLst>
                  <a:ext uri="{FF2B5EF4-FFF2-40B4-BE49-F238E27FC236}">
                    <a16:creationId xmlns:a16="http://schemas.microsoft.com/office/drawing/2014/main" id="{2412D6EB-D146-4900-80AC-BCC8B8D12E84}"/>
                  </a:ext>
                </a:extLst>
              </p:cNvPr>
              <p:cNvSpPr txBox="1"/>
              <p:nvPr/>
            </p:nvSpPr>
            <p:spPr>
              <a:xfrm>
                <a:off x="6559773" y="4269675"/>
                <a:ext cx="685799" cy="369332"/>
              </a:xfrm>
              <a:prstGeom prst="rect">
                <a:avLst/>
              </a:prstGeom>
              <a:noFill/>
            </p:spPr>
            <p:txBody>
              <a:bodyPr wrap="square" rtlCol="0">
                <a:spAutoFit/>
              </a:bodyPr>
              <a:lstStyle/>
              <a:p>
                <a:pPr algn="ctr"/>
                <a:r>
                  <a:rPr lang="en-US" dirty="0">
                    <a:solidFill>
                      <a:schemeClr val="bg1"/>
                    </a:solidFill>
                    <a:latin typeface="Tw Cen MT Condensed" panose="020B0606020104020203" pitchFamily="34" charset="0"/>
                  </a:rPr>
                  <a:t>$0.07</a:t>
                </a:r>
              </a:p>
            </p:txBody>
          </p:sp>
          <p:sp>
            <p:nvSpPr>
              <p:cNvPr id="17" name="TextBox 16">
                <a:extLst>
                  <a:ext uri="{FF2B5EF4-FFF2-40B4-BE49-F238E27FC236}">
                    <a16:creationId xmlns:a16="http://schemas.microsoft.com/office/drawing/2014/main" id="{BA6F0DDC-2C8B-4474-953A-A3EBB9B3315A}"/>
                  </a:ext>
                </a:extLst>
              </p:cNvPr>
              <p:cNvSpPr txBox="1"/>
              <p:nvPr/>
            </p:nvSpPr>
            <p:spPr>
              <a:xfrm>
                <a:off x="5502113" y="4269675"/>
                <a:ext cx="685799" cy="369332"/>
              </a:xfrm>
              <a:prstGeom prst="rect">
                <a:avLst/>
              </a:prstGeom>
              <a:noFill/>
            </p:spPr>
            <p:txBody>
              <a:bodyPr wrap="square" rtlCol="0">
                <a:spAutoFit/>
              </a:bodyPr>
              <a:lstStyle/>
              <a:p>
                <a:pPr algn="ctr"/>
                <a:r>
                  <a:rPr lang="en-US" dirty="0">
                    <a:solidFill>
                      <a:schemeClr val="bg1"/>
                    </a:solidFill>
                    <a:latin typeface="Tw Cen MT Condensed" panose="020B0606020104020203" pitchFamily="34" charset="0"/>
                  </a:rPr>
                  <a:t>$0.07</a:t>
                </a:r>
              </a:p>
            </p:txBody>
          </p:sp>
          <p:sp>
            <p:nvSpPr>
              <p:cNvPr id="18" name="TextBox 17">
                <a:extLst>
                  <a:ext uri="{FF2B5EF4-FFF2-40B4-BE49-F238E27FC236}">
                    <a16:creationId xmlns:a16="http://schemas.microsoft.com/office/drawing/2014/main" id="{7539E660-617D-48C8-BD38-658D453A57F0}"/>
                  </a:ext>
                </a:extLst>
              </p:cNvPr>
              <p:cNvSpPr txBox="1"/>
              <p:nvPr/>
            </p:nvSpPr>
            <p:spPr>
              <a:xfrm>
                <a:off x="4435033" y="4269675"/>
                <a:ext cx="685799" cy="369332"/>
              </a:xfrm>
              <a:prstGeom prst="rect">
                <a:avLst/>
              </a:prstGeom>
              <a:noFill/>
            </p:spPr>
            <p:txBody>
              <a:bodyPr wrap="square" rtlCol="0">
                <a:spAutoFit/>
              </a:bodyPr>
              <a:lstStyle/>
              <a:p>
                <a:pPr algn="ctr"/>
                <a:r>
                  <a:rPr lang="en-US" dirty="0">
                    <a:solidFill>
                      <a:schemeClr val="bg1"/>
                    </a:solidFill>
                    <a:latin typeface="Tw Cen MT Condensed" panose="020B0606020104020203" pitchFamily="34" charset="0"/>
                  </a:rPr>
                  <a:t>$0.07</a:t>
                </a:r>
              </a:p>
            </p:txBody>
          </p:sp>
          <p:sp>
            <p:nvSpPr>
              <p:cNvPr id="20" name="TextBox 19">
                <a:extLst>
                  <a:ext uri="{FF2B5EF4-FFF2-40B4-BE49-F238E27FC236}">
                    <a16:creationId xmlns:a16="http://schemas.microsoft.com/office/drawing/2014/main" id="{76456D97-EE64-4665-84C2-AB74E91378F1}"/>
                  </a:ext>
                </a:extLst>
              </p:cNvPr>
              <p:cNvSpPr txBox="1"/>
              <p:nvPr/>
            </p:nvSpPr>
            <p:spPr>
              <a:xfrm>
                <a:off x="3340311" y="3725147"/>
                <a:ext cx="685799" cy="369332"/>
              </a:xfrm>
              <a:prstGeom prst="rect">
                <a:avLst/>
              </a:prstGeom>
              <a:noFill/>
            </p:spPr>
            <p:txBody>
              <a:bodyPr wrap="square" rtlCol="0">
                <a:spAutoFit/>
              </a:bodyPr>
              <a:lstStyle/>
              <a:p>
                <a:pPr algn="ctr"/>
                <a:r>
                  <a:rPr lang="en-US" dirty="0">
                    <a:latin typeface="Tw Cen MT Condensed" panose="020B0606020104020203" pitchFamily="34" charset="0"/>
                  </a:rPr>
                  <a:t>$0.03</a:t>
                </a:r>
              </a:p>
            </p:txBody>
          </p:sp>
          <p:sp>
            <p:nvSpPr>
              <p:cNvPr id="21" name="TextBox 20">
                <a:extLst>
                  <a:ext uri="{FF2B5EF4-FFF2-40B4-BE49-F238E27FC236}">
                    <a16:creationId xmlns:a16="http://schemas.microsoft.com/office/drawing/2014/main" id="{2645F31D-398C-480A-A73D-94E793AE7AED}"/>
                  </a:ext>
                </a:extLst>
              </p:cNvPr>
              <p:cNvSpPr txBox="1"/>
              <p:nvPr/>
            </p:nvSpPr>
            <p:spPr>
              <a:xfrm>
                <a:off x="2295025" y="3725147"/>
                <a:ext cx="685799" cy="369332"/>
              </a:xfrm>
              <a:prstGeom prst="rect">
                <a:avLst/>
              </a:prstGeom>
              <a:noFill/>
            </p:spPr>
            <p:txBody>
              <a:bodyPr wrap="square" rtlCol="0">
                <a:spAutoFit/>
              </a:bodyPr>
              <a:lstStyle/>
              <a:p>
                <a:pPr algn="ctr"/>
                <a:r>
                  <a:rPr lang="en-US" dirty="0">
                    <a:latin typeface="Tw Cen MT Condensed" panose="020B0606020104020203" pitchFamily="34" charset="0"/>
                  </a:rPr>
                  <a:t>$0.03</a:t>
                </a:r>
              </a:p>
            </p:txBody>
          </p:sp>
          <p:sp>
            <p:nvSpPr>
              <p:cNvPr id="23" name="TextBox 22">
                <a:extLst>
                  <a:ext uri="{FF2B5EF4-FFF2-40B4-BE49-F238E27FC236}">
                    <a16:creationId xmlns:a16="http://schemas.microsoft.com/office/drawing/2014/main" id="{550EDE6B-3231-402F-9714-14DF8B5AF05C}"/>
                  </a:ext>
                </a:extLst>
              </p:cNvPr>
              <p:cNvSpPr txBox="1"/>
              <p:nvPr/>
            </p:nvSpPr>
            <p:spPr>
              <a:xfrm>
                <a:off x="6559773" y="3725147"/>
                <a:ext cx="685799" cy="369332"/>
              </a:xfrm>
              <a:prstGeom prst="rect">
                <a:avLst/>
              </a:prstGeom>
              <a:noFill/>
            </p:spPr>
            <p:txBody>
              <a:bodyPr wrap="square" rtlCol="0">
                <a:spAutoFit/>
              </a:bodyPr>
              <a:lstStyle/>
              <a:p>
                <a:pPr algn="ctr"/>
                <a:r>
                  <a:rPr lang="en-US" dirty="0">
                    <a:latin typeface="Tw Cen MT Condensed" panose="020B0606020104020203" pitchFamily="34" charset="0"/>
                  </a:rPr>
                  <a:t>$0.03</a:t>
                </a:r>
              </a:p>
            </p:txBody>
          </p:sp>
          <p:sp>
            <p:nvSpPr>
              <p:cNvPr id="24" name="TextBox 23">
                <a:extLst>
                  <a:ext uri="{FF2B5EF4-FFF2-40B4-BE49-F238E27FC236}">
                    <a16:creationId xmlns:a16="http://schemas.microsoft.com/office/drawing/2014/main" id="{EECEFD86-FA69-4EEE-80E0-BA0ABD1225FA}"/>
                  </a:ext>
                </a:extLst>
              </p:cNvPr>
              <p:cNvSpPr txBox="1"/>
              <p:nvPr/>
            </p:nvSpPr>
            <p:spPr>
              <a:xfrm>
                <a:off x="5502113" y="3725147"/>
                <a:ext cx="685799" cy="369332"/>
              </a:xfrm>
              <a:prstGeom prst="rect">
                <a:avLst/>
              </a:prstGeom>
              <a:noFill/>
            </p:spPr>
            <p:txBody>
              <a:bodyPr wrap="square" rtlCol="0">
                <a:spAutoFit/>
              </a:bodyPr>
              <a:lstStyle/>
              <a:p>
                <a:pPr algn="ctr"/>
                <a:r>
                  <a:rPr lang="en-US" dirty="0">
                    <a:latin typeface="Tw Cen MT Condensed" panose="020B0606020104020203" pitchFamily="34" charset="0"/>
                  </a:rPr>
                  <a:t>$0.03</a:t>
                </a:r>
              </a:p>
            </p:txBody>
          </p:sp>
          <p:sp>
            <p:nvSpPr>
              <p:cNvPr id="25" name="TextBox 24">
                <a:extLst>
                  <a:ext uri="{FF2B5EF4-FFF2-40B4-BE49-F238E27FC236}">
                    <a16:creationId xmlns:a16="http://schemas.microsoft.com/office/drawing/2014/main" id="{992C4ADE-4264-42A7-B590-71313A1166EA}"/>
                  </a:ext>
                </a:extLst>
              </p:cNvPr>
              <p:cNvSpPr txBox="1"/>
              <p:nvPr/>
            </p:nvSpPr>
            <p:spPr>
              <a:xfrm>
                <a:off x="4435033" y="3725147"/>
                <a:ext cx="685799" cy="369332"/>
              </a:xfrm>
              <a:prstGeom prst="rect">
                <a:avLst/>
              </a:prstGeom>
              <a:noFill/>
            </p:spPr>
            <p:txBody>
              <a:bodyPr wrap="square" rtlCol="0">
                <a:spAutoFit/>
              </a:bodyPr>
              <a:lstStyle/>
              <a:p>
                <a:pPr algn="ctr"/>
                <a:r>
                  <a:rPr lang="en-US" dirty="0">
                    <a:latin typeface="Tw Cen MT Condensed" panose="020B0606020104020203" pitchFamily="34" charset="0"/>
                  </a:rPr>
                  <a:t>$0.03</a:t>
                </a:r>
              </a:p>
            </p:txBody>
          </p:sp>
          <p:sp>
            <p:nvSpPr>
              <p:cNvPr id="26" name="TextBox 25">
                <a:extLst>
                  <a:ext uri="{FF2B5EF4-FFF2-40B4-BE49-F238E27FC236}">
                    <a16:creationId xmlns:a16="http://schemas.microsoft.com/office/drawing/2014/main" id="{D820EDC4-0424-4989-911A-23FA257AFD4E}"/>
                  </a:ext>
                </a:extLst>
              </p:cNvPr>
              <p:cNvSpPr txBox="1"/>
              <p:nvPr/>
            </p:nvSpPr>
            <p:spPr>
              <a:xfrm>
                <a:off x="3340311" y="3334065"/>
                <a:ext cx="685799" cy="369332"/>
              </a:xfrm>
              <a:prstGeom prst="rect">
                <a:avLst/>
              </a:prstGeom>
              <a:noFill/>
            </p:spPr>
            <p:txBody>
              <a:bodyPr wrap="square" rtlCol="0">
                <a:spAutoFit/>
              </a:bodyPr>
              <a:lstStyle/>
              <a:p>
                <a:pPr algn="ctr"/>
                <a:r>
                  <a:rPr lang="en-US" dirty="0">
                    <a:solidFill>
                      <a:schemeClr val="bg1"/>
                    </a:solidFill>
                    <a:latin typeface="Tw Cen MT Condensed" panose="020B0606020104020203" pitchFamily="34" charset="0"/>
                  </a:rPr>
                  <a:t>$0.03</a:t>
                </a:r>
              </a:p>
            </p:txBody>
          </p:sp>
          <p:sp>
            <p:nvSpPr>
              <p:cNvPr id="29" name="TextBox 28">
                <a:extLst>
                  <a:ext uri="{FF2B5EF4-FFF2-40B4-BE49-F238E27FC236}">
                    <a16:creationId xmlns:a16="http://schemas.microsoft.com/office/drawing/2014/main" id="{F634DDDE-B978-489E-A628-1A3E628BA63D}"/>
                  </a:ext>
                </a:extLst>
              </p:cNvPr>
              <p:cNvSpPr txBox="1"/>
              <p:nvPr/>
            </p:nvSpPr>
            <p:spPr>
              <a:xfrm>
                <a:off x="6559773" y="3334065"/>
                <a:ext cx="685799" cy="369332"/>
              </a:xfrm>
              <a:prstGeom prst="rect">
                <a:avLst/>
              </a:prstGeom>
              <a:noFill/>
            </p:spPr>
            <p:txBody>
              <a:bodyPr wrap="square" rtlCol="0">
                <a:spAutoFit/>
              </a:bodyPr>
              <a:lstStyle/>
              <a:p>
                <a:pPr algn="ctr"/>
                <a:r>
                  <a:rPr lang="en-US" dirty="0">
                    <a:solidFill>
                      <a:schemeClr val="bg1"/>
                    </a:solidFill>
                    <a:latin typeface="Tw Cen MT Condensed" panose="020B0606020104020203" pitchFamily="34" charset="0"/>
                  </a:rPr>
                  <a:t>$0.03</a:t>
                </a:r>
              </a:p>
            </p:txBody>
          </p:sp>
          <p:sp>
            <p:nvSpPr>
              <p:cNvPr id="30" name="TextBox 29">
                <a:extLst>
                  <a:ext uri="{FF2B5EF4-FFF2-40B4-BE49-F238E27FC236}">
                    <a16:creationId xmlns:a16="http://schemas.microsoft.com/office/drawing/2014/main" id="{71437CD7-9FBF-4920-8369-3F01D56A47D7}"/>
                  </a:ext>
                </a:extLst>
              </p:cNvPr>
              <p:cNvSpPr txBox="1"/>
              <p:nvPr/>
            </p:nvSpPr>
            <p:spPr>
              <a:xfrm>
                <a:off x="5502113" y="3334065"/>
                <a:ext cx="685799" cy="369332"/>
              </a:xfrm>
              <a:prstGeom prst="rect">
                <a:avLst/>
              </a:prstGeom>
              <a:noFill/>
            </p:spPr>
            <p:txBody>
              <a:bodyPr wrap="square" rtlCol="0">
                <a:spAutoFit/>
              </a:bodyPr>
              <a:lstStyle/>
              <a:p>
                <a:pPr algn="ctr"/>
                <a:r>
                  <a:rPr lang="en-US" dirty="0">
                    <a:solidFill>
                      <a:schemeClr val="bg1"/>
                    </a:solidFill>
                    <a:latin typeface="Tw Cen MT Condensed" panose="020B0606020104020203" pitchFamily="34" charset="0"/>
                  </a:rPr>
                  <a:t>$0.03</a:t>
                </a:r>
              </a:p>
            </p:txBody>
          </p:sp>
          <p:sp>
            <p:nvSpPr>
              <p:cNvPr id="31" name="TextBox 30">
                <a:extLst>
                  <a:ext uri="{FF2B5EF4-FFF2-40B4-BE49-F238E27FC236}">
                    <a16:creationId xmlns:a16="http://schemas.microsoft.com/office/drawing/2014/main" id="{5446CF05-94BA-4564-A1F1-A22B86F5B642}"/>
                  </a:ext>
                </a:extLst>
              </p:cNvPr>
              <p:cNvSpPr txBox="1"/>
              <p:nvPr/>
            </p:nvSpPr>
            <p:spPr>
              <a:xfrm>
                <a:off x="4435033" y="3334065"/>
                <a:ext cx="685799" cy="369332"/>
              </a:xfrm>
              <a:prstGeom prst="rect">
                <a:avLst/>
              </a:prstGeom>
              <a:noFill/>
            </p:spPr>
            <p:txBody>
              <a:bodyPr wrap="square" rtlCol="0">
                <a:spAutoFit/>
              </a:bodyPr>
              <a:lstStyle/>
              <a:p>
                <a:pPr algn="ctr"/>
                <a:r>
                  <a:rPr lang="en-US" dirty="0">
                    <a:solidFill>
                      <a:schemeClr val="bg1"/>
                    </a:solidFill>
                    <a:latin typeface="Tw Cen MT Condensed" panose="020B0606020104020203" pitchFamily="34" charset="0"/>
                  </a:rPr>
                  <a:t>$0.03</a:t>
                </a:r>
              </a:p>
            </p:txBody>
          </p:sp>
          <p:sp>
            <p:nvSpPr>
              <p:cNvPr id="35" name="TextBox 34">
                <a:extLst>
                  <a:ext uri="{FF2B5EF4-FFF2-40B4-BE49-F238E27FC236}">
                    <a16:creationId xmlns:a16="http://schemas.microsoft.com/office/drawing/2014/main" id="{E13672AF-D4DB-4B77-80EB-C9626269A471}"/>
                  </a:ext>
                </a:extLst>
              </p:cNvPr>
              <p:cNvSpPr txBox="1"/>
              <p:nvPr/>
            </p:nvSpPr>
            <p:spPr>
              <a:xfrm>
                <a:off x="6559773" y="2799225"/>
                <a:ext cx="685799" cy="369332"/>
              </a:xfrm>
              <a:prstGeom prst="rect">
                <a:avLst/>
              </a:prstGeom>
              <a:noFill/>
            </p:spPr>
            <p:txBody>
              <a:bodyPr wrap="square" rtlCol="0">
                <a:spAutoFit/>
              </a:bodyPr>
              <a:lstStyle/>
              <a:p>
                <a:pPr algn="ctr"/>
                <a:r>
                  <a:rPr lang="en-US" dirty="0">
                    <a:latin typeface="Tw Cen MT Condensed" panose="020B0606020104020203" pitchFamily="34" charset="0"/>
                  </a:rPr>
                  <a:t>$0.05</a:t>
                </a:r>
              </a:p>
            </p:txBody>
          </p:sp>
          <p:sp>
            <p:nvSpPr>
              <p:cNvPr id="36" name="TextBox 35">
                <a:extLst>
                  <a:ext uri="{FF2B5EF4-FFF2-40B4-BE49-F238E27FC236}">
                    <a16:creationId xmlns:a16="http://schemas.microsoft.com/office/drawing/2014/main" id="{576C53B4-7DA3-44B1-A5E0-7DC248413C3B}"/>
                  </a:ext>
                </a:extLst>
              </p:cNvPr>
              <p:cNvSpPr txBox="1"/>
              <p:nvPr/>
            </p:nvSpPr>
            <p:spPr>
              <a:xfrm>
                <a:off x="5502113" y="2799225"/>
                <a:ext cx="685799" cy="369332"/>
              </a:xfrm>
              <a:prstGeom prst="rect">
                <a:avLst/>
              </a:prstGeom>
              <a:noFill/>
            </p:spPr>
            <p:txBody>
              <a:bodyPr wrap="square" rtlCol="0">
                <a:spAutoFit/>
              </a:bodyPr>
              <a:lstStyle/>
              <a:p>
                <a:pPr algn="ctr"/>
                <a:r>
                  <a:rPr lang="en-US" dirty="0">
                    <a:latin typeface="Tw Cen MT Condensed" panose="020B0606020104020203" pitchFamily="34" charset="0"/>
                  </a:rPr>
                  <a:t>$0.05</a:t>
                </a:r>
              </a:p>
            </p:txBody>
          </p:sp>
          <p:sp>
            <p:nvSpPr>
              <p:cNvPr id="37" name="TextBox 36">
                <a:extLst>
                  <a:ext uri="{FF2B5EF4-FFF2-40B4-BE49-F238E27FC236}">
                    <a16:creationId xmlns:a16="http://schemas.microsoft.com/office/drawing/2014/main" id="{9FF7B67C-B911-4037-8DFA-6827AB74D88A}"/>
                  </a:ext>
                </a:extLst>
              </p:cNvPr>
              <p:cNvSpPr txBox="1"/>
              <p:nvPr/>
            </p:nvSpPr>
            <p:spPr>
              <a:xfrm>
                <a:off x="4435033" y="2799225"/>
                <a:ext cx="685799" cy="369332"/>
              </a:xfrm>
              <a:prstGeom prst="rect">
                <a:avLst/>
              </a:prstGeom>
              <a:noFill/>
            </p:spPr>
            <p:txBody>
              <a:bodyPr wrap="square" rtlCol="0">
                <a:spAutoFit/>
              </a:bodyPr>
              <a:lstStyle/>
              <a:p>
                <a:pPr algn="ctr"/>
                <a:r>
                  <a:rPr lang="en-US" dirty="0">
                    <a:latin typeface="Tw Cen MT Condensed" panose="020B0606020104020203" pitchFamily="34" charset="0"/>
                  </a:rPr>
                  <a:t>$0.05</a:t>
                </a:r>
              </a:p>
            </p:txBody>
          </p:sp>
          <p:sp>
            <p:nvSpPr>
              <p:cNvPr id="41" name="TextBox 40">
                <a:extLst>
                  <a:ext uri="{FF2B5EF4-FFF2-40B4-BE49-F238E27FC236}">
                    <a16:creationId xmlns:a16="http://schemas.microsoft.com/office/drawing/2014/main" id="{601B5F26-6E7A-4D41-AAFF-6003C3977907}"/>
                  </a:ext>
                </a:extLst>
              </p:cNvPr>
              <p:cNvSpPr txBox="1"/>
              <p:nvPr/>
            </p:nvSpPr>
            <p:spPr>
              <a:xfrm>
                <a:off x="6559773" y="2170119"/>
                <a:ext cx="685799" cy="369332"/>
              </a:xfrm>
              <a:prstGeom prst="rect">
                <a:avLst/>
              </a:prstGeom>
              <a:noFill/>
            </p:spPr>
            <p:txBody>
              <a:bodyPr wrap="square" rtlCol="0">
                <a:spAutoFit/>
              </a:bodyPr>
              <a:lstStyle/>
              <a:p>
                <a:pPr algn="ctr"/>
                <a:r>
                  <a:rPr lang="en-US" dirty="0">
                    <a:solidFill>
                      <a:schemeClr val="bg1"/>
                    </a:solidFill>
                    <a:latin typeface="Tw Cen MT Condensed" panose="020B0606020104020203" pitchFamily="34" charset="0"/>
                  </a:rPr>
                  <a:t>$0.035</a:t>
                </a:r>
              </a:p>
            </p:txBody>
          </p:sp>
          <p:sp>
            <p:nvSpPr>
              <p:cNvPr id="42" name="TextBox 41">
                <a:extLst>
                  <a:ext uri="{FF2B5EF4-FFF2-40B4-BE49-F238E27FC236}">
                    <a16:creationId xmlns:a16="http://schemas.microsoft.com/office/drawing/2014/main" id="{4BD77B24-080A-4830-9556-CE3D60032AAE}"/>
                  </a:ext>
                </a:extLst>
              </p:cNvPr>
              <p:cNvSpPr txBox="1"/>
              <p:nvPr/>
            </p:nvSpPr>
            <p:spPr>
              <a:xfrm>
                <a:off x="5502113" y="2170119"/>
                <a:ext cx="685799" cy="369332"/>
              </a:xfrm>
              <a:prstGeom prst="rect">
                <a:avLst/>
              </a:prstGeom>
              <a:noFill/>
            </p:spPr>
            <p:txBody>
              <a:bodyPr wrap="square" rtlCol="0">
                <a:spAutoFit/>
              </a:bodyPr>
              <a:lstStyle/>
              <a:p>
                <a:pPr algn="ctr"/>
                <a:r>
                  <a:rPr lang="en-US" dirty="0">
                    <a:solidFill>
                      <a:schemeClr val="bg1"/>
                    </a:solidFill>
                    <a:latin typeface="Tw Cen MT Condensed" panose="020B0606020104020203" pitchFamily="34" charset="0"/>
                  </a:rPr>
                  <a:t>$0.035</a:t>
                </a:r>
              </a:p>
            </p:txBody>
          </p:sp>
          <p:sp>
            <p:nvSpPr>
              <p:cNvPr id="50" name="TextBox 49">
                <a:extLst>
                  <a:ext uri="{FF2B5EF4-FFF2-40B4-BE49-F238E27FC236}">
                    <a16:creationId xmlns:a16="http://schemas.microsoft.com/office/drawing/2014/main" id="{DD965AB6-68B2-4051-A349-A5D46DF6E605}"/>
                  </a:ext>
                </a:extLst>
              </p:cNvPr>
              <p:cNvSpPr txBox="1"/>
              <p:nvPr/>
            </p:nvSpPr>
            <p:spPr>
              <a:xfrm>
                <a:off x="6559773" y="1657738"/>
                <a:ext cx="685799" cy="369332"/>
              </a:xfrm>
              <a:prstGeom prst="rect">
                <a:avLst/>
              </a:prstGeom>
              <a:noFill/>
            </p:spPr>
            <p:txBody>
              <a:bodyPr wrap="square" rtlCol="0">
                <a:spAutoFit/>
              </a:bodyPr>
              <a:lstStyle/>
              <a:p>
                <a:pPr algn="ctr"/>
                <a:r>
                  <a:rPr lang="en-US" dirty="0">
                    <a:latin typeface="Tw Cen MT Condensed" panose="020B0606020104020203" pitchFamily="34" charset="0"/>
                  </a:rPr>
                  <a:t>$0.035</a:t>
                </a:r>
              </a:p>
            </p:txBody>
          </p:sp>
        </p:grpSp>
        <p:grpSp>
          <p:nvGrpSpPr>
            <p:cNvPr id="10" name="Group 9">
              <a:extLst>
                <a:ext uri="{FF2B5EF4-FFF2-40B4-BE49-F238E27FC236}">
                  <a16:creationId xmlns:a16="http://schemas.microsoft.com/office/drawing/2014/main" id="{D2D5755D-46A7-B6F6-A400-BE0EF062FCEE}"/>
                </a:ext>
              </a:extLst>
            </p:cNvPr>
            <p:cNvGrpSpPr/>
            <p:nvPr/>
          </p:nvGrpSpPr>
          <p:grpSpPr>
            <a:xfrm>
              <a:off x="1149873" y="5510107"/>
              <a:ext cx="6108446" cy="757976"/>
              <a:chOff x="1149873" y="5510107"/>
              <a:chExt cx="6108446" cy="757976"/>
            </a:xfrm>
          </p:grpSpPr>
          <p:sp>
            <p:nvSpPr>
              <p:cNvPr id="51" name="Rectangle 50">
                <a:extLst>
                  <a:ext uri="{FF2B5EF4-FFF2-40B4-BE49-F238E27FC236}">
                    <a16:creationId xmlns:a16="http://schemas.microsoft.com/office/drawing/2014/main" id="{2EA727FA-6AFE-4FEE-BB98-81CC24FDE420}"/>
                  </a:ext>
                </a:extLst>
              </p:cNvPr>
              <p:cNvSpPr/>
              <p:nvPr/>
            </p:nvSpPr>
            <p:spPr>
              <a:xfrm>
                <a:off x="1149873" y="5510107"/>
                <a:ext cx="6084648" cy="327988"/>
              </a:xfrm>
              <a:prstGeom prst="rect">
                <a:avLst/>
              </a:prstGeom>
              <a:gradFill flip="none" rotWithShape="1">
                <a:gsLst>
                  <a:gs pos="22000">
                    <a:srgbClr val="CF4F01"/>
                  </a:gs>
                  <a:gs pos="55000">
                    <a:srgbClr val="FF9900"/>
                  </a:gs>
                  <a:gs pos="77000">
                    <a:srgbClr val="FFB84F"/>
                  </a:gs>
                  <a:gs pos="100000">
                    <a:srgbClr val="FFFFB7"/>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 name="Group 55">
                <a:extLst>
                  <a:ext uri="{FF2B5EF4-FFF2-40B4-BE49-F238E27FC236}">
                    <a16:creationId xmlns:a16="http://schemas.microsoft.com/office/drawing/2014/main" id="{F2E76410-EFAC-47A6-990C-771EB5968454}"/>
                  </a:ext>
                </a:extLst>
              </p:cNvPr>
              <p:cNvGrpSpPr/>
              <p:nvPr/>
            </p:nvGrpSpPr>
            <p:grpSpPr>
              <a:xfrm>
                <a:off x="1186114" y="5679375"/>
                <a:ext cx="685799" cy="588708"/>
                <a:chOff x="3270095" y="5736102"/>
                <a:chExt cx="685799" cy="588708"/>
              </a:xfrm>
            </p:grpSpPr>
            <p:cxnSp>
              <p:nvCxnSpPr>
                <p:cNvPr id="53" name="Straight Connector 52">
                  <a:extLst>
                    <a:ext uri="{FF2B5EF4-FFF2-40B4-BE49-F238E27FC236}">
                      <a16:creationId xmlns:a16="http://schemas.microsoft.com/office/drawing/2014/main" id="{C2FE078B-AF29-4656-997F-D43847F15EC3}"/>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D5B1B92-D5F9-426C-9DB0-44A298BD4BEC}"/>
                    </a:ext>
                  </a:extLst>
                </p:cNvPr>
                <p:cNvSpPr txBox="1"/>
                <p:nvPr/>
              </p:nvSpPr>
              <p:spPr>
                <a:xfrm>
                  <a:off x="3270095" y="5955478"/>
                  <a:ext cx="685799" cy="369332"/>
                </a:xfrm>
                <a:prstGeom prst="rect">
                  <a:avLst/>
                </a:prstGeom>
                <a:noFill/>
              </p:spPr>
              <p:txBody>
                <a:bodyPr wrap="square" rtlCol="0">
                  <a:spAutoFit/>
                </a:bodyPr>
                <a:lstStyle/>
                <a:p>
                  <a:pPr algn="ctr"/>
                  <a:r>
                    <a:rPr lang="en-US" dirty="0">
                      <a:latin typeface="Tw Cen MT Condensed" panose="020B0606020104020203" pitchFamily="34" charset="0"/>
                    </a:rPr>
                    <a:t>$0.07</a:t>
                  </a:r>
                </a:p>
              </p:txBody>
            </p:sp>
          </p:grpSp>
          <p:grpSp>
            <p:nvGrpSpPr>
              <p:cNvPr id="57" name="Group 56">
                <a:extLst>
                  <a:ext uri="{FF2B5EF4-FFF2-40B4-BE49-F238E27FC236}">
                    <a16:creationId xmlns:a16="http://schemas.microsoft.com/office/drawing/2014/main" id="{5B3D234A-99A5-4A4F-8877-E8036B18EC4A}"/>
                  </a:ext>
                </a:extLst>
              </p:cNvPr>
              <p:cNvGrpSpPr/>
              <p:nvPr/>
            </p:nvGrpSpPr>
            <p:grpSpPr>
              <a:xfrm>
                <a:off x="2251053" y="5679375"/>
                <a:ext cx="685799" cy="588708"/>
                <a:chOff x="3270095" y="5736102"/>
                <a:chExt cx="685799" cy="588708"/>
              </a:xfrm>
            </p:grpSpPr>
            <p:cxnSp>
              <p:nvCxnSpPr>
                <p:cNvPr id="58" name="Straight Connector 57">
                  <a:extLst>
                    <a:ext uri="{FF2B5EF4-FFF2-40B4-BE49-F238E27FC236}">
                      <a16:creationId xmlns:a16="http://schemas.microsoft.com/office/drawing/2014/main" id="{EE860779-E774-4F82-B28A-9A979C7BAD18}"/>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378BC2E-9999-412A-AECF-5D20A546102F}"/>
                    </a:ext>
                  </a:extLst>
                </p:cNvPr>
                <p:cNvSpPr txBox="1"/>
                <p:nvPr/>
              </p:nvSpPr>
              <p:spPr>
                <a:xfrm>
                  <a:off x="3270095" y="5955478"/>
                  <a:ext cx="685799" cy="369332"/>
                </a:xfrm>
                <a:prstGeom prst="rect">
                  <a:avLst/>
                </a:prstGeom>
                <a:noFill/>
              </p:spPr>
              <p:txBody>
                <a:bodyPr wrap="square" rtlCol="0">
                  <a:spAutoFit/>
                </a:bodyPr>
                <a:lstStyle/>
                <a:p>
                  <a:pPr algn="ctr"/>
                  <a:r>
                    <a:rPr lang="en-US" dirty="0">
                      <a:latin typeface="Tw Cen MT Condensed" panose="020B0606020104020203" pitchFamily="34" charset="0"/>
                    </a:rPr>
                    <a:t>$0.10</a:t>
                  </a:r>
                </a:p>
              </p:txBody>
            </p:sp>
          </p:grpSp>
          <p:grpSp>
            <p:nvGrpSpPr>
              <p:cNvPr id="60" name="Group 59">
                <a:extLst>
                  <a:ext uri="{FF2B5EF4-FFF2-40B4-BE49-F238E27FC236}">
                    <a16:creationId xmlns:a16="http://schemas.microsoft.com/office/drawing/2014/main" id="{134DB7CF-2339-4783-AC0B-81984B281774}"/>
                  </a:ext>
                </a:extLst>
              </p:cNvPr>
              <p:cNvGrpSpPr/>
              <p:nvPr/>
            </p:nvGrpSpPr>
            <p:grpSpPr>
              <a:xfrm>
                <a:off x="3367824" y="5692075"/>
                <a:ext cx="685799" cy="563308"/>
                <a:chOff x="3270095" y="5736102"/>
                <a:chExt cx="685799" cy="563308"/>
              </a:xfrm>
            </p:grpSpPr>
            <p:cxnSp>
              <p:nvCxnSpPr>
                <p:cNvPr id="61" name="Straight Connector 60">
                  <a:extLst>
                    <a:ext uri="{FF2B5EF4-FFF2-40B4-BE49-F238E27FC236}">
                      <a16:creationId xmlns:a16="http://schemas.microsoft.com/office/drawing/2014/main" id="{0DBF60D1-C700-455A-8DB5-F525EBD1AEE8}"/>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8A62D01-9365-4B82-97C9-1E55B345872E}"/>
                    </a:ext>
                  </a:extLst>
                </p:cNvPr>
                <p:cNvSpPr txBox="1"/>
                <p:nvPr/>
              </p:nvSpPr>
              <p:spPr>
                <a:xfrm>
                  <a:off x="3270095" y="5930078"/>
                  <a:ext cx="685799" cy="369332"/>
                </a:xfrm>
                <a:prstGeom prst="rect">
                  <a:avLst/>
                </a:prstGeom>
                <a:noFill/>
              </p:spPr>
              <p:txBody>
                <a:bodyPr wrap="square" rtlCol="0">
                  <a:spAutoFit/>
                </a:bodyPr>
                <a:lstStyle/>
                <a:p>
                  <a:pPr algn="ctr"/>
                  <a:r>
                    <a:rPr lang="en-US" dirty="0">
                      <a:latin typeface="Tw Cen MT Condensed" panose="020B0606020104020203" pitchFamily="34" charset="0"/>
                    </a:rPr>
                    <a:t>$0.13</a:t>
                  </a:r>
                </a:p>
              </p:txBody>
            </p:sp>
          </p:grpSp>
          <p:grpSp>
            <p:nvGrpSpPr>
              <p:cNvPr id="63" name="Group 62">
                <a:extLst>
                  <a:ext uri="{FF2B5EF4-FFF2-40B4-BE49-F238E27FC236}">
                    <a16:creationId xmlns:a16="http://schemas.microsoft.com/office/drawing/2014/main" id="{F8D2CD08-6C85-4222-AD27-982B255F599B}"/>
                  </a:ext>
                </a:extLst>
              </p:cNvPr>
              <p:cNvGrpSpPr/>
              <p:nvPr/>
            </p:nvGrpSpPr>
            <p:grpSpPr>
              <a:xfrm>
                <a:off x="4429424" y="5679375"/>
                <a:ext cx="685799" cy="588708"/>
                <a:chOff x="3270095" y="5736102"/>
                <a:chExt cx="685799" cy="588708"/>
              </a:xfrm>
            </p:grpSpPr>
            <p:cxnSp>
              <p:nvCxnSpPr>
                <p:cNvPr id="64" name="Straight Connector 63">
                  <a:extLst>
                    <a:ext uri="{FF2B5EF4-FFF2-40B4-BE49-F238E27FC236}">
                      <a16:creationId xmlns:a16="http://schemas.microsoft.com/office/drawing/2014/main" id="{3B768A7A-1FBD-4AE1-8BC0-83961E2F1A29}"/>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3F646E8D-8AE2-4ED9-A00D-DDA8DC3A38E3}"/>
                    </a:ext>
                  </a:extLst>
                </p:cNvPr>
                <p:cNvSpPr txBox="1"/>
                <p:nvPr/>
              </p:nvSpPr>
              <p:spPr>
                <a:xfrm>
                  <a:off x="3270095" y="5955478"/>
                  <a:ext cx="685799" cy="369332"/>
                </a:xfrm>
                <a:prstGeom prst="rect">
                  <a:avLst/>
                </a:prstGeom>
                <a:noFill/>
              </p:spPr>
              <p:txBody>
                <a:bodyPr wrap="square" rtlCol="0">
                  <a:spAutoFit/>
                </a:bodyPr>
                <a:lstStyle/>
                <a:p>
                  <a:pPr algn="ctr"/>
                  <a:r>
                    <a:rPr lang="en-US" dirty="0">
                      <a:latin typeface="Tw Cen MT Condensed" panose="020B0606020104020203" pitchFamily="34" charset="0"/>
                    </a:rPr>
                    <a:t>$0.18</a:t>
                  </a:r>
                </a:p>
              </p:txBody>
            </p:sp>
          </p:grpSp>
          <p:grpSp>
            <p:nvGrpSpPr>
              <p:cNvPr id="66" name="Group 65">
                <a:extLst>
                  <a:ext uri="{FF2B5EF4-FFF2-40B4-BE49-F238E27FC236}">
                    <a16:creationId xmlns:a16="http://schemas.microsoft.com/office/drawing/2014/main" id="{5CF635E9-4089-4DDE-8674-BC6D783B8A12}"/>
                  </a:ext>
                </a:extLst>
              </p:cNvPr>
              <p:cNvGrpSpPr/>
              <p:nvPr/>
            </p:nvGrpSpPr>
            <p:grpSpPr>
              <a:xfrm>
                <a:off x="5488497" y="5679375"/>
                <a:ext cx="685799" cy="588708"/>
                <a:chOff x="3270095" y="5736102"/>
                <a:chExt cx="685799" cy="588708"/>
              </a:xfrm>
            </p:grpSpPr>
            <p:cxnSp>
              <p:nvCxnSpPr>
                <p:cNvPr id="67" name="Straight Connector 66">
                  <a:extLst>
                    <a:ext uri="{FF2B5EF4-FFF2-40B4-BE49-F238E27FC236}">
                      <a16:creationId xmlns:a16="http://schemas.microsoft.com/office/drawing/2014/main" id="{AF3E18C9-5365-404A-9223-1D4A4D11F5ED}"/>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23CF28E-3B73-4BB6-A5F4-A3986E541C1A}"/>
                    </a:ext>
                  </a:extLst>
                </p:cNvPr>
                <p:cNvSpPr txBox="1"/>
                <p:nvPr/>
              </p:nvSpPr>
              <p:spPr>
                <a:xfrm>
                  <a:off x="3270095" y="5955478"/>
                  <a:ext cx="685799" cy="369332"/>
                </a:xfrm>
                <a:prstGeom prst="rect">
                  <a:avLst/>
                </a:prstGeom>
                <a:noFill/>
              </p:spPr>
              <p:txBody>
                <a:bodyPr wrap="square" rtlCol="0">
                  <a:spAutoFit/>
                </a:bodyPr>
                <a:lstStyle/>
                <a:p>
                  <a:pPr algn="ctr"/>
                  <a:r>
                    <a:rPr lang="en-US" dirty="0">
                      <a:latin typeface="Tw Cen MT Condensed" panose="020B0606020104020203" pitchFamily="34" charset="0"/>
                    </a:rPr>
                    <a:t>$0.22</a:t>
                  </a:r>
                </a:p>
              </p:txBody>
            </p:sp>
          </p:grpSp>
          <p:grpSp>
            <p:nvGrpSpPr>
              <p:cNvPr id="69" name="Group 68">
                <a:extLst>
                  <a:ext uri="{FF2B5EF4-FFF2-40B4-BE49-F238E27FC236}">
                    <a16:creationId xmlns:a16="http://schemas.microsoft.com/office/drawing/2014/main" id="{7BF71BFB-A18F-48F4-91E6-4942A605ABA0}"/>
                  </a:ext>
                </a:extLst>
              </p:cNvPr>
              <p:cNvGrpSpPr/>
              <p:nvPr/>
            </p:nvGrpSpPr>
            <p:grpSpPr>
              <a:xfrm>
                <a:off x="6572520" y="5679375"/>
                <a:ext cx="685799" cy="588708"/>
                <a:chOff x="3270095" y="5736102"/>
                <a:chExt cx="685799" cy="588708"/>
              </a:xfrm>
            </p:grpSpPr>
            <p:cxnSp>
              <p:nvCxnSpPr>
                <p:cNvPr id="70" name="Straight Connector 69">
                  <a:extLst>
                    <a:ext uri="{FF2B5EF4-FFF2-40B4-BE49-F238E27FC236}">
                      <a16:creationId xmlns:a16="http://schemas.microsoft.com/office/drawing/2014/main" id="{BCC32A45-63B6-465C-993F-C27AF1C2D032}"/>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00732F9B-5065-4679-856F-04105DB88FE7}"/>
                    </a:ext>
                  </a:extLst>
                </p:cNvPr>
                <p:cNvSpPr txBox="1"/>
                <p:nvPr/>
              </p:nvSpPr>
              <p:spPr>
                <a:xfrm>
                  <a:off x="3270095" y="5955478"/>
                  <a:ext cx="685799" cy="369332"/>
                </a:xfrm>
                <a:prstGeom prst="rect">
                  <a:avLst/>
                </a:prstGeom>
                <a:noFill/>
              </p:spPr>
              <p:txBody>
                <a:bodyPr wrap="square" rtlCol="0">
                  <a:spAutoFit/>
                </a:bodyPr>
                <a:lstStyle/>
                <a:p>
                  <a:pPr algn="ctr"/>
                  <a:r>
                    <a:rPr lang="en-US" dirty="0">
                      <a:latin typeface="Tw Cen MT Condensed" panose="020B0606020104020203" pitchFamily="34" charset="0"/>
                    </a:rPr>
                    <a:t>$0.25</a:t>
                  </a:r>
                </a:p>
              </p:txBody>
            </p:sp>
          </p:grpSp>
        </p:grpSp>
      </p:grpSp>
      <p:sp>
        <p:nvSpPr>
          <p:cNvPr id="73" name="TextBox 72">
            <a:extLst>
              <a:ext uri="{FF2B5EF4-FFF2-40B4-BE49-F238E27FC236}">
                <a16:creationId xmlns:a16="http://schemas.microsoft.com/office/drawing/2014/main" id="{CD68A5EF-3CAE-43D1-89D9-594F824C3FB2}"/>
              </a:ext>
            </a:extLst>
          </p:cNvPr>
          <p:cNvSpPr txBox="1"/>
          <p:nvPr/>
        </p:nvSpPr>
        <p:spPr>
          <a:xfrm>
            <a:off x="8079805" y="2803051"/>
            <a:ext cx="3455582" cy="2649956"/>
          </a:xfrm>
          <a:prstGeom prst="rect">
            <a:avLst/>
          </a:prstGeom>
          <a:noFill/>
        </p:spPr>
        <p:txBody>
          <a:bodyPr wrap="square" rtlCol="0">
            <a:spAutoFit/>
          </a:bodyPr>
          <a:lstStyle/>
          <a:p>
            <a:pPr>
              <a:lnSpc>
                <a:spcPct val="90000"/>
              </a:lnSpc>
              <a:spcAft>
                <a:spcPts val="900"/>
              </a:spcAft>
            </a:pPr>
            <a:r>
              <a:rPr lang="en-US" sz="1400" dirty="0"/>
              <a:t>The columns show the original cost of each round of compression at the time it occurs.</a:t>
            </a:r>
          </a:p>
          <a:p>
            <a:pPr>
              <a:lnSpc>
                <a:spcPct val="90000"/>
              </a:lnSpc>
              <a:spcAft>
                <a:spcPts val="900"/>
              </a:spcAft>
            </a:pPr>
            <a:r>
              <a:rPr lang="en-US" sz="1400" dirty="0"/>
              <a:t>The area behind the columns shows the cumulative cost of compression.  Cumulative cost is higher because of growth in the tax base over time and represents the difference between Tier 1 local share at the Tax Year 2018 Tier 1 rate vs Tier 1 local share at the Tier 1 Rate (MCR) for the year shown.</a:t>
            </a:r>
          </a:p>
          <a:p>
            <a:pPr>
              <a:lnSpc>
                <a:spcPct val="90000"/>
              </a:lnSpc>
            </a:pPr>
            <a:r>
              <a:rPr lang="en-US" sz="1400" dirty="0"/>
              <a:t>The cumulative number of pennies “purchased” through compression is shown below the graph.</a:t>
            </a:r>
          </a:p>
        </p:txBody>
      </p:sp>
      <p:graphicFrame>
        <p:nvGraphicFramePr>
          <p:cNvPr id="2" name="Table 6">
            <a:extLst>
              <a:ext uri="{FF2B5EF4-FFF2-40B4-BE49-F238E27FC236}">
                <a16:creationId xmlns:a16="http://schemas.microsoft.com/office/drawing/2014/main" id="{60566E7B-4C9B-1A6C-244D-91AD6D62E1C4}"/>
              </a:ext>
            </a:extLst>
          </p:cNvPr>
          <p:cNvGraphicFramePr>
            <a:graphicFrameLocks noGrp="1"/>
          </p:cNvGraphicFramePr>
          <p:nvPr/>
        </p:nvGraphicFramePr>
        <p:xfrm>
          <a:off x="7941553" y="263857"/>
          <a:ext cx="3734135" cy="2123440"/>
        </p:xfrm>
        <a:graphic>
          <a:graphicData uri="http://schemas.openxmlformats.org/drawingml/2006/table">
            <a:tbl>
              <a:tblPr firstRow="1" bandRow="1">
                <a:tableStyleId>{85BE263C-DBD7-4A20-BB59-AAB30ACAA65A}</a:tableStyleId>
              </a:tblPr>
              <a:tblGrid>
                <a:gridCol w="1041735">
                  <a:extLst>
                    <a:ext uri="{9D8B030D-6E8A-4147-A177-3AD203B41FA5}">
                      <a16:colId xmlns:a16="http://schemas.microsoft.com/office/drawing/2014/main" val="3700428233"/>
                    </a:ext>
                  </a:extLst>
                </a:gridCol>
                <a:gridCol w="1371600">
                  <a:extLst>
                    <a:ext uri="{9D8B030D-6E8A-4147-A177-3AD203B41FA5}">
                      <a16:colId xmlns:a16="http://schemas.microsoft.com/office/drawing/2014/main" val="3053004921"/>
                    </a:ext>
                  </a:extLst>
                </a:gridCol>
                <a:gridCol w="1320800">
                  <a:extLst>
                    <a:ext uri="{9D8B030D-6E8A-4147-A177-3AD203B41FA5}">
                      <a16:colId xmlns:a16="http://schemas.microsoft.com/office/drawing/2014/main" val="2103545368"/>
                    </a:ext>
                  </a:extLst>
                </a:gridCol>
              </a:tblGrid>
              <a:tr h="640080">
                <a:tc>
                  <a:txBody>
                    <a:bodyPr/>
                    <a:lstStyle/>
                    <a:p>
                      <a:pPr algn="ctr"/>
                      <a:r>
                        <a:rPr lang="en-US" sz="1600" dirty="0"/>
                        <a:t>Year</a:t>
                      </a:r>
                    </a:p>
                  </a:txBody>
                  <a:tcPr anchor="b"/>
                </a:tc>
                <a:tc>
                  <a:txBody>
                    <a:bodyPr/>
                    <a:lstStyle/>
                    <a:p>
                      <a:pPr algn="ctr"/>
                      <a:r>
                        <a:rPr lang="en-US" sz="1600" dirty="0"/>
                        <a:t>Pennies Compressed</a:t>
                      </a:r>
                    </a:p>
                  </a:txBody>
                  <a:tcPr anchor="b"/>
                </a:tc>
                <a:tc>
                  <a:txBody>
                    <a:bodyPr/>
                    <a:lstStyle/>
                    <a:p>
                      <a:pPr algn="ctr"/>
                      <a:r>
                        <a:rPr lang="en-US" sz="1600" dirty="0"/>
                        <a:t>Cost</a:t>
                      </a:r>
                      <a:br>
                        <a:rPr lang="en-US" sz="1600" dirty="0"/>
                      </a:br>
                      <a:r>
                        <a:rPr lang="en-US" sz="1600" dirty="0"/>
                        <a:t>(in billions)</a:t>
                      </a:r>
                    </a:p>
                  </a:txBody>
                  <a:tcPr anchor="b"/>
                </a:tc>
                <a:extLst>
                  <a:ext uri="{0D108BD9-81ED-4DB2-BD59-A6C34878D82A}">
                    <a16:rowId xmlns:a16="http://schemas.microsoft.com/office/drawing/2014/main" val="3323866968"/>
                  </a:ext>
                </a:extLst>
              </a:tr>
              <a:tr h="370840">
                <a:tc>
                  <a:txBody>
                    <a:bodyPr/>
                    <a:lstStyle/>
                    <a:p>
                      <a:pPr algn="ctr"/>
                      <a:r>
                        <a:rPr lang="en-US" sz="1600" dirty="0"/>
                        <a:t>2019-20</a:t>
                      </a:r>
                    </a:p>
                  </a:txBody>
                  <a:tcPr anchor="ctr"/>
                </a:tc>
                <a:tc>
                  <a:txBody>
                    <a:bodyPr/>
                    <a:lstStyle/>
                    <a:p>
                      <a:pPr algn="ctr"/>
                      <a:r>
                        <a:rPr lang="en-US" sz="1600" dirty="0"/>
                        <a:t>$0.07</a:t>
                      </a:r>
                    </a:p>
                  </a:txBody>
                  <a:tcPr anchor="ctr"/>
                </a:tc>
                <a:tc>
                  <a:txBody>
                    <a:bodyPr/>
                    <a:lstStyle/>
                    <a:p>
                      <a:pPr algn="ctr"/>
                      <a:r>
                        <a:rPr lang="en-US" sz="1600" dirty="0"/>
                        <a:t>$1.92</a:t>
                      </a:r>
                    </a:p>
                  </a:txBody>
                  <a:tcPr anchor="ctr"/>
                </a:tc>
                <a:extLst>
                  <a:ext uri="{0D108BD9-81ED-4DB2-BD59-A6C34878D82A}">
                    <a16:rowId xmlns:a16="http://schemas.microsoft.com/office/drawing/2014/main" val="1191030877"/>
                  </a:ext>
                </a:extLst>
              </a:tr>
              <a:tr h="370840">
                <a:tc>
                  <a:txBody>
                    <a:bodyPr/>
                    <a:lstStyle/>
                    <a:p>
                      <a:pPr algn="ctr"/>
                      <a:r>
                        <a:rPr lang="en-US" sz="1600" dirty="0"/>
                        <a:t>2020-21</a:t>
                      </a:r>
                    </a:p>
                  </a:txBody>
                  <a:tcPr anchor="ctr"/>
                </a:tc>
                <a:tc>
                  <a:txBody>
                    <a:bodyPr/>
                    <a:lstStyle/>
                    <a:p>
                      <a:pPr algn="ctr"/>
                      <a:r>
                        <a:rPr lang="en-US" sz="1600" dirty="0"/>
                        <a:t>$0.03</a:t>
                      </a:r>
                    </a:p>
                  </a:txBody>
                  <a:tcPr anchor="ctr"/>
                </a:tc>
                <a:tc>
                  <a:txBody>
                    <a:bodyPr/>
                    <a:lstStyle/>
                    <a:p>
                      <a:pPr algn="ctr"/>
                      <a:r>
                        <a:rPr lang="en-US" sz="1600" dirty="0"/>
                        <a:t>$0.90</a:t>
                      </a:r>
                    </a:p>
                  </a:txBody>
                  <a:tcPr anchor="ctr"/>
                </a:tc>
                <a:extLst>
                  <a:ext uri="{0D108BD9-81ED-4DB2-BD59-A6C34878D82A}">
                    <a16:rowId xmlns:a16="http://schemas.microsoft.com/office/drawing/2014/main" val="3507692631"/>
                  </a:ext>
                </a:extLst>
              </a:tr>
              <a:tr h="370840">
                <a:tc>
                  <a:txBody>
                    <a:bodyPr/>
                    <a:lstStyle/>
                    <a:p>
                      <a:pPr algn="ctr"/>
                      <a:r>
                        <a:rPr lang="en-US" sz="1600" dirty="0"/>
                        <a:t>2021-22</a:t>
                      </a:r>
                    </a:p>
                  </a:txBody>
                  <a:tcPr anchor="ctr"/>
                </a:tc>
                <a:tc>
                  <a:txBody>
                    <a:bodyPr/>
                    <a:lstStyle/>
                    <a:p>
                      <a:pPr algn="ctr"/>
                      <a:r>
                        <a:rPr lang="en-US" sz="1600" dirty="0"/>
                        <a:t>$0.03</a:t>
                      </a:r>
                    </a:p>
                  </a:txBody>
                  <a:tcPr anchor="ctr"/>
                </a:tc>
                <a:tc>
                  <a:txBody>
                    <a:bodyPr/>
                    <a:lstStyle/>
                    <a:p>
                      <a:pPr algn="ctr"/>
                      <a:r>
                        <a:rPr lang="en-US" sz="1600" dirty="0"/>
                        <a:t>$1.09</a:t>
                      </a:r>
                    </a:p>
                  </a:txBody>
                  <a:tcPr anchor="ctr"/>
                </a:tc>
                <a:extLst>
                  <a:ext uri="{0D108BD9-81ED-4DB2-BD59-A6C34878D82A}">
                    <a16:rowId xmlns:a16="http://schemas.microsoft.com/office/drawing/2014/main" val="683175472"/>
                  </a:ext>
                </a:extLst>
              </a:tr>
              <a:tr h="370840">
                <a:tc>
                  <a:txBody>
                    <a:bodyPr/>
                    <a:lstStyle/>
                    <a:p>
                      <a:pPr algn="ctr"/>
                      <a:r>
                        <a:rPr lang="en-US" sz="1600" dirty="0"/>
                        <a:t>2022-23</a:t>
                      </a:r>
                    </a:p>
                  </a:txBody>
                  <a:tcPr anchor="ctr"/>
                </a:tc>
                <a:tc>
                  <a:txBody>
                    <a:bodyPr/>
                    <a:lstStyle/>
                    <a:p>
                      <a:pPr algn="ctr"/>
                      <a:r>
                        <a:rPr lang="en-US" sz="1600" dirty="0"/>
                        <a:t>$0.05</a:t>
                      </a:r>
                    </a:p>
                  </a:txBody>
                  <a:tcPr anchor="ctr"/>
                </a:tc>
                <a:tc>
                  <a:txBody>
                    <a:bodyPr/>
                    <a:lstStyle/>
                    <a:p>
                      <a:pPr algn="ctr"/>
                      <a:r>
                        <a:rPr lang="en-US" sz="1600" dirty="0"/>
                        <a:t>$1.89</a:t>
                      </a:r>
                    </a:p>
                  </a:txBody>
                  <a:tcPr anchor="ctr"/>
                </a:tc>
                <a:extLst>
                  <a:ext uri="{0D108BD9-81ED-4DB2-BD59-A6C34878D82A}">
                    <a16:rowId xmlns:a16="http://schemas.microsoft.com/office/drawing/2014/main" val="500341185"/>
                  </a:ext>
                </a:extLst>
              </a:tr>
            </a:tbl>
          </a:graphicData>
        </a:graphic>
      </p:graphicFrame>
      <p:sp>
        <p:nvSpPr>
          <p:cNvPr id="6" name="Title 5">
            <a:extLst>
              <a:ext uri="{FF2B5EF4-FFF2-40B4-BE49-F238E27FC236}">
                <a16:creationId xmlns:a16="http://schemas.microsoft.com/office/drawing/2014/main" id="{10A7E5D9-F659-3429-A5B1-9C311E6D2981}"/>
              </a:ext>
            </a:extLst>
          </p:cNvPr>
          <p:cNvSpPr txBox="1">
            <a:spLocks/>
          </p:cNvSpPr>
          <p:nvPr/>
        </p:nvSpPr>
        <p:spPr>
          <a:xfrm>
            <a:off x="133642" y="192024"/>
            <a:ext cx="6989533" cy="578105"/>
          </a:xfrm>
          <a:prstGeom prst="rect">
            <a:avLst/>
          </a:prstGeom>
        </p:spPr>
        <p:txBody>
          <a:bodyPr>
            <a:noAutofit/>
          </a:bodyPr>
          <a:lstStyle>
            <a:lvl1pPr algn="l" defTabSz="914400" rtl="0" eaLnBrk="1" latinLnBrk="0" hangingPunct="1">
              <a:lnSpc>
                <a:spcPct val="90000"/>
              </a:lnSpc>
              <a:spcBef>
                <a:spcPct val="0"/>
              </a:spcBef>
              <a:buNone/>
              <a:defRPr sz="40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3600" dirty="0"/>
              <a:t>Cost of Tax Rate Compression</a:t>
            </a:r>
            <a:endParaRPr lang="en-US" sz="3600" dirty="0">
              <a:latin typeface="+mn-lt"/>
            </a:endParaRPr>
          </a:p>
        </p:txBody>
      </p:sp>
      <p:sp>
        <p:nvSpPr>
          <p:cNvPr id="9" name="TextBox 8">
            <a:extLst>
              <a:ext uri="{FF2B5EF4-FFF2-40B4-BE49-F238E27FC236}">
                <a16:creationId xmlns:a16="http://schemas.microsoft.com/office/drawing/2014/main" id="{A6C663DE-E520-3D53-30A3-12C645BEB6EC}"/>
              </a:ext>
            </a:extLst>
          </p:cNvPr>
          <p:cNvSpPr txBox="1"/>
          <p:nvPr/>
        </p:nvSpPr>
        <p:spPr>
          <a:xfrm>
            <a:off x="7940529" y="5681019"/>
            <a:ext cx="3734135" cy="523220"/>
          </a:xfrm>
          <a:prstGeom prst="rect">
            <a:avLst/>
          </a:prstGeom>
          <a:noFill/>
        </p:spPr>
        <p:txBody>
          <a:bodyPr wrap="square" rtlCol="0">
            <a:spAutoFit/>
          </a:bodyPr>
          <a:lstStyle/>
          <a:p>
            <a:r>
              <a:rPr lang="en-US" sz="1400" b="1" i="1" dirty="0"/>
              <a:t>Amounts for FY24 &amp; FY25 are hypothetical and are based on long-term value growth trend</a:t>
            </a:r>
          </a:p>
        </p:txBody>
      </p:sp>
    </p:spTree>
    <p:extLst>
      <p:ext uri="{BB962C8B-B14F-4D97-AF65-F5344CB8AC3E}">
        <p14:creationId xmlns:p14="http://schemas.microsoft.com/office/powerpoint/2010/main" val="2060841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FDDFA49F-7231-065A-F431-BBEC9F2BB800}"/>
              </a:ext>
            </a:extLst>
          </p:cNvPr>
          <p:cNvGraphicFramePr>
            <a:graphicFrameLocks/>
          </p:cNvGraphicFramePr>
          <p:nvPr>
            <p:extLst>
              <p:ext uri="{D42A27DB-BD31-4B8C-83A1-F6EECF244321}">
                <p14:modId xmlns:p14="http://schemas.microsoft.com/office/powerpoint/2010/main" val="2037407618"/>
              </p:ext>
            </p:extLst>
          </p:nvPr>
        </p:nvGraphicFramePr>
        <p:xfrm>
          <a:off x="745587" y="1223889"/>
          <a:ext cx="10818055" cy="495182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00C31510-077B-2FDF-5BAC-3C668D8D7F17}"/>
              </a:ext>
            </a:extLst>
          </p:cNvPr>
          <p:cNvSpPr txBox="1"/>
          <p:nvPr/>
        </p:nvSpPr>
        <p:spPr>
          <a:xfrm>
            <a:off x="1802296" y="6175718"/>
            <a:ext cx="9528313" cy="307777"/>
          </a:xfrm>
          <a:prstGeom prst="rect">
            <a:avLst/>
          </a:prstGeom>
          <a:noFill/>
        </p:spPr>
        <p:txBody>
          <a:bodyPr wrap="square" rtlCol="0">
            <a:spAutoFit/>
          </a:bodyPr>
          <a:lstStyle/>
          <a:p>
            <a:pPr algn="r"/>
            <a:r>
              <a:rPr lang="en-US" sz="1400" i="1" dirty="0"/>
              <a:t>Source: Legislative Budget Board Summary of SB 1; February 6. 2023</a:t>
            </a:r>
          </a:p>
        </p:txBody>
      </p:sp>
      <p:sp>
        <p:nvSpPr>
          <p:cNvPr id="5" name="TextBox 4">
            <a:extLst>
              <a:ext uri="{FF2B5EF4-FFF2-40B4-BE49-F238E27FC236}">
                <a16:creationId xmlns:a16="http://schemas.microsoft.com/office/drawing/2014/main" id="{0DE07063-9E28-F870-0795-3AFF4285FCB2}"/>
              </a:ext>
            </a:extLst>
          </p:cNvPr>
          <p:cNvSpPr txBox="1"/>
          <p:nvPr/>
        </p:nvSpPr>
        <p:spPr>
          <a:xfrm>
            <a:off x="649357" y="453561"/>
            <a:ext cx="10243930" cy="523220"/>
          </a:xfrm>
          <a:prstGeom prst="rect">
            <a:avLst/>
          </a:prstGeom>
          <a:noFill/>
        </p:spPr>
        <p:txBody>
          <a:bodyPr wrap="square" rtlCol="0">
            <a:spAutoFit/>
          </a:bodyPr>
          <a:lstStyle/>
          <a:p>
            <a:r>
              <a:rPr lang="en-US" sz="2800" b="1" dirty="0"/>
              <a:t>Local vs. State Share of the Foundation School Program</a:t>
            </a:r>
          </a:p>
        </p:txBody>
      </p:sp>
      <p:cxnSp>
        <p:nvCxnSpPr>
          <p:cNvPr id="7" name="Straight Connector 6">
            <a:extLst>
              <a:ext uri="{FF2B5EF4-FFF2-40B4-BE49-F238E27FC236}">
                <a16:creationId xmlns:a16="http://schemas.microsoft.com/office/drawing/2014/main" id="{BE2BB379-11C9-3BC1-0B1F-7684F9D507E4}"/>
              </a:ext>
            </a:extLst>
          </p:cNvPr>
          <p:cNvCxnSpPr/>
          <p:nvPr/>
        </p:nvCxnSpPr>
        <p:spPr>
          <a:xfrm>
            <a:off x="1630017" y="2782957"/>
            <a:ext cx="970059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79033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179EBD-EE8D-CF3F-1B43-94B6FDE69CFE}"/>
              </a:ext>
            </a:extLst>
          </p:cNvPr>
          <p:cNvSpPr>
            <a:spLocks noGrp="1"/>
          </p:cNvSpPr>
          <p:nvPr>
            <p:ph type="title"/>
          </p:nvPr>
        </p:nvSpPr>
        <p:spPr>
          <a:xfrm>
            <a:off x="635000" y="640823"/>
            <a:ext cx="3418659" cy="5583148"/>
          </a:xfrm>
        </p:spPr>
        <p:txBody>
          <a:bodyPr anchor="ctr">
            <a:normAutofit/>
          </a:bodyPr>
          <a:lstStyle/>
          <a:p>
            <a:r>
              <a:rPr lang="en-US" sz="5400" dirty="0"/>
              <a:t>What we know from the base budget bills</a:t>
            </a:r>
          </a:p>
        </p:txBody>
      </p:sp>
      <p:sp>
        <p:nvSpPr>
          <p:cNvPr id="2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8EE74C3E-6FF2-1F92-A98D-554ED762321A}"/>
              </a:ext>
            </a:extLst>
          </p:cNvPr>
          <p:cNvGraphicFramePr>
            <a:graphicFrameLocks noGrp="1"/>
          </p:cNvGraphicFramePr>
          <p:nvPr>
            <p:ph idx="1"/>
            <p:extLst>
              <p:ext uri="{D42A27DB-BD31-4B8C-83A1-F6EECF244321}">
                <p14:modId xmlns:p14="http://schemas.microsoft.com/office/powerpoint/2010/main" val="352466198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2670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E6721C0-092A-C243-F2C7-29F7795C5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8700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CDBBC56B-5649-7732-D3E2-675052CCE6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93" t="2905" r="23430" b="6330"/>
          <a:stretch/>
        </p:blipFill>
        <p:spPr>
          <a:xfrm>
            <a:off x="4229539" y="408084"/>
            <a:ext cx="7549121" cy="6041831"/>
          </a:xfrm>
          <a:prstGeom prst="rect">
            <a:avLst/>
          </a:prstGeom>
        </p:spPr>
      </p:pic>
      <p:sp>
        <p:nvSpPr>
          <p:cNvPr id="6" name="TextBox 5">
            <a:extLst>
              <a:ext uri="{FF2B5EF4-FFF2-40B4-BE49-F238E27FC236}">
                <a16:creationId xmlns:a16="http://schemas.microsoft.com/office/drawing/2014/main" id="{EB02900B-11E6-46E2-B4BE-F14F6904EA90}"/>
              </a:ext>
            </a:extLst>
          </p:cNvPr>
          <p:cNvSpPr txBox="1"/>
          <p:nvPr/>
        </p:nvSpPr>
        <p:spPr>
          <a:xfrm>
            <a:off x="193040" y="233680"/>
            <a:ext cx="3332480" cy="369332"/>
          </a:xfrm>
          <a:prstGeom prst="rect">
            <a:avLst/>
          </a:prstGeom>
          <a:noFill/>
        </p:spPr>
        <p:txBody>
          <a:bodyPr wrap="square" rtlCol="0">
            <a:spAutoFit/>
          </a:bodyPr>
          <a:lstStyle/>
          <a:p>
            <a:r>
              <a:rPr lang="en-US" dirty="0"/>
              <a:t>Notified Recapture Districts 2023</a:t>
            </a:r>
          </a:p>
        </p:txBody>
      </p:sp>
      <p:sp>
        <p:nvSpPr>
          <p:cNvPr id="4" name="TextBox 3">
            <a:extLst>
              <a:ext uri="{FF2B5EF4-FFF2-40B4-BE49-F238E27FC236}">
                <a16:creationId xmlns:a16="http://schemas.microsoft.com/office/drawing/2014/main" id="{8277BC8A-4F6A-4772-9A0C-DCAC428E17E7}"/>
              </a:ext>
            </a:extLst>
          </p:cNvPr>
          <p:cNvSpPr txBox="1"/>
          <p:nvPr/>
        </p:nvSpPr>
        <p:spPr>
          <a:xfrm>
            <a:off x="8175135" y="6449915"/>
            <a:ext cx="3545840" cy="246221"/>
          </a:xfrm>
          <a:prstGeom prst="rect">
            <a:avLst/>
          </a:prstGeom>
          <a:noFill/>
        </p:spPr>
        <p:txBody>
          <a:bodyPr wrap="square" rtlCol="0">
            <a:spAutoFit/>
          </a:bodyPr>
          <a:lstStyle/>
          <a:p>
            <a:r>
              <a:rPr lang="en-US" sz="1000" dirty="0"/>
              <a:t>Source: TEA Website 2023 Excess Local Revenue Notification List</a:t>
            </a:r>
          </a:p>
        </p:txBody>
      </p:sp>
      <p:grpSp>
        <p:nvGrpSpPr>
          <p:cNvPr id="12" name="Group 11">
            <a:extLst>
              <a:ext uri="{FF2B5EF4-FFF2-40B4-BE49-F238E27FC236}">
                <a16:creationId xmlns:a16="http://schemas.microsoft.com/office/drawing/2014/main" id="{89D1384A-B4CC-4D5E-B103-C5C0483CAE5E}"/>
              </a:ext>
            </a:extLst>
          </p:cNvPr>
          <p:cNvGrpSpPr/>
          <p:nvPr/>
        </p:nvGrpSpPr>
        <p:grpSpPr>
          <a:xfrm>
            <a:off x="5372673" y="4815865"/>
            <a:ext cx="2543503" cy="1620199"/>
            <a:chOff x="1440443" y="1121785"/>
            <a:chExt cx="2543503" cy="1620199"/>
          </a:xfrm>
        </p:grpSpPr>
        <p:sp>
          <p:nvSpPr>
            <p:cNvPr id="2" name="Rectangle 1">
              <a:extLst>
                <a:ext uri="{FF2B5EF4-FFF2-40B4-BE49-F238E27FC236}">
                  <a16:creationId xmlns:a16="http://schemas.microsoft.com/office/drawing/2014/main" id="{21DE7D40-01BF-4968-B730-CCB72422CF7C}"/>
                </a:ext>
              </a:extLst>
            </p:cNvPr>
            <p:cNvSpPr/>
            <p:nvPr/>
          </p:nvSpPr>
          <p:spPr>
            <a:xfrm>
              <a:off x="1625249" y="2064690"/>
              <a:ext cx="266612" cy="223520"/>
            </a:xfrm>
            <a:prstGeom prst="rect">
              <a:avLst/>
            </a:prstGeom>
            <a:solidFill>
              <a:srgbClr val="083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436AC74-F8FC-4FFF-82F2-504980391A0A}"/>
                </a:ext>
              </a:extLst>
            </p:cNvPr>
            <p:cNvSpPr/>
            <p:nvPr/>
          </p:nvSpPr>
          <p:spPr>
            <a:xfrm>
              <a:off x="1625249" y="2450437"/>
              <a:ext cx="266612" cy="223520"/>
            </a:xfrm>
            <a:prstGeom prst="rect">
              <a:avLst/>
            </a:prstGeom>
            <a:solidFill>
              <a:srgbClr val="6BA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F0A4E83-9036-41AA-8AE1-47663A4367E6}"/>
                </a:ext>
              </a:extLst>
            </p:cNvPr>
            <p:cNvSpPr txBox="1"/>
            <p:nvPr/>
          </p:nvSpPr>
          <p:spPr>
            <a:xfrm>
              <a:off x="1870842" y="2007173"/>
              <a:ext cx="1524000" cy="338554"/>
            </a:xfrm>
            <a:prstGeom prst="rect">
              <a:avLst/>
            </a:prstGeom>
            <a:noFill/>
          </p:spPr>
          <p:txBody>
            <a:bodyPr wrap="square" rtlCol="0">
              <a:spAutoFit/>
            </a:bodyPr>
            <a:lstStyle/>
            <a:p>
              <a:r>
                <a:rPr lang="en-US" sz="1600" dirty="0"/>
                <a:t>Tier 1 &amp; Tier 2</a:t>
              </a:r>
            </a:p>
          </p:txBody>
        </p:sp>
        <p:sp>
          <p:nvSpPr>
            <p:cNvPr id="10" name="TextBox 9">
              <a:extLst>
                <a:ext uri="{FF2B5EF4-FFF2-40B4-BE49-F238E27FC236}">
                  <a16:creationId xmlns:a16="http://schemas.microsoft.com/office/drawing/2014/main" id="{51E72A3C-B91F-4855-86A5-2A08E2290A6F}"/>
                </a:ext>
              </a:extLst>
            </p:cNvPr>
            <p:cNvSpPr txBox="1"/>
            <p:nvPr/>
          </p:nvSpPr>
          <p:spPr>
            <a:xfrm>
              <a:off x="1870842" y="2403430"/>
              <a:ext cx="1524000" cy="338554"/>
            </a:xfrm>
            <a:prstGeom prst="rect">
              <a:avLst/>
            </a:prstGeom>
            <a:noFill/>
          </p:spPr>
          <p:txBody>
            <a:bodyPr wrap="square" rtlCol="0">
              <a:spAutoFit/>
            </a:bodyPr>
            <a:lstStyle/>
            <a:p>
              <a:r>
                <a:rPr lang="en-US" sz="1600" dirty="0"/>
                <a:t>Tier 2 Only</a:t>
              </a:r>
            </a:p>
          </p:txBody>
        </p:sp>
        <p:sp>
          <p:nvSpPr>
            <p:cNvPr id="11" name="TextBox 10">
              <a:extLst>
                <a:ext uri="{FF2B5EF4-FFF2-40B4-BE49-F238E27FC236}">
                  <a16:creationId xmlns:a16="http://schemas.microsoft.com/office/drawing/2014/main" id="{AE8A98D7-463D-4C8F-8818-5DCC34C8A647}"/>
                </a:ext>
              </a:extLst>
            </p:cNvPr>
            <p:cNvSpPr txBox="1"/>
            <p:nvPr/>
          </p:nvSpPr>
          <p:spPr>
            <a:xfrm>
              <a:off x="1440443" y="1121785"/>
              <a:ext cx="2543503" cy="830997"/>
            </a:xfrm>
            <a:prstGeom prst="rect">
              <a:avLst/>
            </a:prstGeom>
            <a:noFill/>
          </p:spPr>
          <p:txBody>
            <a:bodyPr wrap="square" rtlCol="0">
              <a:spAutoFit/>
            </a:bodyPr>
            <a:lstStyle/>
            <a:p>
              <a:r>
                <a:rPr lang="en-US" sz="1600" dirty="0"/>
                <a:t>Districts that would have Excess Local Revenue for 2022-23 in:</a:t>
              </a:r>
            </a:p>
          </p:txBody>
        </p:sp>
      </p:grpSp>
      <p:sp>
        <p:nvSpPr>
          <p:cNvPr id="3" name="AutoShape 3">
            <a:extLst>
              <a:ext uri="{FF2B5EF4-FFF2-40B4-BE49-F238E27FC236}">
                <a16:creationId xmlns:a16="http://schemas.microsoft.com/office/drawing/2014/main" id="{B2A6E9E7-219F-3941-2C40-82DAFA43C3ED}"/>
              </a:ext>
            </a:extLst>
          </p:cNvPr>
          <p:cNvSpPr/>
          <p:nvPr/>
        </p:nvSpPr>
        <p:spPr>
          <a:xfrm>
            <a:off x="0" y="0"/>
            <a:ext cx="4229539" cy="6858000"/>
          </a:xfrm>
          <a:prstGeom prst="rect">
            <a:avLst/>
          </a:prstGeom>
          <a:solidFill>
            <a:srgbClr val="5D7963"/>
          </a:solidFill>
        </p:spPr>
      </p:sp>
      <p:sp>
        <p:nvSpPr>
          <p:cNvPr id="7" name="TextBox 6">
            <a:extLst>
              <a:ext uri="{FF2B5EF4-FFF2-40B4-BE49-F238E27FC236}">
                <a16:creationId xmlns:a16="http://schemas.microsoft.com/office/drawing/2014/main" id="{E5BD53BE-BEA0-0B31-71C1-68A693C8CD4C}"/>
              </a:ext>
            </a:extLst>
          </p:cNvPr>
          <p:cNvSpPr txBox="1"/>
          <p:nvPr/>
        </p:nvSpPr>
        <p:spPr>
          <a:xfrm>
            <a:off x="609601" y="1028701"/>
            <a:ext cx="2915920" cy="4401205"/>
          </a:xfrm>
          <a:prstGeom prst="rect">
            <a:avLst/>
          </a:prstGeom>
          <a:noFill/>
        </p:spPr>
        <p:txBody>
          <a:bodyPr wrap="square" rtlCol="0">
            <a:spAutoFit/>
          </a:bodyPr>
          <a:lstStyle/>
          <a:p>
            <a:r>
              <a:rPr lang="en-US" sz="4000" dirty="0">
                <a:solidFill>
                  <a:schemeClr val="bg1"/>
                </a:solidFill>
                <a:latin typeface="Arial" panose="020B0604020202020204" pitchFamily="34" charset="0"/>
                <a:cs typeface="Arial" panose="020B0604020202020204" pitchFamily="34" charset="0"/>
              </a:rPr>
              <a:t>Recapture districts can be found in nearly every region of the state</a:t>
            </a:r>
            <a:r>
              <a:rPr lang="en-US" sz="3600" dirty="0">
                <a:solidFill>
                  <a:schemeClr val="bg1"/>
                </a:solidFill>
                <a:latin typeface="Aileron Heavy" panose="020B0604020202020204" charset="0"/>
              </a:rPr>
              <a:t>. </a:t>
            </a:r>
          </a:p>
        </p:txBody>
      </p:sp>
    </p:spTree>
    <p:extLst>
      <p:ext uri="{BB962C8B-B14F-4D97-AF65-F5344CB8AC3E}">
        <p14:creationId xmlns:p14="http://schemas.microsoft.com/office/powerpoint/2010/main" val="1864366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p:nvPr/>
        </p:nvSpPr>
        <p:spPr>
          <a:xfrm>
            <a:off x="0" y="0"/>
            <a:ext cx="7416800" cy="838200"/>
          </a:xfrm>
          <a:prstGeom prst="rect">
            <a:avLst/>
          </a:prstGeom>
          <a:solidFill>
            <a:srgbClr val="5D7963"/>
          </a:solidFill>
        </p:spPr>
      </p:sp>
      <p:sp>
        <p:nvSpPr>
          <p:cNvPr id="3" name="TextBox 5"/>
          <p:cNvSpPr txBox="1"/>
          <p:nvPr/>
        </p:nvSpPr>
        <p:spPr>
          <a:xfrm>
            <a:off x="711200" y="81358"/>
            <a:ext cx="5791200" cy="674095"/>
          </a:xfrm>
          <a:prstGeom prst="rect">
            <a:avLst/>
          </a:prstGeom>
        </p:spPr>
        <p:txBody>
          <a:bodyPr wrap="square" lIns="0" tIns="0" rIns="0" bIns="0" rtlCol="0" anchor="t">
            <a:spAutoFit/>
          </a:bodyPr>
          <a:lstStyle/>
          <a:p>
            <a:pPr algn="ctr" defTabSz="609630">
              <a:lnSpc>
                <a:spcPts val="5568"/>
              </a:lnSpc>
            </a:pPr>
            <a:r>
              <a:rPr lang="en-US" sz="4640" spc="93" dirty="0">
                <a:solidFill>
                  <a:srgbClr val="FFFFFF"/>
                </a:solidFill>
                <a:latin typeface="Aileron Heavy Bold"/>
              </a:rPr>
              <a:t>Possible Allies</a:t>
            </a:r>
          </a:p>
        </p:txBody>
      </p:sp>
      <p:graphicFrame>
        <p:nvGraphicFramePr>
          <p:cNvPr id="4" name="Table 3"/>
          <p:cNvGraphicFramePr>
            <a:graphicFrameLocks noGrp="1"/>
          </p:cNvGraphicFramePr>
          <p:nvPr>
            <p:extLst>
              <p:ext uri="{D42A27DB-BD31-4B8C-83A1-F6EECF244321}">
                <p14:modId xmlns:p14="http://schemas.microsoft.com/office/powerpoint/2010/main" val="2721640418"/>
              </p:ext>
            </p:extLst>
          </p:nvPr>
        </p:nvGraphicFramePr>
        <p:xfrm>
          <a:off x="723153" y="1507940"/>
          <a:ext cx="4622800" cy="4806078"/>
        </p:xfrm>
        <a:graphic>
          <a:graphicData uri="http://schemas.openxmlformats.org/drawingml/2006/table">
            <a:tbl>
              <a:tblPr firstRow="1" bandRow="1">
                <a:tableStyleId>{073A0DAA-6AF3-43AB-8588-CEC1D06C72B9}</a:tableStyleId>
              </a:tblPr>
              <a:tblGrid>
                <a:gridCol w="457200">
                  <a:extLst>
                    <a:ext uri="{9D8B030D-6E8A-4147-A177-3AD203B41FA5}">
                      <a16:colId xmlns:a16="http://schemas.microsoft.com/office/drawing/2014/main" val="3299572908"/>
                    </a:ext>
                  </a:extLst>
                </a:gridCol>
                <a:gridCol w="2624667">
                  <a:extLst>
                    <a:ext uri="{9D8B030D-6E8A-4147-A177-3AD203B41FA5}">
                      <a16:colId xmlns:a16="http://schemas.microsoft.com/office/drawing/2014/main" val="53398139"/>
                    </a:ext>
                  </a:extLst>
                </a:gridCol>
                <a:gridCol w="1540933">
                  <a:extLst>
                    <a:ext uri="{9D8B030D-6E8A-4147-A177-3AD203B41FA5}">
                      <a16:colId xmlns:a16="http://schemas.microsoft.com/office/drawing/2014/main" val="1210392208"/>
                    </a:ext>
                  </a:extLst>
                </a:gridCol>
              </a:tblGrid>
              <a:tr h="547343">
                <a:tc>
                  <a:txBody>
                    <a:bodyPr/>
                    <a:lstStyle/>
                    <a:p>
                      <a:endParaRPr lang="en-US" sz="1600" dirty="0">
                        <a:latin typeface="Aileron Regular" panose="020B0604020202020204" charset="0"/>
                      </a:endParaRPr>
                    </a:p>
                  </a:txBody>
                  <a:tcPr marL="60960" marR="60960" marT="30480" marB="30480"/>
                </a:tc>
                <a:tc>
                  <a:txBody>
                    <a:bodyPr/>
                    <a:lstStyle/>
                    <a:p>
                      <a:pPr algn="ctr"/>
                      <a:r>
                        <a:rPr lang="en-US" sz="1600" dirty="0">
                          <a:latin typeface="Aileron Regular" panose="020B0604020202020204" charset="0"/>
                        </a:rPr>
                        <a:t>School District</a:t>
                      </a:r>
                    </a:p>
                  </a:txBody>
                  <a:tcPr marL="60960" marR="60960" marT="30480" marB="30480" anchor="ctr"/>
                </a:tc>
                <a:tc>
                  <a:txBody>
                    <a:bodyPr/>
                    <a:lstStyle/>
                    <a:p>
                      <a:pPr algn="ctr"/>
                      <a:r>
                        <a:rPr lang="en-US" sz="1600" dirty="0">
                          <a:latin typeface="Aileron Regular" panose="020B0604020202020204" charset="0"/>
                        </a:rPr>
                        <a:t>Recapture</a:t>
                      </a:r>
                    </a:p>
                  </a:txBody>
                  <a:tcPr marL="60960" marR="60960" marT="30480" marB="30480" anchor="ctr"/>
                </a:tc>
                <a:extLst>
                  <a:ext uri="{0D108BD9-81ED-4DB2-BD59-A6C34878D82A}">
                    <a16:rowId xmlns:a16="http://schemas.microsoft.com/office/drawing/2014/main" val="2848966002"/>
                  </a:ext>
                </a:extLst>
              </a:tr>
              <a:tr h="446617">
                <a:tc>
                  <a:txBody>
                    <a:bodyPr/>
                    <a:lstStyle/>
                    <a:p>
                      <a:pPr algn="ctr"/>
                      <a:r>
                        <a:rPr lang="en-US" sz="1600" dirty="0">
                          <a:latin typeface="Aileron Regular" panose="020B0604020202020204" charset="0"/>
                        </a:rPr>
                        <a:t>1</a:t>
                      </a:r>
                    </a:p>
                  </a:txBody>
                  <a:tcPr marL="60960" marR="60960" marT="30480" marB="30480" anchor="ct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Austin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$874,991,079</a:t>
                      </a:r>
                    </a:p>
                  </a:txBody>
                  <a:tcPr marL="9525" marR="9525" marT="9525" marB="0" anchor="ctr"/>
                </a:tc>
                <a:extLst>
                  <a:ext uri="{0D108BD9-81ED-4DB2-BD59-A6C34878D82A}">
                    <a16:rowId xmlns:a16="http://schemas.microsoft.com/office/drawing/2014/main" val="3494812885"/>
                  </a:ext>
                </a:extLst>
              </a:tr>
              <a:tr h="317500">
                <a:tc>
                  <a:txBody>
                    <a:bodyPr/>
                    <a:lstStyle/>
                    <a:p>
                      <a:pPr algn="ctr"/>
                      <a:r>
                        <a:rPr lang="en-US" sz="1600" dirty="0">
                          <a:latin typeface="Aileron Regular" panose="020B0604020202020204" charset="0"/>
                        </a:rPr>
                        <a:t>2</a:t>
                      </a:r>
                    </a:p>
                  </a:txBody>
                  <a:tcPr marL="60960" marR="60960" marT="30480" marB="30480" anchor="ct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Pecos-Barstow-Toyah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$211,454,956</a:t>
                      </a:r>
                    </a:p>
                  </a:txBody>
                  <a:tcPr marL="9525" marR="9525" marT="9525" marB="0" anchor="ctr"/>
                </a:tc>
                <a:extLst>
                  <a:ext uri="{0D108BD9-81ED-4DB2-BD59-A6C34878D82A}">
                    <a16:rowId xmlns:a16="http://schemas.microsoft.com/office/drawing/2014/main" val="3570464264"/>
                  </a:ext>
                </a:extLst>
              </a:tr>
              <a:tr h="446617">
                <a:tc>
                  <a:txBody>
                    <a:bodyPr/>
                    <a:lstStyle/>
                    <a:p>
                      <a:pPr algn="ctr"/>
                      <a:r>
                        <a:rPr lang="en-US" sz="1600" dirty="0">
                          <a:latin typeface="Aileron Regular" panose="020B0604020202020204" charset="0"/>
                        </a:rPr>
                        <a:t>3</a:t>
                      </a:r>
                    </a:p>
                  </a:txBody>
                  <a:tcPr marL="60960" marR="60960" marT="30480" marB="30480" anchor="ct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Plano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$207,009,990</a:t>
                      </a:r>
                    </a:p>
                  </a:txBody>
                  <a:tcPr marL="9525" marR="9525" marT="9525" marB="0" anchor="ctr"/>
                </a:tc>
                <a:extLst>
                  <a:ext uri="{0D108BD9-81ED-4DB2-BD59-A6C34878D82A}">
                    <a16:rowId xmlns:a16="http://schemas.microsoft.com/office/drawing/2014/main" val="3058075844"/>
                  </a:ext>
                </a:extLst>
              </a:tr>
              <a:tr h="416983">
                <a:tc>
                  <a:txBody>
                    <a:bodyPr/>
                    <a:lstStyle/>
                    <a:p>
                      <a:pPr algn="ctr"/>
                      <a:r>
                        <a:rPr lang="en-US" sz="1600" dirty="0">
                          <a:latin typeface="Aileron Regular" panose="020B0604020202020204" charset="0"/>
                        </a:rPr>
                        <a:t>4</a:t>
                      </a:r>
                    </a:p>
                  </a:txBody>
                  <a:tcPr marL="60960" marR="60960" marT="30480" marB="30480" anchor="ct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Houston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$206,255,810</a:t>
                      </a:r>
                    </a:p>
                  </a:txBody>
                  <a:tcPr marL="9525" marR="9525" marT="9525" marB="0" anchor="ctr"/>
                </a:tc>
                <a:extLst>
                  <a:ext uri="{0D108BD9-81ED-4DB2-BD59-A6C34878D82A}">
                    <a16:rowId xmlns:a16="http://schemas.microsoft.com/office/drawing/2014/main" val="1337682391"/>
                  </a:ext>
                </a:extLst>
              </a:tr>
              <a:tr h="446617">
                <a:tc>
                  <a:txBody>
                    <a:bodyPr/>
                    <a:lstStyle/>
                    <a:p>
                      <a:pPr algn="ctr"/>
                      <a:r>
                        <a:rPr lang="en-US" sz="1600" dirty="0">
                          <a:latin typeface="Aileron Regular" panose="020B0604020202020204" charset="0"/>
                        </a:rPr>
                        <a:t>5</a:t>
                      </a:r>
                    </a:p>
                  </a:txBody>
                  <a:tcPr marL="60960" marR="60960" marT="30480" marB="30480" anchor="ct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Midland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$174,128,656</a:t>
                      </a:r>
                    </a:p>
                  </a:txBody>
                  <a:tcPr marL="9525" marR="9525" marT="9525" marB="0" anchor="ctr"/>
                </a:tc>
                <a:extLst>
                  <a:ext uri="{0D108BD9-81ED-4DB2-BD59-A6C34878D82A}">
                    <a16:rowId xmlns:a16="http://schemas.microsoft.com/office/drawing/2014/main" val="3847489268"/>
                  </a:ext>
                </a:extLst>
              </a:tr>
              <a:tr h="446617">
                <a:tc>
                  <a:txBody>
                    <a:bodyPr/>
                    <a:lstStyle/>
                    <a:p>
                      <a:pPr algn="ctr"/>
                      <a:r>
                        <a:rPr lang="en-US" sz="1600" dirty="0">
                          <a:latin typeface="Aileron Regular" panose="020B0604020202020204" charset="0"/>
                        </a:rPr>
                        <a:t>6</a:t>
                      </a:r>
                    </a:p>
                  </a:txBody>
                  <a:tcPr marL="60960" marR="60960" marT="30480" marB="30480" anchor="ct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Wink-Loving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$149,578,484</a:t>
                      </a:r>
                    </a:p>
                  </a:txBody>
                  <a:tcPr marL="9525" marR="9525" marT="9525" marB="0" anchor="ctr"/>
                </a:tc>
                <a:extLst>
                  <a:ext uri="{0D108BD9-81ED-4DB2-BD59-A6C34878D82A}">
                    <a16:rowId xmlns:a16="http://schemas.microsoft.com/office/drawing/2014/main" val="4025733211"/>
                  </a:ext>
                </a:extLst>
              </a:tr>
              <a:tr h="446617">
                <a:tc>
                  <a:txBody>
                    <a:bodyPr/>
                    <a:lstStyle/>
                    <a:p>
                      <a:pPr algn="ctr"/>
                      <a:r>
                        <a:rPr lang="en-US" sz="1600" dirty="0">
                          <a:latin typeface="Aileron Regular" panose="020B0604020202020204" charset="0"/>
                        </a:rPr>
                        <a:t>7</a:t>
                      </a:r>
                    </a:p>
                  </a:txBody>
                  <a:tcPr marL="60960" marR="60960" marT="30480" marB="30480" anchor="ct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Eanes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$121,708,382</a:t>
                      </a:r>
                    </a:p>
                  </a:txBody>
                  <a:tcPr marL="9525" marR="9525" marT="9525" marB="0" anchor="ctr"/>
                </a:tc>
                <a:extLst>
                  <a:ext uri="{0D108BD9-81ED-4DB2-BD59-A6C34878D82A}">
                    <a16:rowId xmlns:a16="http://schemas.microsoft.com/office/drawing/2014/main" val="3867576016"/>
                  </a:ext>
                </a:extLst>
              </a:tr>
              <a:tr h="438150">
                <a:tc>
                  <a:txBody>
                    <a:bodyPr/>
                    <a:lstStyle/>
                    <a:p>
                      <a:pPr algn="ctr"/>
                      <a:r>
                        <a:rPr lang="en-US" sz="1600" dirty="0">
                          <a:latin typeface="Aileron Regular" panose="020B0604020202020204" charset="0"/>
                        </a:rPr>
                        <a:t>8</a:t>
                      </a:r>
                    </a:p>
                  </a:txBody>
                  <a:tcPr marL="60960" marR="60960" marT="30480" marB="30480" anchor="ct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Highland Park ISD (Dallas)</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$104,477,232</a:t>
                      </a:r>
                    </a:p>
                  </a:txBody>
                  <a:tcPr marL="9525" marR="9525" marT="9525" marB="0" anchor="ctr"/>
                </a:tc>
                <a:extLst>
                  <a:ext uri="{0D108BD9-81ED-4DB2-BD59-A6C34878D82A}">
                    <a16:rowId xmlns:a16="http://schemas.microsoft.com/office/drawing/2014/main" val="3583070742"/>
                  </a:ext>
                </a:extLst>
              </a:tr>
              <a:tr h="406400">
                <a:tc>
                  <a:txBody>
                    <a:bodyPr/>
                    <a:lstStyle/>
                    <a:p>
                      <a:pPr algn="ctr"/>
                      <a:r>
                        <a:rPr lang="en-US" sz="1600" dirty="0">
                          <a:latin typeface="Aileron Regular" panose="020B0604020202020204" charset="0"/>
                        </a:rPr>
                        <a:t>9</a:t>
                      </a:r>
                    </a:p>
                  </a:txBody>
                  <a:tcPr marL="60960" marR="60960" marT="30480" marB="30480" anchor="ct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Rankin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$97,790,896 </a:t>
                      </a:r>
                    </a:p>
                  </a:txBody>
                  <a:tcPr marL="9525" marR="9525" marT="9525" marB="0" anchor="ctr"/>
                </a:tc>
                <a:extLst>
                  <a:ext uri="{0D108BD9-81ED-4DB2-BD59-A6C34878D82A}">
                    <a16:rowId xmlns:a16="http://schemas.microsoft.com/office/drawing/2014/main" val="2422437236"/>
                  </a:ext>
                </a:extLst>
              </a:tr>
              <a:tr h="446617">
                <a:tc>
                  <a:txBody>
                    <a:bodyPr/>
                    <a:lstStyle/>
                    <a:p>
                      <a:pPr algn="ctr"/>
                      <a:r>
                        <a:rPr lang="en-US" sz="1600" dirty="0">
                          <a:latin typeface="Aileron Regular" panose="020B0604020202020204" charset="0"/>
                        </a:rPr>
                        <a:t>10</a:t>
                      </a:r>
                    </a:p>
                  </a:txBody>
                  <a:tcPr marL="60960" marR="60960" marT="30480" marB="30480" anchor="ct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Round Rock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$88,844,042 </a:t>
                      </a:r>
                    </a:p>
                  </a:txBody>
                  <a:tcPr marL="9525" marR="9525" marT="9525" marB="0" anchor="ctr"/>
                </a:tc>
                <a:extLst>
                  <a:ext uri="{0D108BD9-81ED-4DB2-BD59-A6C34878D82A}">
                    <a16:rowId xmlns:a16="http://schemas.microsoft.com/office/drawing/2014/main" val="300115377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69478926"/>
              </p:ext>
            </p:extLst>
          </p:nvPr>
        </p:nvGraphicFramePr>
        <p:xfrm>
          <a:off x="5892800" y="1488517"/>
          <a:ext cx="5588001" cy="4783350"/>
        </p:xfrm>
        <a:graphic>
          <a:graphicData uri="http://schemas.openxmlformats.org/drawingml/2006/table">
            <a:tbl>
              <a:tblPr firstRow="1" bandRow="1">
                <a:tableStyleId>{073A0DAA-6AF3-43AB-8588-CEC1D06C72B9}</a:tableStyleId>
              </a:tblPr>
              <a:tblGrid>
                <a:gridCol w="2688492">
                  <a:extLst>
                    <a:ext uri="{9D8B030D-6E8A-4147-A177-3AD203B41FA5}">
                      <a16:colId xmlns:a16="http://schemas.microsoft.com/office/drawing/2014/main" val="3299572908"/>
                    </a:ext>
                  </a:extLst>
                </a:gridCol>
                <a:gridCol w="1490361">
                  <a:extLst>
                    <a:ext uri="{9D8B030D-6E8A-4147-A177-3AD203B41FA5}">
                      <a16:colId xmlns:a16="http://schemas.microsoft.com/office/drawing/2014/main" val="53398139"/>
                    </a:ext>
                  </a:extLst>
                </a:gridCol>
                <a:gridCol w="1409148">
                  <a:extLst>
                    <a:ext uri="{9D8B030D-6E8A-4147-A177-3AD203B41FA5}">
                      <a16:colId xmlns:a16="http://schemas.microsoft.com/office/drawing/2014/main" val="1210392208"/>
                    </a:ext>
                  </a:extLst>
                </a:gridCol>
              </a:tblGrid>
              <a:tr h="548640">
                <a:tc>
                  <a:txBody>
                    <a:bodyPr/>
                    <a:lstStyle/>
                    <a:p>
                      <a:pPr algn="ctr"/>
                      <a:r>
                        <a:rPr lang="en-US" sz="1600" dirty="0">
                          <a:latin typeface="Aileron Regular" panose="020B0604020202020204" charset="0"/>
                        </a:rPr>
                        <a:t>School District</a:t>
                      </a:r>
                    </a:p>
                  </a:txBody>
                  <a:tcPr marL="67056" marR="67056" marT="30480" marB="30480" anchor="ctr"/>
                </a:tc>
                <a:tc>
                  <a:txBody>
                    <a:bodyPr/>
                    <a:lstStyle/>
                    <a:p>
                      <a:pPr algn="ctr"/>
                      <a:r>
                        <a:rPr lang="en-US" sz="1600" dirty="0">
                          <a:latin typeface="Aileron Regular" panose="020B0604020202020204" charset="0"/>
                        </a:rPr>
                        <a:t>Recapture</a:t>
                      </a:r>
                    </a:p>
                  </a:txBody>
                  <a:tcPr marL="67056" marR="67056" marT="30480" marB="30480" anchor="ctr"/>
                </a:tc>
                <a:tc>
                  <a:txBody>
                    <a:bodyPr/>
                    <a:lstStyle/>
                    <a:p>
                      <a:pPr algn="ctr"/>
                      <a:r>
                        <a:rPr lang="en-US" sz="1600" dirty="0">
                          <a:latin typeface="Aileron Regular" panose="020B0604020202020204" charset="0"/>
                        </a:rPr>
                        <a:t>% of collections</a:t>
                      </a:r>
                    </a:p>
                  </a:txBody>
                  <a:tcPr marL="67056" marR="67056" marT="30480" marB="30480" anchor="ctr"/>
                </a:tc>
                <a:extLst>
                  <a:ext uri="{0D108BD9-81ED-4DB2-BD59-A6C34878D82A}">
                    <a16:rowId xmlns:a16="http://schemas.microsoft.com/office/drawing/2014/main" val="2848966002"/>
                  </a:ext>
                </a:extLst>
              </a:tr>
              <a:tr h="435269">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Wink-Loving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$149,578,484</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88%</a:t>
                      </a:r>
                    </a:p>
                  </a:txBody>
                  <a:tcPr marL="9525" marR="9525" marT="9525" marB="0" anchor="ctr"/>
                </a:tc>
                <a:extLst>
                  <a:ext uri="{0D108BD9-81ED-4DB2-BD59-A6C34878D82A}">
                    <a16:rowId xmlns:a16="http://schemas.microsoft.com/office/drawing/2014/main" val="3494812885"/>
                  </a:ext>
                </a:extLst>
              </a:tr>
              <a:tr h="435269">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Rankin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$97,790,896 </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88%</a:t>
                      </a:r>
                    </a:p>
                  </a:txBody>
                  <a:tcPr marL="9525" marR="9525" marT="9525" marB="0" anchor="ctr"/>
                </a:tc>
                <a:extLst>
                  <a:ext uri="{0D108BD9-81ED-4DB2-BD59-A6C34878D82A}">
                    <a16:rowId xmlns:a16="http://schemas.microsoft.com/office/drawing/2014/main" val="3058075844"/>
                  </a:ext>
                </a:extLst>
              </a:tr>
              <a:tr h="435269">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Grady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$63,397,346 </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87%</a:t>
                      </a:r>
                    </a:p>
                  </a:txBody>
                  <a:tcPr marL="9525" marR="9525" marT="9525" marB="0" anchor="ctr"/>
                </a:tc>
                <a:extLst>
                  <a:ext uri="{0D108BD9-81ED-4DB2-BD59-A6C34878D82A}">
                    <a16:rowId xmlns:a16="http://schemas.microsoft.com/office/drawing/2014/main" val="1337682391"/>
                  </a:ext>
                </a:extLst>
              </a:tr>
              <a:tr h="435269">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Pecos-Barstow-Toyah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$211,454,956</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85%</a:t>
                      </a:r>
                    </a:p>
                  </a:txBody>
                  <a:tcPr marL="9525" marR="9525" marT="9525" marB="0" anchor="ctr"/>
                </a:tc>
                <a:extLst>
                  <a:ext uri="{0D108BD9-81ED-4DB2-BD59-A6C34878D82A}">
                    <a16:rowId xmlns:a16="http://schemas.microsoft.com/office/drawing/2014/main" val="3107499819"/>
                  </a:ext>
                </a:extLst>
              </a:tr>
              <a:tr h="435269">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Glasscock County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$52,044,230</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85%</a:t>
                      </a:r>
                    </a:p>
                  </a:txBody>
                  <a:tcPr marL="9525" marR="9525" marT="9525" marB="0" anchor="ctr"/>
                </a:tc>
                <a:extLst>
                  <a:ext uri="{0D108BD9-81ED-4DB2-BD59-A6C34878D82A}">
                    <a16:rowId xmlns:a16="http://schemas.microsoft.com/office/drawing/2014/main" val="3847489268"/>
                  </a:ext>
                </a:extLst>
              </a:tr>
              <a:tr h="317289">
                <a:tc>
                  <a:txBody>
                    <a:bodyPr/>
                    <a:lstStyle/>
                    <a:p>
                      <a:pPr algn="l" fontAlgn="b"/>
                      <a:r>
                        <a:rPr lang="en-US" sz="1600" b="0" i="0" u="none" strike="noStrike" spc="-150" dirty="0">
                          <a:solidFill>
                            <a:srgbClr val="000000"/>
                          </a:solidFill>
                          <a:effectLst/>
                          <a:latin typeface="Arial" panose="020B0604020202020204" pitchFamily="34" charset="0"/>
                          <a:cs typeface="Arial" panose="020B0604020202020204" pitchFamily="34" charset="0"/>
                        </a:rPr>
                        <a:t>Culberson County-Allamoore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$50,674,057 </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84%</a:t>
                      </a:r>
                    </a:p>
                  </a:txBody>
                  <a:tcPr marL="9525" marR="9525" marT="9525" marB="0" anchor="ctr"/>
                </a:tc>
                <a:extLst>
                  <a:ext uri="{0D108BD9-81ED-4DB2-BD59-A6C34878D82A}">
                    <a16:rowId xmlns:a16="http://schemas.microsoft.com/office/drawing/2014/main" val="4025733211"/>
                  </a:ext>
                </a:extLst>
              </a:tr>
              <a:tr h="435269">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Westhoff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$7,160,946 </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84%</a:t>
                      </a:r>
                    </a:p>
                  </a:txBody>
                  <a:tcPr marL="9525" marR="9525" marT="9525" marB="0" anchor="ctr"/>
                </a:tc>
                <a:extLst>
                  <a:ext uri="{0D108BD9-81ED-4DB2-BD59-A6C34878D82A}">
                    <a16:rowId xmlns:a16="http://schemas.microsoft.com/office/drawing/2014/main" val="3867576016"/>
                  </a:ext>
                </a:extLst>
              </a:tr>
              <a:tr h="435269">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Kenedy County Wide CSD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$8,858,019 </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82%</a:t>
                      </a:r>
                    </a:p>
                  </a:txBody>
                  <a:tcPr marL="9525" marR="9525" marT="9525" marB="0" anchor="ctr"/>
                </a:tc>
                <a:extLst>
                  <a:ext uri="{0D108BD9-81ED-4DB2-BD59-A6C34878D82A}">
                    <a16:rowId xmlns:a16="http://schemas.microsoft.com/office/drawing/2014/main" val="1499116854"/>
                  </a:ext>
                </a:extLst>
              </a:tr>
              <a:tr h="435269">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Port Aransas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$28,332,542 </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80%</a:t>
                      </a:r>
                    </a:p>
                  </a:txBody>
                  <a:tcPr marL="9525" marR="9525" marT="9525" marB="0" anchor="ctr"/>
                </a:tc>
                <a:extLst>
                  <a:ext uri="{0D108BD9-81ED-4DB2-BD59-A6C34878D82A}">
                    <a16:rowId xmlns:a16="http://schemas.microsoft.com/office/drawing/2014/main" val="3583070742"/>
                  </a:ext>
                </a:extLst>
              </a:tr>
              <a:tr h="435269">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McMullen County ISD</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$23,550,294 </a:t>
                      </a:r>
                    </a:p>
                  </a:txBody>
                  <a:tcPr marL="9525" marR="9525" marT="9525" marB="0" anchor="ctr"/>
                </a:tc>
                <a:tc>
                  <a:txBody>
                    <a:bodyPr/>
                    <a:lstStyle/>
                    <a:p>
                      <a:pPr algn="r" fontAlgn="b"/>
                      <a:r>
                        <a:rPr lang="en-US" sz="1600" b="0" i="0" u="none" strike="noStrike" dirty="0">
                          <a:solidFill>
                            <a:srgbClr val="000000"/>
                          </a:solidFill>
                          <a:effectLst/>
                          <a:latin typeface="Arial" panose="020B0604020202020204" pitchFamily="34" charset="0"/>
                          <a:cs typeface="Arial" panose="020B0604020202020204" pitchFamily="34" charset="0"/>
                        </a:rPr>
                        <a:t>80%</a:t>
                      </a:r>
                    </a:p>
                  </a:txBody>
                  <a:tcPr marL="9525" marR="9525" marT="9525" marB="0" anchor="ctr"/>
                </a:tc>
                <a:extLst>
                  <a:ext uri="{0D108BD9-81ED-4DB2-BD59-A6C34878D82A}">
                    <a16:rowId xmlns:a16="http://schemas.microsoft.com/office/drawing/2014/main" val="939916022"/>
                  </a:ext>
                </a:extLst>
              </a:tr>
            </a:tbl>
          </a:graphicData>
        </a:graphic>
      </p:graphicFrame>
      <p:sp>
        <p:nvSpPr>
          <p:cNvPr id="6" name="TextBox 5"/>
          <p:cNvSpPr txBox="1"/>
          <p:nvPr/>
        </p:nvSpPr>
        <p:spPr>
          <a:xfrm>
            <a:off x="723153" y="1109465"/>
            <a:ext cx="4622800" cy="338554"/>
          </a:xfrm>
          <a:prstGeom prst="rect">
            <a:avLst/>
          </a:prstGeom>
          <a:noFill/>
        </p:spPr>
        <p:txBody>
          <a:bodyPr wrap="square" rtlCol="0">
            <a:spAutoFit/>
          </a:bodyPr>
          <a:lstStyle/>
          <a:p>
            <a:pPr defTabSz="609630"/>
            <a:r>
              <a:rPr lang="en-US" sz="1600" dirty="0">
                <a:solidFill>
                  <a:prstClr val="black"/>
                </a:solidFill>
                <a:latin typeface="Aileron Heavy" panose="020B0604020202020204" charset="0"/>
              </a:rPr>
              <a:t>Districts Paying the Most Recapture 2022-23</a:t>
            </a:r>
          </a:p>
        </p:txBody>
      </p:sp>
      <p:sp>
        <p:nvSpPr>
          <p:cNvPr id="7" name="TextBox 6"/>
          <p:cNvSpPr txBox="1"/>
          <p:nvPr/>
        </p:nvSpPr>
        <p:spPr>
          <a:xfrm>
            <a:off x="6604000" y="944602"/>
            <a:ext cx="4622800" cy="584775"/>
          </a:xfrm>
          <a:prstGeom prst="rect">
            <a:avLst/>
          </a:prstGeom>
          <a:noFill/>
        </p:spPr>
        <p:txBody>
          <a:bodyPr wrap="square" rtlCol="0">
            <a:spAutoFit/>
          </a:bodyPr>
          <a:lstStyle/>
          <a:p>
            <a:pPr algn="ctr" defTabSz="609630"/>
            <a:r>
              <a:rPr lang="en-US" sz="1600" dirty="0">
                <a:solidFill>
                  <a:prstClr val="black"/>
                </a:solidFill>
                <a:latin typeface="Aileron Heavy" panose="020B0604020202020204" charset="0"/>
              </a:rPr>
              <a:t>Districts Paying the Most Recapture as Percent of Total M&amp;O Tax Collections 2022-23</a:t>
            </a:r>
          </a:p>
        </p:txBody>
      </p:sp>
      <p:sp>
        <p:nvSpPr>
          <p:cNvPr id="10" name="TextBox 9"/>
          <p:cNvSpPr txBox="1"/>
          <p:nvPr/>
        </p:nvSpPr>
        <p:spPr>
          <a:xfrm>
            <a:off x="3505200" y="6373939"/>
            <a:ext cx="4775200" cy="276999"/>
          </a:xfrm>
          <a:prstGeom prst="rect">
            <a:avLst/>
          </a:prstGeom>
          <a:noFill/>
        </p:spPr>
        <p:txBody>
          <a:bodyPr wrap="square" rtlCol="0">
            <a:spAutoFit/>
          </a:bodyPr>
          <a:lstStyle/>
          <a:p>
            <a:pPr defTabSz="609630"/>
            <a:r>
              <a:rPr lang="en-US" sz="1200" i="1" dirty="0">
                <a:solidFill>
                  <a:prstClr val="black"/>
                </a:solidFill>
                <a:latin typeface="Calibri"/>
              </a:rPr>
              <a:t>Source: TEA SOF  Preliminary Data 2022-2023, accessed 2/8/2023</a:t>
            </a:r>
          </a:p>
        </p:txBody>
      </p:sp>
      <p:sp>
        <p:nvSpPr>
          <p:cNvPr id="11" name="AutoShape 3"/>
          <p:cNvSpPr/>
          <p:nvPr/>
        </p:nvSpPr>
        <p:spPr>
          <a:xfrm>
            <a:off x="0" y="0"/>
            <a:ext cx="8890000" cy="838200"/>
          </a:xfrm>
          <a:prstGeom prst="rect">
            <a:avLst/>
          </a:prstGeom>
          <a:solidFill>
            <a:srgbClr val="5D7963"/>
          </a:solidFill>
        </p:spPr>
      </p:sp>
      <p:sp>
        <p:nvSpPr>
          <p:cNvPr id="12" name="TextBox 5"/>
          <p:cNvSpPr txBox="1"/>
          <p:nvPr/>
        </p:nvSpPr>
        <p:spPr>
          <a:xfrm>
            <a:off x="355600" y="76429"/>
            <a:ext cx="8534400" cy="674095"/>
          </a:xfrm>
          <a:prstGeom prst="rect">
            <a:avLst/>
          </a:prstGeom>
        </p:spPr>
        <p:txBody>
          <a:bodyPr wrap="square" lIns="0" tIns="0" rIns="0" bIns="0" rtlCol="0" anchor="t">
            <a:spAutoFit/>
          </a:bodyPr>
          <a:lstStyle/>
          <a:p>
            <a:pPr algn="ctr" defTabSz="609630">
              <a:lnSpc>
                <a:spcPts val="5568"/>
              </a:lnSpc>
            </a:pPr>
            <a:r>
              <a:rPr lang="en-US" sz="4640" spc="93" dirty="0">
                <a:solidFill>
                  <a:srgbClr val="FFFFFF"/>
                </a:solidFill>
                <a:latin typeface="Aileron Heavy Bold"/>
              </a:rPr>
              <a:t>Top 10 Recapture Districts</a:t>
            </a:r>
          </a:p>
        </p:txBody>
      </p:sp>
    </p:spTree>
    <p:extLst>
      <p:ext uri="{BB962C8B-B14F-4D97-AF65-F5344CB8AC3E}">
        <p14:creationId xmlns:p14="http://schemas.microsoft.com/office/powerpoint/2010/main" val="1238067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150" y="2952355"/>
            <a:ext cx="1270501" cy="2120983"/>
          </a:xfrm>
          <a:prstGeom prst="rect">
            <a:avLst/>
          </a:prstGeom>
        </p:spPr>
      </p:pic>
      <p:sp>
        <p:nvSpPr>
          <p:cNvPr id="5" name="TextBox 4"/>
          <p:cNvSpPr txBox="1"/>
          <p:nvPr/>
        </p:nvSpPr>
        <p:spPr>
          <a:xfrm>
            <a:off x="7975600" y="3058739"/>
            <a:ext cx="5334000" cy="1938992"/>
          </a:xfrm>
          <a:prstGeom prst="rect">
            <a:avLst/>
          </a:prstGeom>
          <a:noFill/>
        </p:spPr>
        <p:txBody>
          <a:bodyPr wrap="square" rtlCol="0">
            <a:spAutoFit/>
          </a:bodyPr>
          <a:lstStyle/>
          <a:p>
            <a:r>
              <a:rPr lang="en-US" sz="2400" dirty="0"/>
              <a:t>Christy Rome</a:t>
            </a:r>
          </a:p>
          <a:p>
            <a:r>
              <a:rPr lang="en-US" sz="2400" dirty="0"/>
              <a:t>Executive Director</a:t>
            </a:r>
          </a:p>
          <a:p>
            <a:r>
              <a:rPr lang="en-US" sz="2400" dirty="0"/>
              <a:t>Texas School Coalition</a:t>
            </a:r>
          </a:p>
          <a:p>
            <a:r>
              <a:rPr lang="en-US" sz="2400" dirty="0"/>
              <a:t>512-732-9072</a:t>
            </a:r>
          </a:p>
          <a:p>
            <a:r>
              <a:rPr lang="en-US" sz="2400" dirty="0"/>
              <a:t>Christy@txsc.org</a:t>
            </a:r>
          </a:p>
        </p:txBody>
      </p:sp>
      <p:grpSp>
        <p:nvGrpSpPr>
          <p:cNvPr id="2" name="Group 13">
            <a:extLst>
              <a:ext uri="{FF2B5EF4-FFF2-40B4-BE49-F238E27FC236}">
                <a16:creationId xmlns:a16="http://schemas.microsoft.com/office/drawing/2014/main" id="{81DDD41F-4C38-DA1E-53AC-62F1DAC5A38B}"/>
              </a:ext>
            </a:extLst>
          </p:cNvPr>
          <p:cNvGrpSpPr/>
          <p:nvPr/>
        </p:nvGrpSpPr>
        <p:grpSpPr>
          <a:xfrm>
            <a:off x="1371600" y="0"/>
            <a:ext cx="4470400" cy="6844323"/>
            <a:chOff x="0" y="0"/>
            <a:chExt cx="8278403" cy="14020800"/>
          </a:xfrm>
        </p:grpSpPr>
        <p:pic>
          <p:nvPicPr>
            <p:cNvPr id="3" name="Picture 14">
              <a:extLst>
                <a:ext uri="{FF2B5EF4-FFF2-40B4-BE49-F238E27FC236}">
                  <a16:creationId xmlns:a16="http://schemas.microsoft.com/office/drawing/2014/main" id="{020C24CA-2BD0-2C4A-8D5C-64F89558D6A8}"/>
                </a:ext>
              </a:extLst>
            </p:cNvPr>
            <p:cNvPicPr>
              <a:picLocks noChangeAspect="1"/>
            </p:cNvPicPr>
            <p:nvPr/>
          </p:nvPicPr>
          <p:blipFill>
            <a:blip r:embed="rId4"/>
            <a:srcRect t="11687" b="14311"/>
            <a:stretch>
              <a:fillRect/>
            </a:stretch>
          </p:blipFill>
          <p:spPr>
            <a:xfrm>
              <a:off x="0" y="4834467"/>
              <a:ext cx="8278403" cy="9186333"/>
            </a:xfrm>
            <a:prstGeom prst="rect">
              <a:avLst/>
            </a:prstGeom>
          </p:spPr>
        </p:pic>
        <p:pic>
          <p:nvPicPr>
            <p:cNvPr id="6" name="Picture 15">
              <a:extLst>
                <a:ext uri="{FF2B5EF4-FFF2-40B4-BE49-F238E27FC236}">
                  <a16:creationId xmlns:a16="http://schemas.microsoft.com/office/drawing/2014/main" id="{200DAD53-99FA-A499-E178-4A36E73E78A5}"/>
                </a:ext>
              </a:extLst>
            </p:cNvPr>
            <p:cNvPicPr>
              <a:picLocks noChangeAspect="1"/>
            </p:cNvPicPr>
            <p:nvPr/>
          </p:nvPicPr>
          <p:blipFill>
            <a:blip r:embed="rId5"/>
            <a:srcRect t="8309" b="8309"/>
            <a:stretch>
              <a:fillRect/>
            </a:stretch>
          </p:blipFill>
          <p:spPr>
            <a:xfrm>
              <a:off x="0" y="0"/>
              <a:ext cx="8278403" cy="4593167"/>
            </a:xfrm>
            <a:prstGeom prst="rect">
              <a:avLst/>
            </a:prstGeom>
          </p:spPr>
        </p:pic>
      </p:grpSp>
      <p:sp>
        <p:nvSpPr>
          <p:cNvPr id="7" name="TextBox 6">
            <a:extLst>
              <a:ext uri="{FF2B5EF4-FFF2-40B4-BE49-F238E27FC236}">
                <a16:creationId xmlns:a16="http://schemas.microsoft.com/office/drawing/2014/main" id="{D0A086D7-F263-54AF-3FEB-3665D08AABD5}"/>
              </a:ext>
            </a:extLst>
          </p:cNvPr>
          <p:cNvSpPr txBox="1"/>
          <p:nvPr/>
        </p:nvSpPr>
        <p:spPr>
          <a:xfrm>
            <a:off x="6508126" y="1110630"/>
            <a:ext cx="3810000" cy="913199"/>
          </a:xfrm>
          <a:prstGeom prst="rect">
            <a:avLst/>
          </a:prstGeom>
          <a:noFill/>
        </p:spPr>
        <p:txBody>
          <a:bodyPr wrap="square" rtlCol="0">
            <a:spAutoFit/>
          </a:bodyPr>
          <a:lstStyle/>
          <a:p>
            <a:r>
              <a:rPr lang="en-US" sz="5334" b="1" dirty="0"/>
              <a:t>Questions?</a:t>
            </a: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4543" t="33460" r="14876" b="35361"/>
          <a:stretch/>
        </p:blipFill>
        <p:spPr>
          <a:xfrm>
            <a:off x="6350000" y="5215424"/>
            <a:ext cx="5334000" cy="1325418"/>
          </a:xfrm>
          <a:prstGeom prst="rect">
            <a:avLst/>
          </a:prstGeom>
        </p:spPr>
      </p:pic>
    </p:spTree>
    <p:extLst>
      <p:ext uri="{BB962C8B-B14F-4D97-AF65-F5344CB8AC3E}">
        <p14:creationId xmlns:p14="http://schemas.microsoft.com/office/powerpoint/2010/main" val="3581463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 letter&#10;&#10;Description automatically generated">
            <a:extLst>
              <a:ext uri="{FF2B5EF4-FFF2-40B4-BE49-F238E27FC236}">
                <a16:creationId xmlns:a16="http://schemas.microsoft.com/office/drawing/2014/main" id="{ED400F08-440F-42F9-CF72-95912A6DF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1807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97D71EDF-7088-F312-E19D-21F55B22E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9837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glass, container&#10;&#10;Description automatically generated">
            <a:extLst>
              <a:ext uri="{FF2B5EF4-FFF2-40B4-BE49-F238E27FC236}">
                <a16:creationId xmlns:a16="http://schemas.microsoft.com/office/drawing/2014/main" id="{13D13A7F-BF25-4E0A-C8F9-6F11CE4C0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5992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some pipes&#10;&#10;Description automatically generated with low confidence">
            <a:extLst>
              <a:ext uri="{FF2B5EF4-FFF2-40B4-BE49-F238E27FC236}">
                <a16:creationId xmlns:a16="http://schemas.microsoft.com/office/drawing/2014/main" id="{3105DB3C-0B37-1194-7CF7-689E7812A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7980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some pipes&#10;&#10;Description automatically generated with low confidence">
            <a:extLst>
              <a:ext uri="{FF2B5EF4-FFF2-40B4-BE49-F238E27FC236}">
                <a16:creationId xmlns:a16="http://schemas.microsoft.com/office/drawing/2014/main" id="{523B9FFE-FB90-447C-D89F-A3A80C293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9874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t="10529" b="43138"/>
          <a:stretch>
            <a:fillRect/>
          </a:stretch>
        </p:blipFill>
        <p:spPr>
          <a:xfrm>
            <a:off x="685800" y="2556549"/>
            <a:ext cx="5852937" cy="3615651"/>
          </a:xfrm>
          <a:prstGeom prst="rect">
            <a:avLst/>
          </a:prstGeom>
        </p:spPr>
      </p:pic>
      <p:pic>
        <p:nvPicPr>
          <p:cNvPr id="3" name="Picture 3"/>
          <p:cNvPicPr>
            <a:picLocks noChangeAspect="1"/>
          </p:cNvPicPr>
          <p:nvPr/>
        </p:nvPicPr>
        <p:blipFill>
          <a:blip r:embed="rId6"/>
          <a:srcRect/>
          <a:stretch>
            <a:fillRect/>
          </a:stretch>
        </p:blipFill>
        <p:spPr>
          <a:xfrm>
            <a:off x="6891337" y="0"/>
            <a:ext cx="5300663" cy="6858000"/>
          </a:xfrm>
          <a:prstGeom prst="rect">
            <a:avLst/>
          </a:prstGeom>
        </p:spPr>
      </p:pic>
      <p:sp>
        <p:nvSpPr>
          <p:cNvPr id="4" name="TextBox 4"/>
          <p:cNvSpPr txBox="1"/>
          <p:nvPr/>
        </p:nvSpPr>
        <p:spPr>
          <a:xfrm>
            <a:off x="685800" y="596900"/>
            <a:ext cx="5852937" cy="1084015"/>
          </a:xfrm>
          <a:prstGeom prst="rect">
            <a:avLst/>
          </a:prstGeom>
        </p:spPr>
        <p:txBody>
          <a:bodyPr lIns="0" tIns="0" rIns="0" bIns="0" rtlCol="0" anchor="t">
            <a:spAutoFit/>
          </a:bodyPr>
          <a:lstStyle/>
          <a:p>
            <a:pPr algn="ctr" defTabSz="609630">
              <a:lnSpc>
                <a:spcPts val="2939"/>
              </a:lnSpc>
            </a:pPr>
            <a:r>
              <a:rPr lang="en-US" sz="2100" dirty="0">
                <a:solidFill>
                  <a:srgbClr val="000000"/>
                </a:solidFill>
                <a:latin typeface="Avenir Next LT Pro 1"/>
              </a:rPr>
              <a:t>Comptroller Glenn Hegar issued the Biennial Revenue Estimate (BRE), telling lawmakers how much they have to spend.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ke It Rain Money GIF by yvngswa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752600"/>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7400" y="635000"/>
            <a:ext cx="8077200" cy="830997"/>
          </a:xfrm>
          <a:prstGeom prst="rect">
            <a:avLst/>
          </a:prstGeom>
          <a:noFill/>
        </p:spPr>
        <p:txBody>
          <a:bodyPr wrap="square" rtlCol="0">
            <a:spAutoFit/>
          </a:bodyPr>
          <a:lstStyle/>
          <a:p>
            <a:pPr defTabSz="609630"/>
            <a:r>
              <a:rPr lang="en-US" sz="4800" b="1" dirty="0">
                <a:solidFill>
                  <a:prstClr val="black"/>
                </a:solidFill>
                <a:latin typeface="Calibri"/>
              </a:rPr>
              <a:t>Texas has a $33 billion surplus!</a:t>
            </a:r>
          </a:p>
        </p:txBody>
      </p:sp>
    </p:spTree>
    <p:extLst>
      <p:ext uri="{BB962C8B-B14F-4D97-AF65-F5344CB8AC3E}">
        <p14:creationId xmlns:p14="http://schemas.microsoft.com/office/powerpoint/2010/main" val="737559512"/>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3082</TotalTime>
  <Words>992</Words>
  <Application>Microsoft Office PowerPoint</Application>
  <PresentationFormat>Widescreen</PresentationFormat>
  <Paragraphs>187</Paragraphs>
  <Slides>27</Slides>
  <Notes>26</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Aileron Heavy</vt:lpstr>
      <vt:lpstr>Aileron Heavy Bold</vt:lpstr>
      <vt:lpstr>Aileron Regular</vt:lpstr>
      <vt:lpstr>Arial</vt:lpstr>
      <vt:lpstr>Avenir Next LT Pro 1</vt:lpstr>
      <vt:lpstr>Avenir Next LT Pro Demi</vt:lpstr>
      <vt:lpstr>Calibri</vt:lpstr>
      <vt:lpstr>Calibri Light</vt:lpstr>
      <vt:lpstr>Segoe Script</vt:lpstr>
      <vt:lpstr>Tw Cen MT Condensed</vt:lpstr>
      <vt:lpstr>Office Theme</vt:lpstr>
      <vt:lpstr>8_Office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Recapture: Appropriations vs. Actual</vt:lpstr>
      <vt:lpstr>Total Recapture 1994-2023</vt:lpstr>
      <vt:lpstr>PowerPoint Presentation</vt:lpstr>
      <vt:lpstr>PowerPoint Presentation</vt:lpstr>
      <vt:lpstr>PowerPoint Presentation</vt:lpstr>
      <vt:lpstr>Recapture has grown by 84% since initial HB 3 reduction </vt:lpstr>
      <vt:lpstr>PowerPoint Presentation</vt:lpstr>
      <vt:lpstr>PowerPoint Presentation</vt:lpstr>
      <vt:lpstr>PowerPoint Presentation</vt:lpstr>
      <vt:lpstr>PowerPoint Presentation</vt:lpstr>
      <vt:lpstr>What we know from the base budget bills</vt:lpstr>
      <vt:lpstr>PowerPoint Presentation</vt:lpstr>
      <vt:lpstr>PowerPoint Presentation</vt:lpstr>
      <vt:lpstr>PowerPoint Presentation</vt:lpstr>
      <vt:lpstr>PowerPoint Presentation</vt:lpstr>
    </vt:vector>
  </TitlesOfParts>
  <Company>Eanes 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Christy Rome</dc:creator>
  <cp:lastModifiedBy>Christy Rome</cp:lastModifiedBy>
  <cp:revision>55</cp:revision>
  <cp:lastPrinted>2023-02-08T23:10:39Z</cp:lastPrinted>
  <dcterms:created xsi:type="dcterms:W3CDTF">2022-06-24T14:23:58Z</dcterms:created>
  <dcterms:modified xsi:type="dcterms:W3CDTF">2023-02-09T20:05:43Z</dcterms:modified>
</cp:coreProperties>
</file>