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  <p:sldMasterId id="2147483724" r:id="rId3"/>
    <p:sldMasterId id="2147483839" r:id="rId4"/>
    <p:sldMasterId id="2147483852" r:id="rId5"/>
    <p:sldMasterId id="2147483917" r:id="rId6"/>
    <p:sldMasterId id="2147483942" r:id="rId7"/>
    <p:sldMasterId id="2147483954" r:id="rId8"/>
    <p:sldMasterId id="2147483966" r:id="rId9"/>
  </p:sldMasterIdLst>
  <p:notesMasterIdLst>
    <p:notesMasterId r:id="rId35"/>
  </p:notesMasterIdLst>
  <p:sldIdLst>
    <p:sldId id="305" r:id="rId10"/>
    <p:sldId id="315" r:id="rId11"/>
    <p:sldId id="316" r:id="rId12"/>
    <p:sldId id="321" r:id="rId13"/>
    <p:sldId id="291" r:id="rId14"/>
    <p:sldId id="322" r:id="rId15"/>
    <p:sldId id="292" r:id="rId16"/>
    <p:sldId id="331" r:id="rId17"/>
    <p:sldId id="272" r:id="rId18"/>
    <p:sldId id="317" r:id="rId19"/>
    <p:sldId id="323" r:id="rId20"/>
    <p:sldId id="288" r:id="rId21"/>
    <p:sldId id="326" r:id="rId22"/>
    <p:sldId id="324" r:id="rId23"/>
    <p:sldId id="325" r:id="rId24"/>
    <p:sldId id="328" r:id="rId25"/>
    <p:sldId id="318" r:id="rId26"/>
    <p:sldId id="334" r:id="rId27"/>
    <p:sldId id="327" r:id="rId28"/>
    <p:sldId id="319" r:id="rId29"/>
    <p:sldId id="301" r:id="rId30"/>
    <p:sldId id="302" r:id="rId31"/>
    <p:sldId id="320" r:id="rId32"/>
    <p:sldId id="329" r:id="rId33"/>
    <p:sldId id="330" r:id="rId3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75BC"/>
    <a:srgbClr val="438A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87565" autoAdjust="0"/>
  </p:normalViewPr>
  <p:slideViewPr>
    <p:cSldViewPr snapToGrid="0">
      <p:cViewPr varScale="1">
        <p:scale>
          <a:sx n="57" d="100"/>
          <a:sy n="57" d="100"/>
        </p:scale>
        <p:origin x="95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Rome\Dropbox\Texas%20School%20Coalition\88th%20Legislature\Key_Economic_Indicators_updated%20May%206%202022_with%20inflation%20graph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Rome\Dropbox\Texas%20School%20Coalition\88th%20Legislature\cost%20per%20100%20dollar%20increase%20in%20B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Rome\Dropbox\Texas%20School%20Coalition\Recapture\Plano%20and%20Statewide%20Historic%20Recap%20data%20for%20graphs_Sept2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Rome\AppData\Roaming\Microsoft\Excel\Plano%20and%20Statewide%20Historic%20Recap%20data%20for%20graphs_Sept21_with%20May22%20graph%20(version%201).xlsb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Rome\Dropbox\Texas%20School%20Coalition\Recapture\2020%20&amp;%202021%20Recapture%20Comparison%20to%20Appropriated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Rome\Dropbox\Texas%20School%20Coalition\Recapture\change%20in%20recapture%20per%20100%20increase%20in%20BA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Rome\Dropbox\Texas%20School%20Coalition\New%20Legislative%20Districts_2021\Senate%20District%20Population%20Ch%2049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Rome\Dropbox\Texas%20School%20Coalition\New%20Legislative%20Districts_2021\House%20District%20Population%20Ch%2049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Key_Economic_Indicators_updated!$BG$7</c:f>
              <c:strCache>
                <c:ptCount val="1"/>
                <c:pt idx="0">
                  <c:v>Average Consumer Price Index for Texas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76200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Key_Economic_Indicators_updated!$BF$8:$BF$11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xVal>
          <c:yVal>
            <c:numRef>
              <c:f>Key_Economic_Indicators_updated!$BG$8:$BG$11</c:f>
              <c:numCache>
                <c:formatCode>General</c:formatCode>
                <c:ptCount val="4"/>
                <c:pt idx="0">
                  <c:v>232.143</c:v>
                </c:pt>
                <c:pt idx="1">
                  <c:v>233.935</c:v>
                </c:pt>
                <c:pt idx="2">
                  <c:v>240.375</c:v>
                </c:pt>
                <c:pt idx="3" formatCode="#,##0.000">
                  <c:v>258.81963636363639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0D2-4BFA-9CF5-16891BE41D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8642896"/>
        <c:axId val="258648304"/>
      </c:scatterChart>
      <c:valAx>
        <c:axId val="258642896"/>
        <c:scaling>
          <c:orientation val="minMax"/>
          <c:max val="2022"/>
          <c:min val="201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8648304"/>
        <c:crosses val="autoZero"/>
        <c:crossBetween val="midCat"/>
        <c:majorUnit val="1"/>
      </c:valAx>
      <c:valAx>
        <c:axId val="258648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86428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Sheet1!$B$3:$B$10</c:f>
              <c:numCache>
                <c:formatCode>"$"#,##0</c:formatCode>
                <c:ptCount val="8"/>
                <c:pt idx="0">
                  <c:v>6160</c:v>
                </c:pt>
                <c:pt idx="1">
                  <c:v>6260</c:v>
                </c:pt>
                <c:pt idx="2">
                  <c:v>6360</c:v>
                </c:pt>
                <c:pt idx="3">
                  <c:v>6460</c:v>
                </c:pt>
                <c:pt idx="4">
                  <c:v>6560</c:v>
                </c:pt>
                <c:pt idx="5">
                  <c:v>6660</c:v>
                </c:pt>
                <c:pt idx="6">
                  <c:v>6760</c:v>
                </c:pt>
                <c:pt idx="7">
                  <c:v>6860</c:v>
                </c:pt>
              </c:numCache>
            </c:numRef>
          </c:cat>
          <c:val>
            <c:numRef>
              <c:f>Sheet1!$C$3:$C$10</c:f>
              <c:numCache>
                <c:formatCode>"$"#,##0.0</c:formatCode>
                <c:ptCount val="8"/>
                <c:pt idx="0" formatCode="&quot;$&quot;#,##0">
                  <c:v>0</c:v>
                </c:pt>
                <c:pt idx="1">
                  <c:v>1.3563749411818009</c:v>
                </c:pt>
                <c:pt idx="2">
                  <c:v>2.8070053255524825</c:v>
                </c:pt>
                <c:pt idx="3">
                  <c:v>4.2720032321978687</c:v>
                </c:pt>
                <c:pt idx="4">
                  <c:v>5.7897562106278988</c:v>
                </c:pt>
                <c:pt idx="5">
                  <c:v>7.3328149894778134</c:v>
                </c:pt>
                <c:pt idx="6">
                  <c:v>8.8959762259213555</c:v>
                </c:pt>
                <c:pt idx="7">
                  <c:v>10.464573945789887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F2-4ED7-9CD7-9066E8A1D5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0335167"/>
        <c:axId val="460327823"/>
      </c:barChart>
      <c:catAx>
        <c:axId val="460335167"/>
        <c:scaling>
          <c:orientation val="minMax"/>
        </c:scaling>
        <c:delete val="0"/>
        <c:axPos val="b"/>
        <c:numFmt formatCode="&quot;$&quot;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327823"/>
        <c:crosses val="autoZero"/>
        <c:auto val="1"/>
        <c:lblAlgn val="ctr"/>
        <c:lblOffset val="100"/>
        <c:noMultiLvlLbl val="0"/>
      </c:catAx>
      <c:valAx>
        <c:axId val="4603278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3351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spPr>
            <a:solidFill>
              <a:srgbClr val="1B75BC"/>
            </a:solidFill>
            <a:ln>
              <a:noFill/>
            </a:ln>
            <a:effectLst/>
          </c:spPr>
          <c:cat>
            <c:strRef>
              <c:f>Statewide!$B$2:$B$31</c:f>
              <c:strCache>
                <c:ptCount val="30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  <c:pt idx="28">
                  <c:v>2022*</c:v>
                </c:pt>
                <c:pt idx="29">
                  <c:v>2023*</c:v>
                </c:pt>
              </c:strCache>
            </c:strRef>
          </c:cat>
          <c:val>
            <c:numRef>
              <c:f>Statewide!$C$2:$C$31</c:f>
              <c:numCache>
                <c:formatCode>_("$"* #,##0_);_("$"* \(#,##0\);_("$"* "-"??_);_(@_)</c:formatCode>
                <c:ptCount val="30"/>
                <c:pt idx="0">
                  <c:v>131480545</c:v>
                </c:pt>
                <c:pt idx="1">
                  <c:v>259663862</c:v>
                </c:pt>
                <c:pt idx="2">
                  <c:v>265525052</c:v>
                </c:pt>
                <c:pt idx="3">
                  <c:v>209329356</c:v>
                </c:pt>
                <c:pt idx="4">
                  <c:v>244894409</c:v>
                </c:pt>
                <c:pt idx="5">
                  <c:v>479084854</c:v>
                </c:pt>
                <c:pt idx="6">
                  <c:v>466462963</c:v>
                </c:pt>
                <c:pt idx="7">
                  <c:v>530152838</c:v>
                </c:pt>
                <c:pt idx="8">
                  <c:v>760957736</c:v>
                </c:pt>
                <c:pt idx="9">
                  <c:v>971535061</c:v>
                </c:pt>
                <c:pt idx="10">
                  <c:v>1075602976</c:v>
                </c:pt>
                <c:pt idx="11">
                  <c:v>1114880702</c:v>
                </c:pt>
                <c:pt idx="12">
                  <c:v>1298985554</c:v>
                </c:pt>
                <c:pt idx="13">
                  <c:v>1426512022</c:v>
                </c:pt>
                <c:pt idx="14">
                  <c:v>1137319193</c:v>
                </c:pt>
                <c:pt idx="15">
                  <c:v>1434887246</c:v>
                </c:pt>
                <c:pt idx="16">
                  <c:v>1071219907</c:v>
                </c:pt>
                <c:pt idx="17">
                  <c:v>1038261804</c:v>
                </c:pt>
                <c:pt idx="18">
                  <c:v>1085016723</c:v>
                </c:pt>
                <c:pt idx="19">
                  <c:v>1066593162</c:v>
                </c:pt>
                <c:pt idx="20">
                  <c:v>1205002704</c:v>
                </c:pt>
                <c:pt idx="21">
                  <c:v>1483246058</c:v>
                </c:pt>
                <c:pt idx="22">
                  <c:v>1575260848</c:v>
                </c:pt>
                <c:pt idx="23">
                  <c:v>1699046129</c:v>
                </c:pt>
                <c:pt idx="24">
                  <c:v>2004903422</c:v>
                </c:pt>
                <c:pt idx="25">
                  <c:v>2687042428</c:v>
                </c:pt>
                <c:pt idx="26">
                  <c:v>2557802934</c:v>
                </c:pt>
                <c:pt idx="27" formatCode="&quot;$&quot;#,##0">
                  <c:v>2969720781</c:v>
                </c:pt>
                <c:pt idx="28" formatCode="&quot;$&quot;#,##0">
                  <c:v>3221204502</c:v>
                </c:pt>
                <c:pt idx="29" formatCode="&quot;$&quot;#,##0_);[Red]\(&quot;$&quot;#,##0\)">
                  <c:v>3364471410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CD-48DD-B26C-5BE2B7651C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9538864"/>
        <c:axId val="1279540112"/>
      </c:areaChart>
      <c:catAx>
        <c:axId val="1279538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9540112"/>
        <c:crosses val="autoZero"/>
        <c:auto val="1"/>
        <c:lblAlgn val="ctr"/>
        <c:lblOffset val="100"/>
        <c:noMultiLvlLbl val="0"/>
      </c:catAx>
      <c:valAx>
        <c:axId val="1279540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9538864"/>
        <c:crosses val="autoZero"/>
        <c:crossBetween val="midCat"/>
        <c:dispUnits>
          <c:builtInUnit val="b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Recapture</c:v>
                </c:pt>
              </c:strCache>
            </c:strRef>
          </c:tx>
          <c:spPr>
            <a:solidFill>
              <a:srgbClr val="0070C0"/>
            </a:solidFill>
            <a:ln w="190500">
              <a:solidFill>
                <a:srgbClr val="0070C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517-44C6-A85F-A697AA21FC95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517-44C6-A85F-A697AA21FC95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517-44C6-A85F-A697AA21FC95}"/>
              </c:ext>
            </c:extLst>
          </c:dPt>
          <c:dPt>
            <c:idx val="3"/>
            <c:invertIfNegative val="0"/>
            <c:bubble3D val="0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517-44C6-A85F-A697AA21FC95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517-44C6-A85F-A697AA21FC95}"/>
              </c:ext>
            </c:extLst>
          </c:dPt>
          <c:dPt>
            <c:idx val="5"/>
            <c:invertIfNegative val="0"/>
            <c:bubble3D val="0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517-44C6-A85F-A697AA21FC95}"/>
              </c:ext>
            </c:extLst>
          </c:dPt>
          <c:dPt>
            <c:idx val="6"/>
            <c:invertIfNegative val="0"/>
            <c:bubble3D val="0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517-44C6-A85F-A697AA21FC95}"/>
              </c:ext>
            </c:extLst>
          </c:dPt>
          <c:dPt>
            <c:idx val="7"/>
            <c:invertIfNegative val="0"/>
            <c:bubble3D val="0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517-44C6-A85F-A697AA21FC95}"/>
              </c:ext>
            </c:extLst>
          </c:dPt>
          <c:dPt>
            <c:idx val="8"/>
            <c:invertIfNegative val="0"/>
            <c:bubble3D val="0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E517-44C6-A85F-A697AA21FC95}"/>
              </c:ext>
            </c:extLst>
          </c:dPt>
          <c:dPt>
            <c:idx val="9"/>
            <c:invertIfNegative val="0"/>
            <c:bubble3D val="0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E517-44C6-A85F-A697AA21FC95}"/>
              </c:ext>
            </c:extLst>
          </c:dPt>
          <c:cat>
            <c:strRef>
              <c:f>Sheet1!$B$7:$B$12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2022*</c:v>
                </c:pt>
                <c:pt idx="5">
                  <c:v>2023*</c:v>
                </c:pt>
              </c:strCache>
            </c:strRef>
          </c:cat>
          <c:val>
            <c:numRef>
              <c:f>Sheet1!$C$7:$C$12</c:f>
              <c:numCache>
                <c:formatCode>_("$"* #,##0_);_("$"* \(#,##0\);_("$"* "-"??_);_(@_)</c:formatCode>
                <c:ptCount val="6"/>
                <c:pt idx="0">
                  <c:v>2004903422</c:v>
                </c:pt>
                <c:pt idx="1">
                  <c:v>2687037452</c:v>
                </c:pt>
                <c:pt idx="2">
                  <c:v>2557802934</c:v>
                </c:pt>
                <c:pt idx="3" formatCode="&quot;$&quot;#,##0">
                  <c:v>2968036681</c:v>
                </c:pt>
                <c:pt idx="4" formatCode="&quot;$&quot;#,##0">
                  <c:v>3006146567</c:v>
                </c:pt>
                <c:pt idx="5" formatCode="&quot;$&quot;#,##0_);[Red]\(&quot;$&quot;#,##0\)">
                  <c:v>3343147760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E517-44C6-A85F-A697AA21FC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-27"/>
        <c:axId val="452483951"/>
        <c:axId val="381649039"/>
      </c:barChart>
      <c:catAx>
        <c:axId val="4524839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1649039"/>
        <c:crosses val="autoZero"/>
        <c:auto val="1"/>
        <c:lblAlgn val="ctr"/>
        <c:lblOffset val="100"/>
        <c:noMultiLvlLbl val="0"/>
      </c:catAx>
      <c:valAx>
        <c:axId val="3816490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2483951"/>
        <c:crosses val="autoZero"/>
        <c:crossBetween val="between"/>
        <c:majorUnit val="1000000000"/>
        <c:dispUnits>
          <c:builtInUnit val="b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 w="0">
          <a:solidFill>
            <a:schemeClr val="accent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EABD00"/>
            </a:solidFill>
            <a:ln>
              <a:noFill/>
            </a:ln>
            <a:effectLst/>
          </c:spPr>
          <c:invertIfNegative val="0"/>
          <c:cat>
            <c:strRef>
              <c:f>Sheet1!$A$3:$A$7</c:f>
              <c:strCache>
                <c:ptCount val="5"/>
                <c:pt idx="0">
                  <c:v>Ceiling</c:v>
                </c:pt>
                <c:pt idx="1">
                  <c:v>2nd </c:v>
                </c:pt>
                <c:pt idx="2">
                  <c:v>3rd</c:v>
                </c:pt>
                <c:pt idx="3">
                  <c:v>4th</c:v>
                </c:pt>
                <c:pt idx="4">
                  <c:v>Floor</c:v>
                </c:pt>
              </c:strCache>
            </c:strRef>
          </c:cat>
          <c:val>
            <c:numRef>
              <c:f>Sheet1!$B$3:$B$7</c:f>
              <c:numCache>
                <c:formatCode>0%</c:formatCode>
                <c:ptCount val="5"/>
                <c:pt idx="0">
                  <c:v>0.47</c:v>
                </c:pt>
                <c:pt idx="1">
                  <c:v>0.18</c:v>
                </c:pt>
                <c:pt idx="2">
                  <c:v>0.15</c:v>
                </c:pt>
                <c:pt idx="3">
                  <c:v>0.13</c:v>
                </c:pt>
                <c:pt idx="4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31-4EB9-B3A7-6AC5E8FAE0AB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Sheet1!$A$3:$A$7</c:f>
              <c:strCache>
                <c:ptCount val="5"/>
                <c:pt idx="0">
                  <c:v>Ceiling</c:v>
                </c:pt>
                <c:pt idx="1">
                  <c:v>2nd </c:v>
                </c:pt>
                <c:pt idx="2">
                  <c:v>3rd</c:v>
                </c:pt>
                <c:pt idx="3">
                  <c:v>4th</c:v>
                </c:pt>
                <c:pt idx="4">
                  <c:v>Floor</c:v>
                </c:pt>
              </c:strCache>
            </c:strRef>
          </c:cat>
          <c:val>
            <c:numRef>
              <c:f>Sheet1!$C$3:$C$7</c:f>
              <c:numCache>
                <c:formatCode>0%</c:formatCode>
                <c:ptCount val="5"/>
                <c:pt idx="0">
                  <c:v>0.2</c:v>
                </c:pt>
                <c:pt idx="1">
                  <c:v>0.14000000000000001</c:v>
                </c:pt>
                <c:pt idx="2">
                  <c:v>0.17</c:v>
                </c:pt>
                <c:pt idx="3">
                  <c:v>0.18</c:v>
                </c:pt>
                <c:pt idx="4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31-4EB9-B3A7-6AC5E8FAE0AB}"/>
            </c:ext>
          </c:extLst>
        </c:ser>
        <c:ser>
          <c:idx val="2"/>
          <c:order val="2"/>
          <c:tx>
            <c:strRef>
              <c:f>Sheet1!$D$2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Sheet1!$A$3:$A$7</c:f>
              <c:strCache>
                <c:ptCount val="5"/>
                <c:pt idx="0">
                  <c:v>Ceiling</c:v>
                </c:pt>
                <c:pt idx="1">
                  <c:v>2nd </c:v>
                </c:pt>
                <c:pt idx="2">
                  <c:v>3rd</c:v>
                </c:pt>
                <c:pt idx="3">
                  <c:v>4th</c:v>
                </c:pt>
                <c:pt idx="4">
                  <c:v>Floor</c:v>
                </c:pt>
              </c:strCache>
            </c:strRef>
          </c:cat>
          <c:val>
            <c:numRef>
              <c:f>Sheet1!$D$3:$D$7</c:f>
              <c:numCache>
                <c:formatCode>0%</c:formatCode>
                <c:ptCount val="5"/>
                <c:pt idx="0">
                  <c:v>0.04</c:v>
                </c:pt>
                <c:pt idx="1">
                  <c:v>0.06</c:v>
                </c:pt>
                <c:pt idx="2">
                  <c:v>0.08</c:v>
                </c:pt>
                <c:pt idx="3">
                  <c:v>0.13</c:v>
                </c:pt>
                <c:pt idx="4">
                  <c:v>0.69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31-4EB9-B3A7-6AC5E8FAE0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38761055"/>
        <c:axId val="1938735263"/>
      </c:barChart>
      <c:catAx>
        <c:axId val="19387610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8735263"/>
        <c:crosses val="autoZero"/>
        <c:auto val="1"/>
        <c:lblAlgn val="ctr"/>
        <c:lblOffset val="100"/>
        <c:noMultiLvlLbl val="0"/>
      </c:catAx>
      <c:valAx>
        <c:axId val="19387352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87610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General Appropriations Act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Sheet1!$C$2:$H$2</c:f>
              <c:strCache>
                <c:ptCount val="6"/>
                <c:pt idx="0">
                  <c:v>FY 18</c:v>
                </c:pt>
                <c:pt idx="1">
                  <c:v>FY 19</c:v>
                </c:pt>
                <c:pt idx="2">
                  <c:v>FY20</c:v>
                </c:pt>
                <c:pt idx="3">
                  <c:v>FY21</c:v>
                </c:pt>
                <c:pt idx="4">
                  <c:v>FY 22</c:v>
                </c:pt>
                <c:pt idx="5">
                  <c:v>FY 23</c:v>
                </c:pt>
              </c:strCache>
            </c:strRef>
          </c:cat>
          <c:val>
            <c:numRef>
              <c:f>Sheet1!$C$3:$H$3</c:f>
              <c:numCache>
                <c:formatCode>"$"#,##0</c:formatCode>
                <c:ptCount val="6"/>
                <c:pt idx="0">
                  <c:v>2049900000</c:v>
                </c:pt>
                <c:pt idx="1">
                  <c:v>2521000000</c:v>
                </c:pt>
                <c:pt idx="2" formatCode="&quot;$&quot;#,##0_);[Red]\(&quot;$&quot;#,##0\)">
                  <c:v>1937866294</c:v>
                </c:pt>
                <c:pt idx="3" formatCode="&quot;$&quot;#,##0_);[Red]\(&quot;$&quot;#,##0\)">
                  <c:v>2176688246</c:v>
                </c:pt>
                <c:pt idx="4">
                  <c:v>2636300000</c:v>
                </c:pt>
                <c:pt idx="5" formatCode="&quot;$&quot;#,##0_);[Red]\(&quot;$&quot;#,##0\)">
                  <c:v>3015500000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45-4E9A-93D2-CABCC564D67D}"/>
            </c:ext>
          </c:extLst>
        </c:ser>
        <c:ser>
          <c:idx val="1"/>
          <c:order val="1"/>
          <c:tx>
            <c:strRef>
              <c:f>Sheet1!$B$4</c:f>
              <c:strCache>
                <c:ptCount val="1"/>
                <c:pt idx="0">
                  <c:v>Actual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Sheet1!$C$2:$H$2</c:f>
              <c:strCache>
                <c:ptCount val="6"/>
                <c:pt idx="0">
                  <c:v>FY 18</c:v>
                </c:pt>
                <c:pt idx="1">
                  <c:v>FY 19</c:v>
                </c:pt>
                <c:pt idx="2">
                  <c:v>FY20</c:v>
                </c:pt>
                <c:pt idx="3">
                  <c:v>FY21</c:v>
                </c:pt>
                <c:pt idx="4">
                  <c:v>FY 22</c:v>
                </c:pt>
                <c:pt idx="5">
                  <c:v>FY 23</c:v>
                </c:pt>
              </c:strCache>
            </c:strRef>
          </c:cat>
          <c:val>
            <c:numRef>
              <c:f>Sheet1!$C$4:$H$4</c:f>
              <c:numCache>
                <c:formatCode>"$"#,##0_);[Red]\("$"#,##0\)</c:formatCode>
                <c:ptCount val="6"/>
                <c:pt idx="0" formatCode="_(&quot;$&quot;* #,##0_);_(&quot;$&quot;* \(#,##0\);_(&quot;$&quot;* &quot;-&quot;??_);_(@_)">
                  <c:v>2004903422</c:v>
                </c:pt>
                <c:pt idx="1">
                  <c:v>2687040790</c:v>
                </c:pt>
                <c:pt idx="2">
                  <c:v>2558297385</c:v>
                </c:pt>
                <c:pt idx="3">
                  <c:v>2970048067</c:v>
                </c:pt>
                <c:pt idx="4" formatCode="&quot;$&quot;#,##0">
                  <c:v>3226149066</c:v>
                </c:pt>
                <c:pt idx="5">
                  <c:v>3364470427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45-4E9A-93D2-CABCC564D6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69192688"/>
        <c:axId val="1069193104"/>
      </c:barChart>
      <c:catAx>
        <c:axId val="1069192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193104"/>
        <c:crosses val="autoZero"/>
        <c:auto val="1"/>
        <c:lblAlgn val="ctr"/>
        <c:lblOffset val="100"/>
        <c:noMultiLvlLbl val="0"/>
      </c:catAx>
      <c:valAx>
        <c:axId val="1069193104"/>
        <c:scaling>
          <c:orientation val="minMax"/>
          <c:max val="4000000000"/>
          <c:min val="1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192688"/>
        <c:crosses val="autoZero"/>
        <c:crossBetween val="between"/>
        <c:majorUnit val="1000000000"/>
        <c:minorUnit val="100000000"/>
        <c:dispUnits>
          <c:builtInUnit val="billions"/>
          <c:dispUnitsLbl>
            <c:layout>
              <c:manualLayout>
                <c:xMode val="edge"/>
                <c:yMode val="edge"/>
                <c:x val="8.0000000000000002E-3"/>
                <c:y val="0.10746362408582423"/>
              </c:manualLayout>
            </c:layout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'change in recapture dollars'!$C$3</c:f>
              <c:strCache>
                <c:ptCount val="1"/>
                <c:pt idx="0">
                  <c:v>Annual Recapture Reduction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'change in recapture dollars'!$B$4:$B$12</c:f>
              <c:strCache>
                <c:ptCount val="9"/>
                <c:pt idx="1">
                  <c:v>$6,160</c:v>
                </c:pt>
                <c:pt idx="2">
                  <c:v>$6,260</c:v>
                </c:pt>
                <c:pt idx="3">
                  <c:v>$6,360</c:v>
                </c:pt>
                <c:pt idx="4">
                  <c:v>$6,460</c:v>
                </c:pt>
                <c:pt idx="5">
                  <c:v>$6,560</c:v>
                </c:pt>
                <c:pt idx="6">
                  <c:v>$6,660</c:v>
                </c:pt>
                <c:pt idx="7">
                  <c:v>$6,760</c:v>
                </c:pt>
                <c:pt idx="8">
                  <c:v>$6,860</c:v>
                </c:pt>
              </c:strCache>
            </c:strRef>
          </c:cat>
          <c:val>
            <c:numRef>
              <c:f>'change in recapture dollars'!$C$4:$C$12</c:f>
              <c:numCache>
                <c:formatCode>"$"#,##0</c:formatCode>
                <c:ptCount val="9"/>
                <c:pt idx="1">
                  <c:v>0</c:v>
                </c:pt>
                <c:pt idx="2">
                  <c:v>-116450702.34448338</c:v>
                </c:pt>
                <c:pt idx="3">
                  <c:v>-231545143.21692657</c:v>
                </c:pt>
                <c:pt idx="4">
                  <c:v>-325057804.67944241</c:v>
                </c:pt>
                <c:pt idx="5">
                  <c:v>-411479865.0513835</c:v>
                </c:pt>
                <c:pt idx="6">
                  <c:v>-495845028.30717278</c:v>
                </c:pt>
                <c:pt idx="7">
                  <c:v>-579015145.65571737</c:v>
                </c:pt>
                <c:pt idx="8">
                  <c:v>-661384031.212183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08-4D33-95BC-7B1EA5353E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0326959"/>
        <c:axId val="460321775"/>
      </c:barChart>
      <c:catAx>
        <c:axId val="460326959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321775"/>
        <c:crosses val="max"/>
        <c:auto val="1"/>
        <c:lblAlgn val="ctr"/>
        <c:lblOffset val="100"/>
        <c:noMultiLvlLbl val="0"/>
      </c:catAx>
      <c:valAx>
        <c:axId val="4603217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3269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 w="28575"/>
          </c:spPr>
          <c:dPt>
            <c:idx val="0"/>
            <c:bubble3D val="0"/>
            <c:spPr>
              <a:solidFill>
                <a:schemeClr val="accent1">
                  <a:shade val="76000"/>
                </a:schemeClr>
              </a:solidFill>
              <a:ln w="285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BBB-4210-B887-19A0308E87C2}"/>
              </c:ext>
            </c:extLst>
          </c:dPt>
          <c:dPt>
            <c:idx val="1"/>
            <c:bubble3D val="0"/>
            <c:spPr>
              <a:solidFill>
                <a:schemeClr val="accent1">
                  <a:tint val="77000"/>
                </a:schemeClr>
              </a:solidFill>
              <a:ln w="285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BBB-4210-B887-19A0308E87C2}"/>
              </c:ext>
            </c:extLst>
          </c:dPt>
          <c:cat>
            <c:strRef>
              <c:f>Sheet2!$A$3:$A$4</c:f>
              <c:strCache>
                <c:ptCount val="2"/>
                <c:pt idx="0">
                  <c:v>SD with 50%+ in Ch 49 District</c:v>
                </c:pt>
                <c:pt idx="1">
                  <c:v>SD with less than 50% in Ch 49</c:v>
                </c:pt>
              </c:strCache>
            </c:strRef>
          </c:cat>
          <c:val>
            <c:numRef>
              <c:f>Sheet2!$B$3:$B$4</c:f>
              <c:numCache>
                <c:formatCode>General</c:formatCode>
                <c:ptCount val="2"/>
                <c:pt idx="0">
                  <c:v>11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BBB-4210-B887-19A0308E87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 w="28575"/>
          </c:spPr>
          <c:dPt>
            <c:idx val="0"/>
            <c:bubble3D val="0"/>
            <c:spPr>
              <a:solidFill>
                <a:schemeClr val="accent1">
                  <a:shade val="76000"/>
                </a:schemeClr>
              </a:solidFill>
              <a:ln w="285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B3B-41A8-A308-9197EBD4A04D}"/>
              </c:ext>
            </c:extLst>
          </c:dPt>
          <c:dPt>
            <c:idx val="1"/>
            <c:bubble3D val="0"/>
            <c:spPr>
              <a:solidFill>
                <a:schemeClr val="accent1">
                  <a:tint val="77000"/>
                </a:schemeClr>
              </a:solidFill>
              <a:ln w="285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B3B-41A8-A308-9197EBD4A04D}"/>
              </c:ext>
            </c:extLst>
          </c:dPt>
          <c:cat>
            <c:strRef>
              <c:f>Sheet3!$B$3:$B$4</c:f>
              <c:strCache>
                <c:ptCount val="2"/>
                <c:pt idx="0">
                  <c:v>HD with 50%+ in Ch 49 District</c:v>
                </c:pt>
                <c:pt idx="1">
                  <c:v>HD with less than 50% in Ch 49</c:v>
                </c:pt>
              </c:strCache>
            </c:strRef>
          </c:cat>
          <c:val>
            <c:numRef>
              <c:f>Sheet3!$C$3:$C$4</c:f>
              <c:numCache>
                <c:formatCode>General</c:formatCode>
                <c:ptCount val="2"/>
                <c:pt idx="0">
                  <c:v>48</c:v>
                </c:pt>
                <c:pt idx="1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B3B-41A8-A308-9197EBD4A0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9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4E208C3-F51E-45E5-B1C3-D1574AC1280E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E99DB60-F547-49C9-8F62-DC65D88971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788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4D4F9-578F-4BA5-93C2-68AE8404E5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8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786E-9FC4-43B0-8EB0-DA81CAFDDF2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146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/>
            <a:fld id="{8786786E-9FC4-43B0-8EB0-DA81CAFDDF2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/>
              <a:t>21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27151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/>
            <a:fld id="{8786786E-9FC4-43B0-8EB0-DA81CAFDDF2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/>
              <a:t>22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52063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/>
            <a:fld id="{8786786E-9FC4-43B0-8EB0-DA81CAFDDF2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/>
              <a:t>5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3122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4D4F9-578F-4BA5-93C2-68AE8404E5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513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/>
            <a:fld id="{8786786E-9FC4-43B0-8EB0-DA81CAFDDF2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/>
              <a:t>7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57738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be fair, I don’t know what amount of money would be enough.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/>
            <a:fld id="{8786786E-9FC4-43B0-8EB0-DA81CAFDDF2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/>
              <a:t>9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46155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</a:t>
            </a:r>
            <a:r>
              <a:rPr lang="en-US" baseline="0" dirty="0"/>
              <a:t> graph shows recapture amounts from 1994 (the first year of recapture) through the estimates for the total in the current school year.  We </a:t>
            </a:r>
            <a:r>
              <a:rPr lang="en-US" baseline="0" dirty="0" smtClean="0"/>
              <a:t>exceeded $3 billion for the first time in state history in 2022. (paid </a:t>
            </a:r>
            <a:r>
              <a:rPr lang="en-US" baseline="0" dirty="0"/>
              <a:t>by 158 of the more than 1,000 school districts).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4D4F9-578F-4BA5-93C2-68AE8404E54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485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/>
            <a:fld id="{8786786E-9FC4-43B0-8EB0-DA81CAFDDF2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/>
              <a:t>12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77100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4D4F9-578F-4BA5-93C2-68AE8404E54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122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/>
            <a:fld id="{8786786E-9FC4-43B0-8EB0-DA81CAFDDF2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/>
              <a:t>14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25209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45A5-6CB0-438D-9434-49B5779B42DD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4EDA-6407-4A7F-8042-33B2D2A8ED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549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45A5-6CB0-438D-9434-49B5779B42DD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4EDA-6407-4A7F-8042-33B2D2A8ED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3664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770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9411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4581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29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45A5-6CB0-438D-9434-49B5779B42DD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4EDA-6407-4A7F-8042-33B2D2A8ED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024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065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438" y="584200"/>
            <a:ext cx="6858000" cy="762000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2108200"/>
            <a:ext cx="9017000" cy="3017309"/>
          </a:xfrm>
        </p:spPr>
        <p:txBody>
          <a:bodyPr/>
          <a:lstStyle>
            <a:lvl1pPr>
              <a:defRPr sz="2933"/>
            </a:lvl1pPr>
            <a:lvl2pPr>
              <a:defRPr sz="2133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990600" y="1346200"/>
            <a:ext cx="988060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92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147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195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486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230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44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422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45A5-6CB0-438D-9434-49B5779B42DD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4EDA-6407-4A7F-8042-33B2D2A8ED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998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530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576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576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17966-61A1-000C-15C3-62D8690DD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169CE-76EC-C497-1759-EB60D07E8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A8DEFDBD-1755-4AA4-AF61-4ED9464B7DC7}" type="datetime1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91CB0F-72CD-E606-39C2-C4A67B1EF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z="1200" dirty="0" smtClean="0">
                <a:solidFill>
                  <a:prstClr val="black"/>
                </a:solidFill>
              </a:rPr>
              <a:t>©2022 Texas Association of School Business Officials. All rights reserved. Do not duplicate or distribute without express permission.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AD0C2-CC11-3406-C4FC-AD486B1A6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83AD5058-CDAF-4189-8437-BD52B82C84EF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898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868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438" y="584200"/>
            <a:ext cx="6858000" cy="762000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2108200"/>
            <a:ext cx="9017000" cy="3017309"/>
          </a:xfrm>
        </p:spPr>
        <p:txBody>
          <a:bodyPr/>
          <a:lstStyle>
            <a:lvl1pPr>
              <a:defRPr sz="2933"/>
            </a:lvl1pPr>
            <a:lvl2pPr>
              <a:defRPr sz="2133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990600" y="1346200"/>
            <a:ext cx="988060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1397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1851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007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1187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513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45A5-6CB0-438D-9434-49B5779B42DD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4EDA-6407-4A7F-8042-33B2D2A8ED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0631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8190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357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989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2378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8515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5778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438" y="584200"/>
            <a:ext cx="6858000" cy="762000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2108200"/>
            <a:ext cx="9017000" cy="3017309"/>
          </a:xfrm>
        </p:spPr>
        <p:txBody>
          <a:bodyPr/>
          <a:lstStyle>
            <a:lvl1pPr>
              <a:defRPr sz="2933"/>
            </a:lvl1pPr>
            <a:lvl2pPr>
              <a:defRPr sz="2133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990600" y="1346200"/>
            <a:ext cx="988060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5013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732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1358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493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45A5-6CB0-438D-9434-49B5779B42DD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4EDA-6407-4A7F-8042-33B2D2A8ED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714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9274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1312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7388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5927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511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3433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17966-61A1-000C-15C3-62D8690DD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169CE-76EC-C497-1759-EB60D07E8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A8DEFDBD-1755-4AA4-AF61-4ED9464B7DC7}" type="datetime1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91CB0F-72CD-E606-39C2-C4A67B1EF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z="1200" dirty="0" smtClean="0">
                <a:solidFill>
                  <a:prstClr val="black"/>
                </a:solidFill>
              </a:rPr>
              <a:t>©2022 Texas Association of School Business Officials. All rights reserved. Do not duplicate or distribute without express permission.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AD0C2-CC11-3406-C4FC-AD486B1A6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83AD5058-CDAF-4189-8437-BD52B82C84EF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161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8998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438" y="584200"/>
            <a:ext cx="6858000" cy="762000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2108200"/>
            <a:ext cx="9017000" cy="3017309"/>
          </a:xfrm>
        </p:spPr>
        <p:txBody>
          <a:bodyPr/>
          <a:lstStyle>
            <a:lvl1pPr>
              <a:defRPr sz="2933"/>
            </a:lvl1pPr>
            <a:lvl2pPr>
              <a:defRPr sz="2133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990600" y="1346200"/>
            <a:ext cx="988060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6528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430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45A5-6CB0-438D-9434-49B5779B42DD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4EDA-6407-4A7F-8042-33B2D2A8ED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955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4768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0765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0377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3878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6065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3331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3340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253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17966-61A1-000C-15C3-62D8690DD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169CE-76EC-C497-1759-EB60D07E8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A8DEFDBD-1755-4AA4-AF61-4ED9464B7DC7}" type="datetime1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91CB0F-72CD-E606-39C2-C4A67B1EF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z="1200" dirty="0" smtClean="0">
                <a:solidFill>
                  <a:prstClr val="black"/>
                </a:solidFill>
              </a:rPr>
              <a:t>©2022 Texas Association of School Business Officials. All rights reserved. Do not duplicate or distribute without express permission.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AD0C2-CC11-3406-C4FC-AD486B1A6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83AD5058-CDAF-4189-8437-BD52B82C84EF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9805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487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45A5-6CB0-438D-9434-49B5779B42DD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4EDA-6407-4A7F-8042-33B2D2A8ED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5696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438" y="584200"/>
            <a:ext cx="6858000" cy="762000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2108200"/>
            <a:ext cx="9017000" cy="3017309"/>
          </a:xfrm>
        </p:spPr>
        <p:txBody>
          <a:bodyPr/>
          <a:lstStyle>
            <a:lvl1pPr>
              <a:defRPr sz="2933"/>
            </a:lvl1pPr>
            <a:lvl2pPr>
              <a:defRPr sz="2133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990600" y="1346200"/>
            <a:ext cx="988060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0950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0879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5877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681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8969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8724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6873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1004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8827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664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45A5-6CB0-438D-9434-49B5779B42DD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4EDA-6407-4A7F-8042-33B2D2A8ED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6165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17966-61A1-000C-15C3-62D8690DD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169CE-76EC-C497-1759-EB60D07E8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A8DEFDBD-1755-4AA4-AF61-4ED9464B7DC7}" type="datetime1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91CB0F-72CD-E606-39C2-C4A67B1EF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z="1200" dirty="0" smtClean="0">
                <a:solidFill>
                  <a:prstClr val="black"/>
                </a:solidFill>
              </a:rPr>
              <a:t>©2022 Texas Association of School Business Officials. All rights reserved. Do not duplicate or distribute without express permission.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AD0C2-CC11-3406-C4FC-AD486B1A6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83AD5058-CDAF-4189-8437-BD52B82C84EF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3716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9287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0434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022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1697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527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102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6487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8963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720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45A5-6CB0-438D-9434-49B5779B42DD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4EDA-6407-4A7F-8042-33B2D2A8ED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6002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1311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8298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8659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438" y="584200"/>
            <a:ext cx="6858000" cy="762000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2108200"/>
            <a:ext cx="9017000" cy="3017309"/>
          </a:xfrm>
        </p:spPr>
        <p:txBody>
          <a:bodyPr/>
          <a:lstStyle>
            <a:lvl1pPr>
              <a:defRPr sz="2933"/>
            </a:lvl1pPr>
            <a:lvl2pPr>
              <a:defRPr sz="2133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990600" y="1346200"/>
            <a:ext cx="988060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8101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0062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654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9765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8899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0187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39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45A5-6CB0-438D-9434-49B5779B42DD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14EDA-6407-4A7F-8042-33B2D2A8ED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7946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6832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8595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3513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3516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438" y="584200"/>
            <a:ext cx="6858000" cy="762000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2108200"/>
            <a:ext cx="9017000" cy="3017309"/>
          </a:xfrm>
        </p:spPr>
        <p:txBody>
          <a:bodyPr/>
          <a:lstStyle>
            <a:lvl1pPr>
              <a:defRPr sz="2933"/>
            </a:lvl1pPr>
            <a:lvl2pPr>
              <a:defRPr sz="2133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990600" y="1346200"/>
            <a:ext cx="988060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25105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1557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09180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3798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2830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9/28/2022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571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C45A5-6CB0-438D-9434-49B5779B42DD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14EDA-6407-4A7F-8042-33B2D2A8ED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09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6858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AutoShape 11"/>
          <p:cNvSpPr/>
          <p:nvPr userDrawn="1"/>
        </p:nvSpPr>
        <p:spPr>
          <a:xfrm>
            <a:off x="10862102" y="0"/>
            <a:ext cx="1329898" cy="5275599"/>
          </a:xfrm>
          <a:prstGeom prst="rect">
            <a:avLst/>
          </a:prstGeom>
          <a:solidFill>
            <a:srgbClr val="1B75BC"/>
          </a:solidFill>
        </p:spPr>
      </p:sp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0979848" y="5432973"/>
            <a:ext cx="1094406" cy="127332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flipV="1">
            <a:off x="1" y="6706302"/>
            <a:ext cx="10617199" cy="1821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073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6858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AutoShape 11"/>
          <p:cNvSpPr/>
          <p:nvPr userDrawn="1"/>
        </p:nvSpPr>
        <p:spPr>
          <a:xfrm>
            <a:off x="10862102" y="0"/>
            <a:ext cx="1329898" cy="5275599"/>
          </a:xfrm>
          <a:prstGeom prst="rect">
            <a:avLst/>
          </a:prstGeom>
          <a:solidFill>
            <a:srgbClr val="1B75BC"/>
          </a:solidFill>
        </p:spPr>
      </p:sp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0979848" y="5432973"/>
            <a:ext cx="1094406" cy="127332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flipV="1">
            <a:off x="1" y="6706302"/>
            <a:ext cx="10617199" cy="1821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918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6858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AutoShape 11"/>
          <p:cNvSpPr/>
          <p:nvPr userDrawn="1"/>
        </p:nvSpPr>
        <p:spPr>
          <a:xfrm>
            <a:off x="10862102" y="0"/>
            <a:ext cx="1329898" cy="5275599"/>
          </a:xfrm>
          <a:prstGeom prst="rect">
            <a:avLst/>
          </a:prstGeom>
          <a:solidFill>
            <a:srgbClr val="1B75BC"/>
          </a:solidFill>
        </p:spPr>
      </p:sp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0979848" y="5432973"/>
            <a:ext cx="1094406" cy="127332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flipV="1">
            <a:off x="1" y="6706302"/>
            <a:ext cx="10617199" cy="1821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26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6858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AutoShape 11"/>
          <p:cNvSpPr/>
          <p:nvPr userDrawn="1"/>
        </p:nvSpPr>
        <p:spPr>
          <a:xfrm>
            <a:off x="10862102" y="0"/>
            <a:ext cx="1329898" cy="5275599"/>
          </a:xfrm>
          <a:prstGeom prst="rect">
            <a:avLst/>
          </a:prstGeom>
          <a:solidFill>
            <a:srgbClr val="1B75BC"/>
          </a:solidFill>
        </p:spPr>
      </p:sp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0979848" y="5432973"/>
            <a:ext cx="1094406" cy="127332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flipV="1">
            <a:off x="1" y="6706302"/>
            <a:ext cx="10617199" cy="1821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119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6858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AutoShape 11"/>
          <p:cNvSpPr/>
          <p:nvPr userDrawn="1"/>
        </p:nvSpPr>
        <p:spPr>
          <a:xfrm>
            <a:off x="10862102" y="0"/>
            <a:ext cx="1329898" cy="5275599"/>
          </a:xfrm>
          <a:prstGeom prst="rect">
            <a:avLst/>
          </a:prstGeom>
          <a:solidFill>
            <a:srgbClr val="1B75BC"/>
          </a:solidFill>
        </p:spPr>
      </p:sp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0979848" y="5432973"/>
            <a:ext cx="1094406" cy="127332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flipV="1">
            <a:off x="1" y="6706302"/>
            <a:ext cx="10617199" cy="1821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56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82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6858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AutoShape 11"/>
          <p:cNvSpPr/>
          <p:nvPr userDrawn="1"/>
        </p:nvSpPr>
        <p:spPr>
          <a:xfrm>
            <a:off x="10862102" y="0"/>
            <a:ext cx="1329898" cy="5275599"/>
          </a:xfrm>
          <a:prstGeom prst="rect">
            <a:avLst/>
          </a:prstGeom>
          <a:solidFill>
            <a:srgbClr val="1B75BC"/>
          </a:solidFill>
        </p:spPr>
      </p:sp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0979848" y="5432973"/>
            <a:ext cx="1094406" cy="127332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flipV="1">
            <a:off x="1" y="6706302"/>
            <a:ext cx="10617199" cy="1821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895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6858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AutoShape 11"/>
          <p:cNvSpPr/>
          <p:nvPr userDrawn="1"/>
        </p:nvSpPr>
        <p:spPr>
          <a:xfrm>
            <a:off x="10862102" y="0"/>
            <a:ext cx="1329898" cy="5275599"/>
          </a:xfrm>
          <a:prstGeom prst="rect">
            <a:avLst/>
          </a:prstGeom>
          <a:solidFill>
            <a:srgbClr val="1B75BC"/>
          </a:solidFill>
        </p:spPr>
      </p:sp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0979848" y="5432973"/>
            <a:ext cx="1094406" cy="127332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flipV="1">
            <a:off x="1" y="6706302"/>
            <a:ext cx="10617199" cy="1821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89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Relationship Id="rId4" Type="http://schemas.openxmlformats.org/officeDocument/2006/relationships/hyperlink" Target="https://comptroller.texas.gov/economy/key-indicator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3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0195" y="1806498"/>
            <a:ext cx="710332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Reduce and control the increase of recapture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Increase the Basic Allotment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Stop the shell game and be transparent about where recapture dollars go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Provide the option to pay recapture early, with the incentive of an early payment discount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Oppose any measure that increases recapture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50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482601"/>
            <a:ext cx="990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Statewide Recapture 1994-2023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0967262"/>
              </p:ext>
            </p:extLst>
          </p:nvPr>
        </p:nvGraphicFramePr>
        <p:xfrm>
          <a:off x="345689" y="1295400"/>
          <a:ext cx="11135112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12986" y="3057293"/>
            <a:ext cx="1574800" cy="666977"/>
          </a:xfrm>
          <a:prstGeom prst="wedgeRectCallout">
            <a:avLst>
              <a:gd name="adj1" fmla="val -18547"/>
              <a:gd name="adj2" fmla="val 114169"/>
            </a:avLst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bg1"/>
                </a:solidFill>
              </a:rPr>
              <a:t>Tax Rate Compression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9336049" y="1678260"/>
            <a:ext cx="1473200" cy="666977"/>
          </a:xfrm>
          <a:prstGeom prst="wedgeRectCallout">
            <a:avLst>
              <a:gd name="adj1" fmla="val -18547"/>
              <a:gd name="adj2" fmla="val 114169"/>
            </a:avLst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bg1"/>
                </a:solidFill>
              </a:rPr>
              <a:t>Tax Rate Compression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00200" y="6426200"/>
            <a:ext cx="944880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i="1" dirty="0"/>
              <a:t>Source: TEA Summary of Finance data; *2022 and 2023 figures are preliminary data</a:t>
            </a:r>
          </a:p>
        </p:txBody>
      </p:sp>
    </p:spTree>
    <p:extLst>
      <p:ext uri="{BB962C8B-B14F-4D97-AF65-F5344CB8AC3E}">
        <p14:creationId xmlns:p14="http://schemas.microsoft.com/office/powerpoint/2010/main" val="16887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3282796"/>
              </p:ext>
            </p:extLst>
          </p:nvPr>
        </p:nvGraphicFramePr>
        <p:xfrm>
          <a:off x="814040" y="1963048"/>
          <a:ext cx="9645804" cy="4384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438" y="475966"/>
            <a:ext cx="7108902" cy="762000"/>
          </a:xfrm>
        </p:spPr>
        <p:txBody>
          <a:bodyPr/>
          <a:lstStyle/>
          <a:p>
            <a:r>
              <a:rPr lang="en-US" dirty="0" smtClean="0"/>
              <a:t>Recapture has grown by 30% since initial HB 3 reduction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64000" y="6347784"/>
            <a:ext cx="65532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630">
              <a:defRPr/>
            </a:pPr>
            <a:r>
              <a:rPr lang="en-US" sz="1067" i="1" dirty="0">
                <a:solidFill>
                  <a:prstClr val="black"/>
                </a:solidFill>
                <a:latin typeface="Calibri"/>
              </a:rPr>
              <a:t>Source: TEA Summary of Finance data</a:t>
            </a:r>
          </a:p>
          <a:p>
            <a:pPr algn="r" defTabSz="609630">
              <a:defRPr/>
            </a:pPr>
            <a:r>
              <a:rPr lang="en-US" sz="1067" i="1" dirty="0">
                <a:solidFill>
                  <a:prstClr val="black"/>
                </a:solidFill>
                <a:latin typeface="Calibri"/>
              </a:rPr>
              <a:t>* </a:t>
            </a:r>
            <a:r>
              <a:rPr lang="en-US" sz="1067" i="1" dirty="0" smtClean="0">
                <a:solidFill>
                  <a:prstClr val="black"/>
                </a:solidFill>
                <a:latin typeface="Calibri"/>
              </a:rPr>
              <a:t>Near Final numbers used for 2022; Preliminary figures for 2023</a:t>
            </a:r>
            <a:endParaRPr lang="en-US" sz="1067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368">
            <a:off x="4328110" y="2747332"/>
            <a:ext cx="1235911" cy="12359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49889" y="2605287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400" b="1" dirty="0">
                <a:solidFill>
                  <a:srgbClr val="FF0000"/>
                </a:solidFill>
                <a:latin typeface="Calibri"/>
              </a:rPr>
              <a:t>-5%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4833">
            <a:off x="5229233" y="1163327"/>
            <a:ext cx="4117813" cy="39563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59979" y="1585773"/>
            <a:ext cx="134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00" b="1" dirty="0" smtClean="0">
                <a:solidFill>
                  <a:srgbClr val="FF0000"/>
                </a:solidFill>
                <a:latin typeface="Calibri"/>
              </a:rPr>
              <a:t>+30</a:t>
            </a:r>
            <a:r>
              <a:rPr lang="en-US" sz="3600" b="1" dirty="0">
                <a:solidFill>
                  <a:srgbClr val="FF0000"/>
                </a:solidFill>
                <a:latin typeface="Calibri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40116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660400" y="1295400"/>
          <a:ext cx="8280400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11200" y="482600"/>
            <a:ext cx="1097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 Black" panose="020B0A04020102020204" pitchFamily="34" charset="0"/>
              </a:rPr>
              <a:t>Tax Rate Compression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40800" y="482600"/>
            <a:ext cx="2895600" cy="43591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733" dirty="0">
                <a:latin typeface="Arial" panose="020B0604020202020204" pitchFamily="34" charset="0"/>
                <a:cs typeface="Arial" panose="020B0604020202020204" pitchFamily="34" charset="0"/>
              </a:rPr>
              <a:t>HB 3 (2019) set ongoing tax rate compression in place tied to either statewide or local property values (whichever is growing faster).  </a:t>
            </a:r>
          </a:p>
          <a:p>
            <a:endParaRPr lang="en-US" sz="17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733" dirty="0">
                <a:latin typeface="Arial" panose="020B0604020202020204" pitchFamily="34" charset="0"/>
                <a:cs typeface="Arial" panose="020B0604020202020204" pitchFamily="34" charset="0"/>
              </a:rPr>
              <a:t>A ceiling exists for school districts with the highest rate so </a:t>
            </a:r>
            <a:r>
              <a:rPr lang="en-US" sz="1733" dirty="0" smtClean="0">
                <a:latin typeface="Arial" panose="020B0604020202020204" pitchFamily="34" charset="0"/>
                <a:cs typeface="Arial" panose="020B0604020202020204" pitchFamily="34" charset="0"/>
              </a:rPr>
              <a:t>their </a:t>
            </a:r>
            <a:r>
              <a:rPr lang="en-US" sz="1733" dirty="0">
                <a:latin typeface="Arial" panose="020B0604020202020204" pitchFamily="34" charset="0"/>
                <a:cs typeface="Arial" panose="020B0604020202020204" pitchFamily="34" charset="0"/>
              </a:rPr>
              <a:t>tax rates continue to be </a:t>
            </a:r>
            <a:r>
              <a:rPr lang="en-US" sz="1733" dirty="0" smtClean="0">
                <a:latin typeface="Arial" panose="020B0604020202020204" pitchFamily="34" charset="0"/>
                <a:cs typeface="Arial" panose="020B0604020202020204" pitchFamily="34" charset="0"/>
              </a:rPr>
              <a:t>compressed.</a:t>
            </a:r>
          </a:p>
          <a:p>
            <a:endParaRPr lang="en-US" sz="17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733" dirty="0">
                <a:latin typeface="Arial" panose="020B0604020202020204" pitchFamily="34" charset="0"/>
                <a:cs typeface="Arial" panose="020B0604020202020204" pitchFamily="34" charset="0"/>
              </a:rPr>
              <a:t>A floor exists to prevent school district tax rates from falling lower than 90% of the tax rate </a:t>
            </a:r>
            <a:r>
              <a:rPr lang="en-US" sz="1733" dirty="0" smtClean="0">
                <a:latin typeface="Arial" panose="020B0604020202020204" pitchFamily="34" charset="0"/>
                <a:cs typeface="Arial" panose="020B0604020202020204" pitchFamily="34" charset="0"/>
              </a:rPr>
              <a:t>ceiling.</a:t>
            </a:r>
            <a:endParaRPr lang="en-US" sz="1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49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5375579"/>
              </p:ext>
            </p:extLst>
          </p:nvPr>
        </p:nvGraphicFramePr>
        <p:xfrm>
          <a:off x="859765" y="812800"/>
          <a:ext cx="9525000" cy="589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974264" y="4412785"/>
            <a:ext cx="1524000" cy="9543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6742"/>
            </a:avLst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dirty="0"/>
              <a:t>Updated Estimated Amount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3600" y="838200"/>
            <a:ext cx="5791200" cy="3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319" y="543312"/>
            <a:ext cx="8097762" cy="762000"/>
          </a:xfrm>
        </p:spPr>
        <p:txBody>
          <a:bodyPr/>
          <a:lstStyle/>
          <a:p>
            <a:r>
              <a:rPr lang="en-US" dirty="0"/>
              <a:t>Recapture: Appropriations vs. Actual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798634" y="2319454"/>
            <a:ext cx="323386" cy="3122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455745" y="2141034"/>
            <a:ext cx="446048" cy="178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852019" y="1474440"/>
            <a:ext cx="1826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$1.4 billion more than appropriated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8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4896" y="482600"/>
            <a:ext cx="9164562" cy="762000"/>
          </a:xfrm>
        </p:spPr>
        <p:txBody>
          <a:bodyPr/>
          <a:lstStyle/>
          <a:p>
            <a:r>
              <a:rPr lang="en-US" dirty="0" smtClean="0"/>
              <a:t>Annual Recapture Reduction Caused by Increase to the Basic Allotment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2928460"/>
              </p:ext>
            </p:extLst>
          </p:nvPr>
        </p:nvGraphicFramePr>
        <p:xfrm>
          <a:off x="1088676" y="1532812"/>
          <a:ext cx="9527420" cy="3521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99279" y="4844320"/>
            <a:ext cx="966309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1333" dirty="0">
                <a:solidFill>
                  <a:prstClr val="black"/>
                </a:solidFill>
                <a:latin typeface="Calibri"/>
              </a:rPr>
              <a:t>					          </a:t>
            </a:r>
            <a:r>
              <a:rPr lang="en-US" sz="2133" dirty="0">
                <a:solidFill>
                  <a:prstClr val="black"/>
                </a:solidFill>
                <a:latin typeface="Calibri"/>
              </a:rPr>
              <a:t>-4           -6        -10       -21       -25         -29       -33</a:t>
            </a:r>
          </a:p>
        </p:txBody>
      </p:sp>
      <p:sp>
        <p:nvSpPr>
          <p:cNvPr id="7" name="Left Brace 6"/>
          <p:cNvSpPr/>
          <p:nvPr/>
        </p:nvSpPr>
        <p:spPr>
          <a:xfrm rot="16200000">
            <a:off x="7361038" y="2659627"/>
            <a:ext cx="466019" cy="5495781"/>
          </a:xfrm>
          <a:prstGeom prst="leftBrace">
            <a:avLst>
              <a:gd name="adj1" fmla="val 28147"/>
              <a:gd name="adj2" fmla="val 4851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5617801"/>
            <a:ext cx="604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1600" dirty="0">
                <a:solidFill>
                  <a:prstClr val="black"/>
                </a:solidFill>
                <a:latin typeface="Calibri"/>
              </a:rPr>
              <a:t>Reduction in number of districts paying recapture at any level.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0922" y="5342813"/>
            <a:ext cx="4064000" cy="1055822"/>
          </a:xfrm>
          <a:prstGeom prst="round2Diag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609630"/>
            <a:r>
              <a:rPr lang="en-US" sz="1867" b="1" dirty="0">
                <a:solidFill>
                  <a:prstClr val="white"/>
                </a:solidFill>
                <a:latin typeface="Calibri"/>
              </a:rPr>
              <a:t>Rule of thumb: Every $100 increase to the Basic Allotment reduces recapture by about $100 million.</a:t>
            </a:r>
          </a:p>
        </p:txBody>
      </p:sp>
    </p:spTree>
    <p:extLst>
      <p:ext uri="{BB962C8B-B14F-4D97-AF65-F5344CB8AC3E}">
        <p14:creationId xmlns:p14="http://schemas.microsoft.com/office/powerpoint/2010/main" val="62472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280291"/>
            <a:ext cx="9855200" cy="762000"/>
          </a:xfrm>
        </p:spPr>
        <p:txBody>
          <a:bodyPr/>
          <a:lstStyle/>
          <a:p>
            <a:r>
              <a:rPr lang="en-US" sz="3200" dirty="0"/>
              <a:t>Legislators with 50% or more of voting-age population residing in Chapter 49 District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4800" y="1449917"/>
            <a:ext cx="2693459" cy="426508"/>
          </a:xfrm>
        </p:spPr>
        <p:txBody>
          <a:bodyPr>
            <a:noAutofit/>
          </a:bodyPr>
          <a:lstStyle/>
          <a:p>
            <a:pPr algn="ctr"/>
            <a:r>
              <a:rPr lang="en-US" sz="2667" dirty="0"/>
              <a:t>Texas Senate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08800" y="1449917"/>
            <a:ext cx="2694517" cy="426508"/>
          </a:xfrm>
        </p:spPr>
        <p:txBody>
          <a:bodyPr>
            <a:noAutofit/>
          </a:bodyPr>
          <a:lstStyle/>
          <a:p>
            <a:pPr algn="ctr"/>
            <a:r>
              <a:rPr lang="en-US" sz="2667" dirty="0"/>
              <a:t>Texas House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37482803"/>
              </p:ext>
            </p:extLst>
          </p:nvPr>
        </p:nvGraphicFramePr>
        <p:xfrm>
          <a:off x="508000" y="1948392"/>
          <a:ext cx="4622800" cy="4579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426694702"/>
              </p:ext>
            </p:extLst>
          </p:nvPr>
        </p:nvGraphicFramePr>
        <p:xfrm>
          <a:off x="5791200" y="1948392"/>
          <a:ext cx="4643967" cy="4579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672068" y="2512012"/>
            <a:ext cx="1346729" cy="9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dirty="0">
                <a:solidFill>
                  <a:schemeClr val="bg1"/>
                </a:solidFill>
              </a:rPr>
              <a:t>11</a:t>
            </a:r>
          </a:p>
          <a:p>
            <a:pPr algn="ctr"/>
            <a:r>
              <a:rPr lang="en-US" sz="2933" b="1" dirty="0">
                <a:solidFill>
                  <a:schemeClr val="bg1"/>
                </a:solidFill>
              </a:rPr>
              <a:t>35%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89277" y="2512012"/>
            <a:ext cx="1346729" cy="9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dirty="0">
                <a:solidFill>
                  <a:schemeClr val="bg1"/>
                </a:solidFill>
              </a:rPr>
              <a:t>48</a:t>
            </a:r>
          </a:p>
          <a:p>
            <a:pPr algn="ctr"/>
            <a:r>
              <a:rPr lang="en-US" sz="2933" b="1" dirty="0">
                <a:solidFill>
                  <a:schemeClr val="bg1"/>
                </a:solidFill>
              </a:rPr>
              <a:t>32%</a:t>
            </a:r>
          </a:p>
        </p:txBody>
      </p:sp>
    </p:spTree>
    <p:extLst>
      <p:ext uri="{BB962C8B-B14F-4D97-AF65-F5344CB8AC3E}">
        <p14:creationId xmlns:p14="http://schemas.microsoft.com/office/powerpoint/2010/main" val="261088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0195" y="1806498"/>
            <a:ext cx="7103327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Support balanced approach to continued property tax relief that is sustainable over time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Protect districts from loss of funding due too expiration of Formula Transition Grant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Support measures to provide increased revenue to provide for increased school funding and ongoing property tax relief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22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Formula Transition Grants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5438" y="2006600"/>
            <a:ext cx="9017000" cy="386080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dirty="0" smtClean="0"/>
              <a:t>HB 3 provided for districts to be </a:t>
            </a:r>
            <a:r>
              <a:rPr lang="en-US" dirty="0"/>
              <a:t>entitled to </a:t>
            </a:r>
            <a:r>
              <a:rPr lang="en-US" dirty="0" smtClean="0"/>
              <a:t>at least a 3% gain compared to funding under the old law (pre-HB 3) 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dirty="0" smtClean="0"/>
              <a:t>In </a:t>
            </a:r>
            <a:r>
              <a:rPr lang="en-US" dirty="0"/>
              <a:t>the </a:t>
            </a:r>
            <a:r>
              <a:rPr lang="en-US" dirty="0" smtClean="0"/>
              <a:t>2021-2022 </a:t>
            </a:r>
            <a:r>
              <a:rPr lang="en-US" dirty="0"/>
              <a:t>school year, </a:t>
            </a:r>
            <a:r>
              <a:rPr lang="en-US" dirty="0" smtClean="0"/>
              <a:t>160 </a:t>
            </a:r>
            <a:r>
              <a:rPr lang="en-US" dirty="0"/>
              <a:t>school districts and charter schools </a:t>
            </a:r>
            <a:r>
              <a:rPr lang="en-US" dirty="0" smtClean="0"/>
              <a:t>(including 25 Coalition districts) received </a:t>
            </a:r>
            <a:r>
              <a:rPr lang="en-US" dirty="0"/>
              <a:t>the </a:t>
            </a:r>
            <a:r>
              <a:rPr lang="en-US" dirty="0" smtClean="0"/>
              <a:t>FTG, for what turned out to be </a:t>
            </a:r>
            <a:r>
              <a:rPr lang="en-US" smtClean="0"/>
              <a:t>about $234 </a:t>
            </a:r>
            <a:r>
              <a:rPr lang="en-US" dirty="0" smtClean="0"/>
              <a:t>million.</a:t>
            </a:r>
            <a:endParaRPr lang="en-US" dirty="0"/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dirty="0" smtClean="0"/>
              <a:t>FTG </a:t>
            </a:r>
            <a:r>
              <a:rPr lang="en-US" dirty="0"/>
              <a:t>expires after five years, setting up school districts for a funding </a:t>
            </a:r>
            <a:r>
              <a:rPr lang="en-US" dirty="0" smtClean="0"/>
              <a:t>loss following the 2023-24 school year </a:t>
            </a:r>
            <a:r>
              <a:rPr lang="en-US" dirty="0"/>
              <a:t>in fall 2024.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dirty="0" smtClean="0"/>
              <a:t>Salary increase requirements that accompanied the 3% funding increase do not expire when the funding does.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34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35E34F13-4ADC-12FA-5C1E-5AC9AC2962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9"/>
          <a:stretch/>
        </p:blipFill>
        <p:spPr>
          <a:xfrm>
            <a:off x="139724" y="533400"/>
            <a:ext cx="10731476" cy="62449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22400" y="216356"/>
            <a:ext cx="9124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400" b="1" dirty="0">
                <a:solidFill>
                  <a:prstClr val="black"/>
                </a:solidFill>
                <a:latin typeface="Calibri"/>
              </a:rPr>
              <a:t>Formula Transition Grant Total per $100 Increase in Basic Allotment </a:t>
            </a:r>
          </a:p>
        </p:txBody>
      </p:sp>
    </p:spTree>
    <p:extLst>
      <p:ext uri="{BB962C8B-B14F-4D97-AF65-F5344CB8AC3E}">
        <p14:creationId xmlns:p14="http://schemas.microsoft.com/office/powerpoint/2010/main" val="247798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35296" y="1583473"/>
            <a:ext cx="80288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/>
              <a:t>Enable public schools to meet students' needs</a:t>
            </a:r>
            <a:endParaRPr lang="en-US" sz="2800" dirty="0"/>
          </a:p>
          <a:p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/>
              <a:t>Control the cost of recapture</a:t>
            </a:r>
            <a:endParaRPr lang="en-US" sz="2800" dirty="0"/>
          </a:p>
          <a:p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/>
              <a:t>Protect </a:t>
            </a:r>
            <a:r>
              <a:rPr lang="en-US" sz="2800" b="1" dirty="0" smtClean="0"/>
              <a:t>sustainability </a:t>
            </a:r>
            <a:r>
              <a:rPr lang="en-US" sz="2800" b="1" dirty="0"/>
              <a:t>of public education funding </a:t>
            </a:r>
            <a:endParaRPr lang="en-US" sz="2800" dirty="0"/>
          </a:p>
          <a:p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/>
              <a:t>Ensure public accountability of public dollars</a:t>
            </a:r>
            <a:endParaRPr lang="en-US" sz="2800" dirty="0"/>
          </a:p>
          <a:p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/>
              <a:t>Preserve local </a:t>
            </a:r>
            <a:r>
              <a:rPr lang="en-US" sz="2800" b="1" dirty="0" smtClean="0"/>
              <a:t>decision-making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3652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0195" y="1806498"/>
            <a:ext cx="7103327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Oppose private school vouchers, scholarships, or tax credits in any form.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Maintain authority of locally-elected trustees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Support increased transparency for taxpayers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Improve clarity of ballot language for voters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04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60402" y="1905000"/>
            <a:ext cx="4438520" cy="301730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“Empowering parents means giving them the choice to send their children to any public school, charter school or private school with state funding following the student.”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679116" y="787400"/>
            <a:ext cx="406713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Governor Greg Abbott </a:t>
            </a:r>
          </a:p>
          <a:p>
            <a:pPr defTabSz="609630"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May 2022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5417" t="11481" r="27500" b="6296"/>
          <a:stretch/>
        </p:blipFill>
        <p:spPr>
          <a:xfrm>
            <a:off x="5604107" y="887761"/>
            <a:ext cx="4702433" cy="381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922" y="173369"/>
            <a:ext cx="5597912" cy="6480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9486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xas House Speaker Dade Phelan calls for review of what led millions to  lose their p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4779217" cy="318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1579" y="685800"/>
            <a:ext cx="378501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Speaker Dade Phelan</a:t>
            </a:r>
          </a:p>
          <a:p>
            <a:pPr defTabSz="609630"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May 2022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38800" y="1905001"/>
            <a:ext cx="4114800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en-US" sz="2667" dirty="0">
                <a:solidFill>
                  <a:srgbClr val="222222"/>
                </a:solidFill>
                <a:latin typeface="Calibri"/>
              </a:rPr>
              <a:t>“The delta’s pretty large on school choice, on getting it across the finish line.”</a:t>
            </a:r>
            <a:endParaRPr lang="en-US" sz="2667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089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14439" y="1661532"/>
            <a:ext cx="710332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Support governance through locally-elected trustees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</a:t>
            </a:r>
            <a:r>
              <a:rPr lang="en-US" sz="2400" dirty="0" smtClean="0"/>
              <a:t>upport the elimination of unfunded mandates and guard against the creation of new mandates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Oppose measures that seek to limit local elections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Oppose measures that seek to control or limit school district fund balances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Support economic development incentives in which school districts have discretion and the ability to negotiate a means to grow the local economy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93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ake It Rain Money GIF by yvngswa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844" y="1756317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1893" y="635619"/>
            <a:ext cx="9110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$27 billion surplus projected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33990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ney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603" y="1312330"/>
            <a:ext cx="47625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521" y="446048"/>
            <a:ext cx="9534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How might they spend a $27 billion surplus?</a:t>
            </a:r>
            <a:endParaRPr lang="en-US" sz="4000" b="1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3350103"/>
              </p:ext>
            </p:extLst>
          </p:nvPr>
        </p:nvGraphicFramePr>
        <p:xfrm>
          <a:off x="449521" y="1312330"/>
          <a:ext cx="5204147" cy="4178252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3160911">
                  <a:extLst>
                    <a:ext uri="{9D8B030D-6E8A-4147-A177-3AD203B41FA5}">
                      <a16:colId xmlns:a16="http://schemas.microsoft.com/office/drawing/2014/main" val="337148146"/>
                    </a:ext>
                  </a:extLst>
                </a:gridCol>
                <a:gridCol w="2043236">
                  <a:extLst>
                    <a:ext uri="{9D8B030D-6E8A-4147-A177-3AD203B41FA5}">
                      <a16:colId xmlns:a16="http://schemas.microsoft.com/office/drawing/2014/main" val="1857358894"/>
                    </a:ext>
                  </a:extLst>
                </a:gridCol>
              </a:tblGrid>
              <a:tr h="64276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Hypothetical Spending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Biennial Cost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708302"/>
                  </a:ext>
                </a:extLst>
              </a:tr>
              <a:tr h="121307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Additional</a:t>
                      </a:r>
                      <a:r>
                        <a:rPr lang="en-US" sz="2400" baseline="0" dirty="0" smtClean="0"/>
                        <a:t> Cost of Current Law Tax Compression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$4 billion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166819"/>
                  </a:ext>
                </a:extLst>
              </a:tr>
              <a:tr h="83982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Cost</a:t>
                      </a:r>
                      <a:r>
                        <a:rPr lang="en-US" sz="2400" baseline="0" dirty="0" smtClean="0"/>
                        <a:t> of additional 15 cents of compression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$9 billion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534973"/>
                  </a:ext>
                </a:extLst>
              </a:tr>
              <a:tr h="83982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Increase Basic Allotment by $700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$10.5 billion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480483"/>
                  </a:ext>
                </a:extLst>
              </a:tr>
              <a:tr h="64276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TOTAL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$23.5 billion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655036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49521" y="5490582"/>
            <a:ext cx="10222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Other priorities remain: TRS</a:t>
            </a:r>
            <a:r>
              <a:rPr lang="en-US" sz="2400" dirty="0" smtClean="0"/>
              <a:t>, School Safety, Special Education, School </a:t>
            </a:r>
            <a:r>
              <a:rPr lang="en-US" sz="2400" dirty="0"/>
              <a:t>F</a:t>
            </a:r>
            <a:r>
              <a:rPr lang="en-US" sz="2400" dirty="0" smtClean="0"/>
              <a:t>acilities, etc</a:t>
            </a:r>
            <a:r>
              <a:rPr lang="en-US" sz="2400" dirty="0"/>
              <a:t>.</a:t>
            </a:r>
            <a:r>
              <a:rPr lang="en-US" sz="2400" dirty="0" smtClean="0"/>
              <a:t> </a:t>
            </a:r>
            <a:r>
              <a:rPr lang="en-US" sz="2400" dirty="0" smtClean="0"/>
              <a:t> Plus Highways</a:t>
            </a:r>
            <a:r>
              <a:rPr lang="en-US" sz="2400" dirty="0" smtClean="0"/>
              <a:t>, The Grid, Health &amp; Human Services (mental health, foster care, etc.)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6478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0195" y="1806498"/>
            <a:ext cx="7103327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Increase Basic Allotment to address cost of inflation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Support increased funding through Golden Penny Yield, Cost of Education &amp; Transportation Adjustments, </a:t>
            </a:r>
            <a:r>
              <a:rPr lang="en-US" sz="2400" dirty="0"/>
              <a:t>e</a:t>
            </a:r>
            <a:r>
              <a:rPr lang="en-US" sz="2400" dirty="0" smtClean="0"/>
              <a:t>nrollment-based funding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Provide increased funding for school safety and staff salary increases in a manner that allows local district discretion to meet local needs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71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B03CBE-CBD7-2724-D0D9-55CA50DD86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-812"/>
          <a:stretch/>
        </p:blipFill>
        <p:spPr>
          <a:xfrm>
            <a:off x="2844800" y="449753"/>
            <a:ext cx="7807223" cy="59584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B222E5-2647-971A-924E-5286BE595903}"/>
              </a:ext>
            </a:extLst>
          </p:cNvPr>
          <p:cNvSpPr/>
          <p:nvPr/>
        </p:nvSpPr>
        <p:spPr>
          <a:xfrm>
            <a:off x="0" y="0"/>
            <a:ext cx="2184400" cy="6858000"/>
          </a:xfrm>
          <a:prstGeom prst="rect">
            <a:avLst/>
          </a:prstGeom>
          <a:solidFill>
            <a:srgbClr val="1B75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233B851-059F-A51F-7F1C-ED1C9F7F75B4}"/>
              </a:ext>
            </a:extLst>
          </p:cNvPr>
          <p:cNvSpPr txBox="1">
            <a:spLocks/>
          </p:cNvSpPr>
          <p:nvPr/>
        </p:nvSpPr>
        <p:spPr>
          <a:xfrm>
            <a:off x="457201" y="2159000"/>
            <a:ext cx="2184399" cy="21844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60960" tIns="30480" rIns="60960" bIns="3048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defTabSz="609630"/>
            <a:r>
              <a:rPr lang="en-US" sz="3200" spc="-33" dirty="0">
                <a:solidFill>
                  <a:srgbClr val="FFFFFF"/>
                </a:solidFill>
                <a:latin typeface="Calibri"/>
              </a:rPr>
              <a:t>Inflation</a:t>
            </a:r>
            <a:endParaRPr lang="en-US" sz="1733" spc="-33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B45DDF-29CB-8EF5-DC60-756C8B7BC57B}"/>
              </a:ext>
            </a:extLst>
          </p:cNvPr>
          <p:cNvSpPr txBox="1"/>
          <p:nvPr/>
        </p:nvSpPr>
        <p:spPr>
          <a:xfrm>
            <a:off x="6400800" y="6136294"/>
            <a:ext cx="4972510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630"/>
            <a:r>
              <a:rPr lang="en-US" sz="933" dirty="0">
                <a:solidFill>
                  <a:prstClr val="black"/>
                </a:solidFill>
                <a:latin typeface="Calibri"/>
              </a:rPr>
              <a:t>Source:  US Bureau of Labor Statistics and </a:t>
            </a:r>
            <a:r>
              <a:rPr lang="en-US" sz="933" dirty="0">
                <a:solidFill>
                  <a:prstClr val="black"/>
                </a:solidFill>
                <a:latin typeface="Calibri"/>
                <a:hlinkClick r:id="rId4"/>
              </a:rPr>
              <a:t>Texas Comptroller of Public Accounts</a:t>
            </a:r>
            <a:endParaRPr lang="en-US" sz="933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894231-332A-2880-0D39-A8B8F9566288}"/>
              </a:ext>
            </a:extLst>
          </p:cNvPr>
          <p:cNvSpPr txBox="1"/>
          <p:nvPr/>
        </p:nvSpPr>
        <p:spPr>
          <a:xfrm>
            <a:off x="7620000" y="175816"/>
            <a:ext cx="3997223" cy="1077026"/>
          </a:xfrm>
          <a:prstGeom prst="rect">
            <a:avLst/>
          </a:prstGeom>
          <a:solidFill>
            <a:srgbClr val="1B75BC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21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cost due to general inflation is borne by the district (absent formula changes).</a:t>
            </a:r>
          </a:p>
        </p:txBody>
      </p:sp>
    </p:spTree>
    <p:extLst>
      <p:ext uri="{BB962C8B-B14F-4D97-AF65-F5344CB8AC3E}">
        <p14:creationId xmlns:p14="http://schemas.microsoft.com/office/powerpoint/2010/main" val="177082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0879117"/>
              </p:ext>
            </p:extLst>
          </p:nvPr>
        </p:nvGraphicFramePr>
        <p:xfrm>
          <a:off x="903249" y="624468"/>
          <a:ext cx="9467385" cy="5586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2256">
            <a:off x="1709219" y="2019388"/>
            <a:ext cx="7768771" cy="31115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1315371">
            <a:off x="2742656" y="2096619"/>
            <a:ext cx="4405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00" dirty="0" smtClean="0">
                <a:solidFill>
                  <a:srgbClr val="ED1C24"/>
                </a:solidFill>
                <a:latin typeface="Segoe Script" panose="030B0504020000000003" pitchFamily="66" charset="0"/>
              </a:rPr>
              <a:t>12% </a:t>
            </a:r>
            <a:r>
              <a:rPr lang="en-US" sz="3600" dirty="0">
                <a:solidFill>
                  <a:srgbClr val="ED1C24"/>
                </a:solidFill>
                <a:latin typeface="Segoe Script" panose="030B0504020000000003" pitchFamily="66" charset="0"/>
              </a:rPr>
              <a:t>increase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22741" y="6371997"/>
            <a:ext cx="577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CPI data through July </a:t>
            </a:r>
            <a:r>
              <a:rPr lang="en-US" sz="1400" i="1" dirty="0"/>
              <a:t>2022 retrieved from Data.Texas.Gov</a:t>
            </a:r>
          </a:p>
        </p:txBody>
      </p:sp>
    </p:spTree>
    <p:extLst>
      <p:ext uri="{BB962C8B-B14F-4D97-AF65-F5344CB8AC3E}">
        <p14:creationId xmlns:p14="http://schemas.microsoft.com/office/powerpoint/2010/main" val="119443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low confidence">
            <a:extLst>
              <a:ext uri="{FF2B5EF4-FFF2-40B4-BE49-F238E27FC236}">
                <a16:creationId xmlns:a16="http://schemas.microsoft.com/office/drawing/2014/main" id="{51F5DF18-9BB9-FC78-1A23-2BC1296F9B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" r="755" b="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4DA0E3-620F-C122-B647-85758477238B}"/>
              </a:ext>
            </a:extLst>
          </p:cNvPr>
          <p:cNvSpPr txBox="1"/>
          <p:nvPr/>
        </p:nvSpPr>
        <p:spPr>
          <a:xfrm>
            <a:off x="7213600" y="6578600"/>
            <a:ext cx="4656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630"/>
            <a:r>
              <a:rPr lang="en-US" sz="1200" dirty="0">
                <a:solidFill>
                  <a:prstClr val="white"/>
                </a:solidFill>
                <a:latin typeface="Calibri"/>
              </a:rPr>
              <a:t>Source: Legislative Budget Board Fiscal Size Up</a:t>
            </a:r>
          </a:p>
        </p:txBody>
      </p:sp>
    </p:spTree>
    <p:extLst>
      <p:ext uri="{BB962C8B-B14F-4D97-AF65-F5344CB8AC3E}">
        <p14:creationId xmlns:p14="http://schemas.microsoft.com/office/powerpoint/2010/main" val="3436721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228" y="594139"/>
            <a:ext cx="8453362" cy="762000"/>
          </a:xfrm>
        </p:spPr>
        <p:txBody>
          <a:bodyPr/>
          <a:lstStyle/>
          <a:p>
            <a:r>
              <a:rPr lang="en-US" dirty="0" smtClean="0"/>
              <a:t>Biennial Cost to Increase Basic Allotment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8714102"/>
              </p:ext>
            </p:extLst>
          </p:nvPr>
        </p:nvGraphicFramePr>
        <p:xfrm>
          <a:off x="990600" y="1549400"/>
          <a:ext cx="9017000" cy="447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19938" y="1504363"/>
            <a:ext cx="1520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Billions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32210" y="1580957"/>
            <a:ext cx="2078825" cy="1528945"/>
          </a:xfrm>
          <a:prstGeom prst="leftArrowCallou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1867" b="1" dirty="0" smtClean="0">
                <a:solidFill>
                  <a:prstClr val="white"/>
                </a:solidFill>
                <a:latin typeface="Calibri"/>
              </a:rPr>
              <a:t>$700 </a:t>
            </a:r>
            <a:r>
              <a:rPr lang="en-US" sz="1867" b="1" dirty="0">
                <a:solidFill>
                  <a:prstClr val="white"/>
                </a:solidFill>
                <a:latin typeface="Calibri"/>
              </a:rPr>
              <a:t>increase would keep pace with inflation.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99479" y="1469335"/>
            <a:ext cx="4962939" cy="1710095"/>
          </a:xfrm>
          <a:prstGeom prst="snip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HB 3 was supposed to deliver $11.6 billion for the biennium (split between new $ and tax compression); was actually $6.4 billion after $5.2 billion FSP reduction in 2021.  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924586" y="3306126"/>
            <a:ext cx="2074128" cy="995422"/>
          </a:xfrm>
          <a:prstGeom prst="ellipse">
            <a:avLst/>
          </a:prstGeom>
          <a:solidFill>
            <a:srgbClr val="438A26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Price tag: $10.5 billion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9070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7" y="533655"/>
            <a:ext cx="10707693" cy="576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7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438" y="584200"/>
            <a:ext cx="8707362" cy="762000"/>
          </a:xfrm>
        </p:spPr>
        <p:txBody>
          <a:bodyPr/>
          <a:lstStyle/>
          <a:p>
            <a:r>
              <a:rPr lang="en-US" dirty="0" smtClean="0"/>
              <a:t>School Safety Allotment – SB 11 (2019)</a:t>
            </a:r>
            <a:endParaRPr lang="en-US" dirty="0"/>
          </a:p>
        </p:txBody>
      </p:sp>
      <p:pic>
        <p:nvPicPr>
          <p:cNvPr id="2052" name="Picture 4" descr="May 26, 2022 Texas shooting new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10" b="19729"/>
          <a:stretch/>
        </p:blipFill>
        <p:spPr bwMode="auto">
          <a:xfrm>
            <a:off x="5735880" y="2385437"/>
            <a:ext cx="4252081" cy="284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5437" y="1498600"/>
            <a:ext cx="931696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667" dirty="0">
                <a:solidFill>
                  <a:prstClr val="black"/>
                </a:solidFill>
                <a:latin typeface="Calibri"/>
              </a:rPr>
              <a:t>The School Safety Allotment delivers </a:t>
            </a:r>
            <a:r>
              <a:rPr lang="en-US" sz="2667" b="1" dirty="0">
                <a:solidFill>
                  <a:prstClr val="black"/>
                </a:solidFill>
                <a:latin typeface="Calibri"/>
              </a:rPr>
              <a:t>$9.72 per ADA</a:t>
            </a:r>
            <a:r>
              <a:rPr lang="en-US" sz="2667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pic>
        <p:nvPicPr>
          <p:cNvPr id="2054" name="Picture 6" descr="UPDATE: 10 Dead And 10 Wounded At Santa Fe High School Shooting, Suspect  Charged With Capital Murder – Houston Public Medi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00"/>
          <a:stretch/>
        </p:blipFill>
        <p:spPr bwMode="auto">
          <a:xfrm>
            <a:off x="995438" y="2385437"/>
            <a:ext cx="4315509" cy="286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9396" y="5359400"/>
            <a:ext cx="4315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400" dirty="0">
                <a:solidFill>
                  <a:prstClr val="black"/>
                </a:solidFill>
                <a:latin typeface="Calibri"/>
              </a:rPr>
              <a:t>Santa Fe ISD received a total of 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$38,463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from the School Safety Allotment in SY 2021-22.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56410" y="5389117"/>
            <a:ext cx="4315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400" dirty="0">
                <a:solidFill>
                  <a:prstClr val="black"/>
                </a:solidFill>
                <a:latin typeface="Calibri"/>
              </a:rPr>
              <a:t>Uvalde ISD received a total of 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$34,625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from the School Safety Allotment in SY 2021-22.  </a:t>
            </a:r>
          </a:p>
        </p:txBody>
      </p:sp>
    </p:spTree>
    <p:extLst>
      <p:ext uri="{BB962C8B-B14F-4D97-AF65-F5344CB8AC3E}">
        <p14:creationId xmlns:p14="http://schemas.microsoft.com/office/powerpoint/2010/main" val="110852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4215</TotalTime>
  <Words>960</Words>
  <Application>Microsoft Office PowerPoint</Application>
  <PresentationFormat>Widescreen</PresentationFormat>
  <Paragraphs>113</Paragraphs>
  <Slides>25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</vt:lpstr>
      <vt:lpstr>Arial Black</vt:lpstr>
      <vt:lpstr>Calibri</vt:lpstr>
      <vt:lpstr>Calibri Light</vt:lpstr>
      <vt:lpstr>Segoe Script</vt:lpstr>
      <vt:lpstr>Wingdings</vt:lpstr>
      <vt:lpstr>Office Theme</vt:lpstr>
      <vt:lpstr>3_Office Theme</vt:lpstr>
      <vt:lpstr>6_Office Theme</vt:lpstr>
      <vt:lpstr>15_Office Theme</vt:lpstr>
      <vt:lpstr>16_Office Theme</vt:lpstr>
      <vt:lpstr>21_Office Theme</vt:lpstr>
      <vt:lpstr>4_Office Theme</vt:lpstr>
      <vt:lpstr>13_Office Theme</vt:lpstr>
      <vt:lpstr>22_Office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Biennial Cost to Increase Basic Allotment</vt:lpstr>
      <vt:lpstr>PowerPoint Presentation</vt:lpstr>
      <vt:lpstr>School Safety Allotment – SB 11 (2019)</vt:lpstr>
      <vt:lpstr>PowerPoint Presentation</vt:lpstr>
      <vt:lpstr>PowerPoint Presentation</vt:lpstr>
      <vt:lpstr>Recapture has grown by 30% since initial HB 3 reduction </vt:lpstr>
      <vt:lpstr>PowerPoint Presentation</vt:lpstr>
      <vt:lpstr>Recapture: Appropriations vs. Actual</vt:lpstr>
      <vt:lpstr>Annual Recapture Reduction Caused by Increase to the Basic Allotment</vt:lpstr>
      <vt:lpstr>Legislators with 50% or more of voting-age population residing in Chapter 49 District</vt:lpstr>
      <vt:lpstr>PowerPoint Presentation</vt:lpstr>
      <vt:lpstr>Formula Transition Grants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Eanes ISD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Christy Rome</dc:creator>
  <cp:lastModifiedBy>Christy Rome</cp:lastModifiedBy>
  <cp:revision>44</cp:revision>
  <dcterms:created xsi:type="dcterms:W3CDTF">2022-06-24T14:23:58Z</dcterms:created>
  <dcterms:modified xsi:type="dcterms:W3CDTF">2022-09-28T13:28:43Z</dcterms:modified>
</cp:coreProperties>
</file>