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0" r:id="rId2"/>
  </p:sldMasterIdLst>
  <p:notesMasterIdLst>
    <p:notesMasterId r:id="rId64"/>
  </p:notesMasterIdLst>
  <p:handoutMasterIdLst>
    <p:handoutMasterId r:id="rId65"/>
  </p:handoutMasterIdLst>
  <p:sldIdLst>
    <p:sldId id="375" r:id="rId3"/>
    <p:sldId id="330" r:id="rId4"/>
    <p:sldId id="367" r:id="rId5"/>
    <p:sldId id="379" r:id="rId6"/>
    <p:sldId id="336" r:id="rId7"/>
    <p:sldId id="337" r:id="rId8"/>
    <p:sldId id="380" r:id="rId9"/>
    <p:sldId id="334" r:id="rId10"/>
    <p:sldId id="362" r:id="rId11"/>
    <p:sldId id="386" r:id="rId12"/>
    <p:sldId id="381" r:id="rId13"/>
    <p:sldId id="369" r:id="rId14"/>
    <p:sldId id="390" r:id="rId15"/>
    <p:sldId id="419" r:id="rId16"/>
    <p:sldId id="389" r:id="rId17"/>
    <p:sldId id="368" r:id="rId18"/>
    <p:sldId id="392" r:id="rId19"/>
    <p:sldId id="391" r:id="rId20"/>
    <p:sldId id="404" r:id="rId21"/>
    <p:sldId id="393" r:id="rId22"/>
    <p:sldId id="402" r:id="rId23"/>
    <p:sldId id="398" r:id="rId24"/>
    <p:sldId id="395" r:id="rId25"/>
    <p:sldId id="396" r:id="rId26"/>
    <p:sldId id="397" r:id="rId27"/>
    <p:sldId id="403" r:id="rId28"/>
    <p:sldId id="363" r:id="rId29"/>
    <p:sldId id="400" r:id="rId30"/>
    <p:sldId id="410" r:id="rId31"/>
    <p:sldId id="413" r:id="rId32"/>
    <p:sldId id="436" r:id="rId33"/>
    <p:sldId id="414" r:id="rId34"/>
    <p:sldId id="437" r:id="rId35"/>
    <p:sldId id="438" r:id="rId36"/>
    <p:sldId id="415" r:id="rId37"/>
    <p:sldId id="439" r:id="rId38"/>
    <p:sldId id="493" r:id="rId39"/>
    <p:sldId id="494" r:id="rId40"/>
    <p:sldId id="495" r:id="rId41"/>
    <p:sldId id="496" r:id="rId42"/>
    <p:sldId id="497" r:id="rId43"/>
    <p:sldId id="498" r:id="rId44"/>
    <p:sldId id="500" r:id="rId45"/>
    <p:sldId id="501" r:id="rId46"/>
    <p:sldId id="502" r:id="rId47"/>
    <p:sldId id="503" r:id="rId48"/>
    <p:sldId id="504" r:id="rId49"/>
    <p:sldId id="505" r:id="rId50"/>
    <p:sldId id="506" r:id="rId51"/>
    <p:sldId id="507" r:id="rId52"/>
    <p:sldId id="508" r:id="rId53"/>
    <p:sldId id="509" r:id="rId54"/>
    <p:sldId id="510" r:id="rId55"/>
    <p:sldId id="511" r:id="rId56"/>
    <p:sldId id="512" r:id="rId57"/>
    <p:sldId id="513" r:id="rId58"/>
    <p:sldId id="514" r:id="rId59"/>
    <p:sldId id="515" r:id="rId60"/>
    <p:sldId id="516" r:id="rId61"/>
    <p:sldId id="518" r:id="rId62"/>
    <p:sldId id="519" r:id="rId63"/>
  </p:sldIdLst>
  <p:sldSz cx="18288000" cy="10287000"/>
  <p:notesSz cx="7315200" cy="9601200"/>
  <p:embeddedFontLst>
    <p:embeddedFont>
      <p:font typeface="Arial Black" panose="020B0A04020102020204" pitchFamily="34" charset="0"/>
      <p:bold r:id="rId66"/>
    </p:embeddedFont>
    <p:embeddedFont>
      <p:font typeface="Segoe Script" panose="030B0504020000000003" pitchFamily="66" charset="0"/>
      <p:regular r:id="rId67"/>
      <p:bold r:id="rId68"/>
    </p:embeddedFont>
    <p:embeddedFont>
      <p:font typeface="Calibri" panose="020F0502020204030204" pitchFamily="34" charset="0"/>
      <p:regular r:id="rId69"/>
      <p:bold r:id="rId70"/>
      <p:italic r:id="rId71"/>
      <p:boldItalic r:id="rId72"/>
    </p:embeddedFont>
    <p:embeddedFont>
      <p:font typeface="Aileron Regular" panose="020B0604020202020204" charset="0"/>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a:srgbClr val="E8E8EA"/>
    <a:srgbClr val="ED1C24"/>
    <a:srgbClr val="1B75BC"/>
    <a:srgbClr val="747272"/>
    <a:srgbClr val="EFF3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0969" autoAdjust="0"/>
  </p:normalViewPr>
  <p:slideViewPr>
    <p:cSldViewPr>
      <p:cViewPr>
        <p:scale>
          <a:sx n="40" d="100"/>
          <a:sy n="40" d="100"/>
        </p:scale>
        <p:origin x="77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1.fntdata"/><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73"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Rome\Dropbox\Texas%20School%20Coalition\Recapture\Plano%20and%20Statewide%20Historic%20Recap%20data%20for%20graphs_Sept21_with%20May22%20graph.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CRome\Dropbox\Texas%20School%20Coalition\New%20Legislative%20Districts_2021\Senate%20District%20Population%20Ch%2049.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CRome\Dropbox\Texas%20School%20Coalition\New%20Legislative%20Districts_2021\House%20District%20Population%20Ch%2049.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Rome\Dropbox\Texas%20School%20Coalition\Recapture\Plano%20and%20Statewide%20Historic%20Recap%20data%20for%20graphs_Sept21_with%20May22%20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Rome\Dropbox\Texas%20School%20Coalition\Recapture\Plano%20and%20Statewide%20Historic%20Recap%20data%20for%20graphs_Sept21_with%20May22%20graph.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Rome\Dropbox\Texas%20School%20Coalition\Recapture\2020%20&amp;%202021%20Recapture%20Comparison%20to%20Appropriate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Rome\Dropbox\Texas%20School%20Coalition\Recapture\change%20in%20recapture%20per%20100%20increase%20in%20B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Rome\Downloads\Key_Economic_Indicators_updated%20May%206%20202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CRome\Dropbox\Texas%20School%20Coalition\88th%20Legislature\cost%20per%20100%20dollar%20increase%20in%20B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CRome\Dropbox\Texas%20School%20Coalition\88th%20Legislature\cost%20per%20100%20dollar%20increase%20in%20B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brownson\Documents\Texas_Local_Government_Bond_Elections05-11-22_02-55-57.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spPr>
            <a:solidFill>
              <a:srgbClr val="0070C0"/>
            </a:solidFill>
            <a:ln>
              <a:noFill/>
            </a:ln>
            <a:effectLst/>
          </c:spPr>
          <c:cat>
            <c:strRef>
              <c:f>Statewide!$B$2:$B$30</c:f>
              <c:strCache>
                <c:ptCount val="29"/>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pt idx="28">
                  <c:v>2022*</c:v>
                </c:pt>
              </c:strCache>
            </c:strRef>
          </c:cat>
          <c:val>
            <c:numRef>
              <c:f>Statewide!$C$2:$C$30</c:f>
              <c:numCache>
                <c:formatCode>_("$"* #,##0_);_("$"* \(#,##0\);_("$"* "-"??_);_(@_)</c:formatCode>
                <c:ptCount val="29"/>
                <c:pt idx="0">
                  <c:v>131480545</c:v>
                </c:pt>
                <c:pt idx="1">
                  <c:v>259663862</c:v>
                </c:pt>
                <c:pt idx="2">
                  <c:v>265525052</c:v>
                </c:pt>
                <c:pt idx="3">
                  <c:v>209329356</c:v>
                </c:pt>
                <c:pt idx="4">
                  <c:v>244894409</c:v>
                </c:pt>
                <c:pt idx="5">
                  <c:v>479084854</c:v>
                </c:pt>
                <c:pt idx="6">
                  <c:v>466462963</c:v>
                </c:pt>
                <c:pt idx="7">
                  <c:v>530152838</c:v>
                </c:pt>
                <c:pt idx="8">
                  <c:v>760957736</c:v>
                </c:pt>
                <c:pt idx="9">
                  <c:v>971535061</c:v>
                </c:pt>
                <c:pt idx="10">
                  <c:v>1075602976</c:v>
                </c:pt>
                <c:pt idx="11">
                  <c:v>1114880702</c:v>
                </c:pt>
                <c:pt idx="12">
                  <c:v>1298985554</c:v>
                </c:pt>
                <c:pt idx="13">
                  <c:v>1426512022</c:v>
                </c:pt>
                <c:pt idx="14">
                  <c:v>1137319193</c:v>
                </c:pt>
                <c:pt idx="15">
                  <c:v>1434887246</c:v>
                </c:pt>
                <c:pt idx="16">
                  <c:v>1071219907</c:v>
                </c:pt>
                <c:pt idx="17">
                  <c:v>1038261804</c:v>
                </c:pt>
                <c:pt idx="18">
                  <c:v>1085016723</c:v>
                </c:pt>
                <c:pt idx="19">
                  <c:v>1066593162</c:v>
                </c:pt>
                <c:pt idx="20">
                  <c:v>1204736329</c:v>
                </c:pt>
                <c:pt idx="21">
                  <c:v>1483210047</c:v>
                </c:pt>
                <c:pt idx="22">
                  <c:v>1575176794</c:v>
                </c:pt>
                <c:pt idx="23">
                  <c:v>1698963451</c:v>
                </c:pt>
                <c:pt idx="24">
                  <c:v>2004903422</c:v>
                </c:pt>
                <c:pt idx="25">
                  <c:v>2687040790</c:v>
                </c:pt>
                <c:pt idx="26">
                  <c:v>2558297385</c:v>
                </c:pt>
                <c:pt idx="27" formatCode="&quot;$&quot;#,##0">
                  <c:v>2970048067</c:v>
                </c:pt>
                <c:pt idx="28" formatCode="&quot;$&quot;#,##0">
                  <c:v>3226149066</c:v>
                </c:pt>
              </c:numCache>
            </c:numRef>
          </c:val>
          <c:extLst>
            <c:ext xmlns:c16="http://schemas.microsoft.com/office/drawing/2014/chart" uri="{C3380CC4-5D6E-409C-BE32-E72D297353CC}">
              <c16:uniqueId val="{00000000-5221-4CFF-8C84-BA9E88431E04}"/>
            </c:ext>
          </c:extLst>
        </c:ser>
        <c:dLbls>
          <c:showLegendKey val="0"/>
          <c:showVal val="0"/>
          <c:showCatName val="0"/>
          <c:showSerName val="0"/>
          <c:showPercent val="0"/>
          <c:showBubbleSize val="0"/>
        </c:dLbls>
        <c:axId val="1279538864"/>
        <c:axId val="1279540112"/>
      </c:areaChart>
      <c:catAx>
        <c:axId val="12795388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279540112"/>
        <c:crosses val="autoZero"/>
        <c:auto val="1"/>
        <c:lblAlgn val="ctr"/>
        <c:lblOffset val="100"/>
        <c:noMultiLvlLbl val="0"/>
      </c:catAx>
      <c:valAx>
        <c:axId val="127954011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279538864"/>
        <c:crosses val="autoZero"/>
        <c:crossBetween val="midCat"/>
        <c:dispUnits>
          <c:builtInUnit val="billions"/>
          <c:dispUnitsLbl>
            <c:layout/>
            <c:spPr>
              <a:noFill/>
              <a:ln>
                <a:noFill/>
              </a:ln>
              <a:effectLst/>
            </c:spPr>
            <c:txPr>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spPr>
            <a:ln w="28575"/>
          </c:spPr>
          <c:dPt>
            <c:idx val="0"/>
            <c:bubble3D val="0"/>
            <c:spPr>
              <a:solidFill>
                <a:schemeClr val="accent1">
                  <a:shade val="76000"/>
                </a:schemeClr>
              </a:solidFill>
              <a:ln w="28575">
                <a:solidFill>
                  <a:schemeClr val="lt1"/>
                </a:solidFill>
              </a:ln>
              <a:effectLst/>
            </c:spPr>
            <c:extLst>
              <c:ext xmlns:c16="http://schemas.microsoft.com/office/drawing/2014/chart" uri="{C3380CC4-5D6E-409C-BE32-E72D297353CC}">
                <c16:uniqueId val="{00000001-4BBB-4210-B887-19A0308E87C2}"/>
              </c:ext>
            </c:extLst>
          </c:dPt>
          <c:dPt>
            <c:idx val="1"/>
            <c:bubble3D val="0"/>
            <c:spPr>
              <a:solidFill>
                <a:schemeClr val="accent1">
                  <a:tint val="77000"/>
                </a:schemeClr>
              </a:solidFill>
              <a:ln w="28575">
                <a:solidFill>
                  <a:schemeClr val="lt1"/>
                </a:solidFill>
              </a:ln>
              <a:effectLst/>
            </c:spPr>
            <c:extLst>
              <c:ext xmlns:c16="http://schemas.microsoft.com/office/drawing/2014/chart" uri="{C3380CC4-5D6E-409C-BE32-E72D297353CC}">
                <c16:uniqueId val="{00000003-4BBB-4210-B887-19A0308E87C2}"/>
              </c:ext>
            </c:extLst>
          </c:dPt>
          <c:cat>
            <c:strRef>
              <c:f>Sheet2!$A$3:$A$4</c:f>
              <c:strCache>
                <c:ptCount val="2"/>
                <c:pt idx="0">
                  <c:v>SD with 50%+ in Ch 49 District</c:v>
                </c:pt>
                <c:pt idx="1">
                  <c:v>SD with less than 50% in Ch 49</c:v>
                </c:pt>
              </c:strCache>
            </c:strRef>
          </c:cat>
          <c:val>
            <c:numRef>
              <c:f>Sheet2!$B$3:$B$4</c:f>
              <c:numCache>
                <c:formatCode>General</c:formatCode>
                <c:ptCount val="2"/>
                <c:pt idx="0">
                  <c:v>11</c:v>
                </c:pt>
                <c:pt idx="1">
                  <c:v>20</c:v>
                </c:pt>
              </c:numCache>
            </c:numRef>
          </c:val>
          <c:extLst>
            <c:ext xmlns:c16="http://schemas.microsoft.com/office/drawing/2014/chart" uri="{C3380CC4-5D6E-409C-BE32-E72D297353CC}">
              <c16:uniqueId val="{00000004-4BBB-4210-B887-19A0308E87C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spPr>
            <a:ln w="28575"/>
          </c:spPr>
          <c:dPt>
            <c:idx val="0"/>
            <c:bubble3D val="0"/>
            <c:spPr>
              <a:solidFill>
                <a:schemeClr val="accent1">
                  <a:shade val="76000"/>
                </a:schemeClr>
              </a:solidFill>
              <a:ln w="28575">
                <a:solidFill>
                  <a:schemeClr val="lt1"/>
                </a:solidFill>
              </a:ln>
              <a:effectLst/>
            </c:spPr>
            <c:extLst>
              <c:ext xmlns:c16="http://schemas.microsoft.com/office/drawing/2014/chart" uri="{C3380CC4-5D6E-409C-BE32-E72D297353CC}">
                <c16:uniqueId val="{00000001-9B3B-41A8-A308-9197EBD4A04D}"/>
              </c:ext>
            </c:extLst>
          </c:dPt>
          <c:dPt>
            <c:idx val="1"/>
            <c:bubble3D val="0"/>
            <c:spPr>
              <a:solidFill>
                <a:schemeClr val="accent1">
                  <a:tint val="77000"/>
                </a:schemeClr>
              </a:solidFill>
              <a:ln w="28575">
                <a:solidFill>
                  <a:schemeClr val="lt1"/>
                </a:solidFill>
              </a:ln>
              <a:effectLst/>
            </c:spPr>
            <c:extLst>
              <c:ext xmlns:c16="http://schemas.microsoft.com/office/drawing/2014/chart" uri="{C3380CC4-5D6E-409C-BE32-E72D297353CC}">
                <c16:uniqueId val="{00000003-9B3B-41A8-A308-9197EBD4A04D}"/>
              </c:ext>
            </c:extLst>
          </c:dPt>
          <c:cat>
            <c:strRef>
              <c:f>Sheet3!$B$3:$B$4</c:f>
              <c:strCache>
                <c:ptCount val="2"/>
                <c:pt idx="0">
                  <c:v>HD with 50%+ in Ch 49 District</c:v>
                </c:pt>
                <c:pt idx="1">
                  <c:v>HD with less than 50% in Ch 49</c:v>
                </c:pt>
              </c:strCache>
            </c:strRef>
          </c:cat>
          <c:val>
            <c:numRef>
              <c:f>Sheet3!$C$3:$C$4</c:f>
              <c:numCache>
                <c:formatCode>General</c:formatCode>
                <c:ptCount val="2"/>
                <c:pt idx="0">
                  <c:v>48</c:v>
                </c:pt>
                <c:pt idx="1">
                  <c:v>102</c:v>
                </c:pt>
              </c:numCache>
            </c:numRef>
          </c:val>
          <c:extLst>
            <c:ext xmlns:c16="http://schemas.microsoft.com/office/drawing/2014/chart" uri="{C3380CC4-5D6E-409C-BE32-E72D297353CC}">
              <c16:uniqueId val="{00000004-9B3B-41A8-A308-9197EBD4A04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5"/>
        <c:overlap val="-27"/>
        <c:axId val="452483951"/>
        <c:axId val="381649039"/>
      </c:barChart>
      <c:catAx>
        <c:axId val="452483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381649039"/>
        <c:crosses val="autoZero"/>
        <c:auto val="1"/>
        <c:lblAlgn val="ctr"/>
        <c:lblOffset val="100"/>
        <c:noMultiLvlLbl val="0"/>
      </c:catAx>
      <c:valAx>
        <c:axId val="381649039"/>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452483951"/>
        <c:crosses val="autoZero"/>
        <c:crossBetween val="between"/>
        <c:majorUnit val="1000000000"/>
        <c:dispUnits>
          <c:builtInUnit val="billions"/>
          <c:dispUnitsLbl>
            <c:layout/>
            <c:spPr>
              <a:noFill/>
              <a:ln>
                <a:noFill/>
              </a:ln>
              <a:effectLst/>
            </c:spPr>
            <c:txPr>
              <a:bodyPr rot="-54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w="0">
          <a:solidFill>
            <a:schemeClr val="accent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Recapture</c:v>
                </c:pt>
              </c:strCache>
            </c:strRef>
          </c:tx>
          <c:spPr>
            <a:solidFill>
              <a:srgbClr val="0070C0"/>
            </a:solidFill>
            <a:ln w="190500">
              <a:solidFill>
                <a:srgbClr val="0070C0"/>
              </a:solidFill>
            </a:ln>
            <a:effectLst/>
          </c:spPr>
          <c:invertIfNegative val="0"/>
          <c:dPt>
            <c:idx val="0"/>
            <c:invertIfNegative val="0"/>
            <c:bubble3D val="0"/>
            <c:spPr>
              <a:solidFill>
                <a:srgbClr val="0070C0"/>
              </a:solidFill>
              <a:ln>
                <a:solidFill>
                  <a:srgbClr val="0070C0"/>
                </a:solidFill>
              </a:ln>
              <a:effectLst/>
            </c:spPr>
            <c:extLst>
              <c:ext xmlns:c16="http://schemas.microsoft.com/office/drawing/2014/chart" uri="{C3380CC4-5D6E-409C-BE32-E72D297353CC}">
                <c16:uniqueId val="{00000001-05E6-4FF3-82D8-DF810CCB694D}"/>
              </c:ext>
            </c:extLst>
          </c:dPt>
          <c:dPt>
            <c:idx val="1"/>
            <c:invertIfNegative val="0"/>
            <c:bubble3D val="0"/>
            <c:spPr>
              <a:solidFill>
                <a:srgbClr val="0070C0"/>
              </a:solidFill>
              <a:ln>
                <a:solidFill>
                  <a:srgbClr val="0070C0"/>
                </a:solidFill>
              </a:ln>
              <a:effectLst/>
            </c:spPr>
            <c:extLst>
              <c:ext xmlns:c16="http://schemas.microsoft.com/office/drawing/2014/chart" uri="{C3380CC4-5D6E-409C-BE32-E72D297353CC}">
                <c16:uniqueId val="{00000003-05E6-4FF3-82D8-DF810CCB694D}"/>
              </c:ext>
            </c:extLst>
          </c:dPt>
          <c:dPt>
            <c:idx val="2"/>
            <c:invertIfNegative val="0"/>
            <c:bubble3D val="0"/>
            <c:spPr>
              <a:solidFill>
                <a:srgbClr val="0070C0"/>
              </a:solidFill>
              <a:ln>
                <a:solidFill>
                  <a:srgbClr val="0070C0"/>
                </a:solidFill>
              </a:ln>
              <a:effectLst/>
            </c:spPr>
            <c:extLst>
              <c:ext xmlns:c16="http://schemas.microsoft.com/office/drawing/2014/chart" uri="{C3380CC4-5D6E-409C-BE32-E72D297353CC}">
                <c16:uniqueId val="{00000005-05E6-4FF3-82D8-DF810CCB694D}"/>
              </c:ext>
            </c:extLst>
          </c:dPt>
          <c:dPt>
            <c:idx val="3"/>
            <c:invertIfNegative val="0"/>
            <c:bubble3D val="0"/>
            <c:spPr>
              <a:solidFill>
                <a:srgbClr val="0070C0"/>
              </a:solidFill>
              <a:ln>
                <a:solidFill>
                  <a:srgbClr val="0070C0"/>
                </a:solidFill>
              </a:ln>
              <a:effectLst/>
            </c:spPr>
            <c:extLst>
              <c:ext xmlns:c16="http://schemas.microsoft.com/office/drawing/2014/chart" uri="{C3380CC4-5D6E-409C-BE32-E72D297353CC}">
                <c16:uniqueId val="{00000007-05E6-4FF3-82D8-DF810CCB694D}"/>
              </c:ext>
            </c:extLst>
          </c:dPt>
          <c:dPt>
            <c:idx val="4"/>
            <c:invertIfNegative val="0"/>
            <c:bubble3D val="0"/>
            <c:spPr>
              <a:solidFill>
                <a:srgbClr val="0070C0"/>
              </a:solidFill>
              <a:ln>
                <a:solidFill>
                  <a:srgbClr val="0070C0"/>
                </a:solidFill>
              </a:ln>
              <a:effectLst/>
            </c:spPr>
            <c:extLst>
              <c:ext xmlns:c16="http://schemas.microsoft.com/office/drawing/2014/chart" uri="{C3380CC4-5D6E-409C-BE32-E72D297353CC}">
                <c16:uniqueId val="{00000009-05E6-4FF3-82D8-DF810CCB694D}"/>
              </c:ext>
            </c:extLst>
          </c:dPt>
          <c:dPt>
            <c:idx val="5"/>
            <c:invertIfNegative val="0"/>
            <c:bubble3D val="0"/>
            <c:spPr>
              <a:solidFill>
                <a:srgbClr val="0070C0"/>
              </a:solidFill>
              <a:ln>
                <a:solidFill>
                  <a:srgbClr val="0070C0"/>
                </a:solidFill>
              </a:ln>
              <a:effectLst/>
            </c:spPr>
            <c:extLst>
              <c:ext xmlns:c16="http://schemas.microsoft.com/office/drawing/2014/chart" uri="{C3380CC4-5D6E-409C-BE32-E72D297353CC}">
                <c16:uniqueId val="{0000000B-05E6-4FF3-82D8-DF810CCB694D}"/>
              </c:ext>
            </c:extLst>
          </c:dPt>
          <c:dPt>
            <c:idx val="6"/>
            <c:invertIfNegative val="0"/>
            <c:bubble3D val="0"/>
            <c:spPr>
              <a:solidFill>
                <a:srgbClr val="0070C0"/>
              </a:solidFill>
              <a:ln>
                <a:solidFill>
                  <a:srgbClr val="0070C0"/>
                </a:solidFill>
              </a:ln>
              <a:effectLst/>
            </c:spPr>
            <c:extLst>
              <c:ext xmlns:c16="http://schemas.microsoft.com/office/drawing/2014/chart" uri="{C3380CC4-5D6E-409C-BE32-E72D297353CC}">
                <c16:uniqueId val="{0000000D-05E6-4FF3-82D8-DF810CCB694D}"/>
              </c:ext>
            </c:extLst>
          </c:dPt>
          <c:dPt>
            <c:idx val="7"/>
            <c:invertIfNegative val="0"/>
            <c:bubble3D val="0"/>
            <c:spPr>
              <a:solidFill>
                <a:srgbClr val="0070C0"/>
              </a:solidFill>
              <a:ln>
                <a:solidFill>
                  <a:srgbClr val="0070C0"/>
                </a:solidFill>
              </a:ln>
              <a:effectLst/>
            </c:spPr>
            <c:extLst>
              <c:ext xmlns:c16="http://schemas.microsoft.com/office/drawing/2014/chart" uri="{C3380CC4-5D6E-409C-BE32-E72D297353CC}">
                <c16:uniqueId val="{0000000F-05E6-4FF3-82D8-DF810CCB694D}"/>
              </c:ext>
            </c:extLst>
          </c:dPt>
          <c:dPt>
            <c:idx val="8"/>
            <c:invertIfNegative val="0"/>
            <c:bubble3D val="0"/>
            <c:spPr>
              <a:solidFill>
                <a:srgbClr val="0070C0"/>
              </a:solidFill>
              <a:ln>
                <a:solidFill>
                  <a:srgbClr val="0070C0"/>
                </a:solidFill>
              </a:ln>
              <a:effectLst/>
            </c:spPr>
            <c:extLst>
              <c:ext xmlns:c16="http://schemas.microsoft.com/office/drawing/2014/chart" uri="{C3380CC4-5D6E-409C-BE32-E72D297353CC}">
                <c16:uniqueId val="{00000011-05E6-4FF3-82D8-DF810CCB694D}"/>
              </c:ext>
            </c:extLst>
          </c:dPt>
          <c:dPt>
            <c:idx val="9"/>
            <c:invertIfNegative val="0"/>
            <c:bubble3D val="0"/>
            <c:spPr>
              <a:solidFill>
                <a:srgbClr val="0070C0"/>
              </a:solidFill>
              <a:ln>
                <a:solidFill>
                  <a:srgbClr val="0070C0"/>
                </a:solidFill>
              </a:ln>
              <a:effectLst/>
            </c:spPr>
            <c:extLst>
              <c:ext xmlns:c16="http://schemas.microsoft.com/office/drawing/2014/chart" uri="{C3380CC4-5D6E-409C-BE32-E72D297353CC}">
                <c16:uniqueId val="{00000013-05E6-4FF3-82D8-DF810CCB694D}"/>
              </c:ext>
            </c:extLst>
          </c:dPt>
          <c:cat>
            <c:strRef>
              <c:f>Sheet1!$B$5:$B$11</c:f>
              <c:strCache>
                <c:ptCount val="7"/>
                <c:pt idx="0">
                  <c:v>2016</c:v>
                </c:pt>
                <c:pt idx="1">
                  <c:v>2017</c:v>
                </c:pt>
                <c:pt idx="2">
                  <c:v>2018</c:v>
                </c:pt>
                <c:pt idx="3">
                  <c:v>2019</c:v>
                </c:pt>
                <c:pt idx="4">
                  <c:v>2020</c:v>
                </c:pt>
                <c:pt idx="5">
                  <c:v>2021</c:v>
                </c:pt>
                <c:pt idx="6">
                  <c:v>2022*</c:v>
                </c:pt>
              </c:strCache>
            </c:strRef>
          </c:cat>
          <c:val>
            <c:numRef>
              <c:f>Sheet1!$C$5:$C$11</c:f>
              <c:numCache>
                <c:formatCode>_("$"* #,##0_);_("$"* \(#,##0\);_("$"* "-"??_);_(@_)</c:formatCode>
                <c:ptCount val="7"/>
                <c:pt idx="0">
                  <c:v>1575176794</c:v>
                </c:pt>
                <c:pt idx="1">
                  <c:v>1698963451</c:v>
                </c:pt>
                <c:pt idx="2">
                  <c:v>2004903422</c:v>
                </c:pt>
                <c:pt idx="3">
                  <c:v>2687040790</c:v>
                </c:pt>
                <c:pt idx="4">
                  <c:v>2558297385</c:v>
                </c:pt>
                <c:pt idx="5" formatCode="&quot;$&quot;#,##0">
                  <c:v>2970048067</c:v>
                </c:pt>
                <c:pt idx="6" formatCode="&quot;$&quot;#,##0">
                  <c:v>3226149066</c:v>
                </c:pt>
              </c:numCache>
            </c:numRef>
          </c:val>
          <c:extLst>
            <c:ext xmlns:c16="http://schemas.microsoft.com/office/drawing/2014/chart" uri="{C3380CC4-5D6E-409C-BE32-E72D297353CC}">
              <c16:uniqueId val="{00000014-05E6-4FF3-82D8-DF810CCB694D}"/>
            </c:ext>
          </c:extLst>
        </c:ser>
        <c:dLbls>
          <c:showLegendKey val="0"/>
          <c:showVal val="0"/>
          <c:showCatName val="0"/>
          <c:showSerName val="0"/>
          <c:showPercent val="0"/>
          <c:showBubbleSize val="0"/>
        </c:dLbls>
        <c:gapWidth val="25"/>
        <c:overlap val="-27"/>
        <c:axId val="452483951"/>
        <c:axId val="381649039"/>
      </c:barChart>
      <c:catAx>
        <c:axId val="452483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381649039"/>
        <c:crosses val="autoZero"/>
        <c:auto val="1"/>
        <c:lblAlgn val="ctr"/>
        <c:lblOffset val="100"/>
        <c:noMultiLvlLbl val="0"/>
      </c:catAx>
      <c:valAx>
        <c:axId val="381649039"/>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452483951"/>
        <c:crosses val="autoZero"/>
        <c:crossBetween val="between"/>
        <c:majorUnit val="1000000000"/>
        <c:dispUnits>
          <c:builtInUnit val="billions"/>
          <c:dispUnitsLbl>
            <c:layout/>
            <c:spPr>
              <a:noFill/>
              <a:ln>
                <a:noFill/>
              </a:ln>
              <a:effectLst/>
            </c:spPr>
            <c:txPr>
              <a:bodyPr rot="-540000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w="0">
          <a:solidFill>
            <a:schemeClr val="accent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Sheet1!$B$3</c:f>
              <c:strCache>
                <c:ptCount val="1"/>
                <c:pt idx="0">
                  <c:v>General Appropriations Act</c:v>
                </c:pt>
              </c:strCache>
            </c:strRef>
          </c:tx>
          <c:spPr>
            <a:solidFill>
              <a:srgbClr val="C00000"/>
            </a:solidFill>
            <a:ln>
              <a:noFill/>
            </a:ln>
            <a:effectLst/>
          </c:spPr>
          <c:invertIfNegative val="0"/>
          <c:cat>
            <c:strRef>
              <c:f>Sheet1!$C$2:$H$2</c:f>
              <c:strCache>
                <c:ptCount val="6"/>
                <c:pt idx="0">
                  <c:v>FY 18</c:v>
                </c:pt>
                <c:pt idx="1">
                  <c:v>FY 19</c:v>
                </c:pt>
                <c:pt idx="2">
                  <c:v>FY20</c:v>
                </c:pt>
                <c:pt idx="3">
                  <c:v>FY21</c:v>
                </c:pt>
                <c:pt idx="4">
                  <c:v>FY 22</c:v>
                </c:pt>
                <c:pt idx="5">
                  <c:v>FY 23</c:v>
                </c:pt>
              </c:strCache>
            </c:strRef>
          </c:cat>
          <c:val>
            <c:numRef>
              <c:f>Sheet1!$C$3:$H$3</c:f>
              <c:numCache>
                <c:formatCode>"$"#,##0</c:formatCode>
                <c:ptCount val="6"/>
                <c:pt idx="0">
                  <c:v>2049900000</c:v>
                </c:pt>
                <c:pt idx="1">
                  <c:v>2521000000</c:v>
                </c:pt>
                <c:pt idx="2" formatCode="&quot;$&quot;#,##0_);[Red]\(&quot;$&quot;#,##0\)">
                  <c:v>1937866294</c:v>
                </c:pt>
                <c:pt idx="3" formatCode="&quot;$&quot;#,##0_);[Red]\(&quot;$&quot;#,##0\)">
                  <c:v>2176688246</c:v>
                </c:pt>
                <c:pt idx="4">
                  <c:v>2636300000</c:v>
                </c:pt>
                <c:pt idx="5" formatCode="&quot;$&quot;#,##0_);[Red]\(&quot;$&quot;#,##0\)">
                  <c:v>3015500000</c:v>
                </c:pt>
              </c:numCache>
            </c:numRef>
          </c:val>
          <c:extLst>
            <c:ext xmlns:c16="http://schemas.microsoft.com/office/drawing/2014/chart" uri="{C3380CC4-5D6E-409C-BE32-E72D297353CC}">
              <c16:uniqueId val="{00000000-0B45-4E9A-93D2-CABCC564D67D}"/>
            </c:ext>
          </c:extLst>
        </c:ser>
        <c:ser>
          <c:idx val="1"/>
          <c:order val="1"/>
          <c:tx>
            <c:strRef>
              <c:f>Sheet1!$B$4</c:f>
              <c:strCache>
                <c:ptCount val="1"/>
                <c:pt idx="0">
                  <c:v>Actual</c:v>
                </c:pt>
              </c:strCache>
            </c:strRef>
          </c:tx>
          <c:spPr>
            <a:solidFill>
              <a:schemeClr val="accent1"/>
            </a:solidFill>
            <a:ln>
              <a:noFill/>
            </a:ln>
            <a:effectLst/>
          </c:spPr>
          <c:invertIfNegative val="0"/>
          <c:cat>
            <c:strRef>
              <c:f>Sheet1!$C$2:$H$2</c:f>
              <c:strCache>
                <c:ptCount val="6"/>
                <c:pt idx="0">
                  <c:v>FY 18</c:v>
                </c:pt>
                <c:pt idx="1">
                  <c:v>FY 19</c:v>
                </c:pt>
                <c:pt idx="2">
                  <c:v>FY20</c:v>
                </c:pt>
                <c:pt idx="3">
                  <c:v>FY21</c:v>
                </c:pt>
                <c:pt idx="4">
                  <c:v>FY 22</c:v>
                </c:pt>
                <c:pt idx="5">
                  <c:v>FY 23</c:v>
                </c:pt>
              </c:strCache>
            </c:strRef>
          </c:cat>
          <c:val>
            <c:numRef>
              <c:f>Sheet1!$C$4:$H$4</c:f>
              <c:numCache>
                <c:formatCode>"$"#,##0_);[Red]\("$"#,##0\)</c:formatCode>
                <c:ptCount val="6"/>
                <c:pt idx="0" formatCode="_(&quot;$&quot;* #,##0_);_(&quot;$&quot;* \(#,##0\);_(&quot;$&quot;* &quot;-&quot;??_);_(@_)">
                  <c:v>2004903422</c:v>
                </c:pt>
                <c:pt idx="1">
                  <c:v>2687040790</c:v>
                </c:pt>
                <c:pt idx="2">
                  <c:v>2558297385</c:v>
                </c:pt>
                <c:pt idx="3">
                  <c:v>2970048067</c:v>
                </c:pt>
                <c:pt idx="4" formatCode="&quot;$&quot;#,##0">
                  <c:v>3226149066</c:v>
                </c:pt>
              </c:numCache>
            </c:numRef>
          </c:val>
          <c:extLst>
            <c:ext xmlns:c16="http://schemas.microsoft.com/office/drawing/2014/chart" uri="{C3380CC4-5D6E-409C-BE32-E72D297353CC}">
              <c16:uniqueId val="{00000001-0B45-4E9A-93D2-CABCC564D67D}"/>
            </c:ext>
          </c:extLst>
        </c:ser>
        <c:dLbls>
          <c:showLegendKey val="0"/>
          <c:showVal val="0"/>
          <c:showCatName val="0"/>
          <c:showSerName val="0"/>
          <c:showPercent val="0"/>
          <c:showBubbleSize val="0"/>
        </c:dLbls>
        <c:gapWidth val="219"/>
        <c:overlap val="-27"/>
        <c:axId val="1069192688"/>
        <c:axId val="1069193104"/>
      </c:barChart>
      <c:catAx>
        <c:axId val="106919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1069193104"/>
        <c:crosses val="autoZero"/>
        <c:auto val="1"/>
        <c:lblAlgn val="ctr"/>
        <c:lblOffset val="100"/>
        <c:noMultiLvlLbl val="0"/>
      </c:catAx>
      <c:valAx>
        <c:axId val="1069193104"/>
        <c:scaling>
          <c:orientation val="minMax"/>
          <c:max val="4000000000"/>
          <c:min val="10000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crossAx val="1069192688"/>
        <c:crosses val="autoZero"/>
        <c:crossBetween val="between"/>
        <c:majorUnit val="1000000000"/>
        <c:minorUnit val="100000000"/>
        <c:dispUnits>
          <c:builtInUnit val="billions"/>
          <c:dispUnitsLbl>
            <c:layout>
              <c:manualLayout>
                <c:xMode val="edge"/>
                <c:yMode val="edge"/>
                <c:x val="8.0000000000000002E-3"/>
                <c:y val="0.10746362408582423"/>
              </c:manualLayout>
            </c:layout>
            <c:spPr>
              <a:noFill/>
              <a:ln>
                <a:noFill/>
              </a:ln>
              <a:effectLst/>
            </c:spPr>
            <c:txPr>
              <a:bodyPr rot="-540000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'change in recapture dollars'!$C$3</c:f>
              <c:strCache>
                <c:ptCount val="1"/>
                <c:pt idx="0">
                  <c:v>Annual Recapture Reduction</c:v>
                </c:pt>
              </c:strCache>
            </c:strRef>
          </c:tx>
          <c:spPr>
            <a:solidFill>
              <a:schemeClr val="accent1"/>
            </a:solidFill>
            <a:ln>
              <a:noFill/>
            </a:ln>
            <a:effectLst/>
          </c:spPr>
          <c:invertIfNegative val="0"/>
          <c:cat>
            <c:strRef>
              <c:f>'change in recapture dollars'!$B$4:$B$12</c:f>
              <c:strCache>
                <c:ptCount val="9"/>
                <c:pt idx="1">
                  <c:v>$6,160</c:v>
                </c:pt>
                <c:pt idx="2">
                  <c:v>$6,260</c:v>
                </c:pt>
                <c:pt idx="3">
                  <c:v>$6,360</c:v>
                </c:pt>
                <c:pt idx="4">
                  <c:v>$6,460</c:v>
                </c:pt>
                <c:pt idx="5">
                  <c:v>$6,560</c:v>
                </c:pt>
                <c:pt idx="6">
                  <c:v>$6,660</c:v>
                </c:pt>
                <c:pt idx="7">
                  <c:v>$6,760</c:v>
                </c:pt>
                <c:pt idx="8">
                  <c:v>$6,860</c:v>
                </c:pt>
              </c:strCache>
            </c:strRef>
          </c:cat>
          <c:val>
            <c:numRef>
              <c:f>'change in recapture dollars'!$C$4:$C$12</c:f>
              <c:numCache>
                <c:formatCode>"$"#,##0</c:formatCode>
                <c:ptCount val="9"/>
                <c:pt idx="1">
                  <c:v>0</c:v>
                </c:pt>
                <c:pt idx="2">
                  <c:v>-116450702.34448338</c:v>
                </c:pt>
                <c:pt idx="3">
                  <c:v>-231545143.21692657</c:v>
                </c:pt>
                <c:pt idx="4">
                  <c:v>-325057804.67944241</c:v>
                </c:pt>
                <c:pt idx="5">
                  <c:v>-411479865.0513835</c:v>
                </c:pt>
                <c:pt idx="6">
                  <c:v>-495845028.30717278</c:v>
                </c:pt>
                <c:pt idx="7">
                  <c:v>-579015145.65571737</c:v>
                </c:pt>
                <c:pt idx="8">
                  <c:v>-661384031.212183</c:v>
                </c:pt>
              </c:numCache>
            </c:numRef>
          </c:val>
          <c:extLst>
            <c:ext xmlns:c16="http://schemas.microsoft.com/office/drawing/2014/chart" uri="{C3380CC4-5D6E-409C-BE32-E72D297353CC}">
              <c16:uniqueId val="{00000000-9908-4D33-95BC-7B1EA5353E1A}"/>
            </c:ext>
          </c:extLst>
        </c:ser>
        <c:dLbls>
          <c:showLegendKey val="0"/>
          <c:showVal val="0"/>
          <c:showCatName val="0"/>
          <c:showSerName val="0"/>
          <c:showPercent val="0"/>
          <c:showBubbleSize val="0"/>
        </c:dLbls>
        <c:gapWidth val="219"/>
        <c:overlap val="-27"/>
        <c:axId val="460326959"/>
        <c:axId val="460321775"/>
      </c:barChart>
      <c:catAx>
        <c:axId val="460326959"/>
        <c:scaling>
          <c:orientation val="minMax"/>
        </c:scaling>
        <c:delete val="0"/>
        <c:axPos val="t"/>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460321775"/>
        <c:crosses val="max"/>
        <c:auto val="1"/>
        <c:lblAlgn val="ctr"/>
        <c:lblOffset val="100"/>
        <c:noMultiLvlLbl val="0"/>
      </c:catAx>
      <c:valAx>
        <c:axId val="46032177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4603269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40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Key_Economic_Indicators_updated!$BG$7</c:f>
              <c:strCache>
                <c:ptCount val="1"/>
                <c:pt idx="0">
                  <c:v>Average Consumer Price Index for Texas</c:v>
                </c:pt>
              </c:strCache>
            </c:strRef>
          </c:tx>
          <c:spPr>
            <a:ln w="57150" cap="rnd">
              <a:solidFill>
                <a:schemeClr val="accent1"/>
              </a:solidFill>
              <a:round/>
            </a:ln>
            <a:effectLst/>
          </c:spPr>
          <c:marker>
            <c:symbol val="diamond"/>
            <c:size val="6"/>
            <c:spPr>
              <a:solidFill>
                <a:schemeClr val="accent1"/>
              </a:solidFill>
              <a:ln w="57150">
                <a:solidFill>
                  <a:schemeClr val="accent1"/>
                </a:solidFill>
                <a:round/>
              </a:ln>
              <a:effectLst/>
            </c:spPr>
          </c:marker>
          <c:xVal>
            <c:numRef>
              <c:f>Key_Economic_Indicators_updated!$BF$8:$BF$11</c:f>
              <c:numCache>
                <c:formatCode>General</c:formatCode>
                <c:ptCount val="4"/>
                <c:pt idx="0">
                  <c:v>2019</c:v>
                </c:pt>
                <c:pt idx="1">
                  <c:v>2020</c:v>
                </c:pt>
                <c:pt idx="2">
                  <c:v>2021</c:v>
                </c:pt>
                <c:pt idx="3">
                  <c:v>2022</c:v>
                </c:pt>
              </c:numCache>
            </c:numRef>
          </c:xVal>
          <c:yVal>
            <c:numRef>
              <c:f>Key_Economic_Indicators_updated!$BG$8:$BG$11</c:f>
              <c:numCache>
                <c:formatCode>General</c:formatCode>
                <c:ptCount val="4"/>
                <c:pt idx="0">
                  <c:v>232.143</c:v>
                </c:pt>
                <c:pt idx="1">
                  <c:v>233.935</c:v>
                </c:pt>
                <c:pt idx="2">
                  <c:v>240.375</c:v>
                </c:pt>
                <c:pt idx="3">
                  <c:v>252.26599999999999</c:v>
                </c:pt>
              </c:numCache>
            </c:numRef>
          </c:yVal>
          <c:smooth val="0"/>
          <c:extLst>
            <c:ext xmlns:c16="http://schemas.microsoft.com/office/drawing/2014/chart" uri="{C3380CC4-5D6E-409C-BE32-E72D297353CC}">
              <c16:uniqueId val="{00000000-87AA-4C4C-BE2B-9975D787811C}"/>
            </c:ext>
          </c:extLst>
        </c:ser>
        <c:dLbls>
          <c:showLegendKey val="0"/>
          <c:showVal val="0"/>
          <c:showCatName val="0"/>
          <c:showSerName val="0"/>
          <c:showPercent val="0"/>
          <c:showBubbleSize val="0"/>
        </c:dLbls>
        <c:axId val="258642896"/>
        <c:axId val="258648304"/>
      </c:scatterChart>
      <c:valAx>
        <c:axId val="258642896"/>
        <c:scaling>
          <c:orientation val="minMax"/>
          <c:max val="2022"/>
          <c:min val="2019"/>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0" b="0" i="0" u="none" strike="noStrike" kern="1200" cap="all" spc="120" normalizeH="0" baseline="0">
                <a:solidFill>
                  <a:schemeClr val="tx1">
                    <a:lumMod val="65000"/>
                    <a:lumOff val="35000"/>
                  </a:schemeClr>
                </a:solidFill>
                <a:latin typeface="+mn-lt"/>
                <a:ea typeface="+mn-ea"/>
                <a:cs typeface="+mn-cs"/>
              </a:defRPr>
            </a:pPr>
            <a:endParaRPr lang="en-US"/>
          </a:p>
        </c:txPr>
        <c:crossAx val="258648304"/>
        <c:crosses val="autoZero"/>
        <c:crossBetween val="midCat"/>
        <c:majorUnit val="1"/>
      </c:valAx>
      <c:valAx>
        <c:axId val="258648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2586428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Sheet1!$B$3:$B$10</c:f>
              <c:numCache>
                <c:formatCode>"$"#,##0</c:formatCode>
                <c:ptCount val="8"/>
                <c:pt idx="0">
                  <c:v>6160</c:v>
                </c:pt>
                <c:pt idx="1">
                  <c:v>6260</c:v>
                </c:pt>
                <c:pt idx="2">
                  <c:v>6360</c:v>
                </c:pt>
                <c:pt idx="3">
                  <c:v>6460</c:v>
                </c:pt>
                <c:pt idx="4">
                  <c:v>6560</c:v>
                </c:pt>
                <c:pt idx="5">
                  <c:v>6660</c:v>
                </c:pt>
                <c:pt idx="6">
                  <c:v>6760</c:v>
                </c:pt>
                <c:pt idx="7">
                  <c:v>6860</c:v>
                </c:pt>
              </c:numCache>
            </c:numRef>
          </c:cat>
          <c:val>
            <c:numRef>
              <c:f>Sheet1!$C$3:$C$10</c:f>
              <c:numCache>
                <c:formatCode>"$"#,##0.0</c:formatCode>
                <c:ptCount val="8"/>
                <c:pt idx="0" formatCode="&quot;$&quot;#,##0">
                  <c:v>0</c:v>
                </c:pt>
                <c:pt idx="1">
                  <c:v>1.3563749411818009</c:v>
                </c:pt>
                <c:pt idx="2">
                  <c:v>2.8070053255524825</c:v>
                </c:pt>
                <c:pt idx="3">
                  <c:v>4.2720032321978687</c:v>
                </c:pt>
                <c:pt idx="4">
                  <c:v>5.7897562106278988</c:v>
                </c:pt>
                <c:pt idx="5">
                  <c:v>7.3328149894778134</c:v>
                </c:pt>
                <c:pt idx="6">
                  <c:v>8.8959762259213555</c:v>
                </c:pt>
                <c:pt idx="7">
                  <c:v>10.464573945789887</c:v>
                </c:pt>
              </c:numCache>
            </c:numRef>
          </c:val>
          <c:extLst>
            <c:ext xmlns:c16="http://schemas.microsoft.com/office/drawing/2014/chart" uri="{C3380CC4-5D6E-409C-BE32-E72D297353CC}">
              <c16:uniqueId val="{00000000-57F2-4ED7-9CD7-9066E8A1D584}"/>
            </c:ext>
          </c:extLst>
        </c:ser>
        <c:dLbls>
          <c:showLegendKey val="0"/>
          <c:showVal val="0"/>
          <c:showCatName val="0"/>
          <c:showSerName val="0"/>
          <c:showPercent val="0"/>
          <c:showBubbleSize val="0"/>
        </c:dLbls>
        <c:gapWidth val="219"/>
        <c:overlap val="-27"/>
        <c:axId val="460335167"/>
        <c:axId val="460327823"/>
      </c:barChart>
      <c:catAx>
        <c:axId val="460335167"/>
        <c:scaling>
          <c:orientation val="minMax"/>
        </c:scaling>
        <c:delete val="0"/>
        <c:axPos val="b"/>
        <c:numFmt formatCode="&quot;$&quot;#,##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460327823"/>
        <c:crosses val="autoZero"/>
        <c:auto val="1"/>
        <c:lblAlgn val="ctr"/>
        <c:lblOffset val="100"/>
        <c:noMultiLvlLbl val="0"/>
      </c:catAx>
      <c:valAx>
        <c:axId val="46032782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4603351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Sheet1!$B$3:$B$10</c:f>
              <c:numCache>
                <c:formatCode>"$"#,##0</c:formatCode>
                <c:ptCount val="8"/>
                <c:pt idx="0">
                  <c:v>6160</c:v>
                </c:pt>
                <c:pt idx="1">
                  <c:v>6260</c:v>
                </c:pt>
                <c:pt idx="2">
                  <c:v>6360</c:v>
                </c:pt>
                <c:pt idx="3">
                  <c:v>6460</c:v>
                </c:pt>
                <c:pt idx="4">
                  <c:v>6560</c:v>
                </c:pt>
                <c:pt idx="5">
                  <c:v>6660</c:v>
                </c:pt>
                <c:pt idx="6">
                  <c:v>6760</c:v>
                </c:pt>
                <c:pt idx="7">
                  <c:v>6860</c:v>
                </c:pt>
              </c:numCache>
            </c:numRef>
          </c:cat>
          <c:val>
            <c:numRef>
              <c:f>Sheet1!$C$3:$C$10</c:f>
              <c:numCache>
                <c:formatCode>"$"#,##0.0</c:formatCode>
                <c:ptCount val="8"/>
                <c:pt idx="0" formatCode="&quot;$&quot;#,##0">
                  <c:v>0</c:v>
                </c:pt>
                <c:pt idx="1">
                  <c:v>1.3563749411818009</c:v>
                </c:pt>
                <c:pt idx="2">
                  <c:v>2.8070053255524825</c:v>
                </c:pt>
                <c:pt idx="3">
                  <c:v>4.2720032321978687</c:v>
                </c:pt>
                <c:pt idx="4">
                  <c:v>5.7897562106278988</c:v>
                </c:pt>
                <c:pt idx="5">
                  <c:v>7.3328149894778134</c:v>
                </c:pt>
                <c:pt idx="6">
                  <c:v>8.8959762259213555</c:v>
                </c:pt>
                <c:pt idx="7">
                  <c:v>10.464573945789887</c:v>
                </c:pt>
              </c:numCache>
            </c:numRef>
          </c:val>
          <c:extLst>
            <c:ext xmlns:c16="http://schemas.microsoft.com/office/drawing/2014/chart" uri="{C3380CC4-5D6E-409C-BE32-E72D297353CC}">
              <c16:uniqueId val="{00000000-57F2-4ED7-9CD7-9066E8A1D584}"/>
            </c:ext>
          </c:extLst>
        </c:ser>
        <c:dLbls>
          <c:showLegendKey val="0"/>
          <c:showVal val="0"/>
          <c:showCatName val="0"/>
          <c:showSerName val="0"/>
          <c:showPercent val="0"/>
          <c:showBubbleSize val="0"/>
        </c:dLbls>
        <c:gapWidth val="219"/>
        <c:overlap val="-27"/>
        <c:axId val="460335167"/>
        <c:axId val="460327823"/>
      </c:barChart>
      <c:catAx>
        <c:axId val="460335167"/>
        <c:scaling>
          <c:orientation val="minMax"/>
        </c:scaling>
        <c:delete val="0"/>
        <c:axPos val="b"/>
        <c:numFmt formatCode="&quot;$&quot;#,##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460327823"/>
        <c:crosses val="autoZero"/>
        <c:auto val="1"/>
        <c:lblAlgn val="ctr"/>
        <c:lblOffset val="100"/>
        <c:noMultiLvlLbl val="0"/>
      </c:catAx>
      <c:valAx>
        <c:axId val="46032782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4603351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93035792346831E-2"/>
          <c:y val="0.14310362110897268"/>
          <c:w val="0.94330601736390096"/>
          <c:h val="0.73520445662152123"/>
        </c:manualLayout>
      </c:layout>
      <c:barChart>
        <c:barDir val="col"/>
        <c:grouping val="percentStacked"/>
        <c:varyColors val="0"/>
        <c:ser>
          <c:idx val="0"/>
          <c:order val="0"/>
          <c:tx>
            <c:strRef>
              <c:f>Texas_Local_Government_Bond_Ele!$P$3</c:f>
              <c:strCache>
                <c:ptCount val="1"/>
                <c:pt idx="0">
                  <c:v>Carried</c:v>
                </c:pt>
              </c:strCache>
            </c:strRef>
          </c:tx>
          <c:spPr>
            <a:solidFill>
              <a:schemeClr val="tx2">
                <a:lumMod val="60000"/>
                <a:lumOff val="40000"/>
              </a:schemeClr>
            </a:solidFill>
            <a:ln>
              <a:noFill/>
            </a:ln>
            <a:effectLst/>
          </c:spPr>
          <c:invertIfNegative val="0"/>
          <c:cat>
            <c:strRef>
              <c:f>Texas_Local_Government_Bond_Ele!$O$4:$O$16</c:f>
              <c:strCach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 (May)</c:v>
                </c:pt>
              </c:strCache>
            </c:strRef>
          </c:cat>
          <c:val>
            <c:numRef>
              <c:f>Texas_Local_Government_Bond_Ele!$P$4:$P$16</c:f>
              <c:numCache>
                <c:formatCode>General</c:formatCode>
                <c:ptCount val="13"/>
                <c:pt idx="0">
                  <c:v>66</c:v>
                </c:pt>
                <c:pt idx="1">
                  <c:v>68</c:v>
                </c:pt>
                <c:pt idx="2">
                  <c:v>60</c:v>
                </c:pt>
                <c:pt idx="3">
                  <c:v>120</c:v>
                </c:pt>
                <c:pt idx="4">
                  <c:v>108</c:v>
                </c:pt>
                <c:pt idx="5">
                  <c:v>114</c:v>
                </c:pt>
                <c:pt idx="6">
                  <c:v>94</c:v>
                </c:pt>
                <c:pt idx="7">
                  <c:v>99</c:v>
                </c:pt>
                <c:pt idx="8">
                  <c:v>95</c:v>
                </c:pt>
                <c:pt idx="9">
                  <c:v>98</c:v>
                </c:pt>
                <c:pt idx="10">
                  <c:v>44</c:v>
                </c:pt>
                <c:pt idx="11">
                  <c:v>145</c:v>
                </c:pt>
                <c:pt idx="12">
                  <c:v>50</c:v>
                </c:pt>
              </c:numCache>
            </c:numRef>
          </c:val>
          <c:extLst>
            <c:ext xmlns:c16="http://schemas.microsoft.com/office/drawing/2014/chart" uri="{C3380CC4-5D6E-409C-BE32-E72D297353CC}">
              <c16:uniqueId val="{00000000-26D9-4DCD-B9CC-3713BDB2E83B}"/>
            </c:ext>
          </c:extLst>
        </c:ser>
        <c:ser>
          <c:idx val="1"/>
          <c:order val="1"/>
          <c:tx>
            <c:strRef>
              <c:f>Texas_Local_Government_Bond_Ele!$Q$3</c:f>
              <c:strCache>
                <c:ptCount val="1"/>
                <c:pt idx="0">
                  <c:v>Defeated</c:v>
                </c:pt>
              </c:strCache>
            </c:strRef>
          </c:tx>
          <c:spPr>
            <a:solidFill>
              <a:srgbClr val="C00000"/>
            </a:solidFill>
            <a:ln>
              <a:noFill/>
            </a:ln>
            <a:effectLst/>
          </c:spPr>
          <c:invertIfNegative val="0"/>
          <c:cat>
            <c:strRef>
              <c:f>Texas_Local_Government_Bond_Ele!$O$4:$O$16</c:f>
              <c:strCach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 (May)</c:v>
                </c:pt>
              </c:strCache>
            </c:strRef>
          </c:cat>
          <c:val>
            <c:numRef>
              <c:f>Texas_Local_Government_Bond_Ele!$Q$4:$Q$16</c:f>
              <c:numCache>
                <c:formatCode>General</c:formatCode>
                <c:ptCount val="13"/>
                <c:pt idx="0">
                  <c:v>67</c:v>
                </c:pt>
                <c:pt idx="1">
                  <c:v>39</c:v>
                </c:pt>
                <c:pt idx="2">
                  <c:v>19</c:v>
                </c:pt>
                <c:pt idx="3">
                  <c:v>46</c:v>
                </c:pt>
                <c:pt idx="4">
                  <c:v>30</c:v>
                </c:pt>
                <c:pt idx="5">
                  <c:v>25</c:v>
                </c:pt>
                <c:pt idx="6">
                  <c:v>29</c:v>
                </c:pt>
                <c:pt idx="7">
                  <c:v>43</c:v>
                </c:pt>
                <c:pt idx="8">
                  <c:v>27</c:v>
                </c:pt>
                <c:pt idx="9">
                  <c:v>29</c:v>
                </c:pt>
                <c:pt idx="10">
                  <c:v>27</c:v>
                </c:pt>
                <c:pt idx="11">
                  <c:v>78</c:v>
                </c:pt>
                <c:pt idx="12">
                  <c:v>60</c:v>
                </c:pt>
              </c:numCache>
            </c:numRef>
          </c:val>
          <c:extLst>
            <c:ext xmlns:c16="http://schemas.microsoft.com/office/drawing/2014/chart" uri="{C3380CC4-5D6E-409C-BE32-E72D297353CC}">
              <c16:uniqueId val="{00000001-26D9-4DCD-B9CC-3713BDB2E83B}"/>
            </c:ext>
          </c:extLst>
        </c:ser>
        <c:dLbls>
          <c:showLegendKey val="0"/>
          <c:showVal val="0"/>
          <c:showCatName val="0"/>
          <c:showSerName val="0"/>
          <c:showPercent val="0"/>
          <c:showBubbleSize val="0"/>
        </c:dLbls>
        <c:gapWidth val="150"/>
        <c:overlap val="100"/>
        <c:axId val="1138913632"/>
        <c:axId val="1138914048"/>
      </c:barChart>
      <c:catAx>
        <c:axId val="113891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138914048"/>
        <c:crosses val="autoZero"/>
        <c:auto val="1"/>
        <c:lblAlgn val="ctr"/>
        <c:lblOffset val="100"/>
        <c:noMultiLvlLbl val="0"/>
      </c:catAx>
      <c:valAx>
        <c:axId val="1138914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1389136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34AF2BC1-76DC-484D-9B8E-71FC824FE6A3}" type="datetimeFigureOut">
              <a:rPr lang="en-US" smtClean="0"/>
              <a:t>6/11/2022</a:t>
            </a:fld>
            <a:endParaRPr lang="en-US"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667540D5-1DC5-4793-981B-3A3092ED7F33}" type="slidenum">
              <a:rPr lang="en-US" smtClean="0"/>
              <a:t>‹#›</a:t>
            </a:fld>
            <a:endParaRPr lang="en-US" dirty="0"/>
          </a:p>
        </p:txBody>
      </p:sp>
    </p:spTree>
    <p:extLst>
      <p:ext uri="{BB962C8B-B14F-4D97-AF65-F5344CB8AC3E}">
        <p14:creationId xmlns:p14="http://schemas.microsoft.com/office/powerpoint/2010/main" val="159991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48A1D70F-268C-4AAD-B4EE-73C6A5CEBDAA}" type="datetimeFigureOut">
              <a:rPr lang="en-US" smtClean="0"/>
              <a:t>6/11/2022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786786E-9FC4-43B0-8EB0-DA81CAFDDF21}" type="slidenum">
              <a:rPr lang="en-US" smtClean="0"/>
              <a:t>‹#›</a:t>
            </a:fld>
            <a:endParaRPr lang="en-US" dirty="0"/>
          </a:p>
        </p:txBody>
      </p:sp>
    </p:spTree>
    <p:extLst>
      <p:ext uri="{BB962C8B-B14F-4D97-AF65-F5344CB8AC3E}">
        <p14:creationId xmlns:p14="http://schemas.microsoft.com/office/powerpoint/2010/main" val="1676562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graph shows recapture amounts from 1994 (the first year of recapture) through the estimates for the total in the current school year. Recapture will exceed $3 billion in 2023—for the first time ever.</a:t>
            </a:r>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0640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9CD79B-EFFC-4B1D-8442-D2B7CC8D09C0}" type="slidenum">
              <a:rPr lang="en-US" smtClean="0"/>
              <a:t>22</a:t>
            </a:fld>
            <a:endParaRPr lang="en-US" dirty="0"/>
          </a:p>
        </p:txBody>
      </p:sp>
    </p:spTree>
    <p:extLst>
      <p:ext uri="{BB962C8B-B14F-4D97-AF65-F5344CB8AC3E}">
        <p14:creationId xmlns:p14="http://schemas.microsoft.com/office/powerpoint/2010/main" val="3071894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compare 16</a:t>
            </a:r>
            <a:r>
              <a:rPr lang="en-US" baseline="0" dirty="0" smtClean="0"/>
              <a:t> &amp; </a:t>
            </a:r>
            <a:r>
              <a:rPr lang="en-US" dirty="0" smtClean="0"/>
              <a:t>17 to 22 &amp; 23. And while you see a 3% growth in enrollment overall, you have a 52% growth in charter school enrollment</a:t>
            </a:r>
            <a:r>
              <a:rPr lang="en-US" baseline="0" dirty="0" smtClean="0"/>
              <a:t> s</a:t>
            </a:r>
            <a:r>
              <a:rPr lang="en-US" dirty="0" smtClean="0"/>
              <a:t>ince the time that Mike Morath became commissioner. When you look at the difference in total enrollment</a:t>
            </a:r>
            <a:r>
              <a:rPr lang="en-US" baseline="0" dirty="0" smtClean="0"/>
              <a:t> (</a:t>
            </a:r>
            <a:r>
              <a:rPr lang="en-US" dirty="0" smtClean="0"/>
              <a:t>because the total enrollment figures include charters), total enrollment in the state</a:t>
            </a:r>
            <a:r>
              <a:rPr lang="en-US" baseline="0" dirty="0" smtClean="0"/>
              <a:t> d</a:t>
            </a:r>
            <a:r>
              <a:rPr lang="en-US" dirty="0" smtClean="0"/>
              <a:t>uring that</a:t>
            </a:r>
            <a:r>
              <a:rPr lang="en-US" baseline="0" dirty="0" smtClean="0"/>
              <a:t> </a:t>
            </a:r>
            <a:r>
              <a:rPr lang="en-US" dirty="0" smtClean="0"/>
              <a:t>same time grew by 129,501 students while charter school enrollment alone grew by more than that. Total enrollment grew by less than what charter school enrollment grew by in that time. Let that</a:t>
            </a:r>
            <a:r>
              <a:rPr lang="en-US" baseline="0" dirty="0" smtClean="0"/>
              <a:t> sink in.</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27</a:t>
            </a:fld>
            <a:endParaRPr lang="en-US" dirty="0"/>
          </a:p>
        </p:txBody>
      </p:sp>
    </p:spTree>
    <p:extLst>
      <p:ext uri="{BB962C8B-B14F-4D97-AF65-F5344CB8AC3E}">
        <p14:creationId xmlns:p14="http://schemas.microsoft.com/office/powerpoint/2010/main" val="569959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685800" y="4343401"/>
            <a:ext cx="5486400" cy="4114800"/>
          </a:xfrm>
          <a:prstGeom prst="rect">
            <a:avLst/>
          </a:prstGeom>
        </p:spPr>
        <p:txBody>
          <a:bodyPr spcFirstLastPara="1" wrap="square" lIns="91411" tIns="91411" rIns="91411" bIns="91411" anchor="t" anchorCtr="0">
            <a:noAutofit/>
          </a:bodyPr>
          <a:lstStyle/>
          <a:p>
            <a:r>
              <a:rPr lang="en-US" dirty="0" smtClean="0"/>
              <a:t>But someone will step forward and fill those seats.  And while many of the people may change, we aren’t expecting much else will.  As you could see on that list of folks retiring</a:t>
            </a:r>
            <a:r>
              <a:rPr lang="en-US" baseline="0" dirty="0" smtClean="0"/>
              <a:t> or running elsewhere, we’re losing some moderate and rational thinkers.  Those folks are likely to replaced with individuals who are more extreme (regardless of their political leanings, we expect newly elected members to be either more conservative or more liberal in most cases than who they are replacing)</a:t>
            </a:r>
            <a:endParaRPr dirty="0"/>
          </a:p>
        </p:txBody>
      </p:sp>
      <p:sp>
        <p:nvSpPr>
          <p:cNvPr id="344" name="Google Shape;344;gf2badccf6f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4447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685800" y="4343401"/>
            <a:ext cx="5486400" cy="4114800"/>
          </a:xfrm>
          <a:prstGeom prst="rect">
            <a:avLst/>
          </a:prstGeom>
        </p:spPr>
        <p:txBody>
          <a:bodyPr spcFirstLastPara="1" wrap="square" lIns="91411" tIns="91411" rIns="91411" bIns="91411" anchor="t" anchorCtr="0">
            <a:noAutofit/>
          </a:bodyPr>
          <a:lstStyle/>
          <a:p>
            <a:endParaRPr dirty="0"/>
          </a:p>
        </p:txBody>
      </p:sp>
      <p:sp>
        <p:nvSpPr>
          <p:cNvPr id="344" name="Google Shape;344;gf2badccf6f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4317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685800" y="4343401"/>
            <a:ext cx="5486400" cy="4114800"/>
          </a:xfrm>
          <a:prstGeom prst="rect">
            <a:avLst/>
          </a:prstGeom>
        </p:spPr>
        <p:txBody>
          <a:bodyPr spcFirstLastPara="1" wrap="square" lIns="91411" tIns="91411" rIns="91411" bIns="91411" anchor="t" anchorCtr="0">
            <a:noAutofit/>
          </a:bodyPr>
          <a:lstStyle/>
          <a:p>
            <a:r>
              <a:rPr lang="en-US" dirty="0" smtClean="0"/>
              <a:t>We saw</a:t>
            </a:r>
            <a:r>
              <a:rPr lang="en-US" baseline="0" dirty="0" smtClean="0"/>
              <a:t> again and again this session the theme of eroding local control.  State leaders tend to forget that the same folks that elect them to the offices they hold select who serves at the local level.  They don’t trust voters to make good choices at the local level and they certainly don’t trust local elected leaders to make the right decision.  Thus, we see an increase of more and more state control of things—in schools and elsewhere.  In large part, I attribute that to the loss of trust between state leaders and local school officials.  That’s something we have to work to rebuild.  While it may seem easier for them to make decisions in a vacuum and not consult with those back home (or bother to case what those at home think), the easy decision is often not the best decision.  While they may not trust local officials or local voters, they do seem to implicitly trust parents and want to empower them more and more (except the parents they disagree with—not them).</a:t>
            </a:r>
            <a:endParaRPr dirty="0"/>
          </a:p>
        </p:txBody>
      </p:sp>
      <p:sp>
        <p:nvSpPr>
          <p:cNvPr id="344" name="Google Shape;344;gf2badccf6f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8044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685800" y="4343401"/>
            <a:ext cx="5486400" cy="4114800"/>
          </a:xfrm>
          <a:prstGeom prst="rect">
            <a:avLst/>
          </a:prstGeom>
        </p:spPr>
        <p:txBody>
          <a:bodyPr spcFirstLastPara="1" wrap="square" lIns="91411" tIns="91411" rIns="91411" bIns="91411" anchor="t" anchorCtr="0">
            <a:noAutofit/>
          </a:bodyPr>
          <a:lstStyle/>
          <a:p>
            <a:endParaRPr dirty="0"/>
          </a:p>
        </p:txBody>
      </p:sp>
      <p:sp>
        <p:nvSpPr>
          <p:cNvPr id="344" name="Google Shape;344;gf2badccf6f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5211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685800" y="4343401"/>
            <a:ext cx="5486400" cy="4114800"/>
          </a:xfrm>
          <a:prstGeom prst="rect">
            <a:avLst/>
          </a:prstGeom>
        </p:spPr>
        <p:txBody>
          <a:bodyPr spcFirstLastPara="1" wrap="square" lIns="91411" tIns="91411" rIns="91411" bIns="91411" anchor="t" anchorCtr="0">
            <a:noAutofit/>
          </a:bodyPr>
          <a:lstStyle/>
          <a:p>
            <a:endParaRPr dirty="0"/>
          </a:p>
        </p:txBody>
      </p:sp>
      <p:sp>
        <p:nvSpPr>
          <p:cNvPr id="344" name="Google Shape;344;gf2badccf6f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988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685800" y="4343401"/>
            <a:ext cx="5486400" cy="4114800"/>
          </a:xfrm>
          <a:prstGeom prst="rect">
            <a:avLst/>
          </a:prstGeom>
        </p:spPr>
        <p:txBody>
          <a:bodyPr spcFirstLastPara="1" wrap="square" lIns="91411" tIns="91411" rIns="91411" bIns="91411" anchor="t" anchorCtr="0">
            <a:noAutofit/>
          </a:bodyPr>
          <a:lstStyle/>
          <a:p>
            <a:r>
              <a:rPr lang="en-US" dirty="0" smtClean="0"/>
              <a:t>A couple of you asked about an update of where we stand with Chapter 313</a:t>
            </a:r>
            <a:r>
              <a:rPr lang="en-US" baseline="0" dirty="0" smtClean="0"/>
              <a:t> agreements.  As you know, that chapter of the tax code was not renewed and therefore set to expire at the end of 2022.  There was an attempt to propose a two year extension during the third special session, and ultimately it was determined that the same obstacle from the regular session remained in the special session. So I think we can expect a blank slate for economic development deals in 2023, and I don’t think those incentives will be very beneficial to schools, which means they will rarely be used.  Stay tuned…it’s still a long road ahead of us on that one.</a:t>
            </a:r>
            <a:endParaRPr dirty="0"/>
          </a:p>
        </p:txBody>
      </p:sp>
      <p:sp>
        <p:nvSpPr>
          <p:cNvPr id="344" name="Google Shape;344;gf2badccf6f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5590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685800" y="4343401"/>
            <a:ext cx="5486400" cy="4114800"/>
          </a:xfrm>
          <a:prstGeom prst="rect">
            <a:avLst/>
          </a:prstGeom>
        </p:spPr>
        <p:txBody>
          <a:bodyPr spcFirstLastPara="1" wrap="square" lIns="91411" tIns="91411" rIns="91411" bIns="91411" anchor="t" anchorCtr="0">
            <a:noAutofit/>
          </a:bodyPr>
          <a:lstStyle/>
          <a:p>
            <a:endParaRPr dirty="0"/>
          </a:p>
        </p:txBody>
      </p:sp>
      <p:sp>
        <p:nvSpPr>
          <p:cNvPr id="344" name="Google Shape;344;gf2badccf6f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0014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f2badccf6f_1_80: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endParaRPr dirty="0"/>
          </a:p>
        </p:txBody>
      </p:sp>
      <p:sp>
        <p:nvSpPr>
          <p:cNvPr id="304" name="Google Shape;304;gf2badccf6f_1_80: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1951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to put things in perspective.</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3</a:t>
            </a:fld>
            <a:endParaRPr lang="en-US" dirty="0"/>
          </a:p>
        </p:txBody>
      </p:sp>
    </p:spTree>
    <p:extLst>
      <p:ext uri="{BB962C8B-B14F-4D97-AF65-F5344CB8AC3E}">
        <p14:creationId xmlns:p14="http://schemas.microsoft.com/office/powerpoint/2010/main" val="461851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f2badccf6f_1_99: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endParaRPr dirty="0"/>
          </a:p>
        </p:txBody>
      </p:sp>
      <p:sp>
        <p:nvSpPr>
          <p:cNvPr id="324" name="Google Shape;324;gf2badccf6f_1_99: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4062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f2badccf6f_1_99: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smtClean="0"/>
              <a:t>We went from Jane to Joan.</a:t>
            </a:r>
            <a:endParaRPr dirty="0"/>
          </a:p>
        </p:txBody>
      </p:sp>
      <p:sp>
        <p:nvSpPr>
          <p:cNvPr id="324" name="Google Shape;324;gf2badccf6f_1_99: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8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US" dirty="0"/>
              <a:t>This is the time when we redraw the maps every 10 years, and that means that legislative districts are going to change.  That typically brings some of the highest amounts of turnover you might see between sessions.  You know what else does that? This toxic legislative cycle we’ve been living through (and we’re not done yet</a:t>
            </a:r>
            <a:r>
              <a:rPr lang="en-US" dirty="0" smtClean="0"/>
              <a:t>), </a:t>
            </a:r>
            <a:r>
              <a:rPr lang="en-US" dirty="0"/>
              <a:t>and we expect quite a few more to come.  </a:t>
            </a:r>
            <a:endParaRPr dirty="0"/>
          </a:p>
          <a:p>
            <a:endParaRPr dirty="0"/>
          </a:p>
          <a:p>
            <a:r>
              <a:rPr lang="en-US" dirty="0"/>
              <a:t>And just as changes in personalities can change the dynamics and outcome of a session, so can the composition of chairmanships.  </a:t>
            </a:r>
            <a:endParaRPr dirty="0"/>
          </a:p>
        </p:txBody>
      </p:sp>
      <p:sp>
        <p:nvSpPr>
          <p:cNvPr id="344" name="Google Shape;344;gf2badccf6f_1_118:notes"/>
          <p:cNvSpPr>
            <a:spLocks noGrp="1" noRot="1" noChangeAspect="1"/>
          </p:cNvSpPr>
          <p:nvPr>
            <p:ph type="sldImg" idx="2"/>
          </p:nvPr>
        </p:nvSpPr>
        <p:spPr>
          <a:xfrm>
            <a:off x="430213" y="708025"/>
            <a:ext cx="6296025" cy="35417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8251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685800" y="4343401"/>
            <a:ext cx="5486400" cy="4114800"/>
          </a:xfrm>
          <a:prstGeom prst="rect">
            <a:avLst/>
          </a:prstGeom>
        </p:spPr>
        <p:txBody>
          <a:bodyPr spcFirstLastPara="1" wrap="square" lIns="91411" tIns="91411" rIns="91411" bIns="91411" anchor="t" anchorCtr="0">
            <a:noAutofit/>
          </a:bodyPr>
          <a:lstStyle/>
          <a:p>
            <a:r>
              <a:rPr lang="en-US" dirty="0" smtClean="0"/>
              <a:t>Just to put things in perspective about the impact</a:t>
            </a:r>
            <a:r>
              <a:rPr lang="en-US" baseline="0" dirty="0" smtClean="0"/>
              <a:t> redistricting can have, you can see the turnover numbers from the last time we had new maps in 2013.  We can probably expect similar numbers in the House this time around, and I would not be surprised if we saw the number in the Senate grow a bit higher as well.</a:t>
            </a:r>
            <a:endParaRPr dirty="0"/>
          </a:p>
        </p:txBody>
      </p:sp>
      <p:sp>
        <p:nvSpPr>
          <p:cNvPr id="344" name="Google Shape;344;gf2badccf6f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470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685800" y="4343401"/>
            <a:ext cx="5486400" cy="4114800"/>
          </a:xfrm>
          <a:prstGeom prst="rect">
            <a:avLst/>
          </a:prstGeom>
        </p:spPr>
        <p:txBody>
          <a:bodyPr spcFirstLastPara="1" wrap="square" lIns="91411" tIns="91411" rIns="91411" bIns="91411" anchor="t" anchorCtr="0">
            <a:noAutofit/>
          </a:bodyPr>
          <a:lstStyle/>
          <a:p>
            <a:r>
              <a:rPr lang="en-US" dirty="0" smtClean="0"/>
              <a:t>And while numbers</a:t>
            </a:r>
            <a:r>
              <a:rPr lang="en-US" baseline="0" dirty="0" smtClean="0"/>
              <a:t> of new members are important, it is also important to note who is stepping down.  On this list of five, you have senators that rank 3</a:t>
            </a:r>
            <a:r>
              <a:rPr lang="en-US" baseline="30000" dirty="0" smtClean="0"/>
              <a:t>rd</a:t>
            </a:r>
            <a:r>
              <a:rPr lang="en-US" baseline="0" dirty="0" smtClean="0"/>
              <a:t>, 4</a:t>
            </a:r>
            <a:r>
              <a:rPr lang="en-US" baseline="30000" dirty="0" smtClean="0"/>
              <a:t>th</a:t>
            </a:r>
            <a:r>
              <a:rPr lang="en-US" baseline="0" dirty="0" smtClean="0"/>
              <a:t>, and 7</a:t>
            </a:r>
            <a:r>
              <a:rPr lang="en-US" baseline="30000" dirty="0" smtClean="0"/>
              <a:t>th</a:t>
            </a:r>
            <a:r>
              <a:rPr lang="en-US" baseline="0" dirty="0" smtClean="0"/>
              <a:t> in terms of seniority.  This is a big deal.  Lucio served in the Senate for 30 years, Nelson for 28, and Seliger for 17.  Taylor has been in the Senate since 2013, but served for many years in the House before that. It’s a loss of a lot of institutional knowledge.</a:t>
            </a:r>
            <a:endParaRPr dirty="0"/>
          </a:p>
        </p:txBody>
      </p:sp>
      <p:sp>
        <p:nvSpPr>
          <p:cNvPr id="344" name="Google Shape;344;gf2badccf6f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7702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2badccf6f_1_118:notes"/>
          <p:cNvSpPr txBox="1">
            <a:spLocks noGrp="1"/>
          </p:cNvSpPr>
          <p:nvPr>
            <p:ph type="body" idx="1"/>
          </p:nvPr>
        </p:nvSpPr>
        <p:spPr>
          <a:xfrm>
            <a:off x="685800" y="4343401"/>
            <a:ext cx="5486400" cy="4114800"/>
          </a:xfrm>
          <a:prstGeom prst="rect">
            <a:avLst/>
          </a:prstGeom>
        </p:spPr>
        <p:txBody>
          <a:bodyPr spcFirstLastPara="1" wrap="square" lIns="91411" tIns="91411" rIns="91411" bIns="91411" anchor="t" anchorCtr="0">
            <a:noAutofit/>
          </a:bodyPr>
          <a:lstStyle/>
          <a:p>
            <a:r>
              <a:rPr lang="en-US" dirty="0" smtClean="0"/>
              <a:t>5</a:t>
            </a:r>
            <a:r>
              <a:rPr lang="en-US" baseline="0" dirty="0" smtClean="0"/>
              <a:t> of the 29 are retiring chairmen.  At least 4 more on this list have been chairs in the past.</a:t>
            </a:r>
            <a:endParaRPr dirty="0"/>
          </a:p>
        </p:txBody>
      </p:sp>
      <p:sp>
        <p:nvSpPr>
          <p:cNvPr id="344" name="Google Shape;344;gf2badccf6f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9401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4</a:t>
            </a:fld>
            <a:endParaRPr lang="en-US" dirty="0"/>
          </a:p>
        </p:txBody>
      </p:sp>
    </p:spTree>
    <p:extLst>
      <p:ext uri="{BB962C8B-B14F-4D97-AF65-F5344CB8AC3E}">
        <p14:creationId xmlns:p14="http://schemas.microsoft.com/office/powerpoint/2010/main" val="523532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9728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four possible</a:t>
            </a:r>
            <a:r>
              <a:rPr lang="en-US" baseline="0" dirty="0" smtClean="0"/>
              <a:t> solutions that could help (and to be fair, many more…that’s why we’re here today).  They aren’t the only solutions, but it will hopefully start the conversation.  This first one has to do with the cost of education.  This is an adjustment that was once made in the school finance formulas, but it was never updated and was eventually repealed.  The Legislature agreed to study it and revisit the issue later, but then they ignored the report that was issued in January 2021 (https://tea.texas.gov/sites/default/files/hb3-transportation-report.pdf).  Adopting such an adjustment would increase the size of the glass.  </a:t>
            </a:r>
          </a:p>
          <a:p>
            <a:endParaRPr lang="en-US" baseline="0" dirty="0" smtClean="0"/>
          </a:p>
          <a:p>
            <a:r>
              <a:rPr lang="en-US" baseline="0" dirty="0" smtClean="0"/>
              <a:t>Next, we could stop the shell game and ensure that if additional dollars are paid in recapture that it results in additional dollars for schools (on top of entitlement funding).</a:t>
            </a:r>
          </a:p>
          <a:p>
            <a:endParaRPr lang="en-US" baseline="0" dirty="0" smtClean="0"/>
          </a:p>
          <a:p>
            <a:r>
              <a:rPr lang="en-US" baseline="0" dirty="0" smtClean="0"/>
              <a:t>Remember when we used to have an early payment discount? Prior to the passage of HB 3 in 2019, you could receive a discount of 4% off your recapture if you paid it early.  What if we brought back that discount? After all, corporate taxpayers receive a discount if they pay their sales tax early.  That’s a pass through just like this one.  And the state would benefit from having those dollars early rather than having to borrow funds.  It’s a win-win and probably the cheapest way the state could reduce recapture.</a:t>
            </a:r>
          </a:p>
          <a:p>
            <a:endParaRPr lang="en-US" baseline="0" dirty="0" smtClean="0"/>
          </a:p>
          <a:p>
            <a:r>
              <a:rPr lang="en-US" baseline="0" dirty="0" smtClean="0"/>
              <a:t>Finally, we can increase transparency for taxpayers so that everyone is aware of where their dollars are going.  This heightened awareness could help lead to reforms down the road.</a:t>
            </a:r>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580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live in a state</a:t>
            </a:r>
            <a:r>
              <a:rPr lang="en-US" baseline="0" dirty="0" smtClean="0"/>
              <a:t> where the legislature meets every other year (thank goodness) and that means they adopt a two-year budget (based on estimates).  Then they adopt a supplemental appropriations act as a “true-up” of those estimates based on actual numbers.  The pattern we’ve seen is that the legislature adopts a budget that says recapture will be less than it actually is.  They appropriate enough state funds to pay for public education with less recapture than is actually collected.  Then they adopt a supplemental appropriations act in which the increased amount of recapture that was actually paid is recognized as a state savings that frees up state dollars to be spent on other things.</a:t>
            </a:r>
            <a:endParaRPr lang="en-US" dirty="0"/>
          </a:p>
        </p:txBody>
      </p:sp>
      <p:sp>
        <p:nvSpPr>
          <p:cNvPr id="4" name="Slide Number Placeholder 3"/>
          <p:cNvSpPr>
            <a:spLocks noGrp="1"/>
          </p:cNvSpPr>
          <p:nvPr>
            <p:ph type="sldNum" sz="quarter" idx="10"/>
          </p:nvPr>
        </p:nvSpPr>
        <p:spPr/>
        <p:txBody>
          <a:bodyPr/>
          <a:lstStyle/>
          <a:p>
            <a:pPr defTabSz="948507">
              <a:defRPr/>
            </a:pPr>
            <a:fld id="{75E4D4F9-578F-4BA5-93C2-68AE8404E540}" type="slidenum">
              <a:rPr lang="en-US">
                <a:solidFill>
                  <a:prstClr val="black"/>
                </a:solidFill>
                <a:latin typeface="Calibri" panose="020F0502020204030204"/>
              </a:rPr>
              <a:pPr defTabSz="948507">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20608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13</a:t>
            </a:fld>
            <a:endParaRPr lang="en-US" dirty="0"/>
          </a:p>
        </p:txBody>
      </p:sp>
    </p:spTree>
    <p:extLst>
      <p:ext uri="{BB962C8B-B14F-4D97-AF65-F5344CB8AC3E}">
        <p14:creationId xmlns:p14="http://schemas.microsoft.com/office/powerpoint/2010/main" val="3326635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6786E-9FC4-43B0-8EB0-DA81CAFDDF21}" type="slidenum">
              <a:rPr lang="en-US" smtClean="0"/>
              <a:t>17</a:t>
            </a:fld>
            <a:endParaRPr lang="en-US" dirty="0"/>
          </a:p>
        </p:txBody>
      </p:sp>
    </p:spTree>
    <p:extLst>
      <p:ext uri="{BB962C8B-B14F-4D97-AF65-F5344CB8AC3E}">
        <p14:creationId xmlns:p14="http://schemas.microsoft.com/office/powerpoint/2010/main" val="1122405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we saw a MUCH higher approval rate. </a:t>
            </a:r>
            <a:r>
              <a:rPr lang="en-US" baseline="0" dirty="0" smtClean="0"/>
              <a:t> Looking at the tax rates proposed for adoption, I noticed something comparing the years.  While we saw some districts in both years pursue both a rate that was 12-13 cents higher vs. some that were 2-3 pennies more, we saw more districts attempt the much higher rate in 2020 and fail compared to the vast majority of districts in 2021 that sought access to 2-3 golden pennies.  Additionally, given the effect of ongoing tax rate compression, there were a number of districts for which the 2-3 cent increase (sometimes combined with I&amp;S and sometimes not) still produced a lower overall tax rate than the previous year, and that was an easier sell with voters.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86786E-9FC4-43B0-8EB0-DA81CAFDDF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431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6/11/2022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6/11/2022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5456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5498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5671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7688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1857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696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9033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5281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93157" y="876300"/>
            <a:ext cx="10287000" cy="1143000"/>
          </a:xfrm>
        </p:spPr>
        <p:txBody>
          <a:bodyPr/>
          <a:lstStyle>
            <a:lvl1pPr algn="l">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1485900" y="3162300"/>
            <a:ext cx="13525500" cy="4525963"/>
          </a:xfrm>
        </p:spPr>
        <p:txBody>
          <a:bodyPr/>
          <a:lstStyle>
            <a:lvl1pPr>
              <a:defRPr sz="4400"/>
            </a:lvl1pPr>
            <a:lvl2pPr>
              <a:defRPr sz="32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flipH="1">
            <a:off x="1485900" y="2019300"/>
            <a:ext cx="1482090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9813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293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835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6/11/2022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6/11/2022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6/11/2022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6/11/2022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6/11/2022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6/11/2022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6/11/2022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102870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AutoShape 11"/>
          <p:cNvSpPr/>
          <p:nvPr userDrawn="1"/>
        </p:nvSpPr>
        <p:spPr>
          <a:xfrm>
            <a:off x="16293153" y="0"/>
            <a:ext cx="1994847" cy="7913398"/>
          </a:xfrm>
          <a:prstGeom prst="rect">
            <a:avLst/>
          </a:prstGeom>
          <a:solidFill>
            <a:srgbClr val="1B75BC"/>
          </a:solidFill>
        </p:spPr>
      </p:sp>
      <p:pic>
        <p:nvPicPr>
          <p:cNvPr id="8" name="Picture 12"/>
          <p:cNvPicPr>
            <a:picLocks noChangeAspect="1"/>
          </p:cNvPicPr>
          <p:nvPr userDrawn="1"/>
        </p:nvPicPr>
        <p:blipFill>
          <a:blip r:embed="rId13"/>
          <a:srcRect/>
          <a:stretch>
            <a:fillRect/>
          </a:stretch>
        </p:blipFill>
        <p:spPr>
          <a:xfrm>
            <a:off x="16469772" y="8149460"/>
            <a:ext cx="1641609" cy="1909992"/>
          </a:xfrm>
          <a:prstGeom prst="rect">
            <a:avLst/>
          </a:prstGeom>
        </p:spPr>
      </p:pic>
      <p:sp>
        <p:nvSpPr>
          <p:cNvPr id="10" name="Rectangle 9"/>
          <p:cNvSpPr/>
          <p:nvPr userDrawn="1"/>
        </p:nvSpPr>
        <p:spPr>
          <a:xfrm flipV="1">
            <a:off x="0" y="10059452"/>
            <a:ext cx="15925799" cy="2732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922526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chart" Target="../charts/char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6860" cy="10286357"/>
          </a:xfrm>
          <a:prstGeom prst="rect">
            <a:avLst/>
          </a:prstGeom>
        </p:spPr>
      </p:pic>
    </p:spTree>
    <p:extLst>
      <p:ext uri="{BB962C8B-B14F-4D97-AF65-F5344CB8AC3E}">
        <p14:creationId xmlns:p14="http://schemas.microsoft.com/office/powerpoint/2010/main" val="58200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Penalty of recapture</a:t>
            </a:r>
            <a:endParaRPr lang="en-US" dirty="0"/>
          </a:p>
        </p:txBody>
      </p:sp>
      <p:sp>
        <p:nvSpPr>
          <p:cNvPr id="3" name="Content Placeholder 2"/>
          <p:cNvSpPr>
            <a:spLocks noGrp="1"/>
          </p:cNvSpPr>
          <p:nvPr>
            <p:ph idx="1"/>
          </p:nvPr>
        </p:nvSpPr>
        <p:spPr>
          <a:xfrm>
            <a:off x="1493157" y="2869009"/>
            <a:ext cx="13525500" cy="5006182"/>
          </a:xfrm>
        </p:spPr>
        <p:txBody>
          <a:bodyPr>
            <a:normAutofit/>
          </a:bodyPr>
          <a:lstStyle/>
          <a:p>
            <a:pPr>
              <a:spcAft>
                <a:spcPts val="2400"/>
              </a:spcAft>
            </a:pPr>
            <a:r>
              <a:rPr lang="en-US" dirty="0" smtClean="0"/>
              <a:t>FIRST rating penalty due to high cash                                 on hand requirements for recapture                              payments</a:t>
            </a:r>
          </a:p>
          <a:p>
            <a:r>
              <a:rPr lang="en-US" dirty="0" smtClean="0"/>
              <a:t>Budget postings show increases--but increases due to recapture don’t result in more spending and are not within the district’s control</a:t>
            </a:r>
            <a:endParaRPr lang="en-US" dirty="0"/>
          </a:p>
        </p:txBody>
      </p:sp>
      <p:pic>
        <p:nvPicPr>
          <p:cNvPr id="6146" name="Picture 2" descr="Protest Picket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91800" y="571500"/>
            <a:ext cx="6534591"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1370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343" y="723900"/>
            <a:ext cx="13746843" cy="1143000"/>
          </a:xfrm>
        </p:spPr>
        <p:txBody>
          <a:bodyPr/>
          <a:lstStyle/>
          <a:p>
            <a:r>
              <a:rPr lang="en-US" dirty="0" smtClean="0"/>
              <a:t>Annual Recapture Reduction Caused by Increase to the Basic Allotment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0501388"/>
              </p:ext>
            </p:extLst>
          </p:nvPr>
        </p:nvGraphicFramePr>
        <p:xfrm>
          <a:off x="1633014" y="2299217"/>
          <a:ext cx="13525500" cy="528268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596571" y="7301937"/>
            <a:ext cx="13260457" cy="584775"/>
          </a:xfrm>
          <a:prstGeom prst="rect">
            <a:avLst/>
          </a:prstGeom>
          <a:noFill/>
        </p:spPr>
        <p:txBody>
          <a:bodyPr wrap="square" rtlCol="0">
            <a:spAutoFit/>
          </a:bodyPr>
          <a:lstStyle/>
          <a:p>
            <a:r>
              <a:rPr lang="en-US" sz="2000" dirty="0" smtClean="0"/>
              <a:t>					          </a:t>
            </a:r>
            <a:r>
              <a:rPr lang="en-US" sz="3200" dirty="0" smtClean="0"/>
              <a:t>-4           -6        -10       -21       -25         -29       -33</a:t>
            </a:r>
            <a:endParaRPr lang="en-US" sz="3200" dirty="0"/>
          </a:p>
        </p:txBody>
      </p:sp>
      <p:sp>
        <p:nvSpPr>
          <p:cNvPr id="7" name="Left Brace 6"/>
          <p:cNvSpPr/>
          <p:nvPr/>
        </p:nvSpPr>
        <p:spPr>
          <a:xfrm rot="16200000">
            <a:off x="10385678" y="3955352"/>
            <a:ext cx="699029" cy="8243671"/>
          </a:xfrm>
          <a:prstGeom prst="leftBrace">
            <a:avLst>
              <a:gd name="adj1" fmla="val 28147"/>
              <a:gd name="adj2" fmla="val 4851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p:cNvSpPr txBox="1"/>
          <p:nvPr/>
        </p:nvSpPr>
        <p:spPr>
          <a:xfrm>
            <a:off x="6858000" y="8426702"/>
            <a:ext cx="9066144" cy="461665"/>
          </a:xfrm>
          <a:prstGeom prst="rect">
            <a:avLst/>
          </a:prstGeom>
          <a:noFill/>
        </p:spPr>
        <p:txBody>
          <a:bodyPr wrap="square" rtlCol="0">
            <a:spAutoFit/>
          </a:bodyPr>
          <a:lstStyle/>
          <a:p>
            <a:r>
              <a:rPr lang="en-US" sz="2400" dirty="0" smtClean="0"/>
              <a:t>Reduction in number of districts paying recapture at any level.</a:t>
            </a:r>
            <a:endParaRPr lang="en-US" sz="2400" dirty="0"/>
          </a:p>
        </p:txBody>
      </p:sp>
      <p:sp>
        <p:nvSpPr>
          <p:cNvPr id="10" name="TextBox 9"/>
          <p:cNvSpPr txBox="1"/>
          <p:nvPr/>
        </p:nvSpPr>
        <p:spPr>
          <a:xfrm>
            <a:off x="381000" y="8014217"/>
            <a:ext cx="6096000" cy="1532334"/>
          </a:xfrm>
          <a:prstGeom prst="round2Diag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800" b="1" dirty="0" smtClean="0"/>
              <a:t>Rule of thumb: Every $100 increase to the Basic Allotment reduces recapture by about $100 million.</a:t>
            </a:r>
            <a:endParaRPr lang="en-US" sz="2800" b="1" dirty="0"/>
          </a:p>
        </p:txBody>
      </p:sp>
    </p:spTree>
    <p:extLst>
      <p:ext uri="{BB962C8B-B14F-4D97-AF65-F5344CB8AC3E}">
        <p14:creationId xmlns:p14="http://schemas.microsoft.com/office/powerpoint/2010/main" val="851407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278687799"/>
              </p:ext>
            </p:extLst>
          </p:nvPr>
        </p:nvGraphicFramePr>
        <p:xfrm>
          <a:off x="1447800" y="1104900"/>
          <a:ext cx="13481785" cy="7247823"/>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17575">
            <a:off x="1623737" y="2395128"/>
            <a:ext cx="11653157" cy="4667367"/>
          </a:xfrm>
          <a:prstGeom prst="rect">
            <a:avLst/>
          </a:prstGeom>
        </p:spPr>
      </p:pic>
      <p:sp>
        <p:nvSpPr>
          <p:cNvPr id="4" name="TextBox 3"/>
          <p:cNvSpPr txBox="1"/>
          <p:nvPr/>
        </p:nvSpPr>
        <p:spPr>
          <a:xfrm rot="21315371">
            <a:off x="3991052" y="2476335"/>
            <a:ext cx="5562600" cy="923330"/>
          </a:xfrm>
          <a:prstGeom prst="rect">
            <a:avLst/>
          </a:prstGeom>
          <a:noFill/>
        </p:spPr>
        <p:txBody>
          <a:bodyPr wrap="square" rtlCol="0">
            <a:spAutoFit/>
          </a:bodyPr>
          <a:lstStyle/>
          <a:p>
            <a:r>
              <a:rPr lang="en-US" sz="5400" dirty="0" smtClean="0">
                <a:solidFill>
                  <a:srgbClr val="ED1C24"/>
                </a:solidFill>
                <a:latin typeface="Segoe Script" panose="030B0504020000000003" pitchFamily="66" charset="0"/>
              </a:rPr>
              <a:t>8.7% increase</a:t>
            </a:r>
            <a:endParaRPr lang="en-US" sz="5400" dirty="0">
              <a:solidFill>
                <a:srgbClr val="ED1C24"/>
              </a:solidFill>
              <a:latin typeface="Segoe Script" panose="030B0504020000000003" pitchFamily="66" charset="0"/>
            </a:endParaRPr>
          </a:p>
        </p:txBody>
      </p:sp>
    </p:spTree>
    <p:extLst>
      <p:ext uri="{BB962C8B-B14F-4D97-AF65-F5344CB8AC3E}">
        <p14:creationId xmlns:p14="http://schemas.microsoft.com/office/powerpoint/2010/main" val="1517392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2680043" cy="1143000"/>
          </a:xfrm>
        </p:spPr>
        <p:txBody>
          <a:bodyPr/>
          <a:lstStyle/>
          <a:p>
            <a:r>
              <a:rPr lang="en-US" dirty="0" smtClean="0"/>
              <a:t>Biennial Cost to Increase Basic Allotment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5581607"/>
              </p:ext>
            </p:extLst>
          </p:nvPr>
        </p:nvGraphicFramePr>
        <p:xfrm>
          <a:off x="1485900" y="2324100"/>
          <a:ext cx="13525500" cy="6705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rot="16200000">
            <a:off x="29907" y="2279627"/>
            <a:ext cx="2280168" cy="646331"/>
          </a:xfrm>
          <a:prstGeom prst="rect">
            <a:avLst/>
          </a:prstGeom>
          <a:noFill/>
        </p:spPr>
        <p:txBody>
          <a:bodyPr wrap="square" rtlCol="0">
            <a:spAutoFit/>
          </a:bodyPr>
          <a:lstStyle/>
          <a:p>
            <a:r>
              <a:rPr lang="en-US" sz="3600" dirty="0" smtClean="0">
                <a:solidFill>
                  <a:schemeClr val="tx1">
                    <a:lumMod val="50000"/>
                    <a:lumOff val="50000"/>
                  </a:schemeClr>
                </a:solidFill>
              </a:rPr>
              <a:t>Billions</a:t>
            </a:r>
            <a:endParaRPr lang="en-US" sz="3600" dirty="0">
              <a:solidFill>
                <a:schemeClr val="tx1">
                  <a:lumMod val="50000"/>
                  <a:lumOff val="50000"/>
                </a:schemeClr>
              </a:solidFill>
            </a:endParaRPr>
          </a:p>
        </p:txBody>
      </p:sp>
      <p:sp>
        <p:nvSpPr>
          <p:cNvPr id="8" name="TextBox 7"/>
          <p:cNvSpPr txBox="1"/>
          <p:nvPr/>
        </p:nvSpPr>
        <p:spPr>
          <a:xfrm>
            <a:off x="11040225" y="1819845"/>
            <a:ext cx="3118237" cy="2121694"/>
          </a:xfrm>
          <a:prstGeom prst="downArrowCallout">
            <a:avLst/>
          </a:prstGeom>
          <a:solidFill>
            <a:srgbClr val="C00000"/>
          </a:solidFill>
        </p:spPr>
        <p:txBody>
          <a:bodyPr wrap="square" rtlCol="0">
            <a:spAutoFit/>
          </a:bodyPr>
          <a:lstStyle/>
          <a:p>
            <a:pPr algn="ctr"/>
            <a:r>
              <a:rPr lang="en-US" sz="2800" b="1" dirty="0" smtClean="0">
                <a:solidFill>
                  <a:schemeClr val="bg1"/>
                </a:solidFill>
              </a:rPr>
              <a:t>$600 increase would keep pace with inflation.</a:t>
            </a:r>
            <a:endParaRPr lang="en-US" sz="2800" b="1" dirty="0">
              <a:solidFill>
                <a:schemeClr val="bg1"/>
              </a:solidFill>
            </a:endParaRPr>
          </a:p>
        </p:txBody>
      </p:sp>
    </p:spTree>
    <p:extLst>
      <p:ext uri="{BB962C8B-B14F-4D97-AF65-F5344CB8AC3E}">
        <p14:creationId xmlns:p14="http://schemas.microsoft.com/office/powerpoint/2010/main" val="367171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the costs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71211175"/>
              </p:ext>
            </p:extLst>
          </p:nvPr>
        </p:nvGraphicFramePr>
        <p:xfrm>
          <a:off x="1485900" y="3162300"/>
          <a:ext cx="13525500" cy="2512122"/>
        </p:xfrm>
        <a:graphic>
          <a:graphicData uri="http://schemas.openxmlformats.org/drawingml/2006/table">
            <a:tbl>
              <a:tblPr firstRow="1" bandRow="1">
                <a:tableStyleId>{6E25E649-3F16-4E02-A733-19D2CDBF48F0}</a:tableStyleId>
              </a:tblPr>
              <a:tblGrid>
                <a:gridCol w="5219700">
                  <a:extLst>
                    <a:ext uri="{9D8B030D-6E8A-4147-A177-3AD203B41FA5}">
                      <a16:colId xmlns:a16="http://schemas.microsoft.com/office/drawing/2014/main" val="1625484984"/>
                    </a:ext>
                  </a:extLst>
                </a:gridCol>
                <a:gridCol w="4267200">
                  <a:extLst>
                    <a:ext uri="{9D8B030D-6E8A-4147-A177-3AD203B41FA5}">
                      <a16:colId xmlns:a16="http://schemas.microsoft.com/office/drawing/2014/main" val="2880803351"/>
                    </a:ext>
                  </a:extLst>
                </a:gridCol>
                <a:gridCol w="4038600">
                  <a:extLst>
                    <a:ext uri="{9D8B030D-6E8A-4147-A177-3AD203B41FA5}">
                      <a16:colId xmlns:a16="http://schemas.microsoft.com/office/drawing/2014/main" val="3172123284"/>
                    </a:ext>
                  </a:extLst>
                </a:gridCol>
              </a:tblGrid>
              <a:tr h="612078">
                <a:tc>
                  <a:txBody>
                    <a:bodyPr/>
                    <a:lstStyle/>
                    <a:p>
                      <a:endParaRPr lang="en-US" sz="3600" dirty="0"/>
                    </a:p>
                  </a:txBody>
                  <a:tcPr/>
                </a:tc>
                <a:tc>
                  <a:txBody>
                    <a:bodyPr/>
                    <a:lstStyle/>
                    <a:p>
                      <a:pPr algn="ctr"/>
                      <a:r>
                        <a:rPr lang="en-US" sz="3600" dirty="0" smtClean="0"/>
                        <a:t>Annual</a:t>
                      </a:r>
                      <a:r>
                        <a:rPr lang="en-US" sz="3600" baseline="0" dirty="0" smtClean="0"/>
                        <a:t> </a:t>
                      </a:r>
                      <a:r>
                        <a:rPr lang="en-US" sz="3600" dirty="0" smtClean="0"/>
                        <a:t>Reduction to Recapture</a:t>
                      </a:r>
                      <a:endParaRPr lang="en-US" sz="3600" dirty="0"/>
                    </a:p>
                  </a:txBody>
                  <a:tcPr anchor="ctr"/>
                </a:tc>
                <a:tc>
                  <a:txBody>
                    <a:bodyPr/>
                    <a:lstStyle/>
                    <a:p>
                      <a:pPr algn="ctr"/>
                      <a:r>
                        <a:rPr lang="en-US" sz="3600" dirty="0" smtClean="0"/>
                        <a:t>Biennial</a:t>
                      </a:r>
                      <a:r>
                        <a:rPr lang="en-US" sz="3600" baseline="0" dirty="0" smtClean="0"/>
                        <a:t> </a:t>
                      </a:r>
                      <a:r>
                        <a:rPr lang="en-US" sz="3600" dirty="0" smtClean="0"/>
                        <a:t>State Cost</a:t>
                      </a:r>
                      <a:endParaRPr lang="en-US" sz="3600" dirty="0"/>
                    </a:p>
                  </a:txBody>
                  <a:tcPr anchor="ctr"/>
                </a:tc>
                <a:extLst>
                  <a:ext uri="{0D108BD9-81ED-4DB2-BD59-A6C34878D82A}">
                    <a16:rowId xmlns:a16="http://schemas.microsoft.com/office/drawing/2014/main" val="839960019"/>
                  </a:ext>
                </a:extLst>
              </a:tr>
              <a:tr h="683322">
                <a:tc>
                  <a:txBody>
                    <a:bodyPr/>
                    <a:lstStyle/>
                    <a:p>
                      <a:r>
                        <a:rPr lang="en-US" sz="3600" dirty="0" smtClean="0"/>
                        <a:t>Increase BA by $100</a:t>
                      </a:r>
                      <a:endParaRPr lang="en-US" sz="3600" dirty="0"/>
                    </a:p>
                  </a:txBody>
                  <a:tcPr/>
                </a:tc>
                <a:tc>
                  <a:txBody>
                    <a:bodyPr/>
                    <a:lstStyle/>
                    <a:p>
                      <a:pPr algn="ctr"/>
                      <a:r>
                        <a:rPr lang="en-US" sz="3600" dirty="0" smtClean="0"/>
                        <a:t>$116 million</a:t>
                      </a:r>
                      <a:endParaRPr lang="en-US" sz="3600" dirty="0"/>
                    </a:p>
                  </a:txBody>
                  <a:tcPr anchor="ctr"/>
                </a:tc>
                <a:tc>
                  <a:txBody>
                    <a:bodyPr/>
                    <a:lstStyle/>
                    <a:p>
                      <a:pPr algn="ctr"/>
                      <a:r>
                        <a:rPr lang="en-US" sz="3600" dirty="0" smtClean="0"/>
                        <a:t>$1.4</a:t>
                      </a:r>
                      <a:r>
                        <a:rPr lang="en-US" sz="3600" baseline="0" dirty="0" smtClean="0"/>
                        <a:t> billion</a:t>
                      </a:r>
                      <a:endParaRPr lang="en-US" sz="3600" dirty="0" smtClean="0"/>
                    </a:p>
                  </a:txBody>
                  <a:tcPr anchor="ctr"/>
                </a:tc>
                <a:extLst>
                  <a:ext uri="{0D108BD9-81ED-4DB2-BD59-A6C34878D82A}">
                    <a16:rowId xmlns:a16="http://schemas.microsoft.com/office/drawing/2014/main" val="409085076"/>
                  </a:ext>
                </a:extLst>
              </a:tr>
              <a:tr h="612078">
                <a:tc>
                  <a:txBody>
                    <a:bodyPr/>
                    <a:lstStyle/>
                    <a:p>
                      <a:r>
                        <a:rPr lang="en-US" sz="3600" dirty="0" smtClean="0"/>
                        <a:t>4% Early Payment Discount</a:t>
                      </a:r>
                      <a:endParaRPr lang="en-US" sz="3600" dirty="0"/>
                    </a:p>
                  </a:txBody>
                  <a:tcPr/>
                </a:tc>
                <a:tc>
                  <a:txBody>
                    <a:bodyPr/>
                    <a:lstStyle/>
                    <a:p>
                      <a:pPr algn="ctr"/>
                      <a:r>
                        <a:rPr lang="en-US" sz="3600" dirty="0" smtClean="0"/>
                        <a:t>$130</a:t>
                      </a:r>
                      <a:r>
                        <a:rPr lang="en-US" sz="3600" baseline="0" dirty="0" smtClean="0"/>
                        <a:t> million</a:t>
                      </a:r>
                      <a:endParaRPr lang="en-US" sz="3600" dirty="0" smtClean="0"/>
                    </a:p>
                  </a:txBody>
                  <a:tcPr anchor="ctr"/>
                </a:tc>
                <a:tc>
                  <a:txBody>
                    <a:bodyPr/>
                    <a:lstStyle/>
                    <a:p>
                      <a:pPr algn="ctr"/>
                      <a:r>
                        <a:rPr lang="en-US" sz="3600" dirty="0" smtClean="0"/>
                        <a:t>$260</a:t>
                      </a:r>
                      <a:r>
                        <a:rPr lang="en-US" sz="3600" baseline="0" dirty="0" smtClean="0"/>
                        <a:t> million</a:t>
                      </a:r>
                      <a:endParaRPr lang="en-US" sz="3600" dirty="0" smtClean="0"/>
                    </a:p>
                  </a:txBody>
                  <a:tcPr anchor="ctr"/>
                </a:tc>
                <a:extLst>
                  <a:ext uri="{0D108BD9-81ED-4DB2-BD59-A6C34878D82A}">
                    <a16:rowId xmlns:a16="http://schemas.microsoft.com/office/drawing/2014/main" val="2056357740"/>
                  </a:ext>
                </a:extLst>
              </a:tr>
            </a:tbl>
          </a:graphicData>
        </a:graphic>
      </p:graphicFrame>
    </p:spTree>
    <p:extLst>
      <p:ext uri="{BB962C8B-B14F-4D97-AF65-F5344CB8AC3E}">
        <p14:creationId xmlns:p14="http://schemas.microsoft.com/office/powerpoint/2010/main" val="32523916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Formula Transition Grants</a:t>
            </a:r>
            <a:endParaRPr lang="en-US" dirty="0"/>
          </a:p>
        </p:txBody>
      </p:sp>
      <p:sp>
        <p:nvSpPr>
          <p:cNvPr id="3" name="Content Placeholder 2"/>
          <p:cNvSpPr>
            <a:spLocks noGrp="1"/>
          </p:cNvSpPr>
          <p:nvPr>
            <p:ph idx="1"/>
          </p:nvPr>
        </p:nvSpPr>
        <p:spPr>
          <a:xfrm>
            <a:off x="1493157" y="3009900"/>
            <a:ext cx="13525500" cy="5791200"/>
          </a:xfrm>
        </p:spPr>
        <p:txBody>
          <a:bodyPr>
            <a:normAutofit fontScale="92500" lnSpcReduction="20000"/>
          </a:bodyPr>
          <a:lstStyle/>
          <a:p>
            <a:pPr lvl="0">
              <a:spcBef>
                <a:spcPts val="1200"/>
              </a:spcBef>
              <a:spcAft>
                <a:spcPts val="1200"/>
              </a:spcAft>
            </a:pPr>
            <a:r>
              <a:rPr lang="en-US" dirty="0" smtClean="0"/>
              <a:t>HB 3 provided for districts to be </a:t>
            </a:r>
            <a:r>
              <a:rPr lang="en-US" dirty="0"/>
              <a:t>entitled to </a:t>
            </a:r>
            <a:r>
              <a:rPr lang="en-US" dirty="0" smtClean="0"/>
              <a:t>at least a 3% gain compared to funding under the old law (pre-HB 3) </a:t>
            </a:r>
          </a:p>
          <a:p>
            <a:pPr lvl="0">
              <a:spcBef>
                <a:spcPts val="1200"/>
              </a:spcBef>
              <a:spcAft>
                <a:spcPts val="1200"/>
              </a:spcAft>
            </a:pPr>
            <a:r>
              <a:rPr lang="en-US" dirty="0" smtClean="0"/>
              <a:t>In </a:t>
            </a:r>
            <a:r>
              <a:rPr lang="en-US" dirty="0"/>
              <a:t>the </a:t>
            </a:r>
            <a:r>
              <a:rPr lang="en-US" dirty="0" smtClean="0"/>
              <a:t>2021-2022 </a:t>
            </a:r>
            <a:r>
              <a:rPr lang="en-US" dirty="0"/>
              <a:t>school year, </a:t>
            </a:r>
            <a:r>
              <a:rPr lang="en-US" dirty="0" smtClean="0"/>
              <a:t>160 </a:t>
            </a:r>
            <a:r>
              <a:rPr lang="en-US" dirty="0"/>
              <a:t>school districts and charter schools </a:t>
            </a:r>
            <a:r>
              <a:rPr lang="en-US" dirty="0" smtClean="0"/>
              <a:t>(including 25 Coalition districts) received </a:t>
            </a:r>
            <a:r>
              <a:rPr lang="en-US" dirty="0"/>
              <a:t>the </a:t>
            </a:r>
            <a:r>
              <a:rPr lang="en-US" dirty="0" smtClean="0"/>
              <a:t>FTG, for what turned out to be about $300 million.</a:t>
            </a:r>
            <a:endParaRPr lang="en-US" dirty="0"/>
          </a:p>
          <a:p>
            <a:pPr lvl="0">
              <a:spcBef>
                <a:spcPts val="1200"/>
              </a:spcBef>
              <a:spcAft>
                <a:spcPts val="1200"/>
              </a:spcAft>
            </a:pPr>
            <a:r>
              <a:rPr lang="en-US" dirty="0" smtClean="0"/>
              <a:t>FTG </a:t>
            </a:r>
            <a:r>
              <a:rPr lang="en-US" dirty="0"/>
              <a:t>expires after five years, setting up school districts for a funding </a:t>
            </a:r>
            <a:r>
              <a:rPr lang="en-US" dirty="0" smtClean="0"/>
              <a:t>loss following the 2023-24 school year </a:t>
            </a:r>
            <a:r>
              <a:rPr lang="en-US" dirty="0"/>
              <a:t>in fall 2024.</a:t>
            </a:r>
          </a:p>
          <a:p>
            <a:pPr lvl="0">
              <a:spcBef>
                <a:spcPts val="1200"/>
              </a:spcBef>
              <a:spcAft>
                <a:spcPts val="1200"/>
              </a:spcAft>
            </a:pPr>
            <a:r>
              <a:rPr lang="en-US" dirty="0" smtClean="0"/>
              <a:t>Salary increase requirements that accompanied the 3% funding increase do not expire when the funding does.  </a:t>
            </a:r>
            <a:endParaRPr lang="en-US" dirty="0"/>
          </a:p>
        </p:txBody>
      </p:sp>
    </p:spTree>
    <p:extLst>
      <p:ext uri="{BB962C8B-B14F-4D97-AF65-F5344CB8AC3E}">
        <p14:creationId xmlns:p14="http://schemas.microsoft.com/office/powerpoint/2010/main" val="3038992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35E34F13-4ADC-12FA-5C1E-5AC9AC296226}"/>
              </a:ext>
            </a:extLst>
          </p:cNvPr>
          <p:cNvPicPr>
            <a:picLocks noChangeAspect="1"/>
          </p:cNvPicPr>
          <p:nvPr/>
        </p:nvPicPr>
        <p:blipFill rotWithShape="1">
          <a:blip r:embed="rId2">
            <a:extLst>
              <a:ext uri="{28A0092B-C50C-407E-A947-70E740481C1C}">
                <a14:useLocalDpi xmlns:a14="http://schemas.microsoft.com/office/drawing/2010/main" val="0"/>
              </a:ext>
            </a:extLst>
          </a:blip>
          <a:srcRect t="12479"/>
          <a:stretch/>
        </p:blipFill>
        <p:spPr>
          <a:xfrm>
            <a:off x="209586" y="800100"/>
            <a:ext cx="16097214" cy="9367459"/>
          </a:xfrm>
          <a:prstGeom prst="rect">
            <a:avLst/>
          </a:prstGeom>
        </p:spPr>
      </p:pic>
      <p:sp>
        <p:nvSpPr>
          <p:cNvPr id="2" name="TextBox 1"/>
          <p:cNvSpPr txBox="1"/>
          <p:nvPr/>
        </p:nvSpPr>
        <p:spPr>
          <a:xfrm>
            <a:off x="2133600" y="324534"/>
            <a:ext cx="13686066" cy="646331"/>
          </a:xfrm>
          <a:prstGeom prst="rect">
            <a:avLst/>
          </a:prstGeom>
          <a:noFill/>
        </p:spPr>
        <p:txBody>
          <a:bodyPr wrap="square" rtlCol="0">
            <a:spAutoFit/>
          </a:bodyPr>
          <a:lstStyle/>
          <a:p>
            <a:r>
              <a:rPr lang="en-US" sz="3600" b="1" dirty="0" smtClean="0"/>
              <a:t>Formula Transition Grant Total per $100 Increase in Basic Allotment </a:t>
            </a:r>
            <a:endParaRPr lang="en-US" sz="3600" b="1" dirty="0"/>
          </a:p>
        </p:txBody>
      </p:sp>
    </p:spTree>
    <p:extLst>
      <p:ext uri="{BB962C8B-B14F-4D97-AF65-F5344CB8AC3E}">
        <p14:creationId xmlns:p14="http://schemas.microsoft.com/office/powerpoint/2010/main" val="2104685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2680043" cy="1143000"/>
          </a:xfrm>
        </p:spPr>
        <p:txBody>
          <a:bodyPr/>
          <a:lstStyle/>
          <a:p>
            <a:r>
              <a:rPr lang="en-US" dirty="0" smtClean="0"/>
              <a:t>Biennial Cost to Increase Basic Allotment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5581607"/>
              </p:ext>
            </p:extLst>
          </p:nvPr>
        </p:nvGraphicFramePr>
        <p:xfrm>
          <a:off x="1485900" y="2324100"/>
          <a:ext cx="13525500" cy="6705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rot="16200000">
            <a:off x="29907" y="2279627"/>
            <a:ext cx="2280168" cy="646331"/>
          </a:xfrm>
          <a:prstGeom prst="rect">
            <a:avLst/>
          </a:prstGeom>
          <a:noFill/>
        </p:spPr>
        <p:txBody>
          <a:bodyPr wrap="square" rtlCol="0">
            <a:spAutoFit/>
          </a:bodyPr>
          <a:lstStyle/>
          <a:p>
            <a:r>
              <a:rPr lang="en-US" sz="3600" dirty="0" smtClean="0">
                <a:solidFill>
                  <a:schemeClr val="tx1">
                    <a:lumMod val="50000"/>
                    <a:lumOff val="50000"/>
                  </a:schemeClr>
                </a:solidFill>
              </a:rPr>
              <a:t>Billions</a:t>
            </a:r>
            <a:endParaRPr lang="en-US" sz="3600" dirty="0">
              <a:solidFill>
                <a:schemeClr val="tx1">
                  <a:lumMod val="50000"/>
                  <a:lumOff val="50000"/>
                </a:schemeClr>
              </a:solidFill>
            </a:endParaRPr>
          </a:p>
        </p:txBody>
      </p:sp>
      <p:sp>
        <p:nvSpPr>
          <p:cNvPr id="3" name="TextBox 2"/>
          <p:cNvSpPr txBox="1"/>
          <p:nvPr/>
        </p:nvSpPr>
        <p:spPr>
          <a:xfrm>
            <a:off x="3048000" y="2324100"/>
            <a:ext cx="7924800" cy="2161818"/>
          </a:xfrm>
          <a:prstGeom prst="snipRound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3200" b="1" dirty="0" smtClean="0"/>
              <a:t>HB 3 was supposed to deliver $11.6 billion for the biennium (split between new $ and tax compression); was actually $6.4 billion after $5.2 billion FSP reduction in 2021.  </a:t>
            </a:r>
            <a:endParaRPr lang="en-US" sz="3200" b="1" dirty="0"/>
          </a:p>
        </p:txBody>
      </p:sp>
    </p:spTree>
    <p:extLst>
      <p:ext uri="{BB962C8B-B14F-4D97-AF65-F5344CB8AC3E}">
        <p14:creationId xmlns:p14="http://schemas.microsoft.com/office/powerpoint/2010/main" val="227317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313</a:t>
            </a:r>
            <a:endParaRPr lang="en-US" dirty="0"/>
          </a:p>
        </p:txBody>
      </p:sp>
      <p:sp>
        <p:nvSpPr>
          <p:cNvPr id="3" name="Content Placeholder 2"/>
          <p:cNvSpPr>
            <a:spLocks noGrp="1"/>
          </p:cNvSpPr>
          <p:nvPr>
            <p:ph idx="1"/>
          </p:nvPr>
        </p:nvSpPr>
        <p:spPr/>
        <p:txBody>
          <a:bodyPr>
            <a:normAutofit/>
          </a:bodyPr>
          <a:lstStyle/>
          <a:p>
            <a:r>
              <a:rPr lang="en-US" dirty="0" smtClean="0"/>
              <a:t>Chapter 313 of the Tax Code will expire                       December 1, 2022.</a:t>
            </a:r>
          </a:p>
          <a:p>
            <a:r>
              <a:rPr lang="en-US" dirty="0" smtClean="0"/>
              <a:t>Attempts to extend the sunset date failed in the Senate</a:t>
            </a:r>
          </a:p>
          <a:p>
            <a:r>
              <a:rPr lang="en-US" dirty="0"/>
              <a:t>Opposition to including renewable </a:t>
            </a:r>
            <a:r>
              <a:rPr lang="en-US" dirty="0" smtClean="0"/>
              <a:t>energy</a:t>
            </a:r>
          </a:p>
          <a:p>
            <a:r>
              <a:rPr lang="en-US" dirty="0" smtClean="0"/>
              <a:t>Economic Development Incentives likely to return, but in what form?</a:t>
            </a:r>
          </a:p>
        </p:txBody>
      </p:sp>
      <p:pic>
        <p:nvPicPr>
          <p:cNvPr id="9218" name="Picture 2" descr="bart simpson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80158" y="419100"/>
            <a:ext cx="5329674" cy="399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40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 Balances</a:t>
            </a:r>
            <a:endParaRPr lang="en-US" dirty="0"/>
          </a:p>
        </p:txBody>
      </p:sp>
      <p:sp>
        <p:nvSpPr>
          <p:cNvPr id="3" name="Content Placeholder 2"/>
          <p:cNvSpPr>
            <a:spLocks noGrp="1"/>
          </p:cNvSpPr>
          <p:nvPr>
            <p:ph idx="1"/>
          </p:nvPr>
        </p:nvSpPr>
        <p:spPr>
          <a:xfrm>
            <a:off x="1493157" y="2400300"/>
            <a:ext cx="13525500" cy="4525963"/>
          </a:xfrm>
        </p:spPr>
        <p:txBody>
          <a:bodyPr/>
          <a:lstStyle/>
          <a:p>
            <a:pPr fontAlgn="base">
              <a:spcBef>
                <a:spcPts val="1200"/>
              </a:spcBef>
              <a:spcAft>
                <a:spcPts val="1200"/>
              </a:spcAft>
            </a:pPr>
            <a:r>
              <a:rPr lang="en-US" dirty="0"/>
              <a:t>Champion for fund balance reforms is retiring, but concerns </a:t>
            </a:r>
            <a:r>
              <a:rPr lang="en-US" dirty="0" smtClean="0"/>
              <a:t>remain among returning legislators</a:t>
            </a:r>
            <a:endParaRPr lang="en-US" dirty="0"/>
          </a:p>
          <a:p>
            <a:pPr fontAlgn="base">
              <a:spcBef>
                <a:spcPts val="1200"/>
              </a:spcBef>
              <a:spcAft>
                <a:spcPts val="1200"/>
              </a:spcAft>
            </a:pPr>
            <a:r>
              <a:rPr lang="en-US" dirty="0"/>
              <a:t>Assign and designate what </a:t>
            </a:r>
            <a:r>
              <a:rPr lang="en-US" dirty="0" smtClean="0"/>
              <a:t>is needed for your district</a:t>
            </a:r>
            <a:endParaRPr lang="en-US" dirty="0"/>
          </a:p>
          <a:p>
            <a:pPr fontAlgn="base">
              <a:spcBef>
                <a:spcPts val="1200"/>
              </a:spcBef>
              <a:spcAft>
                <a:spcPts val="1200"/>
              </a:spcAft>
            </a:pPr>
            <a:r>
              <a:rPr lang="en-US" dirty="0"/>
              <a:t>Make strategic choices with ESSER dollars</a:t>
            </a:r>
          </a:p>
          <a:p>
            <a:endParaRPr lang="en-US" dirty="0"/>
          </a:p>
        </p:txBody>
      </p:sp>
    </p:spTree>
    <p:extLst>
      <p:ext uri="{BB962C8B-B14F-4D97-AF65-F5344CB8AC3E}">
        <p14:creationId xmlns:p14="http://schemas.microsoft.com/office/powerpoint/2010/main" val="7509932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723900"/>
            <a:ext cx="1485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Statewide Recapture 1994-2022</a:t>
            </a:r>
            <a:endParaRPr kumimoji="0" lang="en-US" sz="5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4" name="TextBox 3"/>
          <p:cNvSpPr txBox="1"/>
          <p:nvPr/>
        </p:nvSpPr>
        <p:spPr>
          <a:xfrm>
            <a:off x="7086600" y="9337982"/>
            <a:ext cx="982980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Source: TEA Summary of Finance data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 Preliminary estimated amount</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Chart 4"/>
          <p:cNvGraphicFramePr>
            <a:graphicFrameLocks/>
          </p:cNvGraphicFramePr>
          <p:nvPr>
            <p:extLst>
              <p:ext uri="{D42A27DB-BD31-4B8C-83A1-F6EECF244321}">
                <p14:modId xmlns:p14="http://schemas.microsoft.com/office/powerpoint/2010/main" val="1157589310"/>
              </p:ext>
            </p:extLst>
          </p:nvPr>
        </p:nvGraphicFramePr>
        <p:xfrm>
          <a:off x="990600" y="1647230"/>
          <a:ext cx="16459199" cy="769075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8839200" y="4076700"/>
            <a:ext cx="1828800" cy="1838801"/>
          </a:xfrm>
          <a:prstGeom prst="downArrowCallout">
            <a:avLst/>
          </a:prstGeom>
          <a:solidFill>
            <a:schemeClr val="accent2"/>
          </a:solidFill>
        </p:spPr>
        <p:txBody>
          <a:bodyPr wrap="square" rtlCol="0">
            <a:spAutoFit/>
          </a:bodyPr>
          <a:lstStyle/>
          <a:p>
            <a:pPr algn="ctr"/>
            <a:r>
              <a:rPr lang="en-US" sz="2400" b="1" dirty="0" smtClean="0">
                <a:solidFill>
                  <a:schemeClr val="bg1"/>
                </a:solidFill>
              </a:rPr>
              <a:t>2006 </a:t>
            </a:r>
          </a:p>
          <a:p>
            <a:pPr algn="ctr"/>
            <a:r>
              <a:rPr lang="en-US" sz="2400" b="1" dirty="0" smtClean="0">
                <a:solidFill>
                  <a:schemeClr val="bg1"/>
                </a:solidFill>
              </a:rPr>
              <a:t>(HB 1) tax compression</a:t>
            </a:r>
            <a:endParaRPr lang="en-US" sz="2400" b="1" dirty="0">
              <a:solidFill>
                <a:schemeClr val="bg1"/>
              </a:solidFill>
            </a:endParaRPr>
          </a:p>
        </p:txBody>
      </p:sp>
      <p:sp>
        <p:nvSpPr>
          <p:cNvPr id="7" name="TextBox 6"/>
          <p:cNvSpPr txBox="1"/>
          <p:nvPr/>
        </p:nvSpPr>
        <p:spPr>
          <a:xfrm>
            <a:off x="15087600" y="1485900"/>
            <a:ext cx="1828800" cy="1838801"/>
          </a:xfrm>
          <a:prstGeom prst="downArrowCallout">
            <a:avLst/>
          </a:prstGeom>
          <a:solidFill>
            <a:schemeClr val="accent2"/>
          </a:solidFill>
        </p:spPr>
        <p:txBody>
          <a:bodyPr wrap="square" rtlCol="0">
            <a:spAutoFit/>
          </a:bodyPr>
          <a:lstStyle/>
          <a:p>
            <a:pPr algn="ctr"/>
            <a:r>
              <a:rPr lang="en-US" sz="2400" b="1" dirty="0" smtClean="0">
                <a:solidFill>
                  <a:schemeClr val="bg1"/>
                </a:solidFill>
              </a:rPr>
              <a:t>2019 </a:t>
            </a:r>
          </a:p>
          <a:p>
            <a:pPr algn="ctr"/>
            <a:r>
              <a:rPr lang="en-US" sz="2400" b="1" dirty="0" smtClean="0">
                <a:solidFill>
                  <a:schemeClr val="bg1"/>
                </a:solidFill>
              </a:rPr>
              <a:t>(HB 3) tax compression</a:t>
            </a:r>
            <a:endParaRPr lang="en-US" sz="2400" b="1" dirty="0">
              <a:solidFill>
                <a:schemeClr val="bg1"/>
              </a:solidFill>
            </a:endParaRPr>
          </a:p>
        </p:txBody>
      </p:sp>
    </p:spTree>
    <p:extLst>
      <p:ext uri="{BB962C8B-B14F-4D97-AF65-F5344CB8AC3E}">
        <p14:creationId xmlns:p14="http://schemas.microsoft.com/office/powerpoint/2010/main" val="395556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3289643" cy="1143000"/>
          </a:xfrm>
        </p:spPr>
        <p:txBody>
          <a:bodyPr/>
          <a:lstStyle/>
          <a:p>
            <a:r>
              <a:rPr lang="en-US" dirty="0" smtClean="0"/>
              <a:t>Voter-Approval Tax Rate (VATR) Elections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Without legislative help, many districts look to local taxpayers</a:t>
            </a:r>
          </a:p>
          <a:p>
            <a:r>
              <a:rPr lang="en-US" dirty="0" smtClean="0"/>
              <a:t>VATR Election must occur in November (following adoption of tax rate)</a:t>
            </a:r>
          </a:p>
          <a:p>
            <a:r>
              <a:rPr lang="en-US" dirty="0" smtClean="0"/>
              <a:t>Timing considerations</a:t>
            </a:r>
          </a:p>
          <a:p>
            <a:r>
              <a:rPr lang="en-US" dirty="0" smtClean="0"/>
              <a:t>Efficiency audit not required in 2022, will be required in 2023 (baring another disaster)</a:t>
            </a:r>
          </a:p>
          <a:p>
            <a:endParaRPr lang="en-US" dirty="0"/>
          </a:p>
        </p:txBody>
      </p:sp>
    </p:spTree>
    <p:extLst>
      <p:ext uri="{BB962C8B-B14F-4D97-AF65-F5344CB8AC3E}">
        <p14:creationId xmlns:p14="http://schemas.microsoft.com/office/powerpoint/2010/main" val="28690630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723900"/>
            <a:ext cx="14668500" cy="1143000"/>
          </a:xfrm>
        </p:spPr>
        <p:txBody>
          <a:bodyPr/>
          <a:lstStyle/>
          <a:p>
            <a:r>
              <a:rPr lang="en-US" dirty="0" smtClean="0"/>
              <a:t>Voter-Approval Tax Rate Elections Outcomes</a:t>
            </a:r>
            <a:endParaRPr lang="en-US" b="0" dirty="0"/>
          </a:p>
        </p:txBody>
      </p:sp>
      <p:sp>
        <p:nvSpPr>
          <p:cNvPr id="5" name="Content Placeholder 4"/>
          <p:cNvSpPr>
            <a:spLocks noGrp="1"/>
          </p:cNvSpPr>
          <p:nvPr>
            <p:ph idx="1"/>
          </p:nvPr>
        </p:nvSpPr>
        <p:spPr>
          <a:xfrm>
            <a:off x="1485901" y="2402072"/>
            <a:ext cx="13849352" cy="5334000"/>
          </a:xfrm>
        </p:spPr>
        <p:txBody>
          <a:bodyPr>
            <a:normAutofit/>
          </a:bodyPr>
          <a:lstStyle/>
          <a:p>
            <a:pPr>
              <a:spcAft>
                <a:spcPts val="1800"/>
              </a:spcAft>
            </a:pPr>
            <a:r>
              <a:rPr lang="en-US" dirty="0" smtClean="0"/>
              <a:t>42% approval rate in 2020 (5 of 12)</a:t>
            </a:r>
          </a:p>
          <a:p>
            <a:pPr>
              <a:spcAft>
                <a:spcPts val="1800"/>
              </a:spcAft>
            </a:pPr>
            <a:r>
              <a:rPr lang="en-US" dirty="0" smtClean="0"/>
              <a:t>79% approval rate in 2021 (15 of 19)</a:t>
            </a:r>
          </a:p>
          <a:p>
            <a:pPr>
              <a:spcAft>
                <a:spcPts val="1800"/>
              </a:spcAft>
            </a:pPr>
            <a:r>
              <a:rPr lang="en-US" dirty="0" smtClean="0"/>
              <a:t>2 districts saw approval for additional 12 cents in 2021, while most sought to access 2-3 pennies</a:t>
            </a:r>
            <a:endParaRPr lang="en-US" dirty="0"/>
          </a:p>
          <a:p>
            <a:endParaRPr lang="en-US" dirty="0"/>
          </a:p>
        </p:txBody>
      </p:sp>
    </p:spTree>
    <p:extLst>
      <p:ext uri="{BB962C8B-B14F-4D97-AF65-F5344CB8AC3E}">
        <p14:creationId xmlns:p14="http://schemas.microsoft.com/office/powerpoint/2010/main" val="3544308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7BC664C-AAEB-B53A-F498-74C06E8B81ED}"/>
              </a:ext>
            </a:extLst>
          </p:cNvPr>
          <p:cNvSpPr>
            <a:spLocks noGrp="1"/>
          </p:cNvSpPr>
          <p:nvPr>
            <p:ph type="title"/>
          </p:nvPr>
        </p:nvSpPr>
        <p:spPr>
          <a:xfrm>
            <a:off x="1493156" y="876300"/>
            <a:ext cx="13365844" cy="1143000"/>
          </a:xfrm>
        </p:spPr>
        <p:txBody>
          <a:bodyPr>
            <a:normAutofit fontScale="90000"/>
          </a:bodyPr>
          <a:lstStyle/>
          <a:p>
            <a:r>
              <a:rPr lang="en-US" dirty="0" smtClean="0"/>
              <a:t>Percent of Bond Measures Carried or Defeated</a:t>
            </a:r>
            <a:endParaRPr lang="en-US" dirty="0"/>
          </a:p>
        </p:txBody>
      </p:sp>
      <p:sp>
        <p:nvSpPr>
          <p:cNvPr id="2" name="Date Placeholder 1">
            <a:extLst>
              <a:ext uri="{FF2B5EF4-FFF2-40B4-BE49-F238E27FC236}">
                <a16:creationId xmlns:a16="http://schemas.microsoft.com/office/drawing/2014/main" id="{9BBDEC08-89E3-FC50-AF11-975A4B85D9F2}"/>
              </a:ext>
            </a:extLst>
          </p:cNvPr>
          <p:cNvSpPr>
            <a:spLocks noGrp="1"/>
          </p:cNvSpPr>
          <p:nvPr>
            <p:ph type="dt" sz="half" idx="4294967295"/>
          </p:nvPr>
        </p:nvSpPr>
        <p:spPr/>
        <p:txBody>
          <a:bodyPr/>
          <a:lstStyle/>
          <a:p>
            <a:endParaRPr lang="en-US" dirty="0"/>
          </a:p>
        </p:txBody>
      </p:sp>
      <p:sp>
        <p:nvSpPr>
          <p:cNvPr id="3" name="Footer Placeholder 2">
            <a:extLst>
              <a:ext uri="{FF2B5EF4-FFF2-40B4-BE49-F238E27FC236}">
                <a16:creationId xmlns:a16="http://schemas.microsoft.com/office/drawing/2014/main" id="{1A4E2767-0FB5-E6B9-1292-FA5AB34E93CF}"/>
              </a:ext>
            </a:extLst>
          </p:cNvPr>
          <p:cNvSpPr>
            <a:spLocks noGrp="1"/>
          </p:cNvSpPr>
          <p:nvPr>
            <p:ph type="ftr" sz="quarter" idx="4294967295"/>
          </p:nvPr>
        </p:nvSpPr>
        <p:spPr/>
        <p:txBody>
          <a:bodyPr/>
          <a:lstStyle/>
          <a:p>
            <a:r>
              <a:rPr lang="en-US" dirty="0" smtClean="0"/>
              <a:t>.</a:t>
            </a:r>
            <a:endParaRPr lang="en-US" dirty="0"/>
          </a:p>
        </p:txBody>
      </p:sp>
      <p:sp>
        <p:nvSpPr>
          <p:cNvPr id="4" name="Slide Number Placeholder 3">
            <a:extLst>
              <a:ext uri="{FF2B5EF4-FFF2-40B4-BE49-F238E27FC236}">
                <a16:creationId xmlns:a16="http://schemas.microsoft.com/office/drawing/2014/main" id="{BBB77707-D98C-7AD1-14F5-DAC5E5A2B860}"/>
              </a:ext>
            </a:extLst>
          </p:cNvPr>
          <p:cNvSpPr>
            <a:spLocks noGrp="1"/>
          </p:cNvSpPr>
          <p:nvPr>
            <p:ph type="sldNum" sz="quarter" idx="4294967295"/>
          </p:nvPr>
        </p:nvSpPr>
        <p:spPr/>
        <p:txBody>
          <a:bodyPr/>
          <a:lstStyle/>
          <a:p>
            <a:endParaRPr lang="en-US" dirty="0"/>
          </a:p>
        </p:txBody>
      </p:sp>
      <p:graphicFrame>
        <p:nvGraphicFramePr>
          <p:cNvPr id="7" name="Chart 6">
            <a:extLst>
              <a:ext uri="{FF2B5EF4-FFF2-40B4-BE49-F238E27FC236}">
                <a16:creationId xmlns:a16="http://schemas.microsoft.com/office/drawing/2014/main" id="{4087A6E1-1850-4144-E940-93C62132B409}"/>
              </a:ext>
            </a:extLst>
          </p:cNvPr>
          <p:cNvGraphicFramePr>
            <a:graphicFrameLocks/>
          </p:cNvGraphicFramePr>
          <p:nvPr>
            <p:extLst>
              <p:ext uri="{D42A27DB-BD31-4B8C-83A1-F6EECF244321}">
                <p14:modId xmlns:p14="http://schemas.microsoft.com/office/powerpoint/2010/main" val="54234230"/>
              </p:ext>
            </p:extLst>
          </p:nvPr>
        </p:nvGraphicFramePr>
        <p:xfrm>
          <a:off x="983751" y="1562101"/>
          <a:ext cx="15170650" cy="76384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999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A PROPERTY TAX INCREASE</a:t>
            </a:r>
            <a:endParaRPr lang="en-US" dirty="0"/>
          </a:p>
        </p:txBody>
      </p:sp>
      <p:sp>
        <p:nvSpPr>
          <p:cNvPr id="3" name="Content Placeholder 2"/>
          <p:cNvSpPr>
            <a:spLocks noGrp="1"/>
          </p:cNvSpPr>
          <p:nvPr>
            <p:ph idx="1"/>
          </p:nvPr>
        </p:nvSpPr>
        <p:spPr>
          <a:xfrm>
            <a:off x="1493158" y="2588143"/>
            <a:ext cx="14488223" cy="4525964"/>
          </a:xfrm>
        </p:spPr>
        <p:txBody>
          <a:bodyPr/>
          <a:lstStyle/>
          <a:p>
            <a:pPr marL="0" indent="0">
              <a:buNone/>
            </a:pPr>
            <a:r>
              <a:rPr lang="en-US" dirty="0" smtClean="0"/>
              <a:t>As added in 2019, Education Code 45.003 (b-1): </a:t>
            </a:r>
          </a:p>
          <a:p>
            <a:pPr marL="400071" lvl="1" indent="0">
              <a:buNone/>
            </a:pPr>
            <a:r>
              <a:rPr lang="en-US" sz="4200" i="1" dirty="0"/>
              <a:t>The ballot proposition under Subsection (b) must include the following statement: "THIS IS A PROPERTY TAX INCREASE."</a:t>
            </a:r>
          </a:p>
        </p:txBody>
      </p:sp>
      <p:pic>
        <p:nvPicPr>
          <p:cNvPr id="11268" name="Picture 4" descr="Yvonne Strahovski Reaction GIF by HUL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5944702"/>
            <a:ext cx="6982084" cy="3476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924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2237" y="653277"/>
            <a:ext cx="13950327" cy="5769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37913"/>
          <a:stretch/>
        </p:blipFill>
        <p:spPr>
          <a:xfrm>
            <a:off x="3325299" y="5544574"/>
            <a:ext cx="12440289" cy="3909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52300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A PROPERTY TAX INCREASE</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8576"/>
          <a:stretch/>
        </p:blipFill>
        <p:spPr>
          <a:xfrm>
            <a:off x="1493157" y="6532280"/>
            <a:ext cx="7914294" cy="3252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510" r="23133" b="19280"/>
          <a:stretch/>
        </p:blipFill>
        <p:spPr>
          <a:xfrm>
            <a:off x="9828406" y="2598661"/>
            <a:ext cx="6095537" cy="6766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0241" b="31821"/>
          <a:stretch/>
        </p:blipFill>
        <p:spPr>
          <a:xfrm>
            <a:off x="1493157" y="2187068"/>
            <a:ext cx="7854639" cy="39556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08003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Increased Demands</a:t>
            </a:r>
            <a:endParaRPr lang="en-US" dirty="0"/>
          </a:p>
        </p:txBody>
      </p:sp>
      <p:sp>
        <p:nvSpPr>
          <p:cNvPr id="3" name="Content Placeholder 2"/>
          <p:cNvSpPr>
            <a:spLocks noGrp="1"/>
          </p:cNvSpPr>
          <p:nvPr>
            <p:ph idx="1"/>
          </p:nvPr>
        </p:nvSpPr>
        <p:spPr/>
        <p:txBody>
          <a:bodyPr>
            <a:normAutofit/>
          </a:bodyPr>
          <a:lstStyle/>
          <a:p>
            <a:pPr>
              <a:spcAft>
                <a:spcPts val="2400"/>
              </a:spcAft>
            </a:pPr>
            <a:r>
              <a:rPr lang="en-US" sz="4800" dirty="0" smtClean="0"/>
              <a:t>HB 4545 accelerated instruction and tutoring requirements</a:t>
            </a:r>
          </a:p>
          <a:p>
            <a:pPr>
              <a:spcAft>
                <a:spcPts val="2400"/>
              </a:spcAft>
            </a:pPr>
            <a:r>
              <a:rPr lang="en-US" sz="4800" dirty="0" smtClean="0"/>
              <a:t>Teacher and staff shortages</a:t>
            </a:r>
          </a:p>
          <a:p>
            <a:pPr>
              <a:spcAft>
                <a:spcPts val="2400"/>
              </a:spcAft>
            </a:pPr>
            <a:r>
              <a:rPr lang="en-US" sz="4800" dirty="0" smtClean="0"/>
              <a:t>School safety</a:t>
            </a:r>
            <a:endParaRPr lang="en-US" sz="4800" dirty="0"/>
          </a:p>
        </p:txBody>
      </p:sp>
      <p:pic>
        <p:nvPicPr>
          <p:cNvPr id="14338" name="Picture 2" descr="Dragons Den Money GIF by CBC"/>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63200" y="46863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3039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3019423"/>
              </p:ext>
            </p:extLst>
          </p:nvPr>
        </p:nvGraphicFramePr>
        <p:xfrm>
          <a:off x="1019714" y="1649306"/>
          <a:ext cx="9296400" cy="2816860"/>
        </p:xfrm>
        <a:graphic>
          <a:graphicData uri="http://schemas.openxmlformats.org/drawingml/2006/table">
            <a:tbl>
              <a:tblPr firstRow="1" firstCol="1">
                <a:tableStyleId>{5C22544A-7EE6-4342-B048-85BDC9FD1C3A}</a:tableStyleId>
              </a:tblPr>
              <a:tblGrid>
                <a:gridCol w="4474163">
                  <a:extLst>
                    <a:ext uri="{9D8B030D-6E8A-4147-A177-3AD203B41FA5}">
                      <a16:colId xmlns:a16="http://schemas.microsoft.com/office/drawing/2014/main" val="3712191778"/>
                    </a:ext>
                  </a:extLst>
                </a:gridCol>
                <a:gridCol w="2741511">
                  <a:extLst>
                    <a:ext uri="{9D8B030D-6E8A-4147-A177-3AD203B41FA5}">
                      <a16:colId xmlns:a16="http://schemas.microsoft.com/office/drawing/2014/main" val="2524339620"/>
                    </a:ext>
                  </a:extLst>
                </a:gridCol>
                <a:gridCol w="2080726">
                  <a:extLst>
                    <a:ext uri="{9D8B030D-6E8A-4147-A177-3AD203B41FA5}">
                      <a16:colId xmlns:a16="http://schemas.microsoft.com/office/drawing/2014/main" val="1548278435"/>
                    </a:ext>
                  </a:extLst>
                </a:gridCol>
              </a:tblGrid>
              <a:tr h="609600">
                <a:tc>
                  <a:txBody>
                    <a:bodyPr/>
                    <a:lstStyle/>
                    <a:p>
                      <a:pPr algn="l" fontAlgn="b"/>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3600" b="1" i="0" u="none" strike="noStrike" dirty="0" smtClean="0">
                          <a:solidFill>
                            <a:schemeClr val="bg1"/>
                          </a:solidFill>
                          <a:effectLst/>
                          <a:latin typeface="+mn-lt"/>
                        </a:rPr>
                        <a:t>FY</a:t>
                      </a:r>
                      <a:r>
                        <a:rPr lang="en-US" sz="3600" b="1" i="0" u="none" strike="noStrike" baseline="0" dirty="0" smtClean="0">
                          <a:solidFill>
                            <a:schemeClr val="bg1"/>
                          </a:solidFill>
                          <a:effectLst/>
                          <a:latin typeface="+mn-lt"/>
                        </a:rPr>
                        <a:t> 16</a:t>
                      </a:r>
                      <a:endParaRPr lang="en-US" sz="3600" b="1" i="0" u="none" strike="noStrike" dirty="0">
                        <a:solidFill>
                          <a:schemeClr val="bg1"/>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3600" b="1" u="none" strike="noStrike" dirty="0" smtClean="0">
                          <a:solidFill>
                            <a:schemeClr val="bg1"/>
                          </a:solidFill>
                          <a:effectLst/>
                        </a:rPr>
                        <a:t>FY 17</a:t>
                      </a:r>
                      <a:endParaRPr lang="en-US" sz="3600" b="1" i="0" u="none" strike="noStrike" dirty="0">
                        <a:solidFill>
                          <a:schemeClr val="bg1"/>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62095230"/>
                  </a:ext>
                </a:extLst>
              </a:tr>
              <a:tr h="816610">
                <a:tc>
                  <a:txBody>
                    <a:bodyPr/>
                    <a:lstStyle/>
                    <a:p>
                      <a:pPr algn="l" fontAlgn="b"/>
                      <a:r>
                        <a:rPr lang="en-US" sz="3600" u="none" strike="noStrike" dirty="0">
                          <a:effectLst/>
                        </a:rPr>
                        <a:t>Total </a:t>
                      </a:r>
                      <a:r>
                        <a:rPr lang="en-US" sz="3600" u="none" strike="noStrike" dirty="0" smtClean="0">
                          <a:effectLst/>
                        </a:rPr>
                        <a:t>Enrollment (including charters)</a:t>
                      </a:r>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r" fontAlgn="b"/>
                      <a:r>
                        <a:rPr lang="en-US" sz="3600" u="none" strike="noStrike" dirty="0">
                          <a:effectLst/>
                        </a:rPr>
                        <a:t>  </a:t>
                      </a:r>
                      <a:r>
                        <a:rPr lang="en-US" sz="3600" u="none" strike="noStrike" dirty="0" smtClean="0">
                          <a:effectLst/>
                        </a:rPr>
                        <a:t>4,954,033 </a:t>
                      </a:r>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r" fontAlgn="b"/>
                      <a:r>
                        <a:rPr lang="en-US" sz="3600" u="none" strike="noStrike" dirty="0">
                          <a:effectLst/>
                        </a:rPr>
                        <a:t>    5,038,494 </a:t>
                      </a:r>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50660648"/>
                  </a:ext>
                </a:extLst>
              </a:tr>
              <a:tr h="913349">
                <a:tc>
                  <a:txBody>
                    <a:bodyPr/>
                    <a:lstStyle/>
                    <a:p>
                      <a:pPr algn="l" fontAlgn="b"/>
                      <a:r>
                        <a:rPr lang="en-US" sz="3600" u="none" strike="noStrike" dirty="0">
                          <a:effectLst/>
                        </a:rPr>
                        <a:t>Charter School Enrollment</a:t>
                      </a:r>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r" fontAlgn="b"/>
                      <a:r>
                        <a:rPr lang="en-US" sz="3600" u="none" strike="noStrike" dirty="0">
                          <a:effectLst/>
                        </a:rPr>
                        <a:t>       235,360 </a:t>
                      </a:r>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r" fontAlgn="b"/>
                      <a:r>
                        <a:rPr lang="en-US" sz="3600" u="none" strike="noStrike" dirty="0">
                          <a:effectLst/>
                        </a:rPr>
                        <a:t>       260,663 </a:t>
                      </a:r>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1219434"/>
                  </a:ext>
                </a:extLst>
              </a:tr>
            </a:tbl>
          </a:graphicData>
        </a:graphic>
      </p:graphicFrame>
      <p:graphicFrame>
        <p:nvGraphicFramePr>
          <p:cNvPr id="6" name="Table 5"/>
          <p:cNvGraphicFramePr>
            <a:graphicFrameLocks noGrp="1"/>
          </p:cNvGraphicFramePr>
          <p:nvPr>
            <p:extLst/>
          </p:nvPr>
        </p:nvGraphicFramePr>
        <p:xfrm>
          <a:off x="1006642" y="4991100"/>
          <a:ext cx="9300412" cy="2762250"/>
        </p:xfrm>
        <a:graphic>
          <a:graphicData uri="http://schemas.openxmlformats.org/drawingml/2006/table">
            <a:tbl>
              <a:tblPr firstRow="1" firstCol="1">
                <a:tableStyleId>{5C22544A-7EE6-4342-B048-85BDC9FD1C3A}</a:tableStyleId>
              </a:tblPr>
              <a:tblGrid>
                <a:gridCol w="4403558">
                  <a:extLst>
                    <a:ext uri="{9D8B030D-6E8A-4147-A177-3AD203B41FA5}">
                      <a16:colId xmlns:a16="http://schemas.microsoft.com/office/drawing/2014/main" val="2774556891"/>
                    </a:ext>
                  </a:extLst>
                </a:gridCol>
                <a:gridCol w="2600456">
                  <a:extLst>
                    <a:ext uri="{9D8B030D-6E8A-4147-A177-3AD203B41FA5}">
                      <a16:colId xmlns:a16="http://schemas.microsoft.com/office/drawing/2014/main" val="1941796458"/>
                    </a:ext>
                  </a:extLst>
                </a:gridCol>
                <a:gridCol w="2296398">
                  <a:extLst>
                    <a:ext uri="{9D8B030D-6E8A-4147-A177-3AD203B41FA5}">
                      <a16:colId xmlns:a16="http://schemas.microsoft.com/office/drawing/2014/main" val="2889668810"/>
                    </a:ext>
                  </a:extLst>
                </a:gridCol>
              </a:tblGrid>
              <a:tr h="184150">
                <a:tc>
                  <a:txBody>
                    <a:bodyPr/>
                    <a:lstStyle/>
                    <a:p>
                      <a:pPr algn="l" fontAlgn="b"/>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3600" u="none" strike="noStrike" dirty="0" smtClean="0">
                          <a:effectLst/>
                        </a:rPr>
                        <a:t>FY 22</a:t>
                      </a:r>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b"/>
                      <a:r>
                        <a:rPr lang="en-US" sz="3600" u="none" strike="noStrike" dirty="0" smtClean="0">
                          <a:effectLst/>
                        </a:rPr>
                        <a:t>FY 23</a:t>
                      </a:r>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1213511"/>
                  </a:ext>
                </a:extLst>
              </a:tr>
              <a:tr h="1045210">
                <a:tc>
                  <a:txBody>
                    <a:bodyPr/>
                    <a:lstStyle/>
                    <a:p>
                      <a:pPr algn="l" fontAlgn="b"/>
                      <a:r>
                        <a:rPr lang="en-US" sz="3600" u="none" strike="noStrike" dirty="0">
                          <a:effectLst/>
                        </a:rPr>
                        <a:t>Total </a:t>
                      </a:r>
                      <a:r>
                        <a:rPr lang="en-US" sz="3600" u="none" strike="noStrike" dirty="0" smtClean="0">
                          <a:effectLst/>
                        </a:rPr>
                        <a:t>Enrollment (including charters)</a:t>
                      </a:r>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fontAlgn="b"/>
                      <a:r>
                        <a:rPr lang="en-US" sz="3600" u="none" strike="noStrike" dirty="0">
                          <a:effectLst/>
                        </a:rPr>
                        <a:t>    5,131,468 </a:t>
                      </a:r>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fontAlgn="b"/>
                      <a:r>
                        <a:rPr lang="en-US" sz="3600" u="none" strike="noStrike" dirty="0">
                          <a:effectLst/>
                        </a:rPr>
                        <a:t>    5,167,995 </a:t>
                      </a:r>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37084847"/>
                  </a:ext>
                </a:extLst>
              </a:tr>
              <a:tr h="184150">
                <a:tc>
                  <a:txBody>
                    <a:bodyPr/>
                    <a:lstStyle/>
                    <a:p>
                      <a:pPr algn="l" fontAlgn="b"/>
                      <a:r>
                        <a:rPr lang="en-US" sz="3600" u="none" strike="noStrike" dirty="0">
                          <a:effectLst/>
                        </a:rPr>
                        <a:t>Charter School Enrollment</a:t>
                      </a:r>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fontAlgn="b"/>
                      <a:r>
                        <a:rPr lang="en-US" sz="3600" u="none" strike="noStrike" dirty="0">
                          <a:effectLst/>
                        </a:rPr>
                        <a:t>       362,930 </a:t>
                      </a:r>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l" fontAlgn="b"/>
                      <a:r>
                        <a:rPr lang="en-US" sz="3600" u="none" strike="noStrike" dirty="0">
                          <a:effectLst/>
                        </a:rPr>
                        <a:t>       395,079 </a:t>
                      </a:r>
                      <a:endParaRPr lang="en-US" sz="3600" b="0" i="0" u="none" strike="noStrike" dirty="0">
                        <a:solidFill>
                          <a:srgbClr val="000000"/>
                        </a:solidFill>
                        <a:effectLst/>
                        <a:latin typeface="Calibri" panose="020F0502020204030204" pitchFamily="34" charset="0"/>
                      </a:endParaRPr>
                    </a:p>
                  </a:txBody>
                  <a:tcPr marL="6350" marR="6350" marT="6350" marB="0"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42205525"/>
                  </a:ext>
                </a:extLst>
              </a:tr>
            </a:tbl>
          </a:graphicData>
        </a:graphic>
      </p:graphicFrame>
      <p:sp>
        <p:nvSpPr>
          <p:cNvPr id="9" name="Curved Down Arrow 8"/>
          <p:cNvSpPr/>
          <p:nvPr/>
        </p:nvSpPr>
        <p:spPr>
          <a:xfrm rot="5400000">
            <a:off x="9425865" y="3481975"/>
            <a:ext cx="3737176" cy="182626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Curved Down Arrow 9"/>
          <p:cNvSpPr/>
          <p:nvPr/>
        </p:nvSpPr>
        <p:spPr>
          <a:xfrm rot="5400000">
            <a:off x="9304659" y="4774295"/>
            <a:ext cx="3831050" cy="1826260"/>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12406991" y="3139234"/>
            <a:ext cx="2438400" cy="1446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400" b="1" dirty="0" smtClean="0">
                <a:solidFill>
                  <a:schemeClr val="bg1"/>
                </a:solidFill>
              </a:rPr>
              <a:t>3% growth</a:t>
            </a:r>
            <a:endParaRPr lang="en-US" sz="4400" b="1" dirty="0">
              <a:solidFill>
                <a:schemeClr val="bg1"/>
              </a:solidFill>
            </a:endParaRPr>
          </a:p>
        </p:txBody>
      </p:sp>
      <p:sp>
        <p:nvSpPr>
          <p:cNvPr id="12" name="TextBox 11"/>
          <p:cNvSpPr txBox="1"/>
          <p:nvPr/>
        </p:nvSpPr>
        <p:spPr>
          <a:xfrm>
            <a:off x="12406991" y="5252502"/>
            <a:ext cx="2300420" cy="13234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4000" b="1" dirty="0" smtClean="0"/>
              <a:t>52% growth</a:t>
            </a:r>
            <a:endParaRPr lang="en-US" sz="4000" b="1" dirty="0"/>
          </a:p>
        </p:txBody>
      </p:sp>
      <p:graphicFrame>
        <p:nvGraphicFramePr>
          <p:cNvPr id="13" name="Table 12"/>
          <p:cNvGraphicFramePr>
            <a:graphicFrameLocks noGrp="1"/>
          </p:cNvGraphicFramePr>
          <p:nvPr>
            <p:extLst/>
          </p:nvPr>
        </p:nvGraphicFramePr>
        <p:xfrm>
          <a:off x="873224" y="8211628"/>
          <a:ext cx="13106400" cy="1280160"/>
        </p:xfrm>
        <a:graphic>
          <a:graphicData uri="http://schemas.openxmlformats.org/drawingml/2006/table">
            <a:tbl>
              <a:tblPr firstRow="1" bandRow="1">
                <a:tableStyleId>{5C22544A-7EE6-4342-B048-85BDC9FD1C3A}</a:tableStyleId>
              </a:tblPr>
              <a:tblGrid>
                <a:gridCol w="5715000">
                  <a:extLst>
                    <a:ext uri="{9D8B030D-6E8A-4147-A177-3AD203B41FA5}">
                      <a16:colId xmlns:a16="http://schemas.microsoft.com/office/drawing/2014/main" val="617610926"/>
                    </a:ext>
                  </a:extLst>
                </a:gridCol>
                <a:gridCol w="3505200">
                  <a:extLst>
                    <a:ext uri="{9D8B030D-6E8A-4147-A177-3AD203B41FA5}">
                      <a16:colId xmlns:a16="http://schemas.microsoft.com/office/drawing/2014/main" val="4052252"/>
                    </a:ext>
                  </a:extLst>
                </a:gridCol>
                <a:gridCol w="3886200">
                  <a:extLst>
                    <a:ext uri="{9D8B030D-6E8A-4147-A177-3AD203B41FA5}">
                      <a16:colId xmlns:a16="http://schemas.microsoft.com/office/drawing/2014/main" val="3547039180"/>
                    </a:ext>
                  </a:extLst>
                </a:gridCol>
              </a:tblGrid>
              <a:tr h="370840">
                <a:tc>
                  <a:txBody>
                    <a:bodyPr/>
                    <a:lstStyle/>
                    <a:p>
                      <a:endParaRPr lang="en-US" dirty="0"/>
                    </a:p>
                  </a:txBody>
                  <a:tcPr/>
                </a:tc>
                <a:tc>
                  <a:txBody>
                    <a:bodyPr/>
                    <a:lstStyle/>
                    <a:p>
                      <a:pPr algn="ctr"/>
                      <a:r>
                        <a:rPr lang="en-US" sz="3600" dirty="0" smtClean="0"/>
                        <a:t>Total Enrollment</a:t>
                      </a:r>
                      <a:endParaRPr lang="en-US" sz="3600" dirty="0"/>
                    </a:p>
                  </a:txBody>
                  <a:tcPr/>
                </a:tc>
                <a:tc>
                  <a:txBody>
                    <a:bodyPr/>
                    <a:lstStyle/>
                    <a:p>
                      <a:pPr algn="ctr"/>
                      <a:r>
                        <a:rPr lang="en-US" sz="3600" dirty="0" smtClean="0"/>
                        <a:t>Charter Enrollment</a:t>
                      </a:r>
                      <a:endParaRPr lang="en-US" sz="3600" dirty="0"/>
                    </a:p>
                  </a:txBody>
                  <a:tcPr/>
                </a:tc>
                <a:extLst>
                  <a:ext uri="{0D108BD9-81ED-4DB2-BD59-A6C34878D82A}">
                    <a16:rowId xmlns:a16="http://schemas.microsoft.com/office/drawing/2014/main" val="1085852969"/>
                  </a:ext>
                </a:extLst>
              </a:tr>
              <a:tr h="370840">
                <a:tc>
                  <a:txBody>
                    <a:bodyPr/>
                    <a:lstStyle/>
                    <a:p>
                      <a:r>
                        <a:rPr lang="en-US" sz="3600" dirty="0" smtClean="0"/>
                        <a:t>Difference in FY17 and FY 23</a:t>
                      </a:r>
                      <a:endParaRPr lang="en-US" sz="3600" dirty="0"/>
                    </a:p>
                  </a:txBody>
                  <a:tcPr/>
                </a:tc>
                <a:tc>
                  <a:txBody>
                    <a:bodyPr/>
                    <a:lstStyle/>
                    <a:p>
                      <a:pPr algn="ctr" fontAlgn="b"/>
                      <a:r>
                        <a:rPr lang="en-US" sz="3600" b="0" i="0" u="none" strike="noStrike" dirty="0">
                          <a:solidFill>
                            <a:srgbClr val="000000"/>
                          </a:solidFill>
                          <a:effectLst/>
                          <a:latin typeface="Calibri" panose="020F0502020204030204" pitchFamily="34" charset="0"/>
                        </a:rPr>
                        <a:t>  129,501 </a:t>
                      </a:r>
                    </a:p>
                  </a:txBody>
                  <a:tcPr marL="6350" marR="6350" marT="6350" marB="0" anchor="b"/>
                </a:tc>
                <a:tc>
                  <a:txBody>
                    <a:bodyPr/>
                    <a:lstStyle/>
                    <a:p>
                      <a:pPr algn="ctr" fontAlgn="b"/>
                      <a:r>
                        <a:rPr lang="en-US" sz="3600" b="0" i="0" u="none" strike="noStrike" dirty="0">
                          <a:solidFill>
                            <a:srgbClr val="000000"/>
                          </a:solidFill>
                          <a:effectLst/>
                          <a:latin typeface="Calibri" panose="020F0502020204030204" pitchFamily="34" charset="0"/>
                        </a:rPr>
                        <a:t>  134,416 </a:t>
                      </a:r>
                    </a:p>
                  </a:txBody>
                  <a:tcPr marL="6350" marR="6350" marT="6350" marB="0" anchor="b"/>
                </a:tc>
                <a:extLst>
                  <a:ext uri="{0D108BD9-81ED-4DB2-BD59-A6C34878D82A}">
                    <a16:rowId xmlns:a16="http://schemas.microsoft.com/office/drawing/2014/main" val="1964683308"/>
                  </a:ext>
                </a:extLst>
              </a:tr>
            </a:tbl>
          </a:graphicData>
        </a:graphic>
      </p:graphicFrame>
      <p:sp>
        <p:nvSpPr>
          <p:cNvPr id="2" name="TextBox 1"/>
          <p:cNvSpPr txBox="1"/>
          <p:nvPr/>
        </p:nvSpPr>
        <p:spPr>
          <a:xfrm>
            <a:off x="1019714" y="506109"/>
            <a:ext cx="13868400" cy="830997"/>
          </a:xfrm>
          <a:prstGeom prst="rect">
            <a:avLst/>
          </a:prstGeom>
          <a:noFill/>
        </p:spPr>
        <p:txBody>
          <a:bodyPr wrap="square" rtlCol="0">
            <a:spAutoFit/>
          </a:bodyPr>
          <a:lstStyle/>
          <a:p>
            <a:r>
              <a:rPr lang="en-US" sz="4800" b="1" dirty="0" smtClean="0"/>
              <a:t>Total Enrollment vs. Charter School Enrollment</a:t>
            </a:r>
            <a:endParaRPr lang="en-US" sz="4800" b="1" dirty="0"/>
          </a:p>
        </p:txBody>
      </p:sp>
    </p:spTree>
    <p:extLst>
      <p:ext uri="{BB962C8B-B14F-4D97-AF65-F5344CB8AC3E}">
        <p14:creationId xmlns:p14="http://schemas.microsoft.com/office/powerpoint/2010/main" val="97820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3F6A38-FE26-FADB-C377-0EBE942AEC13}"/>
              </a:ext>
            </a:extLst>
          </p:cNvPr>
          <p:cNvPicPr>
            <a:picLocks noChangeAspect="1"/>
          </p:cNvPicPr>
          <p:nvPr/>
        </p:nvPicPr>
        <p:blipFill>
          <a:blip r:embed="rId2"/>
          <a:stretch>
            <a:fillRect/>
          </a:stretch>
        </p:blipFill>
        <p:spPr>
          <a:xfrm>
            <a:off x="685800" y="679373"/>
            <a:ext cx="12803387" cy="24577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a:extLst>
              <a:ext uri="{FF2B5EF4-FFF2-40B4-BE49-F238E27FC236}">
                <a16:creationId xmlns:a16="http://schemas.microsoft.com/office/drawing/2014/main" id="{7E8CCEE2-225E-678C-36A8-F0F3E82DD05A}"/>
              </a:ext>
            </a:extLst>
          </p:cNvPr>
          <p:cNvPicPr>
            <a:picLocks noChangeAspect="1"/>
          </p:cNvPicPr>
          <p:nvPr/>
        </p:nvPicPr>
        <p:blipFill rotWithShape="1">
          <a:blip r:embed="rId3"/>
          <a:srcRect b="5021"/>
          <a:stretch/>
        </p:blipFill>
        <p:spPr>
          <a:xfrm>
            <a:off x="4419600" y="6667500"/>
            <a:ext cx="11588780" cy="2510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5F5A6BF4-3386-6407-36AF-5B09EE26C538}"/>
              </a:ext>
            </a:extLst>
          </p:cNvPr>
          <p:cNvPicPr>
            <a:picLocks noChangeAspect="1"/>
          </p:cNvPicPr>
          <p:nvPr/>
        </p:nvPicPr>
        <p:blipFill>
          <a:blip r:embed="rId4"/>
          <a:stretch>
            <a:fillRect/>
          </a:stretch>
        </p:blipFill>
        <p:spPr>
          <a:xfrm>
            <a:off x="1816193" y="3827898"/>
            <a:ext cx="10542600" cy="2265177"/>
          </a:xfrm>
          <a:prstGeom prst="rect">
            <a:avLst/>
          </a:prstGeom>
        </p:spPr>
      </p:pic>
    </p:spTree>
    <p:extLst>
      <p:ext uri="{BB962C8B-B14F-4D97-AF65-F5344CB8AC3E}">
        <p14:creationId xmlns:p14="http://schemas.microsoft.com/office/powerpoint/2010/main" val="2512814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237787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p:cNvGraphicFramePr>
          <p:nvPr>
            <p:extLst>
              <p:ext uri="{D42A27DB-BD31-4B8C-83A1-F6EECF244321}">
                <p14:modId xmlns:p14="http://schemas.microsoft.com/office/powerpoint/2010/main" val="537553132"/>
              </p:ext>
            </p:extLst>
          </p:nvPr>
        </p:nvGraphicFramePr>
        <p:xfrm>
          <a:off x="10640798" y="3546570"/>
          <a:ext cx="5562599" cy="3474720"/>
        </p:xfrm>
        <a:graphic>
          <a:graphicData uri="http://schemas.openxmlformats.org/drawingml/2006/table">
            <a:tbl>
              <a:tblPr firstRow="1" bandRow="1">
                <a:tableStyleId>{5C22544A-7EE6-4342-B048-85BDC9FD1C3A}</a:tableStyleId>
              </a:tblPr>
              <a:tblGrid>
                <a:gridCol w="1779551">
                  <a:extLst>
                    <a:ext uri="{9D8B030D-6E8A-4147-A177-3AD203B41FA5}">
                      <a16:colId xmlns:a16="http://schemas.microsoft.com/office/drawing/2014/main" val="3879619856"/>
                    </a:ext>
                  </a:extLst>
                </a:gridCol>
                <a:gridCol w="3783048">
                  <a:extLst>
                    <a:ext uri="{9D8B030D-6E8A-4147-A177-3AD203B41FA5}">
                      <a16:colId xmlns:a16="http://schemas.microsoft.com/office/drawing/2014/main" val="683749844"/>
                    </a:ext>
                  </a:extLst>
                </a:gridCol>
              </a:tblGrid>
              <a:tr h="868680">
                <a:tc>
                  <a:txBody>
                    <a:bodyPr/>
                    <a:lstStyle/>
                    <a:p>
                      <a:pPr algn="ctr"/>
                      <a:r>
                        <a:rPr lang="en-US" sz="4400" dirty="0" smtClean="0">
                          <a:latin typeface="Calibri" panose="020F0502020204030204" pitchFamily="34" charset="0"/>
                          <a:cs typeface="Calibri" panose="020F0502020204030204" pitchFamily="34" charset="0"/>
                        </a:rPr>
                        <a:t>Year</a:t>
                      </a:r>
                      <a:endParaRPr lang="en-US" sz="4400" dirty="0">
                        <a:latin typeface="Calibri" panose="020F0502020204030204" pitchFamily="34" charset="0"/>
                        <a:cs typeface="Calibri" panose="020F0502020204030204" pitchFamily="34" charset="0"/>
                      </a:endParaRPr>
                    </a:p>
                  </a:txBody>
                  <a:tcPr marL="137160" marR="137160" marT="68580" marB="68580"/>
                </a:tc>
                <a:tc>
                  <a:txBody>
                    <a:bodyPr/>
                    <a:lstStyle/>
                    <a:p>
                      <a:pPr algn="ctr"/>
                      <a:r>
                        <a:rPr lang="en-US" sz="4400" dirty="0" smtClean="0">
                          <a:latin typeface="Calibri" panose="020F0502020204030204" pitchFamily="34" charset="0"/>
                          <a:cs typeface="Calibri" panose="020F0502020204030204" pitchFamily="34" charset="0"/>
                        </a:rPr>
                        <a:t>Recapture</a:t>
                      </a:r>
                      <a:endParaRPr lang="en-US" sz="4400" dirty="0">
                        <a:latin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3908656829"/>
                  </a:ext>
                </a:extLst>
              </a:tr>
              <a:tr h="868680">
                <a:tc>
                  <a:txBody>
                    <a:bodyPr/>
                    <a:lstStyle/>
                    <a:p>
                      <a:pPr algn="ctr" fontAlgn="b"/>
                      <a:r>
                        <a:rPr lang="en-US" sz="3600" b="0" i="0" u="none" strike="noStrike" dirty="0">
                          <a:solidFill>
                            <a:srgbClr val="000000"/>
                          </a:solidFill>
                          <a:effectLst/>
                          <a:latin typeface="Arial" panose="020B0604020202020204" pitchFamily="34" charset="0"/>
                          <a:cs typeface="Arial" panose="020B0604020202020204" pitchFamily="34" charset="0"/>
                        </a:rPr>
                        <a:t>2020</a:t>
                      </a:r>
                    </a:p>
                  </a:txBody>
                  <a:tcPr marL="6350" marR="6350" marT="6350" marB="0" anchor="b"/>
                </a:tc>
                <a:tc>
                  <a:txBody>
                    <a:bodyPr/>
                    <a:lstStyle/>
                    <a:p>
                      <a:pPr algn="ctr" fontAlgn="b"/>
                      <a:r>
                        <a:rPr lang="en-US" sz="3600" b="0" i="0" u="none" strike="noStrike" dirty="0">
                          <a:solidFill>
                            <a:srgbClr val="000000"/>
                          </a:solidFill>
                          <a:effectLst/>
                          <a:latin typeface="Arial" panose="020B0604020202020204" pitchFamily="34" charset="0"/>
                          <a:cs typeface="Arial" panose="020B0604020202020204" pitchFamily="34" charset="0"/>
                        </a:rPr>
                        <a:t> </a:t>
                      </a:r>
                      <a:r>
                        <a:rPr lang="en-US" sz="3600" b="0" i="0" u="none" strike="noStrike" dirty="0" smtClean="0">
                          <a:solidFill>
                            <a:srgbClr val="000000"/>
                          </a:solidFill>
                          <a:effectLst/>
                          <a:latin typeface="Arial" panose="020B0604020202020204" pitchFamily="34" charset="0"/>
                          <a:cs typeface="Arial" panose="020B0604020202020204" pitchFamily="34" charset="0"/>
                        </a:rPr>
                        <a:t>$2,558,297,385 </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286840991"/>
                  </a:ext>
                </a:extLst>
              </a:tr>
              <a:tr h="868680">
                <a:tc>
                  <a:txBody>
                    <a:bodyPr/>
                    <a:lstStyle/>
                    <a:p>
                      <a:pPr algn="ctr" fontAlgn="b"/>
                      <a:r>
                        <a:rPr lang="en-US" sz="3600" b="0" i="0" u="none" strike="noStrike" dirty="0">
                          <a:solidFill>
                            <a:srgbClr val="000000"/>
                          </a:solidFill>
                          <a:effectLst/>
                          <a:latin typeface="Arial" panose="020B0604020202020204" pitchFamily="34" charset="0"/>
                          <a:cs typeface="Arial" panose="020B0604020202020204" pitchFamily="34" charset="0"/>
                        </a:rPr>
                        <a:t>2021</a:t>
                      </a:r>
                    </a:p>
                  </a:txBody>
                  <a:tcPr marL="6350" marR="6350" marT="6350" marB="0" anchor="b"/>
                </a:tc>
                <a:tc>
                  <a:txBody>
                    <a:bodyPr/>
                    <a:lstStyle/>
                    <a:p>
                      <a:pPr algn="ctr" fontAlgn="b"/>
                      <a:r>
                        <a:rPr lang="en-US" sz="3600" b="0" i="0" u="none" strike="noStrike" dirty="0">
                          <a:solidFill>
                            <a:srgbClr val="000000"/>
                          </a:solidFill>
                          <a:effectLst/>
                          <a:latin typeface="Arial" panose="020B0604020202020204" pitchFamily="34" charset="0"/>
                          <a:cs typeface="Arial" panose="020B0604020202020204" pitchFamily="34" charset="0"/>
                        </a:rPr>
                        <a:t>$2,970,048,067</a:t>
                      </a:r>
                    </a:p>
                  </a:txBody>
                  <a:tcPr marL="6350" marR="6350" marT="6350" marB="0" anchor="b"/>
                </a:tc>
                <a:extLst>
                  <a:ext uri="{0D108BD9-81ED-4DB2-BD59-A6C34878D82A}">
                    <a16:rowId xmlns:a16="http://schemas.microsoft.com/office/drawing/2014/main" val="2810616734"/>
                  </a:ext>
                </a:extLst>
              </a:tr>
              <a:tr h="868680">
                <a:tc>
                  <a:txBody>
                    <a:bodyPr/>
                    <a:lstStyle/>
                    <a:p>
                      <a:pPr algn="ctr" fontAlgn="b"/>
                      <a:r>
                        <a:rPr lang="en-US" sz="3600" b="0" i="0" u="none" strike="noStrike" dirty="0">
                          <a:solidFill>
                            <a:srgbClr val="000000"/>
                          </a:solidFill>
                          <a:effectLst/>
                          <a:latin typeface="Arial" panose="020B0604020202020204" pitchFamily="34" charset="0"/>
                          <a:cs typeface="Arial" panose="020B0604020202020204" pitchFamily="34" charset="0"/>
                        </a:rPr>
                        <a:t>2022*</a:t>
                      </a:r>
                    </a:p>
                  </a:txBody>
                  <a:tcPr marL="6350" marR="6350" marT="6350" marB="0" anchor="b"/>
                </a:tc>
                <a:tc>
                  <a:txBody>
                    <a:bodyPr/>
                    <a:lstStyle/>
                    <a:p>
                      <a:pPr algn="ctr" fontAlgn="b"/>
                      <a:r>
                        <a:rPr lang="en-US" sz="3600" b="0" i="0" u="none" strike="noStrike" dirty="0">
                          <a:solidFill>
                            <a:srgbClr val="000000"/>
                          </a:solidFill>
                          <a:effectLst/>
                          <a:latin typeface="Arial" panose="020B0604020202020204" pitchFamily="34" charset="0"/>
                          <a:cs typeface="Arial" panose="020B0604020202020204" pitchFamily="34" charset="0"/>
                        </a:rPr>
                        <a:t>$3,226,149,066</a:t>
                      </a:r>
                    </a:p>
                  </a:txBody>
                  <a:tcPr marL="6350" marR="6350" marT="6350" marB="0" anchor="b"/>
                </a:tc>
                <a:extLst>
                  <a:ext uri="{0D108BD9-81ED-4DB2-BD59-A6C34878D82A}">
                    <a16:rowId xmlns:a16="http://schemas.microsoft.com/office/drawing/2014/main" val="2542449507"/>
                  </a:ext>
                </a:extLst>
              </a:tr>
            </a:tbl>
          </a:graphicData>
        </a:graphic>
      </p:graphicFrame>
      <p:sp>
        <p:nvSpPr>
          <p:cNvPr id="8" name="TextBox 7"/>
          <p:cNvSpPr txBox="1"/>
          <p:nvPr/>
        </p:nvSpPr>
        <p:spPr>
          <a:xfrm>
            <a:off x="10640798" y="7021290"/>
            <a:ext cx="5562599" cy="369332"/>
          </a:xfrm>
          <a:prstGeom prst="rect">
            <a:avLst/>
          </a:prstGeom>
          <a:noFill/>
        </p:spPr>
        <p:txBody>
          <a:bodyPr wrap="square" rtlCol="0">
            <a:spAutoFit/>
          </a:bodyPr>
          <a:lstStyle/>
          <a:p>
            <a:r>
              <a:rPr lang="en-US" i="1" dirty="0" smtClean="0"/>
              <a:t>Source: TEA Summary of Finance; 2022 is Preliminary.</a:t>
            </a:r>
            <a:endParaRPr lang="en-US" i="1" dirty="0"/>
          </a:p>
        </p:txBody>
      </p:sp>
      <p:graphicFrame>
        <p:nvGraphicFramePr>
          <p:cNvPr id="6" name="Table 5"/>
          <p:cNvGraphicFramePr>
            <a:graphicFrameLocks noGrp="1"/>
          </p:cNvGraphicFramePr>
          <p:nvPr>
            <p:extLst>
              <p:ext uri="{D42A27DB-BD31-4B8C-83A1-F6EECF244321}">
                <p14:modId xmlns:p14="http://schemas.microsoft.com/office/powerpoint/2010/main" val="1737481287"/>
              </p:ext>
            </p:extLst>
          </p:nvPr>
        </p:nvGraphicFramePr>
        <p:xfrm>
          <a:off x="741947" y="2476500"/>
          <a:ext cx="9631017" cy="5953125"/>
        </p:xfrm>
        <a:graphic>
          <a:graphicData uri="http://schemas.openxmlformats.org/drawingml/2006/table">
            <a:tbl>
              <a:tblPr firstRow="1" bandRow="1">
                <a:tableStyleId>{073A0DAA-6AF3-43AB-8588-CEC1D06C72B9}</a:tableStyleId>
              </a:tblPr>
              <a:tblGrid>
                <a:gridCol w="6371288">
                  <a:extLst>
                    <a:ext uri="{9D8B030D-6E8A-4147-A177-3AD203B41FA5}">
                      <a16:colId xmlns:a16="http://schemas.microsoft.com/office/drawing/2014/main" val="4092883059"/>
                    </a:ext>
                  </a:extLst>
                </a:gridCol>
                <a:gridCol w="3259729">
                  <a:extLst>
                    <a:ext uri="{9D8B030D-6E8A-4147-A177-3AD203B41FA5}">
                      <a16:colId xmlns:a16="http://schemas.microsoft.com/office/drawing/2014/main" val="1280112752"/>
                    </a:ext>
                  </a:extLst>
                </a:gridCol>
              </a:tblGrid>
              <a:tr h="542925">
                <a:tc>
                  <a:txBody>
                    <a:bodyPr/>
                    <a:lstStyle/>
                    <a:p>
                      <a:r>
                        <a:rPr lang="en-US" sz="3200" dirty="0" smtClean="0"/>
                        <a:t>Comparable Sources of </a:t>
                      </a:r>
                    </a:p>
                    <a:p>
                      <a:r>
                        <a:rPr lang="en-US" sz="3200" dirty="0" smtClean="0"/>
                        <a:t>State Revenue</a:t>
                      </a:r>
                      <a:endParaRPr lang="en-US" sz="3200" dirty="0">
                        <a:latin typeface="Arial" panose="020B0604020202020204" pitchFamily="34" charset="0"/>
                        <a:cs typeface="Arial" panose="020B0604020202020204" pitchFamily="34" charset="0"/>
                      </a:endParaRPr>
                    </a:p>
                  </a:txBody>
                  <a:tcPr/>
                </a:tc>
                <a:tc>
                  <a:txBody>
                    <a:bodyPr/>
                    <a:lstStyle/>
                    <a:p>
                      <a:pPr algn="ctr"/>
                      <a:r>
                        <a:rPr lang="en-US" sz="3600" dirty="0" smtClean="0"/>
                        <a:t>FY</a:t>
                      </a:r>
                      <a:r>
                        <a:rPr lang="en-US" sz="3600" baseline="0" dirty="0" smtClean="0"/>
                        <a:t> 2021</a:t>
                      </a:r>
                      <a:endParaRPr lang="en-US" sz="3600" dirty="0"/>
                    </a:p>
                  </a:txBody>
                  <a:tcPr anchor="ctr"/>
                </a:tc>
                <a:extLst>
                  <a:ext uri="{0D108BD9-81ED-4DB2-BD59-A6C34878D82A}">
                    <a16:rowId xmlns:a16="http://schemas.microsoft.com/office/drawing/2014/main" val="696217405"/>
                  </a:ext>
                </a:extLst>
              </a:tr>
              <a:tr h="542925">
                <a:tc>
                  <a:txBody>
                    <a:bodyPr/>
                    <a:lstStyle/>
                    <a:p>
                      <a:pPr algn="l" fontAlgn="ctr"/>
                      <a:r>
                        <a:rPr lang="en-US" sz="3200" u="none" strike="noStrike" dirty="0">
                          <a:effectLst/>
                        </a:rPr>
                        <a:t>Sales Taxes</a:t>
                      </a:r>
                      <a:endParaRPr lang="en-US" sz="3200" b="0" i="0" u="none" strike="noStrike" dirty="0">
                        <a:solidFill>
                          <a:srgbClr val="363636"/>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3200" u="none" strike="noStrike" dirty="0">
                          <a:effectLst/>
                        </a:rPr>
                        <a:t>$36,052,599,315</a:t>
                      </a:r>
                      <a:endParaRPr lang="en-US" sz="3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984207369"/>
                  </a:ext>
                </a:extLst>
              </a:tr>
              <a:tr h="542925">
                <a:tc>
                  <a:txBody>
                    <a:bodyPr/>
                    <a:lstStyle/>
                    <a:p>
                      <a:pPr algn="l" fontAlgn="ctr"/>
                      <a:r>
                        <a:rPr lang="en-US" sz="3200" u="none" strike="noStrike" dirty="0">
                          <a:effectLst/>
                        </a:rPr>
                        <a:t>Motor Vehicle Sales </a:t>
                      </a:r>
                      <a:r>
                        <a:rPr lang="en-US" sz="3200" u="none" strike="noStrike" dirty="0" smtClean="0">
                          <a:effectLst/>
                        </a:rPr>
                        <a:t>&amp; </a:t>
                      </a:r>
                      <a:r>
                        <a:rPr lang="en-US" sz="3200" u="none" strike="noStrike" dirty="0">
                          <a:effectLst/>
                        </a:rPr>
                        <a:t>Rental Taxes</a:t>
                      </a:r>
                      <a:endParaRPr lang="en-US" sz="3200" b="0" i="0" u="none" strike="noStrike" dirty="0">
                        <a:solidFill>
                          <a:srgbClr val="363636"/>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3200" u="none" strike="noStrike" dirty="0">
                          <a:effectLst/>
                        </a:rPr>
                        <a:t>$5,732,852,494</a:t>
                      </a:r>
                      <a:endParaRPr lang="en-US" sz="3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93823513"/>
                  </a:ext>
                </a:extLst>
              </a:tr>
              <a:tr h="542925">
                <a:tc>
                  <a:txBody>
                    <a:bodyPr/>
                    <a:lstStyle/>
                    <a:p>
                      <a:pPr algn="l" fontAlgn="ctr"/>
                      <a:r>
                        <a:rPr lang="en-US" sz="3200" u="none" strike="noStrike" dirty="0">
                          <a:effectLst/>
                        </a:rPr>
                        <a:t>Franchise Tax</a:t>
                      </a:r>
                      <a:endParaRPr lang="en-US" sz="3200" b="0" i="0" u="none" strike="noStrike" dirty="0">
                        <a:solidFill>
                          <a:srgbClr val="363636"/>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3200" u="none" strike="noStrike" dirty="0">
                          <a:effectLst/>
                        </a:rPr>
                        <a:t>$4,529,829,616</a:t>
                      </a:r>
                      <a:endParaRPr lang="en-US" sz="3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694170330"/>
                  </a:ext>
                </a:extLst>
              </a:tr>
              <a:tr h="542925">
                <a:tc>
                  <a:txBody>
                    <a:bodyPr/>
                    <a:lstStyle/>
                    <a:p>
                      <a:pPr algn="l" fontAlgn="ctr"/>
                      <a:r>
                        <a:rPr lang="en-US" sz="3200" u="none" strike="noStrike" dirty="0">
                          <a:effectLst/>
                        </a:rPr>
                        <a:t>Motor Fuel Taxes</a:t>
                      </a:r>
                      <a:endParaRPr lang="en-US" sz="3200" b="0" i="0" u="none" strike="noStrike" dirty="0">
                        <a:solidFill>
                          <a:srgbClr val="363636"/>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3200" u="none" strike="noStrike" dirty="0">
                          <a:effectLst/>
                        </a:rPr>
                        <a:t>$3,597,622,182</a:t>
                      </a:r>
                      <a:endParaRPr lang="en-US" sz="3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054503467"/>
                  </a:ext>
                </a:extLst>
              </a:tr>
              <a:tr h="542925">
                <a:tc>
                  <a:txBody>
                    <a:bodyPr/>
                    <a:lstStyle/>
                    <a:p>
                      <a:pPr algn="l" fontAlgn="ctr"/>
                      <a:r>
                        <a:rPr lang="en-US" sz="3200" u="none" strike="noStrike" dirty="0">
                          <a:effectLst/>
                        </a:rPr>
                        <a:t>Oil Production Tax</a:t>
                      </a:r>
                      <a:endParaRPr lang="en-US" sz="3200" b="0" i="0" u="none" strike="noStrike" dirty="0">
                        <a:solidFill>
                          <a:srgbClr val="363636"/>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3200" u="none" strike="noStrike" dirty="0">
                          <a:effectLst/>
                        </a:rPr>
                        <a:t>$3,449,131,602</a:t>
                      </a:r>
                      <a:endParaRPr lang="en-US" sz="3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64232049"/>
                  </a:ext>
                </a:extLst>
              </a:tr>
              <a:tr h="542925">
                <a:tc>
                  <a:txBody>
                    <a:bodyPr/>
                    <a:lstStyle/>
                    <a:p>
                      <a:pPr algn="l" fontAlgn="ctr"/>
                      <a:r>
                        <a:rPr lang="en-US" sz="3200" u="none" strike="noStrike" dirty="0">
                          <a:effectLst/>
                        </a:rPr>
                        <a:t>Net Lottery Proceeds</a:t>
                      </a:r>
                      <a:endParaRPr lang="en-US" sz="3200" b="0" i="0" u="none" strike="noStrike" dirty="0">
                        <a:solidFill>
                          <a:srgbClr val="363636"/>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3200" u="none" strike="noStrike" dirty="0">
                          <a:effectLst/>
                        </a:rPr>
                        <a:t>$2,954,627,489</a:t>
                      </a:r>
                      <a:endParaRPr lang="en-US" sz="3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396560403"/>
                  </a:ext>
                </a:extLst>
              </a:tr>
              <a:tr h="542925">
                <a:tc>
                  <a:txBody>
                    <a:bodyPr/>
                    <a:lstStyle/>
                    <a:p>
                      <a:pPr algn="l" fontAlgn="ctr"/>
                      <a:r>
                        <a:rPr lang="en-US" sz="3200" u="none" strike="noStrike" dirty="0">
                          <a:effectLst/>
                        </a:rPr>
                        <a:t>Insurance Taxes</a:t>
                      </a:r>
                      <a:endParaRPr lang="en-US" sz="3200" b="0" i="0" u="none" strike="noStrike" dirty="0">
                        <a:solidFill>
                          <a:srgbClr val="363636"/>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3200" u="none" strike="noStrike" dirty="0">
                          <a:effectLst/>
                        </a:rPr>
                        <a:t>$2,699,643,241</a:t>
                      </a:r>
                      <a:endParaRPr lang="en-US" sz="3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923862885"/>
                  </a:ext>
                </a:extLst>
              </a:tr>
              <a:tr h="542925">
                <a:tc>
                  <a:txBody>
                    <a:bodyPr/>
                    <a:lstStyle/>
                    <a:p>
                      <a:pPr algn="l" fontAlgn="ctr"/>
                      <a:r>
                        <a:rPr lang="en-US" sz="3200" u="none" strike="noStrike" dirty="0">
                          <a:effectLst/>
                        </a:rPr>
                        <a:t>Natural Gas Production Tax</a:t>
                      </a:r>
                      <a:endParaRPr lang="en-US" sz="3200" b="0" i="0" u="none" strike="noStrike" dirty="0">
                        <a:solidFill>
                          <a:srgbClr val="363636"/>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3200" u="none" strike="noStrike" dirty="0">
                          <a:effectLst/>
                        </a:rPr>
                        <a:t>$1,568,541,762</a:t>
                      </a:r>
                      <a:endParaRPr lang="en-US" sz="3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914184517"/>
                  </a:ext>
                </a:extLst>
              </a:tr>
              <a:tr h="542925">
                <a:tc>
                  <a:txBody>
                    <a:bodyPr/>
                    <a:lstStyle/>
                    <a:p>
                      <a:pPr algn="l" fontAlgn="ctr"/>
                      <a:r>
                        <a:rPr lang="en-US" sz="3200" u="none" strike="noStrike" dirty="0">
                          <a:effectLst/>
                        </a:rPr>
                        <a:t>Alcoholic Beverages Taxes</a:t>
                      </a:r>
                      <a:endParaRPr lang="en-US" sz="3200" b="0" i="0" u="none" strike="noStrike" dirty="0">
                        <a:solidFill>
                          <a:srgbClr val="363636"/>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b"/>
                      <a:r>
                        <a:rPr lang="en-US" sz="3200" u="none" strike="noStrike" dirty="0">
                          <a:effectLst/>
                        </a:rPr>
                        <a:t>$1,525,923,232</a:t>
                      </a:r>
                      <a:endParaRPr lang="en-US" sz="32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73375024"/>
                  </a:ext>
                </a:extLst>
              </a:tr>
            </a:tbl>
          </a:graphicData>
        </a:graphic>
      </p:graphicFrame>
      <p:sp>
        <p:nvSpPr>
          <p:cNvPr id="10" name="TextBox 9"/>
          <p:cNvSpPr txBox="1"/>
          <p:nvPr/>
        </p:nvSpPr>
        <p:spPr>
          <a:xfrm>
            <a:off x="762000" y="8572500"/>
            <a:ext cx="8763000" cy="369332"/>
          </a:xfrm>
          <a:prstGeom prst="rect">
            <a:avLst/>
          </a:prstGeom>
          <a:noFill/>
        </p:spPr>
        <p:txBody>
          <a:bodyPr wrap="square" rtlCol="0">
            <a:spAutoFit/>
          </a:bodyPr>
          <a:lstStyle/>
          <a:p>
            <a:r>
              <a:rPr lang="en-US" i="1" dirty="0"/>
              <a:t>https://comptroller.texas.gov/transparency/open-data/dashboards.php</a:t>
            </a:r>
          </a:p>
        </p:txBody>
      </p:sp>
      <p:sp>
        <p:nvSpPr>
          <p:cNvPr id="11" name="TextBox 10"/>
          <p:cNvSpPr txBox="1"/>
          <p:nvPr/>
        </p:nvSpPr>
        <p:spPr>
          <a:xfrm>
            <a:off x="762000" y="723900"/>
            <a:ext cx="12877800" cy="923330"/>
          </a:xfrm>
          <a:prstGeom prst="rect">
            <a:avLst/>
          </a:prstGeom>
          <a:noFill/>
        </p:spPr>
        <p:txBody>
          <a:bodyPr wrap="square" rtlCol="0">
            <a:spAutoFit/>
          </a:bodyPr>
          <a:lstStyle/>
          <a:p>
            <a:r>
              <a:rPr lang="en-US" sz="5400" b="1" i="1" dirty="0" smtClean="0"/>
              <a:t>Sources of State Revenue</a:t>
            </a:r>
            <a:endParaRPr lang="en-US" sz="5400" b="1" i="1" dirty="0"/>
          </a:p>
        </p:txBody>
      </p:sp>
    </p:spTree>
    <p:extLst>
      <p:ext uri="{BB962C8B-B14F-4D97-AF65-F5344CB8AC3E}">
        <p14:creationId xmlns:p14="http://schemas.microsoft.com/office/powerpoint/2010/main" val="125002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738"/>
          <a:stretch/>
        </p:blipFill>
        <p:spPr>
          <a:xfrm>
            <a:off x="0" y="0"/>
            <a:ext cx="4989444" cy="10096500"/>
          </a:xfrm>
          <a:prstGeom prst="rect">
            <a:avLst/>
          </a:prstGeom>
        </p:spPr>
      </p:pic>
      <p:grpSp>
        <p:nvGrpSpPr>
          <p:cNvPr id="347" name="Google Shape;347;p52"/>
          <p:cNvGrpSpPr/>
          <p:nvPr/>
        </p:nvGrpSpPr>
        <p:grpSpPr>
          <a:xfrm>
            <a:off x="1600200" y="345558"/>
            <a:ext cx="83820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dirty="0"/>
            </a:p>
          </p:txBody>
        </p:sp>
        <p:sp>
          <p:nvSpPr>
            <p:cNvPr id="349" name="Google Shape;349;p52"/>
            <p:cNvSpPr txBox="1"/>
            <p:nvPr/>
          </p:nvSpPr>
          <p:spPr>
            <a:xfrm>
              <a:off x="1" y="272023"/>
              <a:ext cx="4905565" cy="1773802"/>
            </a:xfrm>
            <a:prstGeom prst="rect">
              <a:avLst/>
            </a:prstGeom>
            <a:grpFill/>
            <a:ln>
              <a:noFill/>
            </a:ln>
          </p:spPr>
          <p:txBody>
            <a:bodyPr spcFirstLastPara="1" wrap="square" lIns="0" tIns="0" rIns="0" bIns="0" anchor="t" anchorCtr="0">
              <a:spAutoFit/>
            </a:bodyPr>
            <a:lstStyle/>
            <a:p>
              <a:pPr algn="ctr">
                <a:lnSpc>
                  <a:spcPct val="120000"/>
                </a:lnSpc>
              </a:pPr>
              <a:r>
                <a:rPr lang="en-US" sz="5700" b="1" dirty="0" smtClean="0">
                  <a:solidFill>
                    <a:srgbClr val="FFFFFF"/>
                  </a:solidFill>
                </a:rPr>
                <a:t>What to Expect in the 88th</a:t>
              </a:r>
              <a:endParaRPr sz="1950" b="1" dirty="0"/>
            </a:p>
          </p:txBody>
        </p:sp>
      </p:grpSp>
      <p:grpSp>
        <p:nvGrpSpPr>
          <p:cNvPr id="350" name="Google Shape;350;p52"/>
          <p:cNvGrpSpPr/>
          <p:nvPr/>
        </p:nvGrpSpPr>
        <p:grpSpPr>
          <a:xfrm>
            <a:off x="5486400" y="2749908"/>
            <a:ext cx="10744200" cy="6186685"/>
            <a:chOff x="109261" y="652780"/>
            <a:chExt cx="6848655" cy="6232516"/>
          </a:xfrm>
        </p:grpSpPr>
        <p:sp>
          <p:nvSpPr>
            <p:cNvPr id="353" name="Google Shape;353;p52"/>
            <p:cNvSpPr txBox="1"/>
            <p:nvPr/>
          </p:nvSpPr>
          <p:spPr>
            <a:xfrm>
              <a:off x="109261" y="652780"/>
              <a:ext cx="5665895" cy="1240226"/>
            </a:xfrm>
            <a:prstGeom prst="rect">
              <a:avLst/>
            </a:prstGeom>
            <a:noFill/>
            <a:ln>
              <a:noFill/>
            </a:ln>
          </p:spPr>
          <p:txBody>
            <a:bodyPr spcFirstLastPara="1" wrap="square" lIns="0" tIns="0" rIns="0" bIns="0" anchor="t" anchorCtr="0">
              <a:spAutoFit/>
            </a:bodyPr>
            <a:lstStyle/>
            <a:p>
              <a:r>
                <a:rPr lang="en-US" sz="4000" b="1" dirty="0" smtClean="0">
                  <a:solidFill>
                    <a:srgbClr val="1B75BC"/>
                  </a:solidFill>
                </a:rPr>
                <a:t>THE MORE THINGS CHANGE, </a:t>
              </a:r>
            </a:p>
            <a:p>
              <a:r>
                <a:rPr lang="en-US" sz="4000" b="1" dirty="0" smtClean="0">
                  <a:solidFill>
                    <a:srgbClr val="1B75BC"/>
                  </a:solidFill>
                </a:rPr>
                <a:t>THE MORE THEY STAY THE SAME…</a:t>
              </a:r>
              <a:endParaRPr sz="2800" b="1" dirty="0">
                <a:solidFill>
                  <a:srgbClr val="1B75BC"/>
                </a:solidFill>
              </a:endParaRPr>
            </a:p>
          </p:txBody>
        </p:sp>
        <p:sp>
          <p:nvSpPr>
            <p:cNvPr id="354" name="Google Shape;354;p52"/>
            <p:cNvSpPr txBox="1"/>
            <p:nvPr/>
          </p:nvSpPr>
          <p:spPr>
            <a:xfrm>
              <a:off x="109261" y="2296459"/>
              <a:ext cx="6848655" cy="4588837"/>
            </a:xfrm>
            <a:prstGeom prst="rect">
              <a:avLst/>
            </a:prstGeom>
            <a:noFill/>
            <a:ln>
              <a:noFill/>
            </a:ln>
          </p:spPr>
          <p:txBody>
            <a:bodyPr spcFirstLastPara="1" wrap="square" lIns="0" tIns="0" rIns="0" bIns="0" anchor="t" anchorCtr="0">
              <a:spAutoFit/>
            </a:bodyPr>
            <a:lstStyle/>
            <a:p>
              <a:pPr marL="342900" indent="-342900" fontAlgn="base">
                <a:spcBef>
                  <a:spcPts val="1200"/>
                </a:spcBef>
                <a:spcAft>
                  <a:spcPts val="1200"/>
                </a:spcAft>
                <a:buFont typeface="Arial" panose="020B0604020202020204" pitchFamily="34" charset="0"/>
                <a:buChar char="•"/>
              </a:pPr>
              <a:r>
                <a:rPr lang="en-US" sz="3600" dirty="0" smtClean="0"/>
                <a:t>Despite high turnover, don’t expect much to change</a:t>
              </a:r>
            </a:p>
            <a:p>
              <a:pPr marL="342900" indent="-342900" fontAlgn="base">
                <a:spcBef>
                  <a:spcPts val="1200"/>
                </a:spcBef>
                <a:spcAft>
                  <a:spcPts val="1200"/>
                </a:spcAft>
                <a:buFont typeface="Arial" panose="020B0604020202020204" pitchFamily="34" charset="0"/>
                <a:buChar char="•"/>
              </a:pPr>
              <a:r>
                <a:rPr lang="en-US" sz="3600" dirty="0" smtClean="0"/>
                <a:t>New maps ensure Republican control in both chambers</a:t>
              </a:r>
            </a:p>
            <a:p>
              <a:pPr marL="342900" indent="-342900" fontAlgn="base">
                <a:spcBef>
                  <a:spcPts val="1200"/>
                </a:spcBef>
                <a:spcAft>
                  <a:spcPts val="1200"/>
                </a:spcAft>
                <a:buFont typeface="Arial" panose="020B0604020202020204" pitchFamily="34" charset="0"/>
                <a:buChar char="•"/>
              </a:pPr>
              <a:r>
                <a:rPr lang="en-US" sz="3600" dirty="0" smtClean="0"/>
                <a:t>New priorities will determine the road map</a:t>
              </a:r>
            </a:p>
            <a:p>
              <a:pPr marL="342900" indent="-342900" fontAlgn="base">
                <a:spcBef>
                  <a:spcPts val="1200"/>
                </a:spcBef>
                <a:spcAft>
                  <a:spcPts val="1200"/>
                </a:spcAft>
                <a:buFont typeface="Arial" panose="020B0604020202020204" pitchFamily="34" charset="0"/>
                <a:buChar char="•"/>
              </a:pPr>
              <a:r>
                <a:rPr lang="en-US" sz="3600" dirty="0" smtClean="0"/>
                <a:t>Less rural representation may pave the way for private school vouchers</a:t>
              </a:r>
              <a:endParaRPr lang="en-US" sz="3600" dirty="0"/>
            </a:p>
          </p:txBody>
        </p:sp>
      </p:grpSp>
    </p:spTree>
    <p:extLst>
      <p:ext uri="{BB962C8B-B14F-4D97-AF65-F5344CB8AC3E}">
        <p14:creationId xmlns:p14="http://schemas.microsoft.com/office/powerpoint/2010/main" val="35098228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738"/>
          <a:stretch/>
        </p:blipFill>
        <p:spPr>
          <a:xfrm>
            <a:off x="0" y="0"/>
            <a:ext cx="4989444" cy="10096500"/>
          </a:xfrm>
          <a:prstGeom prst="rect">
            <a:avLst/>
          </a:prstGeom>
        </p:spPr>
      </p:pic>
      <p:grpSp>
        <p:nvGrpSpPr>
          <p:cNvPr id="347" name="Google Shape;347;p52"/>
          <p:cNvGrpSpPr/>
          <p:nvPr/>
        </p:nvGrpSpPr>
        <p:grpSpPr>
          <a:xfrm>
            <a:off x="1600200" y="345558"/>
            <a:ext cx="83820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dirty="0"/>
            </a:p>
          </p:txBody>
        </p:sp>
        <p:sp>
          <p:nvSpPr>
            <p:cNvPr id="349" name="Google Shape;349;p52"/>
            <p:cNvSpPr txBox="1"/>
            <p:nvPr/>
          </p:nvSpPr>
          <p:spPr>
            <a:xfrm>
              <a:off x="1" y="272023"/>
              <a:ext cx="4905565" cy="1773802"/>
            </a:xfrm>
            <a:prstGeom prst="rect">
              <a:avLst/>
            </a:prstGeom>
            <a:grpFill/>
            <a:ln>
              <a:noFill/>
            </a:ln>
          </p:spPr>
          <p:txBody>
            <a:bodyPr spcFirstLastPara="1" wrap="square" lIns="0" tIns="0" rIns="0" bIns="0" anchor="t" anchorCtr="0">
              <a:spAutoFit/>
            </a:bodyPr>
            <a:lstStyle/>
            <a:p>
              <a:pPr algn="ctr">
                <a:lnSpc>
                  <a:spcPct val="120000"/>
                </a:lnSpc>
              </a:pPr>
              <a:r>
                <a:rPr lang="en-US" sz="5700" b="1" dirty="0" smtClean="0">
                  <a:solidFill>
                    <a:srgbClr val="FFFFFF"/>
                  </a:solidFill>
                </a:rPr>
                <a:t>What to Expect in the 88th</a:t>
              </a:r>
              <a:endParaRPr sz="1950" b="1" dirty="0"/>
            </a:p>
          </p:txBody>
        </p:sp>
      </p:grpSp>
      <p:grpSp>
        <p:nvGrpSpPr>
          <p:cNvPr id="350" name="Google Shape;350;p52"/>
          <p:cNvGrpSpPr/>
          <p:nvPr/>
        </p:nvGrpSpPr>
        <p:grpSpPr>
          <a:xfrm>
            <a:off x="5486400" y="2749908"/>
            <a:ext cx="10323443" cy="4929307"/>
            <a:chOff x="109261" y="652780"/>
            <a:chExt cx="6853621" cy="4965823"/>
          </a:xfrm>
        </p:grpSpPr>
        <p:sp>
          <p:nvSpPr>
            <p:cNvPr id="353" name="Google Shape;353;p52"/>
            <p:cNvSpPr txBox="1"/>
            <p:nvPr/>
          </p:nvSpPr>
          <p:spPr>
            <a:xfrm>
              <a:off x="109261" y="652780"/>
              <a:ext cx="6339600" cy="874360"/>
            </a:xfrm>
            <a:prstGeom prst="rect">
              <a:avLst/>
            </a:prstGeom>
            <a:noFill/>
            <a:ln>
              <a:noFill/>
            </a:ln>
          </p:spPr>
          <p:txBody>
            <a:bodyPr spcFirstLastPara="1" wrap="square" lIns="0" tIns="0" rIns="0" bIns="0" anchor="t" anchorCtr="0">
              <a:spAutoFit/>
            </a:bodyPr>
            <a:lstStyle/>
            <a:p>
              <a:pPr>
                <a:lnSpc>
                  <a:spcPct val="141036"/>
                </a:lnSpc>
              </a:pPr>
              <a:r>
                <a:rPr lang="en-US" sz="4000" b="1" dirty="0" smtClean="0">
                  <a:solidFill>
                    <a:srgbClr val="1B75BC"/>
                  </a:solidFill>
                </a:rPr>
                <a:t>BUDGET SURPLUS</a:t>
              </a:r>
              <a:endParaRPr sz="2800" b="1" dirty="0">
                <a:solidFill>
                  <a:srgbClr val="1B75BC"/>
                </a:solidFill>
              </a:endParaRPr>
            </a:p>
          </p:txBody>
        </p:sp>
        <p:sp>
          <p:nvSpPr>
            <p:cNvPr id="354" name="Google Shape;354;p52"/>
            <p:cNvSpPr txBox="1"/>
            <p:nvPr/>
          </p:nvSpPr>
          <p:spPr>
            <a:xfrm>
              <a:off x="114227" y="1587868"/>
              <a:ext cx="6848655" cy="4030735"/>
            </a:xfrm>
            <a:prstGeom prst="rect">
              <a:avLst/>
            </a:prstGeom>
            <a:noFill/>
            <a:ln>
              <a:noFill/>
            </a:ln>
          </p:spPr>
          <p:txBody>
            <a:bodyPr spcFirstLastPara="1" wrap="square" lIns="0" tIns="0" rIns="0" bIns="0" anchor="t" anchorCtr="0">
              <a:spAutoFit/>
            </a:bodyPr>
            <a:lstStyle/>
            <a:p>
              <a:pPr marL="342900" indent="-342900" fontAlgn="base">
                <a:spcBef>
                  <a:spcPts val="1200"/>
                </a:spcBef>
                <a:spcAft>
                  <a:spcPts val="1200"/>
                </a:spcAft>
                <a:buFont typeface="Arial" panose="020B0604020202020204" pitchFamily="34" charset="0"/>
                <a:buChar char="•"/>
              </a:pPr>
              <a:r>
                <a:rPr lang="en-US" sz="3600" dirty="0" smtClean="0"/>
                <a:t>Money.  You can expect lots of money.</a:t>
              </a:r>
            </a:p>
            <a:p>
              <a:pPr marL="342900" indent="-342900" fontAlgn="base">
                <a:spcBef>
                  <a:spcPts val="1200"/>
                </a:spcBef>
                <a:spcAft>
                  <a:spcPts val="1200"/>
                </a:spcAft>
                <a:buFont typeface="Arial" panose="020B0604020202020204" pitchFamily="34" charset="0"/>
                <a:buChar char="•"/>
              </a:pPr>
              <a:r>
                <a:rPr lang="en-US" sz="3600" dirty="0" smtClean="0"/>
                <a:t>How will they spend $12 billion+? You can bet on some increased property tax compression.</a:t>
              </a:r>
            </a:p>
            <a:p>
              <a:pPr marL="342900" indent="-342900" fontAlgn="base">
                <a:spcBef>
                  <a:spcPts val="1200"/>
                </a:spcBef>
                <a:spcAft>
                  <a:spcPts val="1200"/>
                </a:spcAft>
                <a:buFont typeface="Arial" panose="020B0604020202020204" pitchFamily="34" charset="0"/>
                <a:buChar char="•"/>
              </a:pPr>
              <a:r>
                <a:rPr lang="en-US" sz="3600" dirty="0"/>
                <a:t>Will it be enough to address inflation?</a:t>
              </a:r>
            </a:p>
            <a:p>
              <a:pPr marL="342900" indent="-342900" fontAlgn="base">
                <a:spcBef>
                  <a:spcPts val="1200"/>
                </a:spcBef>
                <a:spcAft>
                  <a:spcPts val="1200"/>
                </a:spcAft>
                <a:buFont typeface="Arial" panose="020B0604020202020204" pitchFamily="34" charset="0"/>
                <a:buChar char="•"/>
              </a:pPr>
              <a:r>
                <a:rPr lang="en-US" sz="3600" dirty="0" smtClean="0"/>
                <a:t>Will it be sustainable long-term? </a:t>
              </a:r>
              <a:endParaRPr lang="en-US" sz="3600" dirty="0"/>
            </a:p>
          </p:txBody>
        </p:sp>
      </p:grpSp>
    </p:spTree>
    <p:extLst>
      <p:ext uri="{BB962C8B-B14F-4D97-AF65-F5344CB8AC3E}">
        <p14:creationId xmlns:p14="http://schemas.microsoft.com/office/powerpoint/2010/main" val="18318164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738"/>
          <a:stretch/>
        </p:blipFill>
        <p:spPr>
          <a:xfrm>
            <a:off x="0" y="0"/>
            <a:ext cx="4989444" cy="10096500"/>
          </a:xfrm>
          <a:prstGeom prst="rect">
            <a:avLst/>
          </a:prstGeom>
        </p:spPr>
      </p:pic>
      <p:grpSp>
        <p:nvGrpSpPr>
          <p:cNvPr id="347" name="Google Shape;347;p52"/>
          <p:cNvGrpSpPr/>
          <p:nvPr/>
        </p:nvGrpSpPr>
        <p:grpSpPr>
          <a:xfrm>
            <a:off x="1600200" y="345558"/>
            <a:ext cx="83820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dirty="0"/>
            </a:p>
          </p:txBody>
        </p:sp>
        <p:sp>
          <p:nvSpPr>
            <p:cNvPr id="349" name="Google Shape;349;p52"/>
            <p:cNvSpPr txBox="1"/>
            <p:nvPr/>
          </p:nvSpPr>
          <p:spPr>
            <a:xfrm>
              <a:off x="1" y="272023"/>
              <a:ext cx="4905565" cy="1773802"/>
            </a:xfrm>
            <a:prstGeom prst="rect">
              <a:avLst/>
            </a:prstGeom>
            <a:grpFill/>
            <a:ln>
              <a:noFill/>
            </a:ln>
          </p:spPr>
          <p:txBody>
            <a:bodyPr spcFirstLastPara="1" wrap="square" lIns="0" tIns="0" rIns="0" bIns="0" anchor="t" anchorCtr="0">
              <a:spAutoFit/>
            </a:bodyPr>
            <a:lstStyle/>
            <a:p>
              <a:pPr algn="ctr">
                <a:lnSpc>
                  <a:spcPct val="120000"/>
                </a:lnSpc>
              </a:pPr>
              <a:r>
                <a:rPr lang="en-US" sz="5700" b="1" dirty="0" smtClean="0">
                  <a:solidFill>
                    <a:srgbClr val="FFFFFF"/>
                  </a:solidFill>
                </a:rPr>
                <a:t>What to Expect in the 88th</a:t>
              </a:r>
              <a:endParaRPr sz="1950" b="1" dirty="0"/>
            </a:p>
          </p:txBody>
        </p:sp>
      </p:grpSp>
      <p:grpSp>
        <p:nvGrpSpPr>
          <p:cNvPr id="350" name="Google Shape;350;p52"/>
          <p:cNvGrpSpPr/>
          <p:nvPr/>
        </p:nvGrpSpPr>
        <p:grpSpPr>
          <a:xfrm>
            <a:off x="5486400" y="2749908"/>
            <a:ext cx="10323443" cy="4929307"/>
            <a:chOff x="109261" y="652780"/>
            <a:chExt cx="6853621" cy="4965823"/>
          </a:xfrm>
        </p:grpSpPr>
        <p:sp>
          <p:nvSpPr>
            <p:cNvPr id="353" name="Google Shape;353;p52"/>
            <p:cNvSpPr txBox="1"/>
            <p:nvPr/>
          </p:nvSpPr>
          <p:spPr>
            <a:xfrm>
              <a:off x="109261" y="652780"/>
              <a:ext cx="6339600" cy="874360"/>
            </a:xfrm>
            <a:prstGeom prst="rect">
              <a:avLst/>
            </a:prstGeom>
            <a:noFill/>
            <a:ln>
              <a:noFill/>
            </a:ln>
          </p:spPr>
          <p:txBody>
            <a:bodyPr spcFirstLastPara="1" wrap="square" lIns="0" tIns="0" rIns="0" bIns="0" anchor="t" anchorCtr="0">
              <a:spAutoFit/>
            </a:bodyPr>
            <a:lstStyle/>
            <a:p>
              <a:pPr>
                <a:lnSpc>
                  <a:spcPct val="141036"/>
                </a:lnSpc>
              </a:pPr>
              <a:r>
                <a:rPr lang="en-US" sz="4000" b="1" dirty="0" smtClean="0">
                  <a:solidFill>
                    <a:srgbClr val="1B75BC"/>
                  </a:solidFill>
                </a:rPr>
                <a:t>TEMPTATION OF STATE CONTROL</a:t>
              </a:r>
              <a:endParaRPr sz="2800" b="1" dirty="0">
                <a:solidFill>
                  <a:srgbClr val="1B75BC"/>
                </a:solidFill>
              </a:endParaRPr>
            </a:p>
          </p:txBody>
        </p:sp>
        <p:sp>
          <p:nvSpPr>
            <p:cNvPr id="354" name="Google Shape;354;p52"/>
            <p:cNvSpPr txBox="1"/>
            <p:nvPr/>
          </p:nvSpPr>
          <p:spPr>
            <a:xfrm>
              <a:off x="114227" y="1587868"/>
              <a:ext cx="6848655" cy="4030735"/>
            </a:xfrm>
            <a:prstGeom prst="rect">
              <a:avLst/>
            </a:prstGeom>
            <a:noFill/>
            <a:ln>
              <a:noFill/>
            </a:ln>
          </p:spPr>
          <p:txBody>
            <a:bodyPr spcFirstLastPara="1" wrap="square" lIns="0" tIns="0" rIns="0" bIns="0" anchor="t" anchorCtr="0">
              <a:spAutoFit/>
            </a:bodyPr>
            <a:lstStyle/>
            <a:p>
              <a:pPr marL="342900" indent="-342900" fontAlgn="base">
                <a:spcBef>
                  <a:spcPts val="1200"/>
                </a:spcBef>
                <a:spcAft>
                  <a:spcPts val="1200"/>
                </a:spcAft>
                <a:buFont typeface="Arial" panose="020B0604020202020204" pitchFamily="34" charset="0"/>
                <a:buChar char="•"/>
              </a:pPr>
              <a:r>
                <a:rPr lang="en-US" sz="3600" dirty="0" smtClean="0"/>
                <a:t>Republican leaders no longer champion local control</a:t>
              </a:r>
            </a:p>
            <a:p>
              <a:pPr marL="342900" indent="-342900" fontAlgn="base">
                <a:spcBef>
                  <a:spcPts val="1200"/>
                </a:spcBef>
                <a:spcAft>
                  <a:spcPts val="1200"/>
                </a:spcAft>
                <a:buFont typeface="Arial" panose="020B0604020202020204" pitchFamily="34" charset="0"/>
                <a:buChar char="•"/>
              </a:pPr>
              <a:r>
                <a:rPr lang="en-US" sz="3600" dirty="0" smtClean="0"/>
                <a:t>Trust is gone</a:t>
              </a:r>
            </a:p>
            <a:p>
              <a:pPr marL="342900" indent="-342900" fontAlgn="base">
                <a:spcBef>
                  <a:spcPts val="1200"/>
                </a:spcBef>
                <a:spcAft>
                  <a:spcPts val="1200"/>
                </a:spcAft>
                <a:buFont typeface="Arial" panose="020B0604020202020204" pitchFamily="34" charset="0"/>
                <a:buChar char="•"/>
              </a:pPr>
              <a:r>
                <a:rPr lang="en-US" sz="3600" dirty="0" smtClean="0"/>
                <a:t>Will school district elections see changes?</a:t>
              </a:r>
            </a:p>
            <a:p>
              <a:pPr marL="342900" indent="-342900" fontAlgn="base">
                <a:spcBef>
                  <a:spcPts val="1200"/>
                </a:spcBef>
                <a:spcAft>
                  <a:spcPts val="1200"/>
                </a:spcAft>
                <a:buFont typeface="Arial" panose="020B0604020202020204" pitchFamily="34" charset="0"/>
                <a:buChar char="•"/>
              </a:pPr>
              <a:r>
                <a:rPr lang="en-US" sz="3600" dirty="0" smtClean="0"/>
                <a:t>Local government limitations, yet increased focus on empowering parental decisions</a:t>
              </a:r>
              <a:endParaRPr lang="en-US" sz="3600" dirty="0"/>
            </a:p>
          </p:txBody>
        </p:sp>
      </p:grpSp>
    </p:spTree>
    <p:extLst>
      <p:ext uri="{BB962C8B-B14F-4D97-AF65-F5344CB8AC3E}">
        <p14:creationId xmlns:p14="http://schemas.microsoft.com/office/powerpoint/2010/main" val="34650914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738"/>
          <a:stretch/>
        </p:blipFill>
        <p:spPr>
          <a:xfrm>
            <a:off x="0" y="0"/>
            <a:ext cx="4989444" cy="10096500"/>
          </a:xfrm>
          <a:prstGeom prst="rect">
            <a:avLst/>
          </a:prstGeom>
        </p:spPr>
      </p:pic>
      <p:grpSp>
        <p:nvGrpSpPr>
          <p:cNvPr id="347" name="Google Shape;347;p52"/>
          <p:cNvGrpSpPr/>
          <p:nvPr/>
        </p:nvGrpSpPr>
        <p:grpSpPr>
          <a:xfrm>
            <a:off x="1600200" y="345558"/>
            <a:ext cx="83820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dirty="0"/>
            </a:p>
          </p:txBody>
        </p:sp>
        <p:sp>
          <p:nvSpPr>
            <p:cNvPr id="349" name="Google Shape;349;p52"/>
            <p:cNvSpPr txBox="1"/>
            <p:nvPr/>
          </p:nvSpPr>
          <p:spPr>
            <a:xfrm>
              <a:off x="1" y="272023"/>
              <a:ext cx="4905565" cy="1773802"/>
            </a:xfrm>
            <a:prstGeom prst="rect">
              <a:avLst/>
            </a:prstGeom>
            <a:grpFill/>
            <a:ln>
              <a:noFill/>
            </a:ln>
          </p:spPr>
          <p:txBody>
            <a:bodyPr spcFirstLastPara="1" wrap="square" lIns="0" tIns="0" rIns="0" bIns="0" anchor="t" anchorCtr="0">
              <a:spAutoFit/>
            </a:bodyPr>
            <a:lstStyle/>
            <a:p>
              <a:pPr algn="ctr">
                <a:lnSpc>
                  <a:spcPct val="120000"/>
                </a:lnSpc>
              </a:pPr>
              <a:r>
                <a:rPr lang="en-US" sz="5700" b="1" dirty="0" smtClean="0">
                  <a:solidFill>
                    <a:srgbClr val="FFFFFF"/>
                  </a:solidFill>
                </a:rPr>
                <a:t>What to Expect in the 88th</a:t>
              </a:r>
              <a:endParaRPr sz="1950" b="1" dirty="0"/>
            </a:p>
          </p:txBody>
        </p:sp>
      </p:grpSp>
      <p:grpSp>
        <p:nvGrpSpPr>
          <p:cNvPr id="350" name="Google Shape;350;p52"/>
          <p:cNvGrpSpPr/>
          <p:nvPr/>
        </p:nvGrpSpPr>
        <p:grpSpPr>
          <a:xfrm>
            <a:off x="5486400" y="2749908"/>
            <a:ext cx="10323443" cy="4929307"/>
            <a:chOff x="109261" y="652780"/>
            <a:chExt cx="6853621" cy="4965823"/>
          </a:xfrm>
        </p:grpSpPr>
        <p:sp>
          <p:nvSpPr>
            <p:cNvPr id="353" name="Google Shape;353;p52"/>
            <p:cNvSpPr txBox="1"/>
            <p:nvPr/>
          </p:nvSpPr>
          <p:spPr>
            <a:xfrm>
              <a:off x="109261" y="652780"/>
              <a:ext cx="6339600" cy="874360"/>
            </a:xfrm>
            <a:prstGeom prst="rect">
              <a:avLst/>
            </a:prstGeom>
            <a:noFill/>
            <a:ln>
              <a:noFill/>
            </a:ln>
          </p:spPr>
          <p:txBody>
            <a:bodyPr spcFirstLastPara="1" wrap="square" lIns="0" tIns="0" rIns="0" bIns="0" anchor="t" anchorCtr="0">
              <a:spAutoFit/>
            </a:bodyPr>
            <a:lstStyle/>
            <a:p>
              <a:pPr>
                <a:lnSpc>
                  <a:spcPct val="141036"/>
                </a:lnSpc>
              </a:pPr>
              <a:r>
                <a:rPr lang="en-US" sz="4000" b="1" dirty="0" smtClean="0">
                  <a:solidFill>
                    <a:srgbClr val="1B75BC"/>
                  </a:solidFill>
                </a:rPr>
                <a:t>CONTINUED CULTURE WARS</a:t>
              </a:r>
              <a:endParaRPr sz="2800" b="1" dirty="0">
                <a:solidFill>
                  <a:srgbClr val="1B75BC"/>
                </a:solidFill>
              </a:endParaRPr>
            </a:p>
          </p:txBody>
        </p:sp>
        <p:sp>
          <p:nvSpPr>
            <p:cNvPr id="354" name="Google Shape;354;p52"/>
            <p:cNvSpPr txBox="1"/>
            <p:nvPr/>
          </p:nvSpPr>
          <p:spPr>
            <a:xfrm>
              <a:off x="114227" y="1587868"/>
              <a:ext cx="6848655" cy="4030735"/>
            </a:xfrm>
            <a:prstGeom prst="rect">
              <a:avLst/>
            </a:prstGeom>
            <a:noFill/>
            <a:ln>
              <a:noFill/>
            </a:ln>
          </p:spPr>
          <p:txBody>
            <a:bodyPr spcFirstLastPara="1" wrap="square" lIns="0" tIns="0" rIns="0" bIns="0" anchor="t" anchorCtr="0">
              <a:spAutoFit/>
            </a:bodyPr>
            <a:lstStyle/>
            <a:p>
              <a:pPr marL="342900" indent="-342900" fontAlgn="base">
                <a:spcBef>
                  <a:spcPts val="1200"/>
                </a:spcBef>
                <a:spcAft>
                  <a:spcPts val="1200"/>
                </a:spcAft>
                <a:buFont typeface="Arial" panose="020B0604020202020204" pitchFamily="34" charset="0"/>
                <a:buChar char="•"/>
              </a:pPr>
              <a:r>
                <a:rPr lang="en-US" sz="3600" dirty="0" smtClean="0"/>
                <a:t>Concerns over library books that are pornographic likely to continue (only this time with legislation!)</a:t>
              </a:r>
            </a:p>
            <a:p>
              <a:pPr marL="342900" indent="-342900" fontAlgn="base">
                <a:spcBef>
                  <a:spcPts val="1200"/>
                </a:spcBef>
                <a:spcAft>
                  <a:spcPts val="1200"/>
                </a:spcAft>
                <a:buFont typeface="Arial" panose="020B0604020202020204" pitchFamily="34" charset="0"/>
                <a:buChar char="•"/>
              </a:pPr>
              <a:r>
                <a:rPr lang="en-US" sz="3600" dirty="0" smtClean="0"/>
                <a:t>Curriculum controls likely to strengthen.</a:t>
              </a:r>
            </a:p>
            <a:p>
              <a:pPr marL="342900" indent="-342900" fontAlgn="base">
                <a:spcBef>
                  <a:spcPts val="1200"/>
                </a:spcBef>
                <a:spcAft>
                  <a:spcPts val="1200"/>
                </a:spcAft>
                <a:buFont typeface="Arial" panose="020B0604020202020204" pitchFamily="34" charset="0"/>
                <a:buChar char="•"/>
              </a:pPr>
              <a:r>
                <a:rPr lang="en-US" sz="3600" dirty="0" smtClean="0"/>
                <a:t>Continued emphasis on parent empowerment. </a:t>
              </a:r>
            </a:p>
            <a:p>
              <a:pPr marL="342900" indent="-342900" fontAlgn="base">
                <a:spcBef>
                  <a:spcPts val="1200"/>
                </a:spcBef>
                <a:spcAft>
                  <a:spcPts val="1200"/>
                </a:spcAft>
                <a:buFont typeface="Arial" panose="020B0604020202020204" pitchFamily="34" charset="0"/>
                <a:buChar char="•"/>
              </a:pPr>
              <a:r>
                <a:rPr lang="en-US" sz="3600" dirty="0" smtClean="0"/>
                <a:t>What will 2023’s “bathroom bill” be?</a:t>
              </a:r>
              <a:endParaRPr lang="en-US" sz="3600" dirty="0"/>
            </a:p>
          </p:txBody>
        </p:sp>
      </p:grpSp>
    </p:spTree>
    <p:extLst>
      <p:ext uri="{BB962C8B-B14F-4D97-AF65-F5344CB8AC3E}">
        <p14:creationId xmlns:p14="http://schemas.microsoft.com/office/powerpoint/2010/main" val="9113823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738"/>
          <a:stretch/>
        </p:blipFill>
        <p:spPr>
          <a:xfrm>
            <a:off x="0" y="0"/>
            <a:ext cx="4989444" cy="10096500"/>
          </a:xfrm>
          <a:prstGeom prst="rect">
            <a:avLst/>
          </a:prstGeom>
        </p:spPr>
      </p:pic>
      <p:grpSp>
        <p:nvGrpSpPr>
          <p:cNvPr id="347" name="Google Shape;347;p52"/>
          <p:cNvGrpSpPr/>
          <p:nvPr/>
        </p:nvGrpSpPr>
        <p:grpSpPr>
          <a:xfrm>
            <a:off x="1600200" y="345558"/>
            <a:ext cx="83820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dirty="0"/>
            </a:p>
          </p:txBody>
        </p:sp>
        <p:sp>
          <p:nvSpPr>
            <p:cNvPr id="349" name="Google Shape;349;p52"/>
            <p:cNvSpPr txBox="1"/>
            <p:nvPr/>
          </p:nvSpPr>
          <p:spPr>
            <a:xfrm>
              <a:off x="1" y="272023"/>
              <a:ext cx="4905565" cy="1773802"/>
            </a:xfrm>
            <a:prstGeom prst="rect">
              <a:avLst/>
            </a:prstGeom>
            <a:grpFill/>
            <a:ln>
              <a:noFill/>
            </a:ln>
          </p:spPr>
          <p:txBody>
            <a:bodyPr spcFirstLastPara="1" wrap="square" lIns="0" tIns="0" rIns="0" bIns="0" anchor="t" anchorCtr="0">
              <a:spAutoFit/>
            </a:bodyPr>
            <a:lstStyle/>
            <a:p>
              <a:pPr algn="ctr">
                <a:lnSpc>
                  <a:spcPct val="120000"/>
                </a:lnSpc>
              </a:pPr>
              <a:r>
                <a:rPr lang="en-US" sz="5700" b="1" dirty="0" smtClean="0">
                  <a:solidFill>
                    <a:srgbClr val="FFFFFF"/>
                  </a:solidFill>
                </a:rPr>
                <a:t>What to Expect in the 88th</a:t>
              </a:r>
              <a:endParaRPr sz="1950" b="1" dirty="0"/>
            </a:p>
          </p:txBody>
        </p:sp>
      </p:grpSp>
      <p:grpSp>
        <p:nvGrpSpPr>
          <p:cNvPr id="350" name="Google Shape;350;p52"/>
          <p:cNvGrpSpPr/>
          <p:nvPr/>
        </p:nvGrpSpPr>
        <p:grpSpPr>
          <a:xfrm>
            <a:off x="5486400" y="2749908"/>
            <a:ext cx="10323443" cy="3759756"/>
            <a:chOff x="109261" y="652780"/>
            <a:chExt cx="6853621" cy="3787608"/>
          </a:xfrm>
        </p:grpSpPr>
        <p:sp>
          <p:nvSpPr>
            <p:cNvPr id="353" name="Google Shape;353;p52"/>
            <p:cNvSpPr txBox="1"/>
            <p:nvPr/>
          </p:nvSpPr>
          <p:spPr>
            <a:xfrm>
              <a:off x="109261" y="652780"/>
              <a:ext cx="6339600" cy="874360"/>
            </a:xfrm>
            <a:prstGeom prst="rect">
              <a:avLst/>
            </a:prstGeom>
            <a:noFill/>
            <a:ln>
              <a:noFill/>
            </a:ln>
          </p:spPr>
          <p:txBody>
            <a:bodyPr spcFirstLastPara="1" wrap="square" lIns="0" tIns="0" rIns="0" bIns="0" anchor="t" anchorCtr="0">
              <a:spAutoFit/>
            </a:bodyPr>
            <a:lstStyle/>
            <a:p>
              <a:pPr>
                <a:lnSpc>
                  <a:spcPct val="141036"/>
                </a:lnSpc>
              </a:pPr>
              <a:r>
                <a:rPr lang="en-US" sz="4000" b="1" dirty="0" smtClean="0">
                  <a:solidFill>
                    <a:srgbClr val="1B75BC"/>
                  </a:solidFill>
                </a:rPr>
                <a:t>EMPHASIS ON TEACHERS</a:t>
              </a:r>
              <a:endParaRPr sz="2800" b="1" dirty="0">
                <a:solidFill>
                  <a:srgbClr val="1B75BC"/>
                </a:solidFill>
              </a:endParaRPr>
            </a:p>
          </p:txBody>
        </p:sp>
        <p:sp>
          <p:nvSpPr>
            <p:cNvPr id="354" name="Google Shape;354;p52"/>
            <p:cNvSpPr txBox="1"/>
            <p:nvPr/>
          </p:nvSpPr>
          <p:spPr>
            <a:xfrm>
              <a:off x="114227" y="1587868"/>
              <a:ext cx="6848655" cy="2852520"/>
            </a:xfrm>
            <a:prstGeom prst="rect">
              <a:avLst/>
            </a:prstGeom>
            <a:noFill/>
            <a:ln>
              <a:noFill/>
            </a:ln>
          </p:spPr>
          <p:txBody>
            <a:bodyPr spcFirstLastPara="1" wrap="square" lIns="0" tIns="0" rIns="0" bIns="0" anchor="t" anchorCtr="0">
              <a:spAutoFit/>
            </a:bodyPr>
            <a:lstStyle/>
            <a:p>
              <a:pPr marL="342900" indent="-342900" fontAlgn="base">
                <a:spcBef>
                  <a:spcPts val="1200"/>
                </a:spcBef>
                <a:spcAft>
                  <a:spcPts val="1200"/>
                </a:spcAft>
                <a:buFont typeface="Arial" panose="020B0604020202020204" pitchFamily="34" charset="0"/>
                <a:buChar char="•"/>
              </a:pPr>
              <a:r>
                <a:rPr lang="en-US" sz="3600" dirty="0" smtClean="0"/>
                <a:t>The last time additional state funding was provided, it came with strings tied to teacher salary increases</a:t>
              </a:r>
            </a:p>
            <a:p>
              <a:pPr marL="342900" indent="-342900" fontAlgn="base">
                <a:spcBef>
                  <a:spcPts val="1200"/>
                </a:spcBef>
                <a:spcAft>
                  <a:spcPts val="1200"/>
                </a:spcAft>
                <a:buFont typeface="Arial" panose="020B0604020202020204" pitchFamily="34" charset="0"/>
                <a:buChar char="•"/>
              </a:pPr>
              <a:r>
                <a:rPr lang="en-US" sz="3600" dirty="0" smtClean="0"/>
                <a:t>Less than half of districts are participating in teacher incentives, but might they be expanded?</a:t>
              </a:r>
            </a:p>
          </p:txBody>
        </p:sp>
      </p:grpSp>
    </p:spTree>
    <p:extLst>
      <p:ext uri="{BB962C8B-B14F-4D97-AF65-F5344CB8AC3E}">
        <p14:creationId xmlns:p14="http://schemas.microsoft.com/office/powerpoint/2010/main" val="4396509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738"/>
          <a:stretch/>
        </p:blipFill>
        <p:spPr>
          <a:xfrm>
            <a:off x="0" y="0"/>
            <a:ext cx="4989444" cy="10096500"/>
          </a:xfrm>
          <a:prstGeom prst="rect">
            <a:avLst/>
          </a:prstGeom>
        </p:spPr>
      </p:pic>
      <p:grpSp>
        <p:nvGrpSpPr>
          <p:cNvPr id="347" name="Google Shape;347;p52"/>
          <p:cNvGrpSpPr/>
          <p:nvPr/>
        </p:nvGrpSpPr>
        <p:grpSpPr>
          <a:xfrm>
            <a:off x="1600200" y="345558"/>
            <a:ext cx="83820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dirty="0"/>
            </a:p>
          </p:txBody>
        </p:sp>
        <p:sp>
          <p:nvSpPr>
            <p:cNvPr id="349" name="Google Shape;349;p52"/>
            <p:cNvSpPr txBox="1"/>
            <p:nvPr/>
          </p:nvSpPr>
          <p:spPr>
            <a:xfrm>
              <a:off x="1" y="272023"/>
              <a:ext cx="4905565" cy="1773802"/>
            </a:xfrm>
            <a:prstGeom prst="rect">
              <a:avLst/>
            </a:prstGeom>
            <a:grpFill/>
            <a:ln>
              <a:noFill/>
            </a:ln>
          </p:spPr>
          <p:txBody>
            <a:bodyPr spcFirstLastPara="1" wrap="square" lIns="0" tIns="0" rIns="0" bIns="0" anchor="t" anchorCtr="0">
              <a:spAutoFit/>
            </a:bodyPr>
            <a:lstStyle/>
            <a:p>
              <a:pPr algn="ctr">
                <a:lnSpc>
                  <a:spcPct val="120000"/>
                </a:lnSpc>
              </a:pPr>
              <a:r>
                <a:rPr lang="en-US" sz="5700" b="1" dirty="0" smtClean="0">
                  <a:solidFill>
                    <a:srgbClr val="FFFFFF"/>
                  </a:solidFill>
                </a:rPr>
                <a:t>What to Expect in the 88th</a:t>
              </a:r>
              <a:endParaRPr sz="1950" b="1" dirty="0"/>
            </a:p>
          </p:txBody>
        </p:sp>
      </p:grpSp>
      <p:grpSp>
        <p:nvGrpSpPr>
          <p:cNvPr id="350" name="Google Shape;350;p52"/>
          <p:cNvGrpSpPr/>
          <p:nvPr/>
        </p:nvGrpSpPr>
        <p:grpSpPr>
          <a:xfrm>
            <a:off x="5486400" y="2749908"/>
            <a:ext cx="10323443" cy="4621531"/>
            <a:chOff x="109261" y="652780"/>
            <a:chExt cx="6853621" cy="4655767"/>
          </a:xfrm>
        </p:grpSpPr>
        <p:sp>
          <p:nvSpPr>
            <p:cNvPr id="353" name="Google Shape;353;p52"/>
            <p:cNvSpPr txBox="1"/>
            <p:nvPr/>
          </p:nvSpPr>
          <p:spPr>
            <a:xfrm>
              <a:off x="109261" y="652780"/>
              <a:ext cx="6339600" cy="874359"/>
            </a:xfrm>
            <a:prstGeom prst="rect">
              <a:avLst/>
            </a:prstGeom>
            <a:noFill/>
            <a:ln>
              <a:noFill/>
            </a:ln>
          </p:spPr>
          <p:txBody>
            <a:bodyPr spcFirstLastPara="1" wrap="square" lIns="0" tIns="0" rIns="0" bIns="0" anchor="t" anchorCtr="0">
              <a:spAutoFit/>
            </a:bodyPr>
            <a:lstStyle/>
            <a:p>
              <a:pPr>
                <a:lnSpc>
                  <a:spcPct val="141036"/>
                </a:lnSpc>
              </a:pPr>
              <a:r>
                <a:rPr lang="en-US" sz="4000" b="1" dirty="0" smtClean="0">
                  <a:solidFill>
                    <a:srgbClr val="1B75BC"/>
                  </a:solidFill>
                </a:rPr>
                <a:t>ECONOMIC DEVELOPMENT INCENTIVES</a:t>
              </a:r>
              <a:endParaRPr sz="2800" b="1" dirty="0">
                <a:solidFill>
                  <a:srgbClr val="1B75BC"/>
                </a:solidFill>
              </a:endParaRPr>
            </a:p>
          </p:txBody>
        </p:sp>
        <p:sp>
          <p:nvSpPr>
            <p:cNvPr id="354" name="Google Shape;354;p52"/>
            <p:cNvSpPr txBox="1"/>
            <p:nvPr/>
          </p:nvSpPr>
          <p:spPr>
            <a:xfrm>
              <a:off x="114227" y="1587868"/>
              <a:ext cx="6848655" cy="3720679"/>
            </a:xfrm>
            <a:prstGeom prst="rect">
              <a:avLst/>
            </a:prstGeom>
            <a:noFill/>
            <a:ln>
              <a:noFill/>
            </a:ln>
          </p:spPr>
          <p:txBody>
            <a:bodyPr spcFirstLastPara="1" wrap="square" lIns="0" tIns="0" rIns="0" bIns="0" anchor="t" anchorCtr="0">
              <a:spAutoFit/>
            </a:bodyPr>
            <a:lstStyle/>
            <a:p>
              <a:pPr marL="342900" indent="-342900" fontAlgn="base">
                <a:spcBef>
                  <a:spcPts val="1200"/>
                </a:spcBef>
                <a:spcAft>
                  <a:spcPts val="1200"/>
                </a:spcAft>
                <a:buFont typeface="Arial" panose="020B0604020202020204" pitchFamily="34" charset="0"/>
                <a:buChar char="•"/>
              </a:pPr>
              <a:r>
                <a:rPr lang="en-US" sz="3600" dirty="0" smtClean="0"/>
                <a:t>Chapter 313 was not renewed during the 87</a:t>
              </a:r>
              <a:r>
                <a:rPr lang="en-US" sz="3600" baseline="30000" dirty="0" smtClean="0"/>
                <a:t>th</a:t>
              </a:r>
              <a:r>
                <a:rPr lang="en-US" sz="3600" dirty="0" smtClean="0"/>
                <a:t> Legislative Session; will expire </a:t>
              </a:r>
              <a:r>
                <a:rPr lang="en-US" sz="3600" dirty="0"/>
                <a:t>December 31, </a:t>
              </a:r>
              <a:r>
                <a:rPr lang="en-US" sz="3600" dirty="0" smtClean="0"/>
                <a:t>2022.</a:t>
              </a:r>
            </a:p>
            <a:p>
              <a:pPr marL="342900" indent="-342900" fontAlgn="base">
                <a:spcBef>
                  <a:spcPts val="1200"/>
                </a:spcBef>
                <a:spcAft>
                  <a:spcPts val="1200"/>
                </a:spcAft>
                <a:buFont typeface="Arial" panose="020B0604020202020204" pitchFamily="34" charset="0"/>
                <a:buChar char="•"/>
              </a:pPr>
              <a:r>
                <a:rPr lang="en-US" sz="3600" dirty="0" smtClean="0"/>
                <a:t>Attempt to address in third special session fizzled.</a:t>
              </a:r>
            </a:p>
            <a:p>
              <a:pPr marL="342900" indent="-342900" fontAlgn="base">
                <a:spcBef>
                  <a:spcPts val="1200"/>
                </a:spcBef>
                <a:spcAft>
                  <a:spcPts val="1200"/>
                </a:spcAft>
                <a:buFont typeface="Arial" panose="020B0604020202020204" pitchFamily="34" charset="0"/>
                <a:buChar char="•"/>
              </a:pPr>
              <a:r>
                <a:rPr lang="en-US" sz="3600" dirty="0" smtClean="0"/>
                <a:t>Incentives will likely be on the table in 2023, but are not likely to be as advantageous to schools.</a:t>
              </a:r>
              <a:endParaRPr lang="en-US" sz="3600" dirty="0"/>
            </a:p>
          </p:txBody>
        </p:sp>
      </p:grpSp>
    </p:spTree>
    <p:extLst>
      <p:ext uri="{BB962C8B-B14F-4D97-AF65-F5344CB8AC3E}">
        <p14:creationId xmlns:p14="http://schemas.microsoft.com/office/powerpoint/2010/main" val="25896598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738"/>
          <a:stretch/>
        </p:blipFill>
        <p:spPr>
          <a:xfrm>
            <a:off x="0" y="0"/>
            <a:ext cx="4989444" cy="10096500"/>
          </a:xfrm>
          <a:prstGeom prst="rect">
            <a:avLst/>
          </a:prstGeom>
        </p:spPr>
      </p:pic>
      <p:grpSp>
        <p:nvGrpSpPr>
          <p:cNvPr id="347" name="Google Shape;347;p52"/>
          <p:cNvGrpSpPr/>
          <p:nvPr/>
        </p:nvGrpSpPr>
        <p:grpSpPr>
          <a:xfrm>
            <a:off x="1600200" y="345558"/>
            <a:ext cx="83820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endParaRPr sz="2700" dirty="0"/>
            </a:p>
          </p:txBody>
        </p:sp>
        <p:sp>
          <p:nvSpPr>
            <p:cNvPr id="349" name="Google Shape;349;p52"/>
            <p:cNvSpPr txBox="1"/>
            <p:nvPr/>
          </p:nvSpPr>
          <p:spPr>
            <a:xfrm>
              <a:off x="1" y="272023"/>
              <a:ext cx="4905565" cy="1773802"/>
            </a:xfrm>
            <a:prstGeom prst="rect">
              <a:avLst/>
            </a:prstGeom>
            <a:grpFill/>
            <a:ln>
              <a:noFill/>
            </a:ln>
          </p:spPr>
          <p:txBody>
            <a:bodyPr spcFirstLastPara="1" wrap="square" lIns="0" tIns="0" rIns="0" bIns="0" anchor="t" anchorCtr="0">
              <a:spAutoFit/>
            </a:bodyPr>
            <a:lstStyle/>
            <a:p>
              <a:pPr algn="ctr">
                <a:lnSpc>
                  <a:spcPct val="120000"/>
                </a:lnSpc>
              </a:pPr>
              <a:r>
                <a:rPr lang="en-US" sz="5700" b="1" dirty="0" smtClean="0">
                  <a:solidFill>
                    <a:srgbClr val="FFFFFF"/>
                  </a:solidFill>
                </a:rPr>
                <a:t>What to Expect in the 88th</a:t>
              </a:r>
              <a:endParaRPr sz="1950" b="1" dirty="0"/>
            </a:p>
          </p:txBody>
        </p:sp>
      </p:grpSp>
      <p:grpSp>
        <p:nvGrpSpPr>
          <p:cNvPr id="350" name="Google Shape;350;p52"/>
          <p:cNvGrpSpPr/>
          <p:nvPr/>
        </p:nvGrpSpPr>
        <p:grpSpPr>
          <a:xfrm>
            <a:off x="5486400" y="2749908"/>
            <a:ext cx="10323443" cy="4867752"/>
            <a:chOff x="109261" y="652780"/>
            <a:chExt cx="6853621" cy="4903812"/>
          </a:xfrm>
        </p:grpSpPr>
        <p:sp>
          <p:nvSpPr>
            <p:cNvPr id="353" name="Google Shape;353;p52"/>
            <p:cNvSpPr txBox="1"/>
            <p:nvPr/>
          </p:nvSpPr>
          <p:spPr>
            <a:xfrm>
              <a:off x="109261" y="652780"/>
              <a:ext cx="6339600" cy="874359"/>
            </a:xfrm>
            <a:prstGeom prst="rect">
              <a:avLst/>
            </a:prstGeom>
            <a:noFill/>
            <a:ln>
              <a:noFill/>
            </a:ln>
          </p:spPr>
          <p:txBody>
            <a:bodyPr spcFirstLastPara="1" wrap="square" lIns="0" tIns="0" rIns="0" bIns="0" anchor="t" anchorCtr="0">
              <a:spAutoFit/>
            </a:bodyPr>
            <a:lstStyle/>
            <a:p>
              <a:pPr>
                <a:lnSpc>
                  <a:spcPct val="141036"/>
                </a:lnSpc>
              </a:pPr>
              <a:r>
                <a:rPr lang="en-US" sz="4000" b="1" dirty="0" smtClean="0">
                  <a:solidFill>
                    <a:srgbClr val="1B75BC"/>
                  </a:solidFill>
                </a:rPr>
                <a:t>SCHOOL SAFETY</a:t>
              </a:r>
              <a:endParaRPr sz="2800" b="1" dirty="0">
                <a:solidFill>
                  <a:srgbClr val="1B75BC"/>
                </a:solidFill>
              </a:endParaRPr>
            </a:p>
          </p:txBody>
        </p:sp>
        <p:sp>
          <p:nvSpPr>
            <p:cNvPr id="354" name="Google Shape;354;p52"/>
            <p:cNvSpPr txBox="1"/>
            <p:nvPr/>
          </p:nvSpPr>
          <p:spPr>
            <a:xfrm>
              <a:off x="114227" y="1587868"/>
              <a:ext cx="6848655" cy="3968724"/>
            </a:xfrm>
            <a:prstGeom prst="rect">
              <a:avLst/>
            </a:prstGeom>
            <a:noFill/>
            <a:ln>
              <a:noFill/>
            </a:ln>
          </p:spPr>
          <p:txBody>
            <a:bodyPr spcFirstLastPara="1" wrap="square" lIns="0" tIns="0" rIns="0" bIns="0" anchor="t" anchorCtr="0">
              <a:spAutoFit/>
            </a:bodyPr>
            <a:lstStyle/>
            <a:p>
              <a:pPr marL="342900" indent="-342900" fontAlgn="base">
                <a:spcBef>
                  <a:spcPts val="1200"/>
                </a:spcBef>
                <a:spcAft>
                  <a:spcPts val="1200"/>
                </a:spcAft>
                <a:buFont typeface="Arial" panose="020B0604020202020204" pitchFamily="34" charset="0"/>
                <a:buChar char="•"/>
              </a:pPr>
              <a:r>
                <a:rPr lang="en-US" sz="3600" dirty="0" smtClean="0"/>
                <a:t>The School Safety Allotment of $9.72/student wasn’t enough to protect students and teachers in Uvalde.  How much spending would have been enough?</a:t>
              </a:r>
            </a:p>
            <a:p>
              <a:pPr marL="342900" indent="-342900" fontAlgn="base">
                <a:spcBef>
                  <a:spcPts val="1200"/>
                </a:spcBef>
                <a:spcAft>
                  <a:spcPts val="1200"/>
                </a:spcAft>
                <a:buFont typeface="Arial" panose="020B0604020202020204" pitchFamily="34" charset="0"/>
                <a:buChar char="•"/>
              </a:pPr>
              <a:r>
                <a:rPr lang="en-US" sz="3600" dirty="0" smtClean="0"/>
                <a:t>Policy changes likely to require more hardening of school buildings and other measures to increase safety.</a:t>
              </a:r>
            </a:p>
          </p:txBody>
        </p:sp>
      </p:grpSp>
    </p:spTree>
    <p:extLst>
      <p:ext uri="{BB962C8B-B14F-4D97-AF65-F5344CB8AC3E}">
        <p14:creationId xmlns:p14="http://schemas.microsoft.com/office/powerpoint/2010/main" val="42264641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50"/>
          <p:cNvPicPr preferRelativeResize="0"/>
          <p:nvPr/>
        </p:nvPicPr>
        <p:blipFill rotWithShape="1">
          <a:blip r:embed="rId3">
            <a:alphaModFix/>
          </a:blip>
          <a:srcRect l="3779" t="25198" r="12536" b="22149"/>
          <a:stretch/>
        </p:blipFill>
        <p:spPr>
          <a:xfrm>
            <a:off x="4665274" y="2750934"/>
            <a:ext cx="2099318" cy="1922990"/>
          </a:xfrm>
          <a:prstGeom prst="rect">
            <a:avLst/>
          </a:prstGeom>
          <a:noFill/>
          <a:ln>
            <a:noFill/>
          </a:ln>
        </p:spPr>
      </p:pic>
      <p:pic>
        <p:nvPicPr>
          <p:cNvPr id="307" name="Google Shape;307;p50"/>
          <p:cNvPicPr preferRelativeResize="0"/>
          <p:nvPr/>
        </p:nvPicPr>
        <p:blipFill rotWithShape="1">
          <a:blip r:embed="rId4">
            <a:alphaModFix/>
          </a:blip>
          <a:srcRect l="21119" r="26450" b="12033"/>
          <a:stretch/>
        </p:blipFill>
        <p:spPr>
          <a:xfrm>
            <a:off x="4665274" y="5093230"/>
            <a:ext cx="2099318" cy="1922991"/>
          </a:xfrm>
          <a:prstGeom prst="rect">
            <a:avLst/>
          </a:prstGeom>
          <a:noFill/>
          <a:ln>
            <a:noFill/>
          </a:ln>
        </p:spPr>
      </p:pic>
      <p:pic>
        <p:nvPicPr>
          <p:cNvPr id="308" name="Google Shape;308;p50"/>
          <p:cNvPicPr preferRelativeResize="0"/>
          <p:nvPr/>
        </p:nvPicPr>
        <p:blipFill rotWithShape="1">
          <a:blip r:embed="rId5">
            <a:alphaModFix/>
          </a:blip>
          <a:srcRect t="2811" b="2811"/>
          <a:stretch/>
        </p:blipFill>
        <p:spPr>
          <a:xfrm>
            <a:off x="4665274" y="7371680"/>
            <a:ext cx="2099318" cy="1922991"/>
          </a:xfrm>
          <a:prstGeom prst="rect">
            <a:avLst/>
          </a:prstGeom>
          <a:noFill/>
          <a:ln>
            <a:noFill/>
          </a:ln>
        </p:spPr>
      </p:pic>
      <p:pic>
        <p:nvPicPr>
          <p:cNvPr id="309" name="Google Shape;309;p50"/>
          <p:cNvPicPr preferRelativeResize="0"/>
          <p:nvPr/>
        </p:nvPicPr>
        <p:blipFill rotWithShape="1">
          <a:blip r:embed="rId6">
            <a:alphaModFix/>
          </a:blip>
          <a:srcRect l="28825" r="28825"/>
          <a:stretch/>
        </p:blipFill>
        <p:spPr>
          <a:xfrm>
            <a:off x="0" y="0"/>
            <a:ext cx="4002489" cy="10483383"/>
          </a:xfrm>
          <a:prstGeom prst="rect">
            <a:avLst/>
          </a:prstGeom>
          <a:noFill/>
          <a:ln>
            <a:noFill/>
          </a:ln>
        </p:spPr>
      </p:pic>
      <p:grpSp>
        <p:nvGrpSpPr>
          <p:cNvPr id="310" name="Google Shape;310;p50"/>
          <p:cNvGrpSpPr/>
          <p:nvPr/>
        </p:nvGrpSpPr>
        <p:grpSpPr>
          <a:xfrm>
            <a:off x="-304847" y="955802"/>
            <a:ext cx="7069439" cy="1425369"/>
            <a:chOff x="0" y="0"/>
            <a:chExt cx="4645762" cy="1435927"/>
          </a:xfrm>
          <a:solidFill>
            <a:srgbClr val="1B75BC"/>
          </a:solidFill>
        </p:grpSpPr>
        <p:sp>
          <p:nvSpPr>
            <p:cNvPr id="311" name="Google Shape;311;p50"/>
            <p:cNvSpPr/>
            <p:nvPr/>
          </p:nvSpPr>
          <p:spPr>
            <a:xfrm>
              <a:off x="0" y="0"/>
              <a:ext cx="4645762" cy="1435927"/>
            </a:xfrm>
            <a:prstGeom prst="rect">
              <a:avLst/>
            </a:prstGeom>
            <a:grpFill/>
            <a:ln>
              <a:noFill/>
            </a:ln>
          </p:spPr>
          <p:txBody>
            <a:bodyPr spcFirstLastPara="1" wrap="square" lIns="123450" tIns="123450" rIns="123450" bIns="1234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2" name="Google Shape;312;p50"/>
            <p:cNvSpPr txBox="1"/>
            <p:nvPr/>
          </p:nvSpPr>
          <p:spPr>
            <a:xfrm>
              <a:off x="383778" y="374258"/>
              <a:ext cx="3878100" cy="848327"/>
            </a:xfrm>
            <a:prstGeom prst="rect">
              <a:avLst/>
            </a:prstGeom>
            <a:grpFill/>
            <a:ln>
              <a:noFill/>
            </a:ln>
          </p:spPr>
          <p:txBody>
            <a:bodyPr spcFirstLastPara="1" wrap="square" lIns="0" tIns="0" rIns="0" bIns="0" anchor="t" anchorCtr="0">
              <a:spAutoFit/>
            </a:bodyPr>
            <a:lstStyle/>
            <a:p>
              <a:pPr marL="0" marR="0" lvl="0" indent="0" algn="ctr" defTabSz="914400" rtl="0" eaLnBrk="1" fontAlgn="auto" latinLnBrk="0" hangingPunct="1">
                <a:lnSpc>
                  <a:spcPct val="113986"/>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a:ea typeface="+mn-ea"/>
                  <a:cs typeface="+mn-cs"/>
                </a:rPr>
                <a:t>LEADERSHIP</a:t>
              </a:r>
              <a:endParaRPr kumimoji="0" sz="195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13" name="Google Shape;313;p50"/>
          <p:cNvGrpSpPr/>
          <p:nvPr/>
        </p:nvGrpSpPr>
        <p:grpSpPr>
          <a:xfrm>
            <a:off x="7197076" y="2705100"/>
            <a:ext cx="8423923" cy="1557420"/>
            <a:chOff x="0" y="-47625"/>
            <a:chExt cx="5841000" cy="1568955"/>
          </a:xfrm>
        </p:grpSpPr>
        <p:sp>
          <p:nvSpPr>
            <p:cNvPr id="314" name="Google Shape;314;p50"/>
            <p:cNvSpPr txBox="1"/>
            <p:nvPr/>
          </p:nvSpPr>
          <p:spPr>
            <a:xfrm>
              <a:off x="0" y="-47625"/>
              <a:ext cx="5841000" cy="62295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1014"/>
                </a:lnSpc>
                <a:spcBef>
                  <a:spcPts val="0"/>
                </a:spcBef>
                <a:spcAft>
                  <a:spcPts val="0"/>
                </a:spcAft>
                <a:buClrTx/>
                <a:buSzTx/>
                <a:buFontTx/>
                <a:buNone/>
                <a:tabLst/>
                <a:defRPr/>
              </a:pPr>
              <a:r>
                <a:rPr kumimoji="0" lang="en-US" sz="2850" b="1" i="0" u="none" strike="noStrike" kern="1200" cap="none" spc="0" normalizeH="0" baseline="0" noProof="0" dirty="0">
                  <a:ln>
                    <a:noFill/>
                  </a:ln>
                  <a:solidFill>
                    <a:srgbClr val="1F497D">
                      <a:lumMod val="75000"/>
                    </a:srgbClr>
                  </a:solidFill>
                  <a:effectLst/>
                  <a:uLnTx/>
                  <a:uFillTx/>
                  <a:latin typeface="Calibri"/>
                  <a:ea typeface="+mn-ea"/>
                  <a:cs typeface="+mn-cs"/>
                </a:rPr>
                <a:t>GOVERNOR GREG ABBOTT</a:t>
              </a:r>
              <a:endParaRPr kumimoji="0" sz="195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315" name="Google Shape;315;p50"/>
            <p:cNvSpPr txBox="1"/>
            <p:nvPr/>
          </p:nvSpPr>
          <p:spPr>
            <a:xfrm>
              <a:off x="0" y="529151"/>
              <a:ext cx="5841000" cy="99217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rial"/>
                  <a:cs typeface="Arial"/>
                  <a:sym typeface="Arial"/>
                </a:rPr>
                <a:t>Current approval ratings are </a:t>
              </a:r>
              <a:r>
                <a:rPr kumimoji="0" lang="en-US" sz="3200" b="0" i="0" u="none" strike="noStrike" kern="1200" cap="none" spc="0" normalizeH="0" baseline="0" noProof="0" dirty="0" smtClean="0">
                  <a:ln>
                    <a:noFill/>
                  </a:ln>
                  <a:solidFill>
                    <a:prstClr val="black"/>
                  </a:solidFill>
                  <a:effectLst/>
                  <a:uLnTx/>
                  <a:uFillTx/>
                  <a:latin typeface="Calibri"/>
                  <a:ea typeface="Arial"/>
                  <a:cs typeface="Arial"/>
                  <a:sym typeface="Arial"/>
                </a:rPr>
                <a:t>low</a:t>
              </a:r>
              <a:r>
                <a:rPr kumimoji="0" lang="en-US" sz="3200" b="0" i="0" u="none" strike="noStrike" kern="1200" cap="none" spc="0" normalizeH="0" baseline="0" noProof="0" dirty="0">
                  <a:ln>
                    <a:noFill/>
                  </a:ln>
                  <a:solidFill>
                    <a:prstClr val="black"/>
                  </a:solidFill>
                  <a:effectLst/>
                  <a:uLnTx/>
                  <a:uFillTx/>
                  <a:latin typeface="Calibri"/>
                  <a:ea typeface="Arial"/>
                  <a:cs typeface="Arial"/>
                  <a:sym typeface="Arial"/>
                </a:rPr>
                <a:t>, but will that matter in the 2022 election?</a:t>
              </a:r>
              <a:endParaRPr kumimoji="0" sz="36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16" name="Google Shape;316;p50"/>
          <p:cNvGrpSpPr/>
          <p:nvPr/>
        </p:nvGrpSpPr>
        <p:grpSpPr>
          <a:xfrm>
            <a:off x="7197077" y="5046950"/>
            <a:ext cx="8423922" cy="1537928"/>
            <a:chOff x="0" y="-47625"/>
            <a:chExt cx="6414909" cy="1549321"/>
          </a:xfrm>
        </p:grpSpPr>
        <p:sp>
          <p:nvSpPr>
            <p:cNvPr id="317" name="Google Shape;317;p50"/>
            <p:cNvSpPr txBox="1"/>
            <p:nvPr/>
          </p:nvSpPr>
          <p:spPr>
            <a:xfrm>
              <a:off x="0" y="-47625"/>
              <a:ext cx="5916299" cy="59020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1103"/>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1F497D">
                      <a:lumMod val="75000"/>
                    </a:srgbClr>
                  </a:solidFill>
                  <a:effectLst/>
                  <a:uLnTx/>
                  <a:uFillTx/>
                  <a:latin typeface="Calibri"/>
                  <a:ea typeface="+mn-ea"/>
                  <a:cs typeface="+mn-cs"/>
                </a:rPr>
                <a:t>LT. GOVERNOR DAN PATRICK</a:t>
              </a:r>
              <a:endParaRPr kumimoji="0" sz="195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318" name="Google Shape;318;p50"/>
            <p:cNvSpPr txBox="1"/>
            <p:nvPr/>
          </p:nvSpPr>
          <p:spPr>
            <a:xfrm>
              <a:off x="9" y="509515"/>
              <a:ext cx="6414900" cy="99218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rial"/>
                  <a:cs typeface="Arial"/>
                  <a:sym typeface="Arial"/>
                </a:rPr>
                <a:t>It's Dan Patrick's Senate, and he makes the rules.</a:t>
              </a:r>
              <a:endParaRPr kumimoji="0" sz="3200" b="0" i="0" u="none" strike="noStrike" kern="1200" cap="none" spc="0" normalizeH="0" baseline="0" noProof="0" dirty="0">
                <a:ln>
                  <a:noFill/>
                </a:ln>
                <a:solidFill>
                  <a:prstClr val="black"/>
                </a:solidFill>
                <a:effectLst/>
                <a:uLnTx/>
                <a:uFillTx/>
                <a:latin typeface="Calibri"/>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He had 31 goals in 2021, and </a:t>
              </a: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he accomplished 26. </a:t>
              </a:r>
              <a:endParaRPr kumimoji="0" sz="3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19" name="Google Shape;319;p50"/>
          <p:cNvGrpSpPr/>
          <p:nvPr/>
        </p:nvGrpSpPr>
        <p:grpSpPr>
          <a:xfrm>
            <a:off x="7197077" y="7326768"/>
            <a:ext cx="8423922" cy="1557738"/>
            <a:chOff x="0" y="-47625"/>
            <a:chExt cx="5510700" cy="1569278"/>
          </a:xfrm>
        </p:grpSpPr>
        <p:sp>
          <p:nvSpPr>
            <p:cNvPr id="320" name="Google Shape;320;p50"/>
            <p:cNvSpPr txBox="1"/>
            <p:nvPr/>
          </p:nvSpPr>
          <p:spPr>
            <a:xfrm>
              <a:off x="0" y="-47625"/>
              <a:ext cx="5510700" cy="62295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1020"/>
                </a:lnSpc>
                <a:spcBef>
                  <a:spcPts val="0"/>
                </a:spcBef>
                <a:spcAft>
                  <a:spcPts val="0"/>
                </a:spcAft>
                <a:buClrTx/>
                <a:buSzTx/>
                <a:buFontTx/>
                <a:buNone/>
                <a:tabLst/>
                <a:defRPr/>
              </a:pPr>
              <a:r>
                <a:rPr kumimoji="0" lang="en-US" sz="2850" b="1" i="0" u="none" strike="noStrike" kern="1200" cap="none" spc="0" normalizeH="0" baseline="0" noProof="0" dirty="0">
                  <a:ln>
                    <a:noFill/>
                  </a:ln>
                  <a:solidFill>
                    <a:srgbClr val="1F497D">
                      <a:lumMod val="75000"/>
                    </a:srgbClr>
                  </a:solidFill>
                  <a:effectLst/>
                  <a:uLnTx/>
                  <a:uFillTx/>
                  <a:latin typeface="Calibri"/>
                  <a:ea typeface="+mn-ea"/>
                  <a:cs typeface="+mn-cs"/>
                </a:rPr>
                <a:t>SPEAKER DADE PHELAN</a:t>
              </a:r>
              <a:endParaRPr kumimoji="0" sz="195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321" name="Google Shape;321;p50"/>
            <p:cNvSpPr txBox="1"/>
            <p:nvPr/>
          </p:nvSpPr>
          <p:spPr>
            <a:xfrm>
              <a:off x="0" y="529472"/>
              <a:ext cx="5510700" cy="99218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rial"/>
                  <a:cs typeface="Arial"/>
                  <a:sym typeface="Arial"/>
                </a:rPr>
                <a:t>The original </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en-US" sz="3200" b="0" i="0" u="none" strike="noStrike" kern="1200" cap="none" spc="0" normalizeH="0" baseline="0" noProof="0" dirty="0">
                  <a:ln>
                    <a:noFill/>
                  </a:ln>
                  <a:solidFill>
                    <a:prstClr val="black"/>
                  </a:solidFill>
                  <a:effectLst/>
                  <a:uLnTx/>
                  <a:uFillTx/>
                  <a:latin typeface="Calibri"/>
                  <a:ea typeface="Arial"/>
                  <a:cs typeface="Arial"/>
                  <a:sym typeface="Arial"/>
                </a:rPr>
                <a:t>Phelan 83</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en-US" sz="3200" b="0" i="0" u="none" strike="noStrike" kern="1200" cap="none" spc="0" normalizeH="0" baseline="0" noProof="0" dirty="0">
                  <a:ln>
                    <a:noFill/>
                  </a:ln>
                  <a:solidFill>
                    <a:prstClr val="black"/>
                  </a:solidFill>
                  <a:effectLst/>
                  <a:uLnTx/>
                  <a:uFillTx/>
                  <a:latin typeface="Calibri"/>
                  <a:ea typeface="Arial"/>
                  <a:cs typeface="Arial"/>
                  <a:sym typeface="Arial"/>
                </a:rPr>
                <a:t> has </a:t>
              </a:r>
              <a:r>
                <a:rPr kumimoji="0" lang="en-US" sz="3200" b="0" i="0" u="none" strike="noStrike" kern="1200" cap="none" spc="0" normalizeH="0" baseline="0" noProof="0" dirty="0" smtClean="0">
                  <a:ln>
                    <a:noFill/>
                  </a:ln>
                  <a:solidFill>
                    <a:prstClr val="black"/>
                  </a:solidFill>
                  <a:effectLst/>
                  <a:uLnTx/>
                  <a:uFillTx/>
                  <a:latin typeface="Calibri"/>
                  <a:ea typeface="Arial"/>
                  <a:cs typeface="Arial"/>
                  <a:sym typeface="Arial"/>
                </a:rPr>
                <a:t>dwindled some, but he is on track for his second session as Speaker.</a:t>
              </a:r>
              <a:endParaRPr kumimoji="0" sz="3200" b="0" i="0" u="none" strike="noStrike" kern="1200" cap="none" spc="0" normalizeH="0" baseline="0" noProof="0" dirty="0">
                <a:ln>
                  <a:noFill/>
                </a:ln>
                <a:solidFill>
                  <a:prstClr val="black"/>
                </a:solidFill>
                <a:effectLst/>
                <a:uLnTx/>
                <a:uFillTx/>
                <a:latin typeface="Calibri"/>
                <a:ea typeface="Arial"/>
                <a:cs typeface="Arial"/>
                <a:sym typeface="Arial"/>
              </a:endParaRPr>
            </a:p>
          </p:txBody>
        </p:sp>
      </p:grpSp>
    </p:spTree>
    <p:extLst>
      <p:ext uri="{BB962C8B-B14F-4D97-AF65-F5344CB8AC3E}">
        <p14:creationId xmlns:p14="http://schemas.microsoft.com/office/powerpoint/2010/main" val="42422508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18" name="Google Shape;309;p50"/>
          <p:cNvPicPr preferRelativeResize="0"/>
          <p:nvPr/>
        </p:nvPicPr>
        <p:blipFill rotWithShape="1">
          <a:blip r:embed="rId3">
            <a:alphaModFix/>
          </a:blip>
          <a:srcRect l="28825" r="28825"/>
          <a:stretch/>
        </p:blipFill>
        <p:spPr>
          <a:xfrm>
            <a:off x="-30126" y="0"/>
            <a:ext cx="4002489" cy="10287000"/>
          </a:xfrm>
          <a:prstGeom prst="rect">
            <a:avLst/>
          </a:prstGeom>
          <a:noFill/>
          <a:ln>
            <a:noFill/>
          </a:ln>
        </p:spPr>
      </p:pic>
      <p:pic>
        <p:nvPicPr>
          <p:cNvPr id="326" name="Google Shape;326;p51"/>
          <p:cNvPicPr preferRelativeResize="0"/>
          <p:nvPr/>
        </p:nvPicPr>
        <p:blipFill rotWithShape="1">
          <a:blip r:embed="rId4">
            <a:alphaModFix/>
          </a:blip>
          <a:srcRect l="23775" t="35194" r="16263" b="27080"/>
          <a:stretch/>
        </p:blipFill>
        <p:spPr>
          <a:xfrm>
            <a:off x="4621343" y="2344458"/>
            <a:ext cx="2099318" cy="1922990"/>
          </a:xfrm>
          <a:prstGeom prst="rect">
            <a:avLst/>
          </a:prstGeom>
          <a:noFill/>
          <a:ln>
            <a:noFill/>
          </a:ln>
        </p:spPr>
      </p:pic>
      <p:pic>
        <p:nvPicPr>
          <p:cNvPr id="327" name="Google Shape;327;p51"/>
          <p:cNvPicPr preferRelativeResize="0"/>
          <p:nvPr/>
        </p:nvPicPr>
        <p:blipFill rotWithShape="1">
          <a:blip r:embed="rId5">
            <a:alphaModFix/>
          </a:blip>
          <a:srcRect b="29217"/>
          <a:stretch/>
        </p:blipFill>
        <p:spPr>
          <a:xfrm>
            <a:off x="4621343" y="4652155"/>
            <a:ext cx="2099318" cy="1922991"/>
          </a:xfrm>
          <a:prstGeom prst="rect">
            <a:avLst/>
          </a:prstGeom>
          <a:noFill/>
          <a:ln>
            <a:noFill/>
          </a:ln>
        </p:spPr>
      </p:pic>
      <p:pic>
        <p:nvPicPr>
          <p:cNvPr id="328" name="Google Shape;328;p51"/>
          <p:cNvPicPr preferRelativeResize="0"/>
          <p:nvPr/>
        </p:nvPicPr>
        <p:blipFill rotWithShape="1">
          <a:blip r:embed="rId6">
            <a:alphaModFix/>
          </a:blip>
          <a:srcRect b="30632"/>
          <a:stretch/>
        </p:blipFill>
        <p:spPr>
          <a:xfrm>
            <a:off x="4621343" y="7163937"/>
            <a:ext cx="2099318" cy="1922990"/>
          </a:xfrm>
          <a:prstGeom prst="rect">
            <a:avLst/>
          </a:prstGeom>
          <a:noFill/>
          <a:ln>
            <a:noFill/>
          </a:ln>
        </p:spPr>
      </p:pic>
      <p:grpSp>
        <p:nvGrpSpPr>
          <p:cNvPr id="330" name="Google Shape;330;p51"/>
          <p:cNvGrpSpPr/>
          <p:nvPr/>
        </p:nvGrpSpPr>
        <p:grpSpPr>
          <a:xfrm>
            <a:off x="0" y="624693"/>
            <a:ext cx="6720661" cy="1425369"/>
            <a:chOff x="-8038767" y="-98833"/>
            <a:chExt cx="5199671" cy="1435927"/>
          </a:xfrm>
        </p:grpSpPr>
        <p:sp>
          <p:nvSpPr>
            <p:cNvPr id="331" name="Google Shape;331;p51"/>
            <p:cNvSpPr/>
            <p:nvPr/>
          </p:nvSpPr>
          <p:spPr>
            <a:xfrm>
              <a:off x="-8038767" y="-98833"/>
              <a:ext cx="5199671" cy="1435927"/>
            </a:xfrm>
            <a:prstGeom prst="rect">
              <a:avLst/>
            </a:prstGeom>
            <a:solidFill>
              <a:srgbClr val="1B75BC"/>
            </a:solidFill>
            <a:ln>
              <a:noFill/>
            </a:ln>
          </p:spPr>
          <p:txBody>
            <a:bodyPr spcFirstLastPara="1" wrap="square" lIns="123450" tIns="123450" rIns="123450" bIns="1234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2" name="Google Shape;332;p51"/>
            <p:cNvSpPr txBox="1"/>
            <p:nvPr/>
          </p:nvSpPr>
          <p:spPr>
            <a:xfrm>
              <a:off x="-7609232" y="275425"/>
              <a:ext cx="4340700" cy="84832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3986"/>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a:ea typeface="+mn-ea"/>
                  <a:cs typeface="+mn-cs"/>
                </a:rPr>
                <a:t>LIEUTENANTS</a:t>
              </a:r>
              <a:endParaRPr kumimoji="0" sz="195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33" name="Google Shape;333;p51"/>
          <p:cNvGrpSpPr/>
          <p:nvPr/>
        </p:nvGrpSpPr>
        <p:grpSpPr>
          <a:xfrm>
            <a:off x="6971308" y="2307900"/>
            <a:ext cx="8649693" cy="1793606"/>
            <a:chOff x="0" y="-38100"/>
            <a:chExt cx="8457479" cy="1806891"/>
          </a:xfrm>
        </p:grpSpPr>
        <p:sp>
          <p:nvSpPr>
            <p:cNvPr id="334" name="Google Shape;334;p51"/>
            <p:cNvSpPr txBox="1"/>
            <p:nvPr/>
          </p:nvSpPr>
          <p:spPr>
            <a:xfrm>
              <a:off x="0" y="-38100"/>
              <a:ext cx="5426700" cy="74413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lumMod val="75000"/>
                    </a:srgbClr>
                  </a:solidFill>
                  <a:effectLst/>
                  <a:uLnTx/>
                  <a:uFillTx/>
                  <a:latin typeface="Calibri"/>
                  <a:ea typeface="+mn-ea"/>
                  <a:cs typeface="+mn-cs"/>
                </a:rPr>
                <a:t>SENATE FINANCE CHAIR</a:t>
              </a:r>
              <a:endParaRPr kumimoji="0" sz="1950" b="1" i="0" u="none" strike="noStrike" kern="1200" cap="none" spc="0" normalizeH="0" baseline="0" noProof="0" dirty="0">
                <a:ln>
                  <a:noFill/>
                </a:ln>
                <a:solidFill>
                  <a:srgbClr val="1F497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lumMod val="75000"/>
                    </a:srgbClr>
                  </a:solidFill>
                  <a:effectLst/>
                  <a:uLnTx/>
                  <a:uFillTx/>
                  <a:latin typeface="Calibri"/>
                  <a:ea typeface="+mn-ea"/>
                  <a:cs typeface="+mn-cs"/>
                </a:rPr>
                <a:t>SENATOR JANE NELSON</a:t>
              </a:r>
              <a:endParaRPr kumimoji="0" sz="195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335" name="Google Shape;335;p51"/>
            <p:cNvSpPr txBox="1"/>
            <p:nvPr/>
          </p:nvSpPr>
          <p:spPr>
            <a:xfrm>
              <a:off x="9" y="900634"/>
              <a:ext cx="8457470" cy="86815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Nelson is stepping down after serving in the Senate since 1993 &amp; as Finance Chair since 2017.</a:t>
              </a: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36" name="Google Shape;336;p51"/>
          <p:cNvGrpSpPr/>
          <p:nvPr/>
        </p:nvGrpSpPr>
        <p:grpSpPr>
          <a:xfrm>
            <a:off x="6971308" y="4615596"/>
            <a:ext cx="8649693" cy="1793615"/>
            <a:chOff x="0" y="-38100"/>
            <a:chExt cx="8457479" cy="1806901"/>
          </a:xfrm>
        </p:grpSpPr>
        <p:sp>
          <p:nvSpPr>
            <p:cNvPr id="337" name="Google Shape;337;p51"/>
            <p:cNvSpPr txBox="1"/>
            <p:nvPr/>
          </p:nvSpPr>
          <p:spPr>
            <a:xfrm>
              <a:off x="0" y="-38100"/>
              <a:ext cx="5426700" cy="74413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lumMod val="75000"/>
                    </a:srgbClr>
                  </a:solidFill>
                  <a:effectLst/>
                  <a:uLnTx/>
                  <a:uFillTx/>
                  <a:latin typeface="Calibri"/>
                  <a:ea typeface="+mn-ea"/>
                  <a:cs typeface="+mn-cs"/>
                </a:rPr>
                <a:t>SENATE EDUCATION CHAIR</a:t>
              </a:r>
              <a:endParaRPr kumimoji="0" sz="1950" b="1" i="0" u="none" strike="noStrike" kern="1200" cap="none" spc="0" normalizeH="0" baseline="0" noProof="0" dirty="0">
                <a:ln>
                  <a:noFill/>
                </a:ln>
                <a:solidFill>
                  <a:srgbClr val="1F497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lumMod val="75000"/>
                    </a:srgbClr>
                  </a:solidFill>
                  <a:effectLst/>
                  <a:uLnTx/>
                  <a:uFillTx/>
                  <a:latin typeface="Calibri"/>
                  <a:ea typeface="+mn-ea"/>
                  <a:cs typeface="+mn-cs"/>
                </a:rPr>
                <a:t>SENATOR LARRY TAYLOR</a:t>
              </a:r>
              <a:endParaRPr kumimoji="0" sz="195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338" name="Google Shape;338;p51"/>
            <p:cNvSpPr txBox="1"/>
            <p:nvPr/>
          </p:nvSpPr>
          <p:spPr>
            <a:xfrm>
              <a:off x="0" y="900643"/>
              <a:ext cx="8457479" cy="86815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Arial"/>
                  <a:cs typeface="Arial"/>
                  <a:sym typeface="Arial"/>
                </a:rPr>
                <a:t>Taylor, as he has chaired the Senate Education Committee since 2017, but he won’t return in 2023.</a:t>
              </a: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39" name="Google Shape;339;p51"/>
          <p:cNvGrpSpPr/>
          <p:nvPr/>
        </p:nvGrpSpPr>
        <p:grpSpPr>
          <a:xfrm>
            <a:off x="6971308" y="7127379"/>
            <a:ext cx="8878292" cy="1793614"/>
            <a:chOff x="0" y="-38100"/>
            <a:chExt cx="5175300" cy="1806898"/>
          </a:xfrm>
        </p:grpSpPr>
        <p:sp>
          <p:nvSpPr>
            <p:cNvPr id="340" name="Google Shape;340;p51"/>
            <p:cNvSpPr txBox="1"/>
            <p:nvPr/>
          </p:nvSpPr>
          <p:spPr>
            <a:xfrm>
              <a:off x="0" y="-38100"/>
              <a:ext cx="5175300" cy="74413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lumMod val="75000"/>
                    </a:srgbClr>
                  </a:solidFill>
                  <a:effectLst/>
                  <a:uLnTx/>
                  <a:uFillTx/>
                  <a:latin typeface="Calibri"/>
                  <a:ea typeface="+mn-ea"/>
                  <a:cs typeface="+mn-cs"/>
                </a:rPr>
                <a:t>HOUSE PUBLIC EDUCATION CHAIR</a:t>
              </a:r>
              <a:endParaRPr kumimoji="0" sz="1950" b="1" i="0" u="none" strike="noStrike" kern="1200" cap="none" spc="0" normalizeH="0" baseline="0" noProof="0" dirty="0">
                <a:ln>
                  <a:noFill/>
                </a:ln>
                <a:solidFill>
                  <a:srgbClr val="1F497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lumMod val="75000"/>
                    </a:srgbClr>
                  </a:solidFill>
                  <a:effectLst/>
                  <a:uLnTx/>
                  <a:uFillTx/>
                  <a:latin typeface="Calibri"/>
                  <a:ea typeface="+mn-ea"/>
                  <a:cs typeface="+mn-cs"/>
                </a:rPr>
                <a:t>REP. HAROLD DUTTON</a:t>
              </a:r>
              <a:endParaRPr kumimoji="0" sz="195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341" name="Google Shape;341;p51"/>
            <p:cNvSpPr txBox="1"/>
            <p:nvPr/>
          </p:nvSpPr>
          <p:spPr>
            <a:xfrm>
              <a:off x="0" y="900641"/>
              <a:ext cx="5175300" cy="86815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Arial"/>
                  <a:cs typeface="Arial"/>
                  <a:sym typeface="Arial"/>
                </a:rPr>
                <a:t>After 24 years on the committee, he finally became Chair</a:t>
              </a:r>
              <a:r>
                <a:rPr kumimoji="0" lang="en-US" sz="2800" b="0" i="0" u="none" strike="noStrike" kern="1200" cap="none" spc="0" normalizeH="0" baseline="0" noProof="0" dirty="0" smtClean="0">
                  <a:ln>
                    <a:noFill/>
                  </a:ln>
                  <a:solidFill>
                    <a:prstClr val="black"/>
                  </a:solidFill>
                  <a:effectLst/>
                  <a:uLnTx/>
                  <a:uFillTx/>
                  <a:latin typeface="Calibri"/>
                  <a:ea typeface="Arial"/>
                  <a:cs typeface="Arial"/>
                  <a:sym typeface="Arial"/>
                </a:rPr>
                <a:t>. But will he stay in that position?  </a:t>
              </a: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AutoShape 2" descr="C:\Users\CRome\Pictures\Huffman.webp"/>
          <p:cNvSpPr>
            <a:spLocks noChangeAspect="1" noChangeArrowheads="1"/>
          </p:cNvSpPr>
          <p:nvPr/>
        </p:nvSpPr>
        <p:spPr bwMode="auto">
          <a:xfrm>
            <a:off x="155574" y="-144463"/>
            <a:ext cx="2511425" cy="25114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5244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18" name="Google Shape;309;p50"/>
          <p:cNvPicPr preferRelativeResize="0"/>
          <p:nvPr/>
        </p:nvPicPr>
        <p:blipFill rotWithShape="1">
          <a:blip r:embed="rId3">
            <a:alphaModFix/>
          </a:blip>
          <a:srcRect l="28825" r="28825"/>
          <a:stretch/>
        </p:blipFill>
        <p:spPr>
          <a:xfrm>
            <a:off x="-30126" y="0"/>
            <a:ext cx="4002489" cy="10287000"/>
          </a:xfrm>
          <a:prstGeom prst="rect">
            <a:avLst/>
          </a:prstGeom>
          <a:noFill/>
          <a:ln>
            <a:noFill/>
          </a:ln>
        </p:spPr>
      </p:pic>
      <p:grpSp>
        <p:nvGrpSpPr>
          <p:cNvPr id="330" name="Google Shape;330;p51"/>
          <p:cNvGrpSpPr/>
          <p:nvPr/>
        </p:nvGrpSpPr>
        <p:grpSpPr>
          <a:xfrm>
            <a:off x="0" y="624693"/>
            <a:ext cx="6720661" cy="1425369"/>
            <a:chOff x="-8038767" y="-98833"/>
            <a:chExt cx="5199671" cy="1435927"/>
          </a:xfrm>
        </p:grpSpPr>
        <p:sp>
          <p:nvSpPr>
            <p:cNvPr id="331" name="Google Shape;331;p51"/>
            <p:cNvSpPr/>
            <p:nvPr/>
          </p:nvSpPr>
          <p:spPr>
            <a:xfrm>
              <a:off x="-8038767" y="-98833"/>
              <a:ext cx="5199671" cy="1435927"/>
            </a:xfrm>
            <a:prstGeom prst="rect">
              <a:avLst/>
            </a:prstGeom>
            <a:solidFill>
              <a:srgbClr val="1B75BC"/>
            </a:solidFill>
            <a:ln>
              <a:noFill/>
            </a:ln>
          </p:spPr>
          <p:txBody>
            <a:bodyPr spcFirstLastPara="1" wrap="square" lIns="123450" tIns="123450" rIns="123450" bIns="1234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2" name="Google Shape;332;p51"/>
            <p:cNvSpPr txBox="1"/>
            <p:nvPr/>
          </p:nvSpPr>
          <p:spPr>
            <a:xfrm>
              <a:off x="-7609232" y="275425"/>
              <a:ext cx="4340700" cy="84832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3986"/>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a:ea typeface="+mn-ea"/>
                  <a:cs typeface="+mn-cs"/>
                </a:rPr>
                <a:t>LIEUTENANTS</a:t>
              </a:r>
              <a:endParaRPr kumimoji="0" sz="195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33" name="Google Shape;333;p51"/>
          <p:cNvGrpSpPr/>
          <p:nvPr/>
        </p:nvGrpSpPr>
        <p:grpSpPr>
          <a:xfrm>
            <a:off x="6971308" y="2307900"/>
            <a:ext cx="8649693" cy="1717116"/>
            <a:chOff x="0" y="-38100"/>
            <a:chExt cx="8457479" cy="1729834"/>
          </a:xfrm>
        </p:grpSpPr>
        <p:sp>
          <p:nvSpPr>
            <p:cNvPr id="334" name="Google Shape;334;p51"/>
            <p:cNvSpPr txBox="1"/>
            <p:nvPr/>
          </p:nvSpPr>
          <p:spPr>
            <a:xfrm>
              <a:off x="0" y="-38100"/>
              <a:ext cx="5426700" cy="74413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lumMod val="75000"/>
                    </a:srgbClr>
                  </a:solidFill>
                  <a:effectLst/>
                  <a:uLnTx/>
                  <a:uFillTx/>
                  <a:latin typeface="Calibri"/>
                  <a:ea typeface="+mn-ea"/>
                  <a:cs typeface="+mn-cs"/>
                </a:rPr>
                <a:t>SENATE FINANCE CHAIR</a:t>
              </a:r>
              <a:endParaRPr kumimoji="0" sz="1950" b="1" i="0" u="none" strike="noStrike" kern="1200" cap="none" spc="0" normalizeH="0" baseline="0" noProof="0" dirty="0">
                <a:ln>
                  <a:noFill/>
                </a:ln>
                <a:solidFill>
                  <a:srgbClr val="1F497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lumMod val="75000"/>
                    </a:srgbClr>
                  </a:solidFill>
                  <a:effectLst/>
                  <a:uLnTx/>
                  <a:uFillTx/>
                  <a:latin typeface="Calibri"/>
                  <a:ea typeface="+mn-ea"/>
                  <a:cs typeface="+mn-cs"/>
                </a:rPr>
                <a:t>SENATOR </a:t>
              </a:r>
              <a:r>
                <a:rPr kumimoji="0" lang="en-US" sz="2400" b="1" i="0" u="none" strike="noStrike" kern="1200" cap="none" spc="0" normalizeH="0" baseline="0" noProof="0" dirty="0" smtClean="0">
                  <a:ln>
                    <a:noFill/>
                  </a:ln>
                  <a:solidFill>
                    <a:srgbClr val="1F497D">
                      <a:lumMod val="75000"/>
                    </a:srgbClr>
                  </a:solidFill>
                  <a:effectLst/>
                  <a:uLnTx/>
                  <a:uFillTx/>
                  <a:latin typeface="Calibri"/>
                  <a:ea typeface="+mn-ea"/>
                  <a:cs typeface="+mn-cs"/>
                </a:rPr>
                <a:t>JOAN HUFFMAN</a:t>
              </a:r>
              <a:endParaRPr kumimoji="0" sz="195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335" name="Google Shape;335;p51"/>
            <p:cNvSpPr txBox="1"/>
            <p:nvPr/>
          </p:nvSpPr>
          <p:spPr>
            <a:xfrm>
              <a:off x="9" y="823577"/>
              <a:ext cx="8457470" cy="86815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Huffman previously led State Affairs and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Redistricting.  </a:t>
              </a:r>
              <a:r>
                <a:rPr kumimoji="0" lang="en-US" sz="2800" b="0" i="0" u="none" strike="noStrike" kern="1200" cap="none" spc="0" normalizeH="0" baseline="0" noProof="0" dirty="0">
                  <a:ln>
                    <a:noFill/>
                  </a:ln>
                  <a:solidFill>
                    <a:prstClr val="black"/>
                  </a:solidFill>
                  <a:effectLst/>
                  <a:uLnTx/>
                  <a:uFillTx/>
                  <a:latin typeface="Calibri"/>
                  <a:ea typeface="+mn-ea"/>
                  <a:cs typeface="+mn-cs"/>
                </a:rPr>
                <a:t>Now she has been tapped to lead Finance.</a:t>
              </a:r>
            </a:p>
          </p:txBody>
        </p:sp>
      </p:grpSp>
      <p:grpSp>
        <p:nvGrpSpPr>
          <p:cNvPr id="336" name="Google Shape;336;p51"/>
          <p:cNvGrpSpPr/>
          <p:nvPr/>
        </p:nvGrpSpPr>
        <p:grpSpPr>
          <a:xfrm>
            <a:off x="6971308" y="4838700"/>
            <a:ext cx="8649693" cy="1793616"/>
            <a:chOff x="0" y="-38100"/>
            <a:chExt cx="8457479" cy="1806902"/>
          </a:xfrm>
        </p:grpSpPr>
        <p:sp>
          <p:nvSpPr>
            <p:cNvPr id="337" name="Google Shape;337;p51"/>
            <p:cNvSpPr txBox="1"/>
            <p:nvPr/>
          </p:nvSpPr>
          <p:spPr>
            <a:xfrm>
              <a:off x="0" y="-38100"/>
              <a:ext cx="5426700" cy="74413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lumMod val="75000"/>
                    </a:srgbClr>
                  </a:solidFill>
                  <a:effectLst/>
                  <a:uLnTx/>
                  <a:uFillTx/>
                  <a:latin typeface="Calibri"/>
                  <a:ea typeface="+mn-ea"/>
                  <a:cs typeface="+mn-cs"/>
                </a:rPr>
                <a:t>SENATE EDUCATION CHAIR</a:t>
              </a:r>
              <a:endParaRPr kumimoji="0" sz="1950" b="1" i="0" u="none" strike="noStrike" kern="1200" cap="none" spc="0" normalizeH="0" baseline="0" noProof="0" dirty="0">
                <a:ln>
                  <a:noFill/>
                </a:ln>
                <a:solidFill>
                  <a:srgbClr val="1F497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lumMod val="75000"/>
                    </a:srgbClr>
                  </a:solidFill>
                  <a:effectLst/>
                  <a:uLnTx/>
                  <a:uFillTx/>
                  <a:latin typeface="Calibri"/>
                  <a:ea typeface="+mn-ea"/>
                  <a:cs typeface="+mn-cs"/>
                </a:rPr>
                <a:t>SENATOR </a:t>
              </a:r>
              <a:r>
                <a:rPr kumimoji="0" lang="en-US" sz="2400" b="1" i="0" u="none" strike="noStrike" kern="1200" cap="none" spc="0" normalizeH="0" baseline="0" noProof="0" dirty="0" smtClean="0">
                  <a:ln>
                    <a:noFill/>
                  </a:ln>
                  <a:solidFill>
                    <a:srgbClr val="1F497D">
                      <a:lumMod val="75000"/>
                    </a:srgbClr>
                  </a:solidFill>
                  <a:effectLst/>
                  <a:uLnTx/>
                  <a:uFillTx/>
                  <a:latin typeface="Calibri"/>
                  <a:ea typeface="+mn-ea"/>
                  <a:cs typeface="+mn-cs"/>
                </a:rPr>
                <a:t>BRANDON CREIGHTON</a:t>
              </a:r>
              <a:endParaRPr kumimoji="0" sz="195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338" name="Google Shape;338;p51"/>
            <p:cNvSpPr txBox="1"/>
            <p:nvPr/>
          </p:nvSpPr>
          <p:spPr>
            <a:xfrm>
              <a:off x="0" y="900643"/>
              <a:ext cx="8457479" cy="86815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Arial"/>
                  <a:cs typeface="Arial"/>
                  <a:sym typeface="Arial"/>
                </a:rPr>
                <a:t>Higher Education and Education have been combined into one committee led by Creighton.</a:t>
              </a:r>
            </a:p>
          </p:txBody>
        </p:sp>
      </p:grpSp>
      <p:sp>
        <p:nvSpPr>
          <p:cNvPr id="2" name="AutoShape 2" descr="C:\Users\CRome\Pictures\Huffman.webp"/>
          <p:cNvSpPr>
            <a:spLocks noChangeAspect="1" noChangeArrowheads="1"/>
          </p:cNvSpPr>
          <p:nvPr/>
        </p:nvSpPr>
        <p:spPr bwMode="auto">
          <a:xfrm>
            <a:off x="155574" y="-144463"/>
            <a:ext cx="2511425" cy="25114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7"/>
          <p:cNvPicPr>
            <a:picLocks noChangeAspect="1"/>
          </p:cNvPicPr>
          <p:nvPr/>
        </p:nvPicPr>
        <p:blipFill>
          <a:blip r:embed="rId4"/>
          <a:srcRect l="25720" r="22519" b="14829"/>
          <a:stretch>
            <a:fillRect/>
          </a:stretch>
        </p:blipFill>
        <p:spPr>
          <a:xfrm>
            <a:off x="4621344" y="2280700"/>
            <a:ext cx="2100782" cy="1948400"/>
          </a:xfrm>
          <a:prstGeom prst="rect">
            <a:avLst/>
          </a:prstGeom>
        </p:spPr>
      </p:pic>
      <p:pic>
        <p:nvPicPr>
          <p:cNvPr id="20" name="Picture 8"/>
          <p:cNvPicPr>
            <a:picLocks noChangeAspect="1"/>
          </p:cNvPicPr>
          <p:nvPr/>
        </p:nvPicPr>
        <p:blipFill>
          <a:blip r:embed="rId5"/>
          <a:srcRect l="17955" r="23279" b="25570"/>
          <a:stretch>
            <a:fillRect/>
          </a:stretch>
        </p:blipFill>
        <p:spPr>
          <a:xfrm>
            <a:off x="4622076" y="4838700"/>
            <a:ext cx="2099317" cy="1994171"/>
          </a:xfrm>
          <a:prstGeom prst="rect">
            <a:avLst/>
          </a:prstGeom>
          <a:ln>
            <a:solidFill>
              <a:schemeClr val="tx1"/>
            </a:solidFill>
          </a:ln>
        </p:spPr>
      </p:pic>
    </p:spTree>
    <p:extLst>
      <p:ext uri="{BB962C8B-B14F-4D97-AF65-F5344CB8AC3E}">
        <p14:creationId xmlns:p14="http://schemas.microsoft.com/office/powerpoint/2010/main" val="2472337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7" y="713949"/>
            <a:ext cx="11232243" cy="1143000"/>
          </a:xfrm>
        </p:spPr>
        <p:txBody>
          <a:bodyPr/>
          <a:lstStyle/>
          <a:p>
            <a:r>
              <a:rPr lang="en-US" dirty="0" smtClean="0"/>
              <a:t>Recapture has grown by over 20% since initial HB 3 reduction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5894192"/>
              </p:ext>
            </p:extLst>
          </p:nvPr>
        </p:nvGraphicFramePr>
        <p:xfrm>
          <a:off x="1485900" y="2324100"/>
          <a:ext cx="14592300" cy="7315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title="Recapture 2026-2022"/>
          <p:cNvGraphicFramePr>
            <a:graphicFrameLocks/>
          </p:cNvGraphicFramePr>
          <p:nvPr>
            <p:extLst>
              <p:ext uri="{D42A27DB-BD31-4B8C-83A1-F6EECF244321}">
                <p14:modId xmlns:p14="http://schemas.microsoft.com/office/powerpoint/2010/main" val="1771206659"/>
              </p:ext>
            </p:extLst>
          </p:nvPr>
        </p:nvGraphicFramePr>
        <p:xfrm>
          <a:off x="1493157" y="2019300"/>
          <a:ext cx="14432643" cy="750237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6096000" y="9521676"/>
            <a:ext cx="982980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Source: TEA Summary of Finance data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 Preliminary estimated amount</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9368">
            <a:off x="9052731" y="3556801"/>
            <a:ext cx="1853867" cy="1853867"/>
          </a:xfrm>
          <a:prstGeom prst="rect">
            <a:avLst/>
          </a:prstGeom>
        </p:spPr>
      </p:pic>
      <p:sp>
        <p:nvSpPr>
          <p:cNvPr id="9" name="TextBox 8"/>
          <p:cNvSpPr txBox="1"/>
          <p:nvPr/>
        </p:nvSpPr>
        <p:spPr>
          <a:xfrm>
            <a:off x="9513816" y="3550079"/>
            <a:ext cx="1219200" cy="646331"/>
          </a:xfrm>
          <a:prstGeom prst="rect">
            <a:avLst/>
          </a:prstGeom>
          <a:noFill/>
        </p:spPr>
        <p:txBody>
          <a:bodyPr wrap="square" rtlCol="0">
            <a:spAutoFit/>
          </a:bodyPr>
          <a:lstStyle/>
          <a:p>
            <a:r>
              <a:rPr lang="en-US" sz="3600" b="1" dirty="0" smtClean="0">
                <a:solidFill>
                  <a:srgbClr val="FF0000"/>
                </a:solidFill>
              </a:rPr>
              <a:t>-5%</a:t>
            </a:r>
            <a:endParaRPr lang="en-US" sz="3600" b="1" dirty="0">
              <a:solidFill>
                <a:srgbClr val="FF0000"/>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1513">
            <a:off x="10988647" y="2442870"/>
            <a:ext cx="3300395" cy="3300395"/>
          </a:xfrm>
          <a:prstGeom prst="rect">
            <a:avLst/>
          </a:prstGeom>
        </p:spPr>
      </p:pic>
      <p:sp>
        <p:nvSpPr>
          <p:cNvPr id="11" name="TextBox 10"/>
          <p:cNvSpPr txBox="1"/>
          <p:nvPr/>
        </p:nvSpPr>
        <p:spPr>
          <a:xfrm>
            <a:off x="11816184" y="2628900"/>
            <a:ext cx="2019300" cy="769441"/>
          </a:xfrm>
          <a:prstGeom prst="rect">
            <a:avLst/>
          </a:prstGeom>
          <a:noFill/>
        </p:spPr>
        <p:txBody>
          <a:bodyPr wrap="square" rtlCol="0">
            <a:spAutoFit/>
          </a:bodyPr>
          <a:lstStyle/>
          <a:p>
            <a:r>
              <a:rPr lang="en-US" sz="4400" b="1" dirty="0" smtClean="0">
                <a:solidFill>
                  <a:srgbClr val="FF0000"/>
                </a:solidFill>
              </a:rPr>
              <a:t>+20%</a:t>
            </a:r>
            <a:endParaRPr lang="en-US" sz="4400" b="1" dirty="0">
              <a:solidFill>
                <a:srgbClr val="FF0000"/>
              </a:solidFill>
            </a:endParaRPr>
          </a:p>
        </p:txBody>
      </p:sp>
    </p:spTree>
    <p:extLst>
      <p:ext uri="{BB962C8B-B14F-4D97-AF65-F5344CB8AC3E}">
        <p14:creationId xmlns:p14="http://schemas.microsoft.com/office/powerpoint/2010/main" val="278602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2"/>
          <p:cNvPicPr preferRelativeResize="0"/>
          <p:nvPr/>
        </p:nvPicPr>
        <p:blipFill rotWithShape="1">
          <a:blip r:embed="rId3">
            <a:alphaModFix/>
          </a:blip>
          <a:srcRect l="32435" r="32434"/>
          <a:stretch/>
        </p:blipFill>
        <p:spPr>
          <a:xfrm>
            <a:off x="0" y="-1"/>
            <a:ext cx="6031032" cy="10092219"/>
          </a:xfrm>
          <a:prstGeom prst="rect">
            <a:avLst/>
          </a:prstGeom>
          <a:noFill/>
          <a:ln>
            <a:noFill/>
          </a:ln>
        </p:spPr>
      </p:pic>
      <p:grpSp>
        <p:nvGrpSpPr>
          <p:cNvPr id="347" name="Google Shape;347;p52"/>
          <p:cNvGrpSpPr/>
          <p:nvPr/>
        </p:nvGrpSpPr>
        <p:grpSpPr>
          <a:xfrm>
            <a:off x="1600200" y="345558"/>
            <a:ext cx="74676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9" name="Google Shape;349;p52"/>
            <p:cNvSpPr txBox="1"/>
            <p:nvPr/>
          </p:nvSpPr>
          <p:spPr>
            <a:xfrm>
              <a:off x="393731" y="272023"/>
              <a:ext cx="4118099" cy="2120785"/>
            </a:xfrm>
            <a:prstGeom prst="rect">
              <a:avLst/>
            </a:prstGeom>
            <a:grp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700" b="1" i="0" u="none" strike="noStrike" kern="1200" cap="none" spc="0" normalizeH="0" baseline="0" noProof="0" dirty="0">
                  <a:ln>
                    <a:noFill/>
                  </a:ln>
                  <a:solidFill>
                    <a:srgbClr val="FFFFFF"/>
                  </a:solidFill>
                  <a:effectLst/>
                  <a:uLnTx/>
                  <a:uFillTx/>
                  <a:latin typeface="Calibri"/>
                  <a:ea typeface="+mn-ea"/>
                  <a:cs typeface="+mn-cs"/>
                </a:rPr>
                <a:t>Legislative Turnover</a:t>
              </a:r>
              <a:endParaRPr kumimoji="0" sz="195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50" name="Google Shape;350;p52"/>
          <p:cNvGrpSpPr/>
          <p:nvPr/>
        </p:nvGrpSpPr>
        <p:grpSpPr>
          <a:xfrm>
            <a:off x="6934200" y="2324100"/>
            <a:ext cx="8610600" cy="6756601"/>
            <a:chOff x="0" y="-38100"/>
            <a:chExt cx="6339600" cy="6806649"/>
          </a:xfrm>
        </p:grpSpPr>
        <p:sp>
          <p:nvSpPr>
            <p:cNvPr id="351" name="Google Shape;351;p52"/>
            <p:cNvSpPr txBox="1"/>
            <p:nvPr/>
          </p:nvSpPr>
          <p:spPr>
            <a:xfrm>
              <a:off x="0" y="5166869"/>
              <a:ext cx="6339600" cy="72133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1036"/>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1B75BC"/>
                  </a:solidFill>
                  <a:effectLst/>
                  <a:uLnTx/>
                  <a:uFillTx/>
                  <a:latin typeface="Calibri"/>
                  <a:ea typeface="+mn-ea"/>
                  <a:cs typeface="+mn-cs"/>
                </a:rPr>
                <a:t>CHAIRMANSHIP CHANGES</a:t>
              </a:r>
              <a:endParaRPr kumimoji="0" sz="2250" b="1" i="0" u="none" strike="noStrike" kern="1200" cap="none" spc="0" normalizeH="0" baseline="0" noProof="0" dirty="0">
                <a:ln>
                  <a:noFill/>
                </a:ln>
                <a:solidFill>
                  <a:srgbClr val="1B75BC"/>
                </a:solidFill>
                <a:effectLst/>
                <a:uLnTx/>
                <a:uFillTx/>
                <a:latin typeface="Calibri"/>
                <a:ea typeface="+mn-ea"/>
                <a:cs typeface="+mn-cs"/>
              </a:endParaRPr>
            </a:p>
          </p:txBody>
        </p:sp>
        <p:sp>
          <p:nvSpPr>
            <p:cNvPr id="352" name="Google Shape;352;p52"/>
            <p:cNvSpPr txBox="1"/>
            <p:nvPr/>
          </p:nvSpPr>
          <p:spPr>
            <a:xfrm>
              <a:off x="0" y="5776369"/>
              <a:ext cx="6339600" cy="99218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rial"/>
                  <a:cs typeface="Arial"/>
                  <a:sym typeface="Arial"/>
                </a:rPr>
                <a:t>Several key chairs have announced retirements, and more could change.</a:t>
              </a:r>
              <a:endParaRPr kumimoji="0"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3" name="Google Shape;353;p52"/>
            <p:cNvSpPr txBox="1"/>
            <p:nvPr/>
          </p:nvSpPr>
          <p:spPr>
            <a:xfrm>
              <a:off x="0" y="-38100"/>
              <a:ext cx="6339600" cy="72133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1036"/>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1B75BC"/>
                  </a:solidFill>
                  <a:effectLst/>
                  <a:uLnTx/>
                  <a:uFillTx/>
                  <a:latin typeface="Calibri"/>
                  <a:ea typeface="+mn-ea"/>
                  <a:cs typeface="+mn-cs"/>
                </a:rPr>
                <a:t>REDISTRICTING</a:t>
              </a:r>
              <a:endParaRPr kumimoji="0" sz="2250" b="1" i="0" u="none" strike="noStrike" kern="1200" cap="none" spc="0" normalizeH="0" baseline="0" noProof="0" dirty="0">
                <a:ln>
                  <a:noFill/>
                </a:ln>
                <a:solidFill>
                  <a:srgbClr val="1B75BC"/>
                </a:solidFill>
                <a:effectLst/>
                <a:uLnTx/>
                <a:uFillTx/>
                <a:latin typeface="Calibri"/>
                <a:ea typeface="+mn-ea"/>
                <a:cs typeface="+mn-cs"/>
              </a:endParaRPr>
            </a:p>
          </p:txBody>
        </p:sp>
        <p:sp>
          <p:nvSpPr>
            <p:cNvPr id="354" name="Google Shape;354;p52"/>
            <p:cNvSpPr txBox="1"/>
            <p:nvPr/>
          </p:nvSpPr>
          <p:spPr>
            <a:xfrm>
              <a:off x="0" y="571401"/>
              <a:ext cx="6339600" cy="99218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rial"/>
                  <a:cs typeface="Arial"/>
                  <a:sym typeface="Arial"/>
                </a:rPr>
                <a:t>Redistricting typically brings changes in party break-down, in people, and in the schools they represent. </a:t>
              </a:r>
              <a:endParaRPr kumimoji="0"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5" name="Google Shape;355;p52"/>
            <p:cNvSpPr txBox="1"/>
            <p:nvPr/>
          </p:nvSpPr>
          <p:spPr>
            <a:xfrm>
              <a:off x="0" y="2255641"/>
              <a:ext cx="6339600" cy="72133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1036"/>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1B75BC"/>
                  </a:solidFill>
                  <a:effectLst/>
                  <a:uLnTx/>
                  <a:uFillTx/>
                  <a:latin typeface="Calibri"/>
                  <a:ea typeface="+mn-ea"/>
                  <a:cs typeface="+mn-cs"/>
                </a:rPr>
                <a:t>RETIREMENTS</a:t>
              </a:r>
              <a:endParaRPr kumimoji="0" sz="2250" b="1" i="0" u="none" strike="noStrike" kern="1200" cap="none" spc="0" normalizeH="0" baseline="0" noProof="0" dirty="0">
                <a:ln>
                  <a:noFill/>
                </a:ln>
                <a:solidFill>
                  <a:srgbClr val="1B75BC"/>
                </a:solidFill>
                <a:effectLst/>
                <a:uLnTx/>
                <a:uFillTx/>
                <a:latin typeface="Calibri"/>
                <a:ea typeface="+mn-ea"/>
                <a:cs typeface="+mn-cs"/>
              </a:endParaRPr>
            </a:p>
          </p:txBody>
        </p:sp>
        <p:sp>
          <p:nvSpPr>
            <p:cNvPr id="356" name="Google Shape;356;p52"/>
            <p:cNvSpPr txBox="1"/>
            <p:nvPr/>
          </p:nvSpPr>
          <p:spPr>
            <a:xfrm>
              <a:off x="0" y="2933859"/>
              <a:ext cx="5441958" cy="148827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sym typeface="Arial"/>
                </a:rPr>
                <a:t>Six</a:t>
              </a:r>
              <a:r>
                <a:rPr kumimoji="0" lang="en-US" sz="3200" b="0" i="0" u="none" strike="noStrike" kern="1200" cap="none" spc="0" normalizeH="0" baseline="0" noProof="0" dirty="0" smtClean="0">
                  <a:ln>
                    <a:noFill/>
                  </a:ln>
                  <a:solidFill>
                    <a:prstClr val="black"/>
                  </a:solidFill>
                  <a:effectLst/>
                  <a:uLnTx/>
                  <a:uFillTx/>
                  <a:latin typeface="Calibri"/>
                  <a:ea typeface="Arial"/>
                  <a:cs typeface="Arial"/>
                  <a:sym typeface="Arial"/>
                </a:rPr>
                <a:t> </a:t>
              </a:r>
              <a:r>
                <a:rPr kumimoji="0" lang="en-US" sz="3200" b="0" i="0" u="none" strike="noStrike" kern="1200" cap="none" spc="0" normalizeH="0" baseline="0" noProof="0" dirty="0">
                  <a:ln>
                    <a:noFill/>
                  </a:ln>
                  <a:solidFill>
                    <a:prstClr val="black"/>
                  </a:solidFill>
                  <a:effectLst/>
                  <a:uLnTx/>
                  <a:uFillTx/>
                  <a:latin typeface="Calibri"/>
                  <a:ea typeface="Arial"/>
                  <a:cs typeface="Arial"/>
                  <a:sym typeface="Arial"/>
                </a:rPr>
                <a:t>announced retirements in Senate and </a:t>
              </a:r>
              <a:r>
                <a:rPr kumimoji="0" lang="en-US" sz="3200" b="0" i="0" u="none" strike="noStrike" kern="1200" cap="none" spc="0" normalizeH="0" baseline="0" noProof="0" dirty="0" smtClean="0">
                  <a:ln>
                    <a:noFill/>
                  </a:ln>
                  <a:solidFill>
                    <a:prstClr val="black"/>
                  </a:solidFill>
                  <a:effectLst/>
                  <a:uLnTx/>
                  <a:uFillTx/>
                  <a:latin typeface="Calibri"/>
                  <a:ea typeface="Arial"/>
                  <a:cs typeface="Arial"/>
                  <a:sym typeface="Arial"/>
                </a:rPr>
                <a:t>27 </a:t>
              </a:r>
              <a:r>
                <a:rPr kumimoji="0" lang="en-US" sz="3200" b="0" i="0" u="none" strike="noStrike" kern="1200" cap="none" spc="0" normalizeH="0" baseline="0" noProof="0" dirty="0">
                  <a:ln>
                    <a:noFill/>
                  </a:ln>
                  <a:solidFill>
                    <a:prstClr val="black"/>
                  </a:solidFill>
                  <a:effectLst/>
                  <a:uLnTx/>
                  <a:uFillTx/>
                  <a:latin typeface="Calibri"/>
                  <a:ea typeface="Arial"/>
                  <a:cs typeface="Arial"/>
                  <a:sym typeface="Arial"/>
                </a:rPr>
                <a:t>in the House</a:t>
              </a:r>
              <a:r>
                <a:rPr kumimoji="0" lang="en-US" sz="3200" b="0" i="0" u="none" strike="noStrike" kern="1200" cap="none" spc="0" normalizeH="0" baseline="0" noProof="0" dirty="0" smtClean="0">
                  <a:ln>
                    <a:noFill/>
                  </a:ln>
                  <a:solidFill>
                    <a:prstClr val="black"/>
                  </a:solidFill>
                  <a:effectLst/>
                  <a:uLnTx/>
                  <a:uFillTx/>
                  <a:latin typeface="Calibri"/>
                  <a:ea typeface="Arial"/>
                  <a:cs typeface="Arial"/>
                  <a:sym typeface="Arial"/>
                </a:rPr>
                <a:t>. Plus two House members had their retirement decided by voters. (So far) </a:t>
              </a:r>
              <a:endParaRPr kumimoji="0" sz="2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646599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2"/>
          <p:cNvPicPr preferRelativeResize="0"/>
          <p:nvPr/>
        </p:nvPicPr>
        <p:blipFill rotWithShape="1">
          <a:blip r:embed="rId3">
            <a:alphaModFix/>
          </a:blip>
          <a:srcRect l="32435" r="32434"/>
          <a:stretch/>
        </p:blipFill>
        <p:spPr>
          <a:xfrm>
            <a:off x="0" y="-1"/>
            <a:ext cx="6031032" cy="10092219"/>
          </a:xfrm>
          <a:prstGeom prst="rect">
            <a:avLst/>
          </a:prstGeom>
          <a:noFill/>
          <a:ln>
            <a:noFill/>
          </a:ln>
        </p:spPr>
      </p:pic>
      <p:grpSp>
        <p:nvGrpSpPr>
          <p:cNvPr id="347" name="Google Shape;347;p52"/>
          <p:cNvGrpSpPr/>
          <p:nvPr/>
        </p:nvGrpSpPr>
        <p:grpSpPr>
          <a:xfrm>
            <a:off x="1600200" y="345558"/>
            <a:ext cx="74676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9" name="Google Shape;349;p52"/>
            <p:cNvSpPr txBox="1"/>
            <p:nvPr/>
          </p:nvSpPr>
          <p:spPr>
            <a:xfrm>
              <a:off x="393731" y="272023"/>
              <a:ext cx="4118099" cy="2120785"/>
            </a:xfrm>
            <a:prstGeom prst="rect">
              <a:avLst/>
            </a:prstGeom>
            <a:grp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700" b="1" i="0" u="none" strike="noStrike" kern="1200" cap="none" spc="0" normalizeH="0" baseline="0" noProof="0" dirty="0">
                  <a:ln>
                    <a:noFill/>
                  </a:ln>
                  <a:solidFill>
                    <a:srgbClr val="FFFFFF"/>
                  </a:solidFill>
                  <a:effectLst/>
                  <a:uLnTx/>
                  <a:uFillTx/>
                  <a:latin typeface="Calibri"/>
                  <a:ea typeface="+mn-ea"/>
                  <a:cs typeface="+mn-cs"/>
                </a:rPr>
                <a:t>Legislative Turnover</a:t>
              </a:r>
              <a:endParaRPr kumimoji="0" sz="1950" b="1" i="0" u="none" strike="noStrike" kern="1200" cap="none" spc="0" normalizeH="0" baseline="0" noProof="0" dirty="0">
                <a:ln>
                  <a:noFill/>
                </a:ln>
                <a:solidFill>
                  <a:prstClr val="black"/>
                </a:solidFill>
                <a:effectLst/>
                <a:uLnTx/>
                <a:uFillTx/>
                <a:latin typeface="Calibri"/>
                <a:ea typeface="+mn-ea"/>
                <a:cs typeface="+mn-cs"/>
              </a:endParaRPr>
            </a:p>
          </p:txBody>
        </p:sp>
      </p:grpSp>
      <p:graphicFrame>
        <p:nvGraphicFramePr>
          <p:cNvPr id="4" name="Table 3"/>
          <p:cNvGraphicFramePr>
            <a:graphicFrameLocks noGrp="1"/>
          </p:cNvGraphicFramePr>
          <p:nvPr>
            <p:extLst/>
          </p:nvPr>
        </p:nvGraphicFramePr>
        <p:xfrm>
          <a:off x="6477000" y="2933700"/>
          <a:ext cx="9220200" cy="4541520"/>
        </p:xfrm>
        <a:graphic>
          <a:graphicData uri="http://schemas.openxmlformats.org/drawingml/2006/table">
            <a:tbl>
              <a:tblPr firstRow="1" bandRow="1">
                <a:tableStyleId>{5C22544A-7EE6-4342-B048-85BDC9FD1C3A}</a:tableStyleId>
              </a:tblPr>
              <a:tblGrid>
                <a:gridCol w="3073400">
                  <a:extLst>
                    <a:ext uri="{9D8B030D-6E8A-4147-A177-3AD203B41FA5}">
                      <a16:colId xmlns:a16="http://schemas.microsoft.com/office/drawing/2014/main" val="3791771801"/>
                    </a:ext>
                  </a:extLst>
                </a:gridCol>
                <a:gridCol w="3073400">
                  <a:extLst>
                    <a:ext uri="{9D8B030D-6E8A-4147-A177-3AD203B41FA5}">
                      <a16:colId xmlns:a16="http://schemas.microsoft.com/office/drawing/2014/main" val="1588518654"/>
                    </a:ext>
                  </a:extLst>
                </a:gridCol>
                <a:gridCol w="3073400">
                  <a:extLst>
                    <a:ext uri="{9D8B030D-6E8A-4147-A177-3AD203B41FA5}">
                      <a16:colId xmlns:a16="http://schemas.microsoft.com/office/drawing/2014/main" val="2044446948"/>
                    </a:ext>
                  </a:extLst>
                </a:gridCol>
              </a:tblGrid>
              <a:tr h="370840">
                <a:tc>
                  <a:txBody>
                    <a:bodyPr/>
                    <a:lstStyle/>
                    <a:p>
                      <a:pPr algn="ctr"/>
                      <a:r>
                        <a:rPr lang="en-US" sz="3200" dirty="0" smtClean="0"/>
                        <a:t>Session/Year</a:t>
                      </a:r>
                      <a:endParaRPr lang="en-US" sz="3200" dirty="0"/>
                    </a:p>
                  </a:txBody>
                  <a:tcPr anchor="ctr"/>
                </a:tc>
                <a:tc>
                  <a:txBody>
                    <a:bodyPr/>
                    <a:lstStyle/>
                    <a:p>
                      <a:pPr algn="ctr"/>
                      <a:r>
                        <a:rPr lang="en-US" sz="3200" dirty="0" smtClean="0"/>
                        <a:t>Freshman House Members</a:t>
                      </a:r>
                      <a:endParaRPr lang="en-US" sz="3200" dirty="0"/>
                    </a:p>
                  </a:txBody>
                  <a:tcPr anchor="ctr"/>
                </a:tc>
                <a:tc>
                  <a:txBody>
                    <a:bodyPr/>
                    <a:lstStyle/>
                    <a:p>
                      <a:pPr algn="ctr"/>
                      <a:r>
                        <a:rPr lang="en-US" sz="3200" dirty="0" smtClean="0"/>
                        <a:t>Freshman Senate Members</a:t>
                      </a:r>
                      <a:endParaRPr lang="en-US" sz="3200" dirty="0"/>
                    </a:p>
                  </a:txBody>
                  <a:tcPr anchor="ctr"/>
                </a:tc>
                <a:extLst>
                  <a:ext uri="{0D108BD9-81ED-4DB2-BD59-A6C34878D82A}">
                    <a16:rowId xmlns:a16="http://schemas.microsoft.com/office/drawing/2014/main" val="1511561078"/>
                  </a:ext>
                </a:extLst>
              </a:tr>
              <a:tr h="370840">
                <a:tc>
                  <a:txBody>
                    <a:bodyPr/>
                    <a:lstStyle/>
                    <a:p>
                      <a:pPr algn="ctr"/>
                      <a:r>
                        <a:rPr lang="en-US" sz="3200" dirty="0" smtClean="0"/>
                        <a:t>83</a:t>
                      </a:r>
                      <a:r>
                        <a:rPr lang="en-US" sz="3200" baseline="30000" dirty="0" smtClean="0"/>
                        <a:t>rd</a:t>
                      </a:r>
                      <a:r>
                        <a:rPr lang="en-US" sz="3200" baseline="0" dirty="0" smtClean="0"/>
                        <a:t>/2013</a:t>
                      </a:r>
                      <a:endParaRPr lang="en-US" sz="3200" dirty="0"/>
                    </a:p>
                  </a:txBody>
                  <a:tcPr anchor="ctr"/>
                </a:tc>
                <a:tc>
                  <a:txBody>
                    <a:bodyPr/>
                    <a:lstStyle/>
                    <a:p>
                      <a:pPr algn="ctr"/>
                      <a:r>
                        <a:rPr lang="en-US" sz="3200" dirty="0" smtClean="0"/>
                        <a:t>41</a:t>
                      </a:r>
                      <a:endParaRPr lang="en-US" sz="3200" dirty="0"/>
                    </a:p>
                  </a:txBody>
                  <a:tcPr anchor="ctr"/>
                </a:tc>
                <a:tc>
                  <a:txBody>
                    <a:bodyPr/>
                    <a:lstStyle/>
                    <a:p>
                      <a:pPr algn="ctr"/>
                      <a:r>
                        <a:rPr lang="en-US" sz="3200" dirty="0" smtClean="0"/>
                        <a:t>5</a:t>
                      </a:r>
                      <a:endParaRPr lang="en-US" sz="3200" dirty="0"/>
                    </a:p>
                  </a:txBody>
                  <a:tcPr anchor="ctr"/>
                </a:tc>
                <a:extLst>
                  <a:ext uri="{0D108BD9-81ED-4DB2-BD59-A6C34878D82A}">
                    <a16:rowId xmlns:a16="http://schemas.microsoft.com/office/drawing/2014/main" val="326240559"/>
                  </a:ext>
                </a:extLst>
              </a:tr>
              <a:tr h="370840">
                <a:tc>
                  <a:txBody>
                    <a:bodyPr/>
                    <a:lstStyle/>
                    <a:p>
                      <a:pPr algn="ctr"/>
                      <a:r>
                        <a:rPr lang="en-US" sz="3200" dirty="0" smtClean="0"/>
                        <a:t>84</a:t>
                      </a:r>
                      <a:r>
                        <a:rPr lang="en-US" sz="3200" baseline="30000" dirty="0" smtClean="0"/>
                        <a:t>th</a:t>
                      </a:r>
                      <a:r>
                        <a:rPr lang="en-US" sz="3200" dirty="0" smtClean="0"/>
                        <a:t>/2015</a:t>
                      </a:r>
                      <a:endParaRPr lang="en-US" sz="3200" dirty="0"/>
                    </a:p>
                  </a:txBody>
                  <a:tcPr anchor="ctr"/>
                </a:tc>
                <a:tc>
                  <a:txBody>
                    <a:bodyPr/>
                    <a:lstStyle/>
                    <a:p>
                      <a:pPr algn="ctr"/>
                      <a:r>
                        <a:rPr lang="en-US" sz="3200" dirty="0" smtClean="0"/>
                        <a:t>24</a:t>
                      </a:r>
                      <a:endParaRPr lang="en-US" sz="3200" dirty="0"/>
                    </a:p>
                  </a:txBody>
                  <a:tcPr anchor="ctr"/>
                </a:tc>
                <a:tc>
                  <a:txBody>
                    <a:bodyPr/>
                    <a:lstStyle/>
                    <a:p>
                      <a:pPr algn="ctr"/>
                      <a:r>
                        <a:rPr lang="en-US" sz="3200" dirty="0" smtClean="0"/>
                        <a:t>8</a:t>
                      </a:r>
                      <a:endParaRPr lang="en-US" sz="3200" dirty="0"/>
                    </a:p>
                  </a:txBody>
                  <a:tcPr anchor="ctr"/>
                </a:tc>
                <a:extLst>
                  <a:ext uri="{0D108BD9-81ED-4DB2-BD59-A6C34878D82A}">
                    <a16:rowId xmlns:a16="http://schemas.microsoft.com/office/drawing/2014/main" val="3020019940"/>
                  </a:ext>
                </a:extLst>
              </a:tr>
              <a:tr h="370840">
                <a:tc>
                  <a:txBody>
                    <a:bodyPr/>
                    <a:lstStyle/>
                    <a:p>
                      <a:pPr algn="ctr"/>
                      <a:r>
                        <a:rPr lang="en-US" sz="3200" dirty="0" smtClean="0"/>
                        <a:t>85</a:t>
                      </a:r>
                      <a:r>
                        <a:rPr lang="en-US" sz="3200" baseline="30000" dirty="0" smtClean="0"/>
                        <a:t>th</a:t>
                      </a:r>
                      <a:r>
                        <a:rPr lang="en-US" sz="3200" dirty="0" smtClean="0"/>
                        <a:t>/2017</a:t>
                      </a:r>
                      <a:endParaRPr lang="en-US" sz="3200" dirty="0"/>
                    </a:p>
                  </a:txBody>
                  <a:tcPr anchor="ctr"/>
                </a:tc>
                <a:tc>
                  <a:txBody>
                    <a:bodyPr/>
                    <a:lstStyle/>
                    <a:p>
                      <a:pPr algn="ctr"/>
                      <a:r>
                        <a:rPr lang="en-US" sz="3200" dirty="0" smtClean="0"/>
                        <a:t>22</a:t>
                      </a:r>
                      <a:endParaRPr lang="en-US" sz="3200" dirty="0"/>
                    </a:p>
                  </a:txBody>
                  <a:tcPr anchor="ctr"/>
                </a:tc>
                <a:tc>
                  <a:txBody>
                    <a:bodyPr/>
                    <a:lstStyle/>
                    <a:p>
                      <a:pPr algn="ctr"/>
                      <a:r>
                        <a:rPr lang="en-US" sz="3200" dirty="0" smtClean="0"/>
                        <a:t>3</a:t>
                      </a:r>
                      <a:endParaRPr lang="en-US" sz="3200" dirty="0"/>
                    </a:p>
                  </a:txBody>
                  <a:tcPr anchor="ctr"/>
                </a:tc>
                <a:extLst>
                  <a:ext uri="{0D108BD9-81ED-4DB2-BD59-A6C34878D82A}">
                    <a16:rowId xmlns:a16="http://schemas.microsoft.com/office/drawing/2014/main" val="2997602590"/>
                  </a:ext>
                </a:extLst>
              </a:tr>
              <a:tr h="370840">
                <a:tc>
                  <a:txBody>
                    <a:bodyPr/>
                    <a:lstStyle/>
                    <a:p>
                      <a:pPr algn="ctr"/>
                      <a:r>
                        <a:rPr lang="en-US" sz="3200" dirty="0" smtClean="0"/>
                        <a:t>86</a:t>
                      </a:r>
                      <a:r>
                        <a:rPr lang="en-US" sz="3200" baseline="30000" dirty="0" smtClean="0"/>
                        <a:t>th</a:t>
                      </a:r>
                      <a:r>
                        <a:rPr lang="en-US" sz="3200" dirty="0" smtClean="0"/>
                        <a:t>/2019</a:t>
                      </a:r>
                      <a:endParaRPr lang="en-US" sz="3200" dirty="0"/>
                    </a:p>
                  </a:txBody>
                  <a:tcPr anchor="ctr"/>
                </a:tc>
                <a:tc>
                  <a:txBody>
                    <a:bodyPr/>
                    <a:lstStyle/>
                    <a:p>
                      <a:pPr algn="ctr"/>
                      <a:r>
                        <a:rPr lang="en-US" sz="3200" dirty="0" smtClean="0"/>
                        <a:t>27</a:t>
                      </a:r>
                      <a:endParaRPr lang="en-US" sz="3200" dirty="0"/>
                    </a:p>
                  </a:txBody>
                  <a:tcPr anchor="ctr"/>
                </a:tc>
                <a:tc>
                  <a:txBody>
                    <a:bodyPr/>
                    <a:lstStyle/>
                    <a:p>
                      <a:pPr algn="ctr"/>
                      <a:r>
                        <a:rPr lang="en-US" sz="3200" dirty="0" smtClean="0"/>
                        <a:t>6</a:t>
                      </a:r>
                      <a:endParaRPr lang="en-US" sz="3200" dirty="0"/>
                    </a:p>
                  </a:txBody>
                  <a:tcPr anchor="ctr"/>
                </a:tc>
                <a:extLst>
                  <a:ext uri="{0D108BD9-81ED-4DB2-BD59-A6C34878D82A}">
                    <a16:rowId xmlns:a16="http://schemas.microsoft.com/office/drawing/2014/main" val="3620394951"/>
                  </a:ext>
                </a:extLst>
              </a:tr>
              <a:tr h="370840">
                <a:tc>
                  <a:txBody>
                    <a:bodyPr/>
                    <a:lstStyle/>
                    <a:p>
                      <a:pPr algn="ctr"/>
                      <a:r>
                        <a:rPr lang="en-US" sz="3200" dirty="0" smtClean="0"/>
                        <a:t>87</a:t>
                      </a:r>
                      <a:r>
                        <a:rPr lang="en-US" sz="3200" baseline="30000" dirty="0" smtClean="0"/>
                        <a:t>th</a:t>
                      </a:r>
                      <a:r>
                        <a:rPr lang="en-US" sz="3200" dirty="0" smtClean="0"/>
                        <a:t>/2021</a:t>
                      </a:r>
                      <a:endParaRPr lang="en-US" sz="3200" dirty="0"/>
                    </a:p>
                  </a:txBody>
                  <a:tcPr anchor="ctr"/>
                </a:tc>
                <a:tc>
                  <a:txBody>
                    <a:bodyPr/>
                    <a:lstStyle/>
                    <a:p>
                      <a:pPr algn="ctr"/>
                      <a:r>
                        <a:rPr lang="en-US" sz="3200" dirty="0" smtClean="0"/>
                        <a:t>16</a:t>
                      </a:r>
                      <a:endParaRPr lang="en-US" sz="3200" dirty="0"/>
                    </a:p>
                  </a:txBody>
                  <a:tcPr anchor="ctr"/>
                </a:tc>
                <a:tc>
                  <a:txBody>
                    <a:bodyPr/>
                    <a:lstStyle/>
                    <a:p>
                      <a:pPr algn="ctr"/>
                      <a:r>
                        <a:rPr lang="en-US" sz="3200" dirty="0" smtClean="0"/>
                        <a:t>4</a:t>
                      </a:r>
                      <a:endParaRPr lang="en-US" sz="3200" dirty="0"/>
                    </a:p>
                  </a:txBody>
                  <a:tcPr anchor="ctr"/>
                </a:tc>
                <a:extLst>
                  <a:ext uri="{0D108BD9-81ED-4DB2-BD59-A6C34878D82A}">
                    <a16:rowId xmlns:a16="http://schemas.microsoft.com/office/drawing/2014/main" val="548912858"/>
                  </a:ext>
                </a:extLst>
              </a:tr>
              <a:tr h="370840">
                <a:tc>
                  <a:txBody>
                    <a:bodyPr/>
                    <a:lstStyle/>
                    <a:p>
                      <a:pPr algn="ctr"/>
                      <a:r>
                        <a:rPr lang="en-US" sz="3200" dirty="0" smtClean="0"/>
                        <a:t>88</a:t>
                      </a:r>
                      <a:r>
                        <a:rPr lang="en-US" sz="3200" baseline="30000" dirty="0" smtClean="0"/>
                        <a:t>th</a:t>
                      </a:r>
                      <a:r>
                        <a:rPr lang="en-US" sz="3200" dirty="0" smtClean="0"/>
                        <a:t>/2023</a:t>
                      </a:r>
                      <a:endParaRPr lang="en-US" sz="3200" dirty="0"/>
                    </a:p>
                  </a:txBody>
                  <a:tcPr/>
                </a:tc>
                <a:tc>
                  <a:txBody>
                    <a:bodyPr/>
                    <a:lstStyle/>
                    <a:p>
                      <a:pPr algn="ctr"/>
                      <a:r>
                        <a:rPr lang="en-US" sz="3200" i="1" baseline="0" dirty="0" smtClean="0"/>
                        <a:t>29 </a:t>
                      </a:r>
                      <a:r>
                        <a:rPr lang="en-US" sz="3200" i="1" baseline="0" dirty="0" smtClean="0"/>
                        <a:t>(so far)</a:t>
                      </a:r>
                      <a:endParaRPr lang="en-US" sz="3200" i="1" dirty="0"/>
                    </a:p>
                  </a:txBody>
                  <a:tcPr/>
                </a:tc>
                <a:tc>
                  <a:txBody>
                    <a:bodyPr/>
                    <a:lstStyle/>
                    <a:p>
                      <a:pPr algn="ctr"/>
                      <a:r>
                        <a:rPr lang="en-US" sz="3200" i="1" baseline="0" dirty="0" smtClean="0"/>
                        <a:t>6</a:t>
                      </a:r>
                      <a:endParaRPr lang="en-US" sz="3200" i="1" dirty="0"/>
                    </a:p>
                  </a:txBody>
                  <a:tcPr/>
                </a:tc>
                <a:extLst>
                  <a:ext uri="{0D108BD9-81ED-4DB2-BD59-A6C34878D82A}">
                    <a16:rowId xmlns:a16="http://schemas.microsoft.com/office/drawing/2014/main" val="2256787387"/>
                  </a:ext>
                </a:extLst>
              </a:tr>
            </a:tbl>
          </a:graphicData>
        </a:graphic>
      </p:graphicFrame>
    </p:spTree>
    <p:extLst>
      <p:ext uri="{BB962C8B-B14F-4D97-AF65-F5344CB8AC3E}">
        <p14:creationId xmlns:p14="http://schemas.microsoft.com/office/powerpoint/2010/main" val="18300112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2"/>
          <p:cNvPicPr preferRelativeResize="0"/>
          <p:nvPr/>
        </p:nvPicPr>
        <p:blipFill rotWithShape="1">
          <a:blip r:embed="rId3">
            <a:alphaModFix/>
          </a:blip>
          <a:srcRect l="32435" r="32434"/>
          <a:stretch/>
        </p:blipFill>
        <p:spPr>
          <a:xfrm>
            <a:off x="0" y="-1"/>
            <a:ext cx="6031032" cy="10092219"/>
          </a:xfrm>
          <a:prstGeom prst="rect">
            <a:avLst/>
          </a:prstGeom>
          <a:noFill/>
          <a:ln>
            <a:noFill/>
          </a:ln>
        </p:spPr>
      </p:pic>
      <p:grpSp>
        <p:nvGrpSpPr>
          <p:cNvPr id="347" name="Google Shape;347;p52"/>
          <p:cNvGrpSpPr/>
          <p:nvPr/>
        </p:nvGrpSpPr>
        <p:grpSpPr>
          <a:xfrm>
            <a:off x="1600200" y="345558"/>
            <a:ext cx="74676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9" name="Google Shape;349;p52"/>
            <p:cNvSpPr txBox="1"/>
            <p:nvPr/>
          </p:nvSpPr>
          <p:spPr>
            <a:xfrm>
              <a:off x="393731" y="272023"/>
              <a:ext cx="4118099" cy="2120785"/>
            </a:xfrm>
            <a:prstGeom prst="rect">
              <a:avLst/>
            </a:prstGeom>
            <a:grp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700" b="1" i="0" u="none" strike="noStrike" kern="1200" cap="none" spc="0" normalizeH="0" baseline="0" noProof="0" dirty="0">
                  <a:ln>
                    <a:noFill/>
                  </a:ln>
                  <a:solidFill>
                    <a:srgbClr val="FFFFFF"/>
                  </a:solidFill>
                  <a:effectLst/>
                  <a:uLnTx/>
                  <a:uFillTx/>
                  <a:latin typeface="Calibri"/>
                  <a:ea typeface="+mn-ea"/>
                  <a:cs typeface="+mn-cs"/>
                </a:rPr>
                <a:t>Legislative Turnover</a:t>
              </a:r>
              <a:endParaRPr kumimoji="0" sz="195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50" name="Google Shape;350;p52"/>
          <p:cNvGrpSpPr/>
          <p:nvPr/>
        </p:nvGrpSpPr>
        <p:grpSpPr>
          <a:xfrm>
            <a:off x="6858000" y="3009900"/>
            <a:ext cx="8464826" cy="4082922"/>
            <a:chOff x="109261" y="652780"/>
            <a:chExt cx="6344566" cy="4113167"/>
          </a:xfrm>
        </p:grpSpPr>
        <p:sp>
          <p:nvSpPr>
            <p:cNvPr id="353" name="Google Shape;353;p52"/>
            <p:cNvSpPr txBox="1"/>
            <p:nvPr/>
          </p:nvSpPr>
          <p:spPr>
            <a:xfrm>
              <a:off x="109261" y="652780"/>
              <a:ext cx="6339600" cy="87435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1036"/>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1B75BC"/>
                  </a:solidFill>
                  <a:effectLst/>
                  <a:uLnTx/>
                  <a:uFillTx/>
                  <a:latin typeface="Calibri"/>
                  <a:ea typeface="+mn-ea"/>
                  <a:cs typeface="+mn-cs"/>
                </a:rPr>
                <a:t>NOT RETURNING TO THE TEXAS SENATE</a:t>
              </a:r>
              <a:endParaRPr kumimoji="0" sz="2800" b="1" i="0" u="none" strike="noStrike" kern="1200" cap="none" spc="0" normalizeH="0" baseline="0" noProof="0" dirty="0">
                <a:ln>
                  <a:noFill/>
                </a:ln>
                <a:solidFill>
                  <a:srgbClr val="1B75BC"/>
                </a:solidFill>
                <a:effectLst/>
                <a:uLnTx/>
                <a:uFillTx/>
                <a:latin typeface="Calibri"/>
                <a:ea typeface="+mn-ea"/>
                <a:cs typeface="+mn-cs"/>
              </a:endParaRPr>
            </a:p>
          </p:txBody>
        </p:sp>
        <p:sp>
          <p:nvSpPr>
            <p:cNvPr id="354" name="Google Shape;354;p52"/>
            <p:cNvSpPr txBox="1"/>
            <p:nvPr/>
          </p:nvSpPr>
          <p:spPr>
            <a:xfrm>
              <a:off x="114227" y="1587868"/>
              <a:ext cx="6339600" cy="3178079"/>
            </a:xfrm>
            <a:prstGeom prst="rect">
              <a:avLst/>
            </a:prstGeom>
            <a:noFill/>
            <a:ln>
              <a:noFill/>
            </a:ln>
          </p:spPr>
          <p:txBody>
            <a:bodyPr spcFirstLastPara="1" wrap="square" lIns="0" tIns="0" rIns="0" bIns="0" anchor="t" anchorCtr="0">
              <a:spAutoFit/>
            </a:bodyPr>
            <a:lstStyle/>
            <a:p>
              <a:pPr marL="571500" marR="0" lvl="0"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Dawn Buckingham (R-Lakeway) </a:t>
              </a:r>
              <a:endParaRPr kumimoji="0" lang="en-US" sz="3600" b="0" i="0" u="none" strike="noStrike" kern="1200" cap="none" spc="0" normalizeH="0" baseline="0" noProof="0" dirty="0" smtClean="0">
                <a:ln>
                  <a:noFill/>
                </a:ln>
                <a:solidFill>
                  <a:prstClr val="black"/>
                </a:solidFill>
                <a:effectLst/>
                <a:uLnTx/>
                <a:uFillTx/>
                <a:latin typeface="Calibri"/>
                <a:ea typeface="+mn-ea"/>
                <a:cs typeface="+mn-cs"/>
              </a:endParaRPr>
            </a:p>
            <a:p>
              <a:pPr marL="571500" marR="0" lvl="0"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Eddie </a:t>
              </a:r>
              <a:r>
                <a:rPr kumimoji="0" lang="en-US" sz="3600" b="0" i="0" u="none" strike="noStrike" kern="1200" cap="none" spc="0" normalizeH="0" baseline="0" noProof="0" dirty="0">
                  <a:ln>
                    <a:noFill/>
                  </a:ln>
                  <a:solidFill>
                    <a:prstClr val="black"/>
                  </a:solidFill>
                  <a:effectLst/>
                  <a:uLnTx/>
                  <a:uFillTx/>
                  <a:latin typeface="Calibri"/>
                  <a:ea typeface="+mn-ea"/>
                  <a:cs typeface="+mn-cs"/>
                </a:rPr>
                <a:t>Lucio </a:t>
              </a: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(D-Brownsville)</a:t>
              </a:r>
            </a:p>
            <a:p>
              <a:pPr marL="571500" marR="0" lvl="0"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Jane </a:t>
              </a:r>
              <a:r>
                <a:rPr kumimoji="0" lang="en-US" sz="3600" b="0" i="0" u="none" strike="noStrike" kern="1200" cap="none" spc="0" normalizeH="0" baseline="0" noProof="0" dirty="0">
                  <a:ln>
                    <a:noFill/>
                  </a:ln>
                  <a:solidFill>
                    <a:prstClr val="black"/>
                  </a:solidFill>
                  <a:effectLst/>
                  <a:uLnTx/>
                  <a:uFillTx/>
                  <a:latin typeface="Calibri"/>
                  <a:ea typeface="+mn-ea"/>
                  <a:cs typeface="+mn-cs"/>
                </a:rPr>
                <a:t>Nelson (R-Flower </a:t>
              </a: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Mound)</a:t>
              </a:r>
            </a:p>
            <a:p>
              <a:pPr marL="571500" marR="0" lvl="0"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Kel </a:t>
              </a:r>
              <a:r>
                <a:rPr kumimoji="0" lang="en-US" sz="3600" b="0" i="0" u="none" strike="noStrike" kern="1200" cap="none" spc="0" normalizeH="0" baseline="0" noProof="0" dirty="0">
                  <a:ln>
                    <a:noFill/>
                  </a:ln>
                  <a:solidFill>
                    <a:prstClr val="black"/>
                  </a:solidFill>
                  <a:effectLst/>
                  <a:uLnTx/>
                  <a:uFillTx/>
                  <a:latin typeface="Calibri"/>
                  <a:ea typeface="+mn-ea"/>
                  <a:cs typeface="+mn-cs"/>
                </a:rPr>
                <a:t>Seliger (R-Amarillo</a:t>
              </a: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a:t>
              </a:r>
            </a:p>
            <a:p>
              <a:pPr marL="571500" marR="0" lvl="0"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Larry Taylor (R-Friendswood)</a:t>
              </a:r>
              <a:endParaRPr kumimoji="0" sz="4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4240375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2"/>
          <p:cNvPicPr preferRelativeResize="0"/>
          <p:nvPr/>
        </p:nvPicPr>
        <p:blipFill rotWithShape="1">
          <a:blip r:embed="rId3">
            <a:alphaModFix/>
          </a:blip>
          <a:srcRect l="32435" r="32434"/>
          <a:stretch/>
        </p:blipFill>
        <p:spPr>
          <a:xfrm>
            <a:off x="-1905000" y="-1"/>
            <a:ext cx="6031032" cy="10092219"/>
          </a:xfrm>
          <a:prstGeom prst="rect">
            <a:avLst/>
          </a:prstGeom>
          <a:noFill/>
          <a:ln>
            <a:noFill/>
          </a:ln>
        </p:spPr>
      </p:pic>
      <p:grpSp>
        <p:nvGrpSpPr>
          <p:cNvPr id="347" name="Google Shape;347;p52"/>
          <p:cNvGrpSpPr/>
          <p:nvPr/>
        </p:nvGrpSpPr>
        <p:grpSpPr>
          <a:xfrm>
            <a:off x="228600" y="383146"/>
            <a:ext cx="7467600" cy="1476608"/>
            <a:chOff x="0" y="0"/>
            <a:chExt cx="4905566" cy="2488334"/>
          </a:xfrm>
          <a:solidFill>
            <a:srgbClr val="1B75BC"/>
          </a:solidFill>
        </p:grpSpPr>
        <p:sp>
          <p:nvSpPr>
            <p:cNvPr id="348" name="Google Shape;348;p52"/>
            <p:cNvSpPr/>
            <p:nvPr/>
          </p:nvSpPr>
          <p:spPr>
            <a:xfrm>
              <a:off x="0" y="0"/>
              <a:ext cx="4905566" cy="2488334"/>
            </a:xfrm>
            <a:prstGeom prst="rect">
              <a:avLst/>
            </a:prstGeom>
            <a:grpFill/>
            <a:ln>
              <a:noFill/>
            </a:ln>
          </p:spPr>
          <p:txBody>
            <a:bodyPr spcFirstLastPara="1" wrap="square" lIns="123450" tIns="123450" rIns="123450" bIns="1234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9" name="Google Shape;349;p52"/>
            <p:cNvSpPr txBox="1"/>
            <p:nvPr/>
          </p:nvSpPr>
          <p:spPr>
            <a:xfrm>
              <a:off x="393731" y="272023"/>
              <a:ext cx="4118099" cy="2120785"/>
            </a:xfrm>
            <a:prstGeom prst="rect">
              <a:avLst/>
            </a:prstGeom>
            <a:grp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700" b="1" i="0" u="none" strike="noStrike" kern="1200" cap="none" spc="0" normalizeH="0" baseline="0" noProof="0" dirty="0">
                  <a:ln>
                    <a:noFill/>
                  </a:ln>
                  <a:solidFill>
                    <a:srgbClr val="FFFFFF"/>
                  </a:solidFill>
                  <a:effectLst/>
                  <a:uLnTx/>
                  <a:uFillTx/>
                  <a:latin typeface="Calibri"/>
                  <a:ea typeface="+mn-ea"/>
                  <a:cs typeface="+mn-cs"/>
                </a:rPr>
                <a:t>Legislative Turnover</a:t>
              </a:r>
              <a:endParaRPr kumimoji="0" sz="195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50" name="Google Shape;350;p52"/>
          <p:cNvGrpSpPr/>
          <p:nvPr/>
        </p:nvGrpSpPr>
        <p:grpSpPr>
          <a:xfrm>
            <a:off x="4648200" y="1899207"/>
            <a:ext cx="10058399" cy="8193011"/>
            <a:chOff x="-1193415" y="652780"/>
            <a:chExt cx="7538984" cy="8253704"/>
          </a:xfrm>
        </p:grpSpPr>
        <p:sp>
          <p:nvSpPr>
            <p:cNvPr id="353" name="Google Shape;353;p52"/>
            <p:cNvSpPr txBox="1"/>
            <p:nvPr/>
          </p:nvSpPr>
          <p:spPr>
            <a:xfrm>
              <a:off x="5969" y="652780"/>
              <a:ext cx="6339600" cy="87435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1036"/>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1B75BC"/>
                  </a:solidFill>
                  <a:effectLst/>
                  <a:uLnTx/>
                  <a:uFillTx/>
                  <a:latin typeface="Calibri"/>
                  <a:ea typeface="+mn-ea"/>
                  <a:cs typeface="+mn-cs"/>
                </a:rPr>
                <a:t>NOT RETURNING TO THE TEXAS HOUSE</a:t>
              </a:r>
              <a:endParaRPr kumimoji="0" sz="2800" b="1" i="0" u="none" strike="noStrike" kern="1200" cap="none" spc="0" normalizeH="0" baseline="0" noProof="0" dirty="0">
                <a:ln>
                  <a:noFill/>
                </a:ln>
                <a:solidFill>
                  <a:srgbClr val="1B75BC"/>
                </a:solidFill>
                <a:effectLst/>
                <a:uLnTx/>
                <a:uFillTx/>
                <a:latin typeface="Calibri"/>
                <a:ea typeface="+mn-ea"/>
                <a:cs typeface="+mn-cs"/>
              </a:endParaRPr>
            </a:p>
          </p:txBody>
        </p:sp>
        <p:sp>
          <p:nvSpPr>
            <p:cNvPr id="354" name="Google Shape;354;p52"/>
            <p:cNvSpPr txBox="1"/>
            <p:nvPr/>
          </p:nvSpPr>
          <p:spPr>
            <a:xfrm>
              <a:off x="-1193415" y="1527139"/>
              <a:ext cx="4626195" cy="7379345"/>
            </a:xfrm>
            <a:prstGeom prst="rect">
              <a:avLst/>
            </a:prstGeom>
            <a:noFill/>
            <a:ln>
              <a:noFill/>
            </a:ln>
          </p:spPr>
          <p:txBody>
            <a:bodyPr spcFirstLastPara="1" wrap="square" lIns="0" tIns="0" rIns="0" bIns="0" anchor="t" anchorCtr="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Kyle Biedermann (R-Fredericksburg</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Jeff Cason (R-Bedford)</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John Cyrier (R-Lockhart)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Jake Ellzey (R-Waxahachie)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John Frullo (R-Lubbock)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Dan Huberty (R-Humble)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Phil King (R-Weatherford)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Matt Krause (R-Fort Worth)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Lyle Larson (R-San Antonio)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Ben Leman (R-Iola)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Mayes Middleton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R-Wallisville)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Jim Murphy (R-Houston)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Chris Paddie (R-Marshall)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Tan Parker (R-Flower Mound)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Scott Sanford (R-McKinney</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Phil Stephenson (R-Wharton)</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James White (R-Hillister)</a:t>
              </a:r>
            </a:p>
          </p:txBody>
        </p:sp>
      </p:grpSp>
      <p:sp>
        <p:nvSpPr>
          <p:cNvPr id="2" name="TextBox 1"/>
          <p:cNvSpPr txBox="1"/>
          <p:nvPr/>
        </p:nvSpPr>
        <p:spPr>
          <a:xfrm>
            <a:off x="10972800" y="3009900"/>
            <a:ext cx="5029200" cy="526297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Michelle Beckley (D-Carrollton)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Garnet Coleman (D-Houston)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Jasmine Crockett (D-Dallas)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Joe Deshotel (D-Beaumont)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Alex Domiguez (D-Brownsville</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Art Fierro (D-El Paso</a:t>
            </a:r>
            <a:r>
              <a:rPr kumimoji="0" lang="en-US" sz="2800" b="0" i="1" u="none" strike="noStrike" kern="1200" cap="none" spc="0" normalizeH="0" baseline="0" noProof="0" dirty="0" smtClean="0">
                <a:ln>
                  <a:noFill/>
                </a:ln>
                <a:solidFill>
                  <a:prstClr val="black"/>
                </a:solidFill>
                <a:effectLst/>
                <a:uLnTx/>
                <a:uFillTx/>
                <a:latin typeface="Calibri"/>
                <a:ea typeface="+mn-ea"/>
                <a:cs typeface="+mn-cs"/>
              </a:rPr>
              <a: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Celia Israel (D-Austin)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Eddie Lucio, III (D-Brownsville</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Ina Minjarez (D-San Antonio)</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Leo Pacheco (D-San Antonio)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Eddie Rodriguez (D-Austin)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John Turner (D-Dallas) </a:t>
            </a:r>
          </a:p>
        </p:txBody>
      </p:sp>
    </p:spTree>
    <p:extLst>
      <p:ext uri="{BB962C8B-B14F-4D97-AF65-F5344CB8AC3E}">
        <p14:creationId xmlns:p14="http://schemas.microsoft.com/office/powerpoint/2010/main" val="15471353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2299043" cy="1143000"/>
          </a:xfrm>
        </p:spPr>
        <p:txBody>
          <a:bodyPr/>
          <a:lstStyle/>
          <a:p>
            <a:r>
              <a:rPr lang="en-US" dirty="0" smtClean="0"/>
              <a:t>Partisan balance not likely to change </a:t>
            </a:r>
            <a:endParaRPr lang="en-US" dirty="0"/>
          </a:p>
        </p:txBody>
      </p:sp>
      <p:pic>
        <p:nvPicPr>
          <p:cNvPr id="4" name="Content Placeholder 3">
            <a:extLst>
              <a:ext uri="{FF2B5EF4-FFF2-40B4-BE49-F238E27FC236}">
                <a16:creationId xmlns:a16="http://schemas.microsoft.com/office/drawing/2014/main" id="{6D12C73A-C507-4336-B026-643B7EB09D8E}"/>
              </a:ext>
            </a:extLst>
          </p:cNvPr>
          <p:cNvPicPr>
            <a:picLocks noGrp="1" noChangeAspect="1"/>
          </p:cNvPicPr>
          <p:nvPr>
            <p:ph idx="1"/>
          </p:nvPr>
        </p:nvPicPr>
        <p:blipFill>
          <a:blip r:embed="rId2"/>
          <a:stretch>
            <a:fillRect/>
          </a:stretch>
        </p:blipFill>
        <p:spPr>
          <a:xfrm>
            <a:off x="1493156" y="3318739"/>
            <a:ext cx="8049294" cy="452596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507BB35-5AA7-4CED-87A4-4D37F6E8396F}"/>
              </a:ext>
            </a:extLst>
          </p:cNvPr>
          <p:cNvPicPr>
            <a:picLocks noChangeAspect="1"/>
          </p:cNvPicPr>
          <p:nvPr/>
        </p:nvPicPr>
        <p:blipFill rotWithShape="1">
          <a:blip r:embed="rId3"/>
          <a:srcRect l="14804" r="13367"/>
          <a:stretch/>
        </p:blipFill>
        <p:spPr>
          <a:xfrm>
            <a:off x="10526789" y="3535280"/>
            <a:ext cx="5091041" cy="250880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493156" y="2425352"/>
            <a:ext cx="79556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a:ea typeface="+mn-ea"/>
                <a:cs typeface="+mn-cs"/>
              </a:rPr>
              <a:t>Texas House of Representatives</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10668000" y="2423347"/>
            <a:ext cx="48086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a:ea typeface="+mn-ea"/>
                <a:cs typeface="+mn-cs"/>
              </a:rPr>
              <a:t>Texas Senate</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1676400" y="8191500"/>
            <a:ext cx="7772400"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44% to 55% split likely to remain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2-3 seats may be in play</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10058400" y="8197516"/>
            <a:ext cx="7772400"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42% to 58% split likely to remain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13-18 split should hold steady</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5257800" y="3924300"/>
            <a:ext cx="533400" cy="2286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143500" y="3853934"/>
            <a:ext cx="762000" cy="369332"/>
          </a:xfrm>
          <a:prstGeom prst="rect">
            <a:avLst/>
          </a:prstGeom>
          <a:noFill/>
        </p:spPr>
        <p:txBody>
          <a:bodyPr wrap="square" rtlCol="0">
            <a:spAutoFit/>
          </a:bodyPr>
          <a:lstStyle/>
          <a:p>
            <a:pPr algn="ctr"/>
            <a:r>
              <a:rPr lang="en-US" dirty="0" smtClean="0"/>
              <a:t>2021</a:t>
            </a:r>
            <a:endParaRPr lang="en-US" dirty="0"/>
          </a:p>
        </p:txBody>
      </p:sp>
    </p:spTree>
    <p:extLst>
      <p:ext uri="{BB962C8B-B14F-4D97-AF65-F5344CB8AC3E}">
        <p14:creationId xmlns:p14="http://schemas.microsoft.com/office/powerpoint/2010/main" val="25876461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20437"/>
            <a:ext cx="14782800" cy="1143000"/>
          </a:xfrm>
        </p:spPr>
        <p:txBody>
          <a:bodyPr/>
          <a:lstStyle/>
          <a:p>
            <a:r>
              <a:rPr lang="en-US" sz="4800" dirty="0" smtClean="0"/>
              <a:t>Legislators with 50% or more of voting-age population residing in Chapter 49 District</a:t>
            </a:r>
            <a:endParaRPr lang="en-US" sz="4800" dirty="0"/>
          </a:p>
        </p:txBody>
      </p:sp>
      <p:sp>
        <p:nvSpPr>
          <p:cNvPr id="3" name="Text Placeholder 2"/>
          <p:cNvSpPr>
            <a:spLocks noGrp="1"/>
          </p:cNvSpPr>
          <p:nvPr>
            <p:ph type="body" idx="1"/>
          </p:nvPr>
        </p:nvSpPr>
        <p:spPr>
          <a:xfrm>
            <a:off x="2362200" y="2174875"/>
            <a:ext cx="4040188" cy="639762"/>
          </a:xfrm>
        </p:spPr>
        <p:txBody>
          <a:bodyPr>
            <a:noAutofit/>
          </a:bodyPr>
          <a:lstStyle/>
          <a:p>
            <a:pPr algn="ctr"/>
            <a:r>
              <a:rPr lang="en-US" sz="4000" dirty="0" smtClean="0"/>
              <a:t>Texas Senate</a:t>
            </a:r>
            <a:endParaRPr lang="en-US" sz="4000" dirty="0"/>
          </a:p>
        </p:txBody>
      </p:sp>
      <p:sp>
        <p:nvSpPr>
          <p:cNvPr id="5" name="Text Placeholder 4"/>
          <p:cNvSpPr>
            <a:spLocks noGrp="1"/>
          </p:cNvSpPr>
          <p:nvPr>
            <p:ph type="body" sz="quarter" idx="3"/>
          </p:nvPr>
        </p:nvSpPr>
        <p:spPr>
          <a:xfrm>
            <a:off x="10363200" y="2174875"/>
            <a:ext cx="4041775" cy="639762"/>
          </a:xfrm>
        </p:spPr>
        <p:txBody>
          <a:bodyPr>
            <a:noAutofit/>
          </a:bodyPr>
          <a:lstStyle/>
          <a:p>
            <a:pPr algn="ctr"/>
            <a:r>
              <a:rPr lang="en-US" sz="4000" dirty="0" smtClean="0"/>
              <a:t>Texas House</a:t>
            </a:r>
            <a:endParaRPr lang="en-US" sz="4000" dirty="0"/>
          </a:p>
        </p:txBody>
      </p:sp>
      <p:graphicFrame>
        <p:nvGraphicFramePr>
          <p:cNvPr id="7" name="Content Placeholder 6"/>
          <p:cNvGraphicFramePr>
            <a:graphicFrameLocks noGrp="1"/>
          </p:cNvGraphicFramePr>
          <p:nvPr>
            <p:ph sz="half" idx="2"/>
          </p:nvPr>
        </p:nvGraphicFramePr>
        <p:xfrm>
          <a:off x="762000" y="2922588"/>
          <a:ext cx="6934200" cy="68691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7"/>
          <p:cNvGraphicFramePr>
            <a:graphicFrameLocks noGrp="1"/>
          </p:cNvGraphicFramePr>
          <p:nvPr>
            <p:ph sz="quarter" idx="4"/>
          </p:nvPr>
        </p:nvGraphicFramePr>
        <p:xfrm>
          <a:off x="8686800" y="2922588"/>
          <a:ext cx="6965950" cy="686911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4382294" y="4152900"/>
            <a:ext cx="202009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a:ea typeface="+mn-ea"/>
                <a:cs typeface="+mn-cs"/>
              </a:rPr>
              <a:t>35%</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2218090" y="4069101"/>
            <a:ext cx="202009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a:ea typeface="+mn-ea"/>
                <a:cs typeface="+mn-cs"/>
              </a:rPr>
              <a:t>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a:ea typeface="+mn-ea"/>
                <a:cs typeface="+mn-cs"/>
              </a:rPr>
              <a:t>32%</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015072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Friends in the Senate?</a:t>
            </a:r>
            <a:endParaRPr lang="en-US" dirty="0"/>
          </a:p>
        </p:txBody>
      </p:sp>
      <p:graphicFrame>
        <p:nvGraphicFramePr>
          <p:cNvPr id="4" name="Content Placeholder 3"/>
          <p:cNvGraphicFramePr>
            <a:graphicFrameLocks noGrp="1"/>
          </p:cNvGraphicFramePr>
          <p:nvPr>
            <p:ph idx="1"/>
          </p:nvPr>
        </p:nvGraphicFramePr>
        <p:xfrm>
          <a:off x="1509199" y="2324100"/>
          <a:ext cx="10454201" cy="6416040"/>
        </p:xfrm>
        <a:graphic>
          <a:graphicData uri="http://schemas.openxmlformats.org/drawingml/2006/table">
            <a:tbl>
              <a:tblPr firstRow="1">
                <a:tableStyleId>{B301B821-A1FF-4177-AEE7-76D212191A09}</a:tableStyleId>
              </a:tblPr>
              <a:tblGrid>
                <a:gridCol w="2570705">
                  <a:extLst>
                    <a:ext uri="{9D8B030D-6E8A-4147-A177-3AD203B41FA5}">
                      <a16:colId xmlns:a16="http://schemas.microsoft.com/office/drawing/2014/main" val="463178925"/>
                    </a:ext>
                  </a:extLst>
                </a:gridCol>
                <a:gridCol w="3838920">
                  <a:extLst>
                    <a:ext uri="{9D8B030D-6E8A-4147-A177-3AD203B41FA5}">
                      <a16:colId xmlns:a16="http://schemas.microsoft.com/office/drawing/2014/main" val="3650483422"/>
                    </a:ext>
                  </a:extLst>
                </a:gridCol>
                <a:gridCol w="1371043">
                  <a:extLst>
                    <a:ext uri="{9D8B030D-6E8A-4147-A177-3AD203B41FA5}">
                      <a16:colId xmlns:a16="http://schemas.microsoft.com/office/drawing/2014/main" val="3264979706"/>
                    </a:ext>
                  </a:extLst>
                </a:gridCol>
                <a:gridCol w="2673533">
                  <a:extLst>
                    <a:ext uri="{9D8B030D-6E8A-4147-A177-3AD203B41FA5}">
                      <a16:colId xmlns:a16="http://schemas.microsoft.com/office/drawing/2014/main" val="988155573"/>
                    </a:ext>
                  </a:extLst>
                </a:gridCol>
              </a:tblGrid>
              <a:tr h="877920">
                <a:tc>
                  <a:txBody>
                    <a:bodyPr/>
                    <a:lstStyle/>
                    <a:p>
                      <a:pPr algn="ctr" fontAlgn="b"/>
                      <a:r>
                        <a:rPr lang="en-US" sz="3200" u="none" strike="noStrike" dirty="0">
                          <a:effectLst/>
                        </a:rPr>
                        <a:t>Senate District</a:t>
                      </a:r>
                      <a:endParaRPr lang="en-US" sz="3200" b="1" i="0" u="none" strike="noStrike" dirty="0">
                        <a:effectLst/>
                        <a:latin typeface="Arial" panose="020B0604020202020204" pitchFamily="34" charset="0"/>
                      </a:endParaRPr>
                    </a:p>
                  </a:txBody>
                  <a:tcPr marL="6350" marR="6350" marT="6350" marB="0" anchor="b"/>
                </a:tc>
                <a:tc>
                  <a:txBody>
                    <a:bodyPr/>
                    <a:lstStyle/>
                    <a:p>
                      <a:pPr algn="ctr" fontAlgn="b"/>
                      <a:r>
                        <a:rPr lang="en-US" sz="3200" u="none" strike="noStrike" dirty="0">
                          <a:effectLst/>
                        </a:rPr>
                        <a:t>Senator in 88th</a:t>
                      </a:r>
                      <a:endParaRPr lang="en-US" sz="3200" b="1" i="0" u="none" strike="noStrike" dirty="0">
                        <a:effectLst/>
                        <a:latin typeface="Arial" panose="020B0604020202020204" pitchFamily="34" charset="0"/>
                      </a:endParaRPr>
                    </a:p>
                  </a:txBody>
                  <a:tcPr marL="6350" marR="6350" marT="6350" marB="0" anchor="b"/>
                </a:tc>
                <a:tc>
                  <a:txBody>
                    <a:bodyPr/>
                    <a:lstStyle/>
                    <a:p>
                      <a:pPr algn="ctr" fontAlgn="b"/>
                      <a:r>
                        <a:rPr lang="en-US" sz="3200" u="none" strike="noStrike" dirty="0">
                          <a:effectLst/>
                        </a:rPr>
                        <a:t>Party</a:t>
                      </a:r>
                      <a:endParaRPr lang="en-US" sz="3200" b="1" i="0" u="none" strike="noStrike" dirty="0">
                        <a:effectLst/>
                        <a:latin typeface="Arial" panose="020B0604020202020204" pitchFamily="34" charset="0"/>
                      </a:endParaRPr>
                    </a:p>
                  </a:txBody>
                  <a:tcPr marL="6350" marR="6350" marT="6350" marB="0" anchor="b"/>
                </a:tc>
                <a:tc>
                  <a:txBody>
                    <a:bodyPr/>
                    <a:lstStyle/>
                    <a:p>
                      <a:pPr algn="ctr" fontAlgn="b"/>
                      <a:r>
                        <a:rPr lang="en-US" sz="3200" u="none" strike="noStrike" dirty="0">
                          <a:effectLst/>
                        </a:rPr>
                        <a:t>% Pop 18+ </a:t>
                      </a:r>
                      <a:endParaRPr lang="en-US" sz="3200" u="none" strike="noStrike" dirty="0" smtClean="0">
                        <a:effectLst/>
                      </a:endParaRPr>
                    </a:p>
                    <a:p>
                      <a:pPr algn="ctr" fontAlgn="b"/>
                      <a:r>
                        <a:rPr lang="en-US" sz="3200" u="none" strike="noStrike" dirty="0" smtClean="0">
                          <a:effectLst/>
                        </a:rPr>
                        <a:t>in </a:t>
                      </a:r>
                      <a:r>
                        <a:rPr lang="en-US" sz="3200" u="none" strike="noStrike" dirty="0">
                          <a:effectLst/>
                        </a:rPr>
                        <a:t>Ch 49</a:t>
                      </a:r>
                      <a:endParaRPr lang="en-US" sz="3200" b="1"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2389416755"/>
                  </a:ext>
                </a:extLst>
              </a:tr>
              <a:tr h="446662">
                <a:tc>
                  <a:txBody>
                    <a:bodyPr/>
                    <a:lstStyle/>
                    <a:p>
                      <a:pPr algn="ctr" fontAlgn="b"/>
                      <a:r>
                        <a:rPr lang="en-US" sz="3200" u="none" strike="noStrike" dirty="0">
                          <a:effectLst/>
                        </a:rPr>
                        <a:t>14</a:t>
                      </a:r>
                      <a:endParaRPr lang="en-US" sz="3200" b="0" i="0" u="none" strike="noStrike" dirty="0">
                        <a:effectLst/>
                        <a:latin typeface="Arial" panose="020B0604020202020204" pitchFamily="34" charset="0"/>
                      </a:endParaRPr>
                    </a:p>
                  </a:txBody>
                  <a:tcPr marL="6350" marR="6350" marT="6350" marB="0" anchor="b"/>
                </a:tc>
                <a:tc>
                  <a:txBody>
                    <a:bodyPr/>
                    <a:lstStyle/>
                    <a:p>
                      <a:pPr algn="l" fontAlgn="ctr"/>
                      <a:r>
                        <a:rPr lang="en-US" sz="3200" u="none" strike="noStrike" dirty="0">
                          <a:effectLst/>
                        </a:rPr>
                        <a:t>Sarah Eckhardt</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3200" u="none" strike="noStrike" dirty="0">
                          <a:effectLst/>
                        </a:rPr>
                        <a:t>D</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en-US" sz="3200" u="none" strike="noStrike" dirty="0">
                          <a:effectLst/>
                        </a:rPr>
                        <a:t>99%</a:t>
                      </a:r>
                      <a:endParaRPr lang="en-US" sz="32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1193507288"/>
                  </a:ext>
                </a:extLst>
              </a:tr>
              <a:tr h="446662">
                <a:tc>
                  <a:txBody>
                    <a:bodyPr/>
                    <a:lstStyle/>
                    <a:p>
                      <a:pPr algn="ctr" fontAlgn="b"/>
                      <a:r>
                        <a:rPr lang="en-US" sz="3200" u="none" strike="noStrike" dirty="0">
                          <a:effectLst/>
                        </a:rPr>
                        <a:t>12</a:t>
                      </a:r>
                      <a:endParaRPr lang="en-US" sz="3200" b="0" i="0" u="none" strike="noStrike" dirty="0">
                        <a:effectLst/>
                        <a:latin typeface="Arial" panose="020B0604020202020204" pitchFamily="34" charset="0"/>
                      </a:endParaRPr>
                    </a:p>
                  </a:txBody>
                  <a:tcPr marL="6350" marR="6350" marT="6350" marB="0" anchor="b"/>
                </a:tc>
                <a:tc>
                  <a:txBody>
                    <a:bodyPr/>
                    <a:lstStyle/>
                    <a:p>
                      <a:pPr algn="l" fontAlgn="ctr"/>
                      <a:r>
                        <a:rPr lang="en-US" sz="3200" i="1" u="none" strike="noStrike" dirty="0">
                          <a:effectLst/>
                        </a:rPr>
                        <a:t>Tan Parker</a:t>
                      </a:r>
                      <a:endParaRPr lang="en-US" sz="3200" b="0" i="1"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3200" u="none" strike="noStrike" dirty="0">
                          <a:effectLst/>
                        </a:rPr>
                        <a:t>R</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en-US" sz="3200" u="none" strike="noStrike" dirty="0">
                          <a:effectLst/>
                        </a:rPr>
                        <a:t>94%</a:t>
                      </a:r>
                      <a:endParaRPr lang="en-US" sz="32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3433995191"/>
                  </a:ext>
                </a:extLst>
              </a:tr>
              <a:tr h="446662">
                <a:tc>
                  <a:txBody>
                    <a:bodyPr/>
                    <a:lstStyle/>
                    <a:p>
                      <a:pPr algn="ctr" fontAlgn="b"/>
                      <a:r>
                        <a:rPr lang="en-US" sz="3200" u="none" strike="noStrike" dirty="0">
                          <a:effectLst/>
                        </a:rPr>
                        <a:t>25</a:t>
                      </a:r>
                      <a:endParaRPr lang="en-US" sz="3200" b="0" i="0" u="none" strike="noStrike" dirty="0">
                        <a:effectLst/>
                        <a:latin typeface="Arial" panose="020B0604020202020204" pitchFamily="34" charset="0"/>
                      </a:endParaRPr>
                    </a:p>
                  </a:txBody>
                  <a:tcPr marL="6350" marR="6350" marT="6350" marB="0" anchor="b"/>
                </a:tc>
                <a:tc>
                  <a:txBody>
                    <a:bodyPr/>
                    <a:lstStyle/>
                    <a:p>
                      <a:pPr algn="l" fontAlgn="ctr"/>
                      <a:r>
                        <a:rPr lang="en-US" sz="3200" u="none" strike="noStrike" dirty="0">
                          <a:effectLst/>
                        </a:rPr>
                        <a:t>Donna Campbell</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3200" u="none" strike="noStrike" dirty="0">
                          <a:effectLst/>
                        </a:rPr>
                        <a:t>R</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en-US" sz="3200" u="none" strike="noStrike" dirty="0">
                          <a:effectLst/>
                        </a:rPr>
                        <a:t>82%</a:t>
                      </a:r>
                      <a:endParaRPr lang="en-US" sz="32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434844390"/>
                  </a:ext>
                </a:extLst>
              </a:tr>
              <a:tr h="446662">
                <a:tc>
                  <a:txBody>
                    <a:bodyPr/>
                    <a:lstStyle/>
                    <a:p>
                      <a:pPr algn="ctr" fontAlgn="b"/>
                      <a:r>
                        <a:rPr lang="en-US" sz="3200" u="none" strike="noStrike" dirty="0">
                          <a:effectLst/>
                        </a:rPr>
                        <a:t>8</a:t>
                      </a:r>
                      <a:endParaRPr lang="en-US" sz="3200" b="0" i="0" u="none" strike="noStrike" dirty="0">
                        <a:effectLst/>
                        <a:latin typeface="Arial" panose="020B0604020202020204" pitchFamily="34" charset="0"/>
                      </a:endParaRPr>
                    </a:p>
                  </a:txBody>
                  <a:tcPr marL="6350" marR="6350" marT="6350" marB="0" anchor="b"/>
                </a:tc>
                <a:tc>
                  <a:txBody>
                    <a:bodyPr/>
                    <a:lstStyle/>
                    <a:p>
                      <a:pPr algn="l" fontAlgn="ctr"/>
                      <a:r>
                        <a:rPr lang="en-US" sz="3200" u="none" strike="noStrike" dirty="0">
                          <a:effectLst/>
                        </a:rPr>
                        <a:t>Angela Paxton</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3200" u="none" strike="noStrike" dirty="0">
                          <a:effectLst/>
                        </a:rPr>
                        <a:t>R</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en-US" sz="3200" u="none" strike="noStrike" dirty="0">
                          <a:effectLst/>
                        </a:rPr>
                        <a:t>64%</a:t>
                      </a:r>
                      <a:endParaRPr lang="en-US" sz="32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1860885129"/>
                  </a:ext>
                </a:extLst>
              </a:tr>
              <a:tr h="446662">
                <a:tc>
                  <a:txBody>
                    <a:bodyPr/>
                    <a:lstStyle/>
                    <a:p>
                      <a:pPr algn="ctr" fontAlgn="b"/>
                      <a:r>
                        <a:rPr lang="en-US" sz="3200" u="none" strike="noStrike" dirty="0">
                          <a:effectLst/>
                        </a:rPr>
                        <a:t>16</a:t>
                      </a:r>
                      <a:endParaRPr lang="en-US" sz="3200" b="0" i="0" u="none" strike="noStrike" dirty="0">
                        <a:effectLst/>
                        <a:latin typeface="Arial" panose="020B0604020202020204" pitchFamily="34" charset="0"/>
                      </a:endParaRPr>
                    </a:p>
                  </a:txBody>
                  <a:tcPr marL="6350" marR="6350" marT="6350" marB="0" anchor="b"/>
                </a:tc>
                <a:tc>
                  <a:txBody>
                    <a:bodyPr/>
                    <a:lstStyle/>
                    <a:p>
                      <a:pPr algn="l" fontAlgn="ctr"/>
                      <a:r>
                        <a:rPr lang="en-US" sz="3200" u="none" strike="noStrike" dirty="0">
                          <a:effectLst/>
                        </a:rPr>
                        <a:t>Nathan Johnson</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3200" u="none" strike="noStrike" dirty="0">
                          <a:effectLst/>
                        </a:rPr>
                        <a:t>D</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en-US" sz="3200" u="none" strike="noStrike" dirty="0">
                          <a:effectLst/>
                        </a:rPr>
                        <a:t>63%</a:t>
                      </a:r>
                      <a:endParaRPr lang="en-US" sz="32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448255023"/>
                  </a:ext>
                </a:extLst>
              </a:tr>
              <a:tr h="446662">
                <a:tc>
                  <a:txBody>
                    <a:bodyPr/>
                    <a:lstStyle/>
                    <a:p>
                      <a:pPr algn="ctr" fontAlgn="b"/>
                      <a:r>
                        <a:rPr lang="en-US" sz="3200" u="none" strike="noStrike" dirty="0">
                          <a:effectLst/>
                        </a:rPr>
                        <a:t>13</a:t>
                      </a:r>
                      <a:endParaRPr lang="en-US" sz="3200" b="0" i="0" u="none" strike="noStrike" dirty="0">
                        <a:effectLst/>
                        <a:latin typeface="Arial" panose="020B0604020202020204" pitchFamily="34" charset="0"/>
                      </a:endParaRPr>
                    </a:p>
                  </a:txBody>
                  <a:tcPr marL="6350" marR="6350" marT="6350" marB="0" anchor="b"/>
                </a:tc>
                <a:tc>
                  <a:txBody>
                    <a:bodyPr/>
                    <a:lstStyle/>
                    <a:p>
                      <a:pPr algn="l" fontAlgn="ctr"/>
                      <a:r>
                        <a:rPr lang="en-US" sz="3200" u="none" strike="noStrike" dirty="0">
                          <a:effectLst/>
                        </a:rPr>
                        <a:t>Borris Miles</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3200" u="none" strike="noStrike" dirty="0">
                          <a:effectLst/>
                        </a:rPr>
                        <a:t>D</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en-US" sz="3200" u="none" strike="noStrike" dirty="0">
                          <a:effectLst/>
                        </a:rPr>
                        <a:t>63%</a:t>
                      </a:r>
                      <a:endParaRPr lang="en-US" sz="32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3232009797"/>
                  </a:ext>
                </a:extLst>
              </a:tr>
              <a:tr h="446662">
                <a:tc>
                  <a:txBody>
                    <a:bodyPr/>
                    <a:lstStyle/>
                    <a:p>
                      <a:pPr algn="ctr" fontAlgn="b"/>
                      <a:r>
                        <a:rPr lang="en-US" sz="3200" u="none" strike="noStrike" dirty="0">
                          <a:effectLst/>
                        </a:rPr>
                        <a:t>30</a:t>
                      </a:r>
                      <a:endParaRPr lang="en-US" sz="3200" b="0" i="0" u="none" strike="noStrike" dirty="0">
                        <a:effectLst/>
                        <a:latin typeface="Arial" panose="020B0604020202020204" pitchFamily="34" charset="0"/>
                      </a:endParaRPr>
                    </a:p>
                  </a:txBody>
                  <a:tcPr marL="6350" marR="6350" marT="6350" marB="0" anchor="b"/>
                </a:tc>
                <a:tc>
                  <a:txBody>
                    <a:bodyPr/>
                    <a:lstStyle/>
                    <a:p>
                      <a:pPr algn="l" fontAlgn="ctr"/>
                      <a:r>
                        <a:rPr lang="en-US" sz="3200" u="none" strike="noStrike" dirty="0">
                          <a:effectLst/>
                        </a:rPr>
                        <a:t>Drew Springer</a:t>
                      </a:r>
                      <a:endParaRPr lang="en-US" sz="3200" b="0" i="0" u="none" strike="noStrike" dirty="0">
                        <a:effectLst/>
                        <a:latin typeface="Calibri" panose="020F0502020204030204" pitchFamily="34" charset="0"/>
                      </a:endParaRPr>
                    </a:p>
                  </a:txBody>
                  <a:tcPr marL="6350" marR="6350" marT="6350" marB="0" anchor="ctr"/>
                </a:tc>
                <a:tc>
                  <a:txBody>
                    <a:bodyPr/>
                    <a:lstStyle/>
                    <a:p>
                      <a:pPr algn="ctr" fontAlgn="ctr"/>
                      <a:r>
                        <a:rPr lang="en-US" sz="3200" u="none" strike="noStrike" dirty="0">
                          <a:effectLst/>
                        </a:rPr>
                        <a:t>R</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en-US" sz="3200" u="none" strike="noStrike" dirty="0">
                          <a:effectLst/>
                        </a:rPr>
                        <a:t>60%</a:t>
                      </a:r>
                      <a:endParaRPr lang="en-US" sz="32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946407324"/>
                  </a:ext>
                </a:extLst>
              </a:tr>
              <a:tr h="446662">
                <a:tc>
                  <a:txBody>
                    <a:bodyPr/>
                    <a:lstStyle/>
                    <a:p>
                      <a:pPr algn="ctr" fontAlgn="b"/>
                      <a:r>
                        <a:rPr lang="en-US" sz="3200" u="none" strike="noStrike" dirty="0">
                          <a:effectLst/>
                        </a:rPr>
                        <a:t>23</a:t>
                      </a:r>
                      <a:endParaRPr lang="en-US" sz="3200" b="0" i="0" u="none" strike="noStrike" dirty="0">
                        <a:effectLst/>
                        <a:latin typeface="Arial" panose="020B0604020202020204" pitchFamily="34" charset="0"/>
                      </a:endParaRPr>
                    </a:p>
                  </a:txBody>
                  <a:tcPr marL="6350" marR="6350" marT="6350" marB="0" anchor="b"/>
                </a:tc>
                <a:tc>
                  <a:txBody>
                    <a:bodyPr/>
                    <a:lstStyle/>
                    <a:p>
                      <a:pPr algn="l" fontAlgn="ctr"/>
                      <a:r>
                        <a:rPr lang="en-US" sz="3200" u="none" strike="noStrike" dirty="0">
                          <a:effectLst/>
                        </a:rPr>
                        <a:t>Royce West</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3200" u="none" strike="noStrike" dirty="0">
                          <a:effectLst/>
                        </a:rPr>
                        <a:t>D</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en-US" sz="3200" u="none" strike="noStrike" dirty="0">
                          <a:effectLst/>
                        </a:rPr>
                        <a:t>58%</a:t>
                      </a:r>
                      <a:endParaRPr lang="en-US" sz="32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746365182"/>
                  </a:ext>
                </a:extLst>
              </a:tr>
              <a:tr h="446662">
                <a:tc>
                  <a:txBody>
                    <a:bodyPr/>
                    <a:lstStyle/>
                    <a:p>
                      <a:pPr algn="ctr" fontAlgn="b"/>
                      <a:r>
                        <a:rPr lang="en-US" sz="3200" u="none" strike="noStrike" dirty="0">
                          <a:effectLst/>
                        </a:rPr>
                        <a:t>11</a:t>
                      </a:r>
                      <a:endParaRPr lang="en-US" sz="3200" b="0" i="0" u="none" strike="noStrike" dirty="0">
                        <a:effectLst/>
                        <a:latin typeface="Arial" panose="020B0604020202020204" pitchFamily="34" charset="0"/>
                      </a:endParaRPr>
                    </a:p>
                  </a:txBody>
                  <a:tcPr marL="6350" marR="6350" marT="6350" marB="0" anchor="b"/>
                </a:tc>
                <a:tc>
                  <a:txBody>
                    <a:bodyPr/>
                    <a:lstStyle/>
                    <a:p>
                      <a:pPr algn="l" fontAlgn="ctr"/>
                      <a:r>
                        <a:rPr lang="en-US" sz="3200" i="1" u="none" strike="noStrike" dirty="0">
                          <a:effectLst/>
                        </a:rPr>
                        <a:t>Mayes Middleton</a:t>
                      </a:r>
                      <a:endParaRPr lang="en-US" sz="3200" b="0" i="1"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3200" u="none" strike="noStrike" dirty="0">
                          <a:effectLst/>
                        </a:rPr>
                        <a:t>R</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en-US" sz="3200" u="none" strike="noStrike" dirty="0">
                          <a:effectLst/>
                        </a:rPr>
                        <a:t>51%</a:t>
                      </a:r>
                      <a:endParaRPr lang="en-US" sz="32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1216525362"/>
                  </a:ext>
                </a:extLst>
              </a:tr>
              <a:tr h="446662">
                <a:tc>
                  <a:txBody>
                    <a:bodyPr/>
                    <a:lstStyle/>
                    <a:p>
                      <a:pPr algn="ctr" fontAlgn="b"/>
                      <a:r>
                        <a:rPr lang="en-US" sz="3200" u="none" strike="noStrike" dirty="0">
                          <a:effectLst/>
                        </a:rPr>
                        <a:t>15</a:t>
                      </a:r>
                      <a:endParaRPr lang="en-US" sz="3200" b="0" i="0" u="none" strike="noStrike" dirty="0">
                        <a:effectLst/>
                        <a:latin typeface="Arial" panose="020B0604020202020204" pitchFamily="34" charset="0"/>
                      </a:endParaRPr>
                    </a:p>
                  </a:txBody>
                  <a:tcPr marL="6350" marR="6350" marT="6350" marB="0" anchor="b"/>
                </a:tc>
                <a:tc>
                  <a:txBody>
                    <a:bodyPr/>
                    <a:lstStyle/>
                    <a:p>
                      <a:pPr algn="l" fontAlgn="ctr"/>
                      <a:r>
                        <a:rPr lang="en-US" sz="3200" u="none" strike="noStrike" dirty="0">
                          <a:effectLst/>
                        </a:rPr>
                        <a:t>John Whitmire</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3200" u="none" strike="noStrike" dirty="0">
                          <a:effectLst/>
                        </a:rPr>
                        <a:t>D</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en-US" sz="3200" u="none" strike="noStrike" dirty="0">
                          <a:effectLst/>
                        </a:rPr>
                        <a:t>50%</a:t>
                      </a:r>
                      <a:endParaRPr lang="en-US" sz="32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3138560089"/>
                  </a:ext>
                </a:extLst>
              </a:tr>
              <a:tr h="446662">
                <a:tc>
                  <a:txBody>
                    <a:bodyPr/>
                    <a:lstStyle/>
                    <a:p>
                      <a:pPr algn="ctr" fontAlgn="b"/>
                      <a:r>
                        <a:rPr lang="en-US" sz="3200" u="none" strike="noStrike" dirty="0">
                          <a:effectLst/>
                        </a:rPr>
                        <a:t>5</a:t>
                      </a:r>
                      <a:endParaRPr lang="en-US" sz="3200" b="0" i="0" u="none" strike="noStrike" dirty="0">
                        <a:effectLst/>
                        <a:latin typeface="Arial" panose="020B0604020202020204" pitchFamily="34" charset="0"/>
                      </a:endParaRPr>
                    </a:p>
                  </a:txBody>
                  <a:tcPr marL="6350" marR="6350" marT="6350" marB="0" anchor="b"/>
                </a:tc>
                <a:tc>
                  <a:txBody>
                    <a:bodyPr/>
                    <a:lstStyle/>
                    <a:p>
                      <a:pPr algn="l" fontAlgn="ctr"/>
                      <a:r>
                        <a:rPr lang="en-US" sz="3200" u="none" strike="noStrike" dirty="0">
                          <a:effectLst/>
                        </a:rPr>
                        <a:t>Charles Schwertner</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3200" u="none" strike="noStrike" dirty="0">
                          <a:effectLst/>
                        </a:rPr>
                        <a:t>R</a:t>
                      </a:r>
                      <a:endParaRPr lang="en-US" sz="32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fontAlgn="b"/>
                      <a:r>
                        <a:rPr lang="en-US" sz="3200" u="none" strike="noStrike" dirty="0">
                          <a:effectLst/>
                        </a:rPr>
                        <a:t>50%</a:t>
                      </a:r>
                      <a:endParaRPr lang="en-US" sz="32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761105981"/>
                  </a:ext>
                </a:extLst>
              </a:tr>
            </a:tbl>
          </a:graphicData>
        </a:graphic>
      </p:graphicFrame>
      <p:sp>
        <p:nvSpPr>
          <p:cNvPr id="5" name="TextBox 4"/>
          <p:cNvSpPr txBox="1"/>
          <p:nvPr/>
        </p:nvSpPr>
        <p:spPr>
          <a:xfrm>
            <a:off x="12344400" y="3543300"/>
            <a:ext cx="3581400" cy="3746718"/>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n-ea"/>
                <a:cs typeface="+mn-cs"/>
              </a:rPr>
              <a:t>5 Democrats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n-ea"/>
                <a:cs typeface="+mn-cs"/>
              </a:rPr>
              <a:t>6 Republicans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n-ea"/>
                <a:cs typeface="+mn-cs"/>
              </a:rPr>
              <a:t>3 Freshmen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n-ea"/>
                <a:cs typeface="+mn-cs"/>
              </a:rPr>
              <a:t>3 Chairs</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170504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Friends in the House?</a:t>
            </a:r>
            <a:endParaRPr lang="en-US" dirty="0"/>
          </a:p>
        </p:txBody>
      </p:sp>
      <p:graphicFrame>
        <p:nvGraphicFramePr>
          <p:cNvPr id="4" name="Content Placeholder 3"/>
          <p:cNvGraphicFramePr>
            <a:graphicFrameLocks noGrp="1"/>
          </p:cNvGraphicFramePr>
          <p:nvPr>
            <p:ph idx="1"/>
          </p:nvPr>
        </p:nvGraphicFramePr>
        <p:xfrm>
          <a:off x="1493157" y="2171700"/>
          <a:ext cx="7117443" cy="7773440"/>
        </p:xfrm>
        <a:graphic>
          <a:graphicData uri="http://schemas.openxmlformats.org/drawingml/2006/table">
            <a:tbl>
              <a:tblPr firstRow="1">
                <a:tableStyleId>{B301B821-A1FF-4177-AEE7-76D212191A09}</a:tableStyleId>
              </a:tblPr>
              <a:tblGrid>
                <a:gridCol w="3950192">
                  <a:extLst>
                    <a:ext uri="{9D8B030D-6E8A-4147-A177-3AD203B41FA5}">
                      <a16:colId xmlns:a16="http://schemas.microsoft.com/office/drawing/2014/main" val="1843863493"/>
                    </a:ext>
                  </a:extLst>
                </a:gridCol>
                <a:gridCol w="1668843">
                  <a:extLst>
                    <a:ext uri="{9D8B030D-6E8A-4147-A177-3AD203B41FA5}">
                      <a16:colId xmlns:a16="http://schemas.microsoft.com/office/drawing/2014/main" val="994678769"/>
                    </a:ext>
                  </a:extLst>
                </a:gridCol>
                <a:gridCol w="1498408">
                  <a:extLst>
                    <a:ext uri="{9D8B030D-6E8A-4147-A177-3AD203B41FA5}">
                      <a16:colId xmlns:a16="http://schemas.microsoft.com/office/drawing/2014/main" val="345940315"/>
                    </a:ext>
                  </a:extLst>
                </a:gridCol>
              </a:tblGrid>
              <a:tr h="424309">
                <a:tc>
                  <a:txBody>
                    <a:bodyPr/>
                    <a:lstStyle/>
                    <a:p>
                      <a:pPr algn="ctr" fontAlgn="b"/>
                      <a:r>
                        <a:rPr lang="en-US" sz="2800" u="none" strike="noStrike" dirty="0">
                          <a:effectLst/>
                        </a:rPr>
                        <a:t>Legislator</a:t>
                      </a:r>
                      <a:endParaRPr lang="en-US" sz="2800" b="1" i="0" u="none" strike="noStrike" dirty="0">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Party</a:t>
                      </a:r>
                      <a:endParaRPr lang="en-US" sz="2800" b="1" i="0" u="none" strike="noStrike" dirty="0">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 18+ in Ch 49</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1908279809"/>
                  </a:ext>
                </a:extLst>
              </a:tr>
              <a:tr h="157756">
                <a:tc>
                  <a:txBody>
                    <a:bodyPr/>
                    <a:lstStyle/>
                    <a:p>
                      <a:pPr algn="l" fontAlgn="b"/>
                      <a:r>
                        <a:rPr lang="en-US" sz="2800" u="none" strike="noStrike" dirty="0">
                          <a:effectLst/>
                        </a:rPr>
                        <a:t>Vikki Goodwin</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4159750686"/>
                  </a:ext>
                </a:extLst>
              </a:tr>
              <a:tr h="157756">
                <a:tc>
                  <a:txBody>
                    <a:bodyPr/>
                    <a:lstStyle/>
                    <a:p>
                      <a:pPr algn="l" fontAlgn="b"/>
                      <a:r>
                        <a:rPr lang="en-US" sz="2800" u="none" strike="noStrike" dirty="0">
                          <a:effectLst/>
                        </a:rPr>
                        <a:t>Donna Howard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2406995102"/>
                  </a:ext>
                </a:extLst>
              </a:tr>
              <a:tr h="157756">
                <a:tc>
                  <a:txBody>
                    <a:bodyPr/>
                    <a:lstStyle/>
                    <a:p>
                      <a:pPr algn="l" fontAlgn="b"/>
                      <a:r>
                        <a:rPr lang="en-US" sz="2800" u="none" strike="noStrike" dirty="0">
                          <a:effectLst/>
                        </a:rPr>
                        <a:t>Gina Hinojosa</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7002085"/>
                  </a:ext>
                </a:extLst>
              </a:tr>
              <a:tr h="157756">
                <a:tc>
                  <a:txBody>
                    <a:bodyPr/>
                    <a:lstStyle/>
                    <a:p>
                      <a:pPr algn="l" fontAlgn="b"/>
                      <a:r>
                        <a:rPr lang="en-US" sz="2800" u="none" strike="noStrike" dirty="0">
                          <a:effectLst/>
                        </a:rPr>
                        <a:t>James Talarico</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1553140453"/>
                  </a:ext>
                </a:extLst>
              </a:tr>
              <a:tr h="157756">
                <a:tc>
                  <a:txBody>
                    <a:bodyPr/>
                    <a:lstStyle/>
                    <a:p>
                      <a:pPr algn="l" fontAlgn="b"/>
                      <a:r>
                        <a:rPr lang="en-US" sz="2800" u="none" strike="noStrike" dirty="0">
                          <a:effectLst/>
                        </a:rPr>
                        <a:t>Ben Bumgarner</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979505447"/>
                  </a:ext>
                </a:extLst>
              </a:tr>
              <a:tr h="157756">
                <a:tc>
                  <a:txBody>
                    <a:bodyPr/>
                    <a:lstStyle/>
                    <a:p>
                      <a:pPr algn="l" fontAlgn="b"/>
                      <a:r>
                        <a:rPr lang="en-US" sz="2800" u="none" strike="noStrike" dirty="0">
                          <a:effectLst/>
                        </a:rPr>
                        <a:t>Kronda Thimesch</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R</a:t>
                      </a:r>
                      <a:endParaRPr lang="en-US" sz="2800" b="0" i="1"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2380128253"/>
                  </a:ext>
                </a:extLst>
              </a:tr>
              <a:tr h="157756">
                <a:tc>
                  <a:txBody>
                    <a:bodyPr/>
                    <a:lstStyle/>
                    <a:p>
                      <a:pPr algn="l" fontAlgn="b"/>
                      <a:r>
                        <a:rPr lang="en-US" sz="2800" u="none" strike="noStrike" dirty="0">
                          <a:effectLst/>
                        </a:rPr>
                        <a:t>HD 70</a:t>
                      </a:r>
                      <a:endParaRPr lang="en-US" sz="2800" b="0" i="0"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3853174296"/>
                  </a:ext>
                </a:extLst>
              </a:tr>
              <a:tr h="157756">
                <a:tc>
                  <a:txBody>
                    <a:bodyPr/>
                    <a:lstStyle/>
                    <a:p>
                      <a:pPr algn="l" fontAlgn="b"/>
                      <a:r>
                        <a:rPr lang="en-US" sz="2800" u="none" strike="noStrike" dirty="0">
                          <a:effectLst/>
                        </a:rPr>
                        <a:t>Venton C. Jones</a:t>
                      </a:r>
                      <a:endParaRPr lang="en-US" sz="2800" b="0" i="1" u="none" strike="noStrike" dirty="0">
                        <a:solidFill>
                          <a:srgbClr val="00000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2577923095"/>
                  </a:ext>
                </a:extLst>
              </a:tr>
              <a:tr h="157756">
                <a:tc>
                  <a:txBody>
                    <a:bodyPr/>
                    <a:lstStyle/>
                    <a:p>
                      <a:pPr algn="l" fontAlgn="b"/>
                      <a:r>
                        <a:rPr lang="en-US" sz="2800" u="none" strike="noStrike" dirty="0">
                          <a:effectLst/>
                        </a:rPr>
                        <a:t>Morgan Meyer</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2985608331"/>
                  </a:ext>
                </a:extLst>
              </a:tr>
              <a:tr h="157756">
                <a:tc>
                  <a:txBody>
                    <a:bodyPr/>
                    <a:lstStyle/>
                    <a:p>
                      <a:pPr algn="l" fontAlgn="b"/>
                      <a:r>
                        <a:rPr lang="en-US" sz="2800" u="none" strike="noStrike" dirty="0">
                          <a:effectLst/>
                        </a:rPr>
                        <a:t>John Bryant</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1434596943"/>
                  </a:ext>
                </a:extLst>
              </a:tr>
              <a:tr h="157756">
                <a:tc>
                  <a:txBody>
                    <a:bodyPr/>
                    <a:lstStyle/>
                    <a:p>
                      <a:pPr algn="l" fontAlgn="b"/>
                      <a:r>
                        <a:rPr lang="en-US" sz="2800" u="none" strike="noStrike" dirty="0">
                          <a:effectLst/>
                        </a:rPr>
                        <a:t>Ann Johnson</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2577703190"/>
                  </a:ext>
                </a:extLst>
              </a:tr>
              <a:tr h="157756">
                <a:tc>
                  <a:txBody>
                    <a:bodyPr/>
                    <a:lstStyle/>
                    <a:p>
                      <a:pPr algn="l" fontAlgn="b"/>
                      <a:r>
                        <a:rPr lang="en-US" sz="2800" u="none" strike="noStrike" dirty="0">
                          <a:effectLst/>
                        </a:rPr>
                        <a:t>John Bucy</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1113340240"/>
                  </a:ext>
                </a:extLst>
              </a:tr>
              <a:tr h="157756">
                <a:tc>
                  <a:txBody>
                    <a:bodyPr/>
                    <a:lstStyle/>
                    <a:p>
                      <a:pPr algn="l" fontAlgn="b"/>
                      <a:r>
                        <a:rPr lang="en-US" sz="2800" u="none" strike="noStrike" dirty="0">
                          <a:effectLst/>
                        </a:rPr>
                        <a:t>Christina Morales</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512443622"/>
                  </a:ext>
                </a:extLst>
              </a:tr>
              <a:tr h="315512">
                <a:tc>
                  <a:txBody>
                    <a:bodyPr/>
                    <a:lstStyle/>
                    <a:p>
                      <a:pPr algn="l" fontAlgn="b"/>
                      <a:r>
                        <a:rPr lang="en-US" sz="2800" u="none" strike="noStrike" dirty="0">
                          <a:effectLst/>
                        </a:rPr>
                        <a:t>Giovanni Capriglione</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259581913"/>
                  </a:ext>
                </a:extLst>
              </a:tr>
              <a:tr h="315512">
                <a:tc>
                  <a:txBody>
                    <a:bodyPr/>
                    <a:lstStyle/>
                    <a:p>
                      <a:pPr algn="l" fontAlgn="b"/>
                      <a:r>
                        <a:rPr lang="en-US" sz="2800" u="none" strike="noStrike" dirty="0">
                          <a:effectLst/>
                        </a:rPr>
                        <a:t>Maria Luisa "Lulu" Flores</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3751356526"/>
                  </a:ext>
                </a:extLst>
              </a:tr>
              <a:tr h="157756">
                <a:tc>
                  <a:txBody>
                    <a:bodyPr/>
                    <a:lstStyle/>
                    <a:p>
                      <a:pPr algn="l" fontAlgn="b"/>
                      <a:r>
                        <a:rPr lang="en-US" sz="2800" u="none" strike="noStrike" dirty="0">
                          <a:effectLst/>
                        </a:rPr>
                        <a:t>Carrie Isaac</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100%</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4288115844"/>
                  </a:ext>
                </a:extLst>
              </a:tr>
            </a:tbl>
          </a:graphicData>
        </a:graphic>
      </p:graphicFrame>
      <p:graphicFrame>
        <p:nvGraphicFramePr>
          <p:cNvPr id="5" name="Table 4"/>
          <p:cNvGraphicFramePr>
            <a:graphicFrameLocks noGrp="1"/>
          </p:cNvGraphicFramePr>
          <p:nvPr/>
        </p:nvGraphicFramePr>
        <p:xfrm>
          <a:off x="9525000" y="2171700"/>
          <a:ext cx="6248400" cy="7780720"/>
        </p:xfrm>
        <a:graphic>
          <a:graphicData uri="http://schemas.openxmlformats.org/drawingml/2006/table">
            <a:tbl>
              <a:tblPr firstRow="1">
                <a:tableStyleId>{B301B821-A1FF-4177-AEE7-76D212191A09}</a:tableStyleId>
              </a:tblPr>
              <a:tblGrid>
                <a:gridCol w="3467872">
                  <a:extLst>
                    <a:ext uri="{9D8B030D-6E8A-4147-A177-3AD203B41FA5}">
                      <a16:colId xmlns:a16="http://schemas.microsoft.com/office/drawing/2014/main" val="868845332"/>
                    </a:ext>
                  </a:extLst>
                </a:gridCol>
                <a:gridCol w="1465077">
                  <a:extLst>
                    <a:ext uri="{9D8B030D-6E8A-4147-A177-3AD203B41FA5}">
                      <a16:colId xmlns:a16="http://schemas.microsoft.com/office/drawing/2014/main" val="1775002921"/>
                    </a:ext>
                  </a:extLst>
                </a:gridCol>
                <a:gridCol w="1315451">
                  <a:extLst>
                    <a:ext uri="{9D8B030D-6E8A-4147-A177-3AD203B41FA5}">
                      <a16:colId xmlns:a16="http://schemas.microsoft.com/office/drawing/2014/main" val="1405854728"/>
                    </a:ext>
                  </a:extLst>
                </a:gridCol>
              </a:tblGrid>
              <a:tr h="157756">
                <a:tc>
                  <a:txBody>
                    <a:bodyPr/>
                    <a:lstStyle/>
                    <a:p>
                      <a:pPr algn="ctr" fontAlgn="b"/>
                      <a:r>
                        <a:rPr lang="en-US" sz="2800" u="none" strike="noStrike" dirty="0">
                          <a:effectLst/>
                        </a:rPr>
                        <a:t>Legislator</a:t>
                      </a:r>
                      <a:endParaRPr lang="en-US" sz="2800" b="1" i="0" u="none" strike="noStrike" dirty="0">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Party</a:t>
                      </a:r>
                      <a:endParaRPr lang="en-US" sz="2800" b="1" i="0" u="none" strike="noStrike" dirty="0">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 18+ in Ch 49</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3152963566"/>
                  </a:ext>
                </a:extLst>
              </a:tr>
              <a:tr h="157756">
                <a:tc>
                  <a:txBody>
                    <a:bodyPr/>
                    <a:lstStyle/>
                    <a:p>
                      <a:pPr algn="l" fontAlgn="b"/>
                      <a:r>
                        <a:rPr lang="en-US" sz="2800" u="none" strike="noStrike" dirty="0">
                          <a:effectLst/>
                        </a:rPr>
                        <a:t>Shawn Thierry</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99%</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471072644"/>
                  </a:ext>
                </a:extLst>
              </a:tr>
              <a:tr h="157756">
                <a:tc>
                  <a:txBody>
                    <a:bodyPr/>
                    <a:lstStyle/>
                    <a:p>
                      <a:pPr algn="l" fontAlgn="b"/>
                      <a:r>
                        <a:rPr lang="en-US" sz="2800" u="none" strike="noStrike" dirty="0">
                          <a:effectLst/>
                        </a:rPr>
                        <a:t>Steve Toth</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99%</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689944784"/>
                  </a:ext>
                </a:extLst>
              </a:tr>
              <a:tr h="157756">
                <a:tc>
                  <a:txBody>
                    <a:bodyPr/>
                    <a:lstStyle/>
                    <a:p>
                      <a:pPr algn="l" fontAlgn="b"/>
                      <a:r>
                        <a:rPr lang="en-US" sz="2800" u="none" strike="noStrike" dirty="0">
                          <a:effectLst/>
                        </a:rPr>
                        <a:t>Julie Johnson</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99%</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1665607667"/>
                  </a:ext>
                </a:extLst>
              </a:tr>
              <a:tr h="157756">
                <a:tc>
                  <a:txBody>
                    <a:bodyPr/>
                    <a:lstStyle/>
                    <a:p>
                      <a:pPr algn="l" fontAlgn="b"/>
                      <a:r>
                        <a:rPr lang="en-US" sz="2800" u="none" strike="noStrike" dirty="0">
                          <a:effectLst/>
                        </a:rPr>
                        <a:t>Sheryl Cole</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97%</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4255487214"/>
                  </a:ext>
                </a:extLst>
              </a:tr>
              <a:tr h="157756">
                <a:tc>
                  <a:txBody>
                    <a:bodyPr/>
                    <a:lstStyle/>
                    <a:p>
                      <a:pPr algn="l" fontAlgn="b"/>
                      <a:r>
                        <a:rPr lang="en-US" sz="2800" u="none" strike="noStrike" dirty="0">
                          <a:effectLst/>
                        </a:rPr>
                        <a:t>Mano DeAyala</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97%</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3090244013"/>
                  </a:ext>
                </a:extLst>
              </a:tr>
              <a:tr h="157756">
                <a:tc>
                  <a:txBody>
                    <a:bodyPr/>
                    <a:lstStyle/>
                    <a:p>
                      <a:pPr algn="l" fontAlgn="b"/>
                      <a:r>
                        <a:rPr lang="en-US" sz="2800" u="none" strike="noStrike" dirty="0">
                          <a:effectLst/>
                        </a:rPr>
                        <a:t>Ellen Troxclair</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96%</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2883235809"/>
                  </a:ext>
                </a:extLst>
              </a:tr>
              <a:tr h="157756">
                <a:tc>
                  <a:txBody>
                    <a:bodyPr/>
                    <a:lstStyle/>
                    <a:p>
                      <a:pPr algn="l" fontAlgn="b"/>
                      <a:r>
                        <a:rPr lang="en-US" sz="2800" u="none" strike="noStrike" dirty="0">
                          <a:effectLst/>
                        </a:rPr>
                        <a:t>Rafael Anchia</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96%</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3147884952"/>
                  </a:ext>
                </a:extLst>
              </a:tr>
              <a:tr h="157756">
                <a:tc>
                  <a:txBody>
                    <a:bodyPr/>
                    <a:lstStyle/>
                    <a:p>
                      <a:pPr algn="l" fontAlgn="b"/>
                      <a:r>
                        <a:rPr lang="en-US" sz="2800" u="none" strike="noStrike" dirty="0">
                          <a:effectLst/>
                        </a:rPr>
                        <a:t>Steve Allison</a:t>
                      </a:r>
                      <a:endParaRPr lang="en-US" sz="2800" b="0" i="1" u="none" strike="noStrike" dirty="0">
                        <a:solidFill>
                          <a:srgbClr val="808080"/>
                        </a:solidFill>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5440" marR="5440" marT="5440" marB="0" anchor="b"/>
                </a:tc>
                <a:tc>
                  <a:txBody>
                    <a:bodyPr/>
                    <a:lstStyle/>
                    <a:p>
                      <a:pPr algn="r" fontAlgn="b"/>
                      <a:r>
                        <a:rPr lang="en-US" sz="2800" u="none" strike="noStrike" dirty="0">
                          <a:effectLst/>
                        </a:rPr>
                        <a:t>96%</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643934918"/>
                  </a:ext>
                </a:extLst>
              </a:tr>
              <a:tr h="157756">
                <a:tc>
                  <a:txBody>
                    <a:bodyPr/>
                    <a:lstStyle/>
                    <a:p>
                      <a:pPr algn="l" fontAlgn="b"/>
                      <a:r>
                        <a:rPr lang="en-US" sz="2800" u="none" strike="noStrike" dirty="0">
                          <a:effectLst/>
                        </a:rPr>
                        <a:t>Tom Craddick</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93%</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262771837"/>
                  </a:ext>
                </a:extLst>
              </a:tr>
              <a:tr h="157756">
                <a:tc>
                  <a:txBody>
                    <a:bodyPr/>
                    <a:lstStyle/>
                    <a:p>
                      <a:pPr algn="l" fontAlgn="b"/>
                      <a:r>
                        <a:rPr lang="en-US" sz="2800" u="none" strike="noStrike" dirty="0">
                          <a:effectLst/>
                        </a:rPr>
                        <a:t>Terry Wilson</a:t>
                      </a:r>
                      <a:endParaRPr lang="en-US" sz="2800" b="0" i="0" u="none" strike="noStrike" dirty="0">
                        <a:solidFill>
                          <a:schemeClr val="tx1"/>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90%</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891497750"/>
                  </a:ext>
                </a:extLst>
              </a:tr>
              <a:tr h="157756">
                <a:tc>
                  <a:txBody>
                    <a:bodyPr/>
                    <a:lstStyle/>
                    <a:p>
                      <a:pPr algn="l" fontAlgn="ctr"/>
                      <a:r>
                        <a:rPr lang="en-US" sz="2800" u="none" strike="noStrike" dirty="0">
                          <a:effectLst/>
                        </a:rPr>
                        <a:t>Toni Rose</a:t>
                      </a:r>
                      <a:endParaRPr lang="en-US" sz="28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85%</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2712922451"/>
                  </a:ext>
                </a:extLst>
              </a:tr>
              <a:tr h="157756">
                <a:tc>
                  <a:txBody>
                    <a:bodyPr/>
                    <a:lstStyle/>
                    <a:p>
                      <a:pPr algn="l" fontAlgn="b"/>
                      <a:r>
                        <a:rPr lang="en-US" sz="2800" u="none" strike="noStrike" dirty="0">
                          <a:effectLst/>
                        </a:rPr>
                        <a:t>Jolanda Jones</a:t>
                      </a:r>
                      <a:endParaRPr lang="en-US" sz="2800" b="0" i="1" u="none" strike="noStrike" dirty="0">
                        <a:solidFill>
                          <a:srgbClr val="80808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84%</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630003377"/>
                  </a:ext>
                </a:extLst>
              </a:tr>
              <a:tr h="157756">
                <a:tc>
                  <a:txBody>
                    <a:bodyPr/>
                    <a:lstStyle/>
                    <a:p>
                      <a:pPr algn="l" fontAlgn="b"/>
                      <a:r>
                        <a:rPr lang="en-US" sz="2800" u="none" strike="noStrike" dirty="0">
                          <a:effectLst/>
                        </a:rPr>
                        <a:t>Richard Hayes</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82%</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1189427123"/>
                  </a:ext>
                </a:extLst>
              </a:tr>
              <a:tr h="157756">
                <a:tc>
                  <a:txBody>
                    <a:bodyPr/>
                    <a:lstStyle/>
                    <a:p>
                      <a:pPr algn="l" fontAlgn="b"/>
                      <a:r>
                        <a:rPr lang="en-US" sz="2800" u="none" strike="noStrike" dirty="0">
                          <a:effectLst/>
                        </a:rPr>
                        <a:t>Frederick Frazier</a:t>
                      </a:r>
                      <a:endParaRPr lang="en-US" sz="2800" b="0" i="1" u="none" strike="noStrike" dirty="0">
                        <a:solidFill>
                          <a:srgbClr val="80808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81%</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636024483"/>
                  </a:ext>
                </a:extLst>
              </a:tr>
              <a:tr h="157756">
                <a:tc>
                  <a:txBody>
                    <a:bodyPr/>
                    <a:lstStyle/>
                    <a:p>
                      <a:pPr algn="l" fontAlgn="b"/>
                      <a:r>
                        <a:rPr lang="en-US" sz="2800" u="none" strike="noStrike" dirty="0">
                          <a:effectLst/>
                        </a:rPr>
                        <a:t>Dennis Paul</a:t>
                      </a:r>
                      <a:endParaRPr lang="en-US" sz="2800" b="0" i="1" u="none" strike="noStrike" dirty="0">
                        <a:solidFill>
                          <a:srgbClr val="80808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81%</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855962707"/>
                  </a:ext>
                </a:extLst>
              </a:tr>
              <a:tr h="157756">
                <a:tc>
                  <a:txBody>
                    <a:bodyPr/>
                    <a:lstStyle/>
                    <a:p>
                      <a:pPr algn="l" fontAlgn="b"/>
                      <a:r>
                        <a:rPr lang="en-US" sz="2800" u="none" strike="noStrike" dirty="0">
                          <a:effectLst/>
                        </a:rPr>
                        <a:t>Lynn Stucky</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81%</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4275926983"/>
                  </a:ext>
                </a:extLst>
              </a:tr>
            </a:tbl>
          </a:graphicData>
        </a:graphic>
      </p:graphicFrame>
    </p:spTree>
    <p:extLst>
      <p:ext uri="{BB962C8B-B14F-4D97-AF65-F5344CB8AC3E}">
        <p14:creationId xmlns:p14="http://schemas.microsoft.com/office/powerpoint/2010/main" val="29249766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Friends in the House?</a:t>
            </a:r>
            <a:endParaRPr lang="en-US" dirty="0"/>
          </a:p>
        </p:txBody>
      </p:sp>
      <p:graphicFrame>
        <p:nvGraphicFramePr>
          <p:cNvPr id="3" name="Table 2"/>
          <p:cNvGraphicFramePr>
            <a:graphicFrameLocks noGrp="1"/>
          </p:cNvGraphicFramePr>
          <p:nvPr/>
        </p:nvGraphicFramePr>
        <p:xfrm>
          <a:off x="1509199" y="2171700"/>
          <a:ext cx="9296399" cy="7867650"/>
        </p:xfrm>
        <a:graphic>
          <a:graphicData uri="http://schemas.openxmlformats.org/drawingml/2006/table">
            <a:tbl>
              <a:tblPr firstRow="1">
                <a:tableStyleId>{B301B821-A1FF-4177-AEE7-76D212191A09}</a:tableStyleId>
              </a:tblPr>
              <a:tblGrid>
                <a:gridCol w="4190999">
                  <a:extLst>
                    <a:ext uri="{9D8B030D-6E8A-4147-A177-3AD203B41FA5}">
                      <a16:colId xmlns:a16="http://schemas.microsoft.com/office/drawing/2014/main" val="3553368851"/>
                    </a:ext>
                  </a:extLst>
                </a:gridCol>
                <a:gridCol w="3148263">
                  <a:extLst>
                    <a:ext uri="{9D8B030D-6E8A-4147-A177-3AD203B41FA5}">
                      <a16:colId xmlns:a16="http://schemas.microsoft.com/office/drawing/2014/main" val="1492796418"/>
                    </a:ext>
                  </a:extLst>
                </a:gridCol>
                <a:gridCol w="1957137">
                  <a:extLst>
                    <a:ext uri="{9D8B030D-6E8A-4147-A177-3AD203B41FA5}">
                      <a16:colId xmlns:a16="http://schemas.microsoft.com/office/drawing/2014/main" val="2331509780"/>
                    </a:ext>
                  </a:extLst>
                </a:gridCol>
              </a:tblGrid>
              <a:tr h="612682">
                <a:tc>
                  <a:txBody>
                    <a:bodyPr/>
                    <a:lstStyle/>
                    <a:p>
                      <a:pPr algn="ctr" fontAlgn="b"/>
                      <a:r>
                        <a:rPr lang="en-US" sz="2800" u="none" strike="noStrike" dirty="0">
                          <a:effectLst/>
                        </a:rPr>
                        <a:t>Legislator</a:t>
                      </a:r>
                      <a:endParaRPr lang="en-US" sz="2800" b="1" i="0" u="none" strike="noStrike" dirty="0">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Party</a:t>
                      </a:r>
                      <a:endParaRPr lang="en-US" sz="2800" b="1" i="0" u="none" strike="noStrike" dirty="0">
                        <a:effectLst/>
                        <a:latin typeface="Calibri" panose="020F0502020204030204" pitchFamily="34" charset="0"/>
                      </a:endParaRPr>
                    </a:p>
                  </a:txBody>
                  <a:tcPr marL="5440" marR="5440" marT="5440" marB="0" anchor="b"/>
                </a:tc>
                <a:tc>
                  <a:txBody>
                    <a:bodyPr/>
                    <a:lstStyle/>
                    <a:p>
                      <a:pPr algn="ctr" fontAlgn="b"/>
                      <a:r>
                        <a:rPr lang="en-US" sz="2800" u="none" strike="noStrike" dirty="0">
                          <a:effectLst/>
                        </a:rPr>
                        <a:t>% 18+ in Ch 49</a:t>
                      </a:r>
                      <a:endParaRPr lang="en-US" sz="2800" b="0" i="0" u="none" strike="noStrike" dirty="0">
                        <a:effectLst/>
                        <a:latin typeface="Arial" panose="020B0604020202020204" pitchFamily="34" charset="0"/>
                      </a:endParaRPr>
                    </a:p>
                  </a:txBody>
                  <a:tcPr marL="5440" marR="5440" marT="5440" marB="0" anchor="b"/>
                </a:tc>
                <a:extLst>
                  <a:ext uri="{0D108BD9-81ED-4DB2-BD59-A6C34878D82A}">
                    <a16:rowId xmlns:a16="http://schemas.microsoft.com/office/drawing/2014/main" val="668833929"/>
                  </a:ext>
                </a:extLst>
              </a:tr>
              <a:tr h="512720">
                <a:tc>
                  <a:txBody>
                    <a:bodyPr/>
                    <a:lstStyle/>
                    <a:p>
                      <a:pPr algn="l" fontAlgn="b"/>
                      <a:r>
                        <a:rPr lang="en-US" sz="2800" u="none" strike="noStrike" dirty="0">
                          <a:effectLst/>
                        </a:rPr>
                        <a:t>Christian "Manuel" Hayes</a:t>
                      </a:r>
                      <a:endParaRPr lang="en-US" sz="2800" b="0" i="1" u="none" strike="noStrike" dirty="0">
                        <a:solidFill>
                          <a:srgbClr val="80808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79%</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963150407"/>
                  </a:ext>
                </a:extLst>
              </a:tr>
              <a:tr h="306341">
                <a:tc>
                  <a:txBody>
                    <a:bodyPr/>
                    <a:lstStyle/>
                    <a:p>
                      <a:pPr algn="l" fontAlgn="b"/>
                      <a:r>
                        <a:rPr lang="en-US" sz="2800" u="none" strike="noStrike" dirty="0">
                          <a:effectLst/>
                        </a:rPr>
                        <a:t>Matt Shaheen</a:t>
                      </a:r>
                      <a:endParaRPr lang="en-US" sz="2800" b="0" i="1" u="none" strike="noStrike" dirty="0">
                        <a:solidFill>
                          <a:srgbClr val="80808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79%</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2631836819"/>
                  </a:ext>
                </a:extLst>
              </a:tr>
              <a:tr h="306341">
                <a:tc>
                  <a:txBody>
                    <a:bodyPr/>
                    <a:lstStyle/>
                    <a:p>
                      <a:pPr algn="l" fontAlgn="b"/>
                      <a:r>
                        <a:rPr lang="en-US" sz="2800" u="none" strike="noStrike" dirty="0">
                          <a:effectLst/>
                        </a:rPr>
                        <a:t>Jared Patterson</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78%</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2333440285"/>
                  </a:ext>
                </a:extLst>
              </a:tr>
              <a:tr h="306341">
                <a:tc>
                  <a:txBody>
                    <a:bodyPr/>
                    <a:lstStyle/>
                    <a:p>
                      <a:pPr algn="l" fontAlgn="b"/>
                      <a:r>
                        <a:rPr lang="en-US" sz="2800" u="none" strike="noStrike" dirty="0">
                          <a:effectLst/>
                        </a:rPr>
                        <a:t>Will Metcalf</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76%</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3149305"/>
                  </a:ext>
                </a:extLst>
              </a:tr>
              <a:tr h="306341">
                <a:tc>
                  <a:txBody>
                    <a:bodyPr/>
                    <a:lstStyle/>
                    <a:p>
                      <a:pPr algn="l" fontAlgn="b"/>
                      <a:r>
                        <a:rPr lang="en-US" sz="2800" u="none" strike="noStrike" dirty="0">
                          <a:effectLst/>
                        </a:rPr>
                        <a:t>Justin Holland</a:t>
                      </a:r>
                      <a:endParaRPr lang="en-US" sz="2800" b="0" i="1" u="none" strike="noStrike" dirty="0">
                        <a:solidFill>
                          <a:srgbClr val="80808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75%</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4265824268"/>
                  </a:ext>
                </a:extLst>
              </a:tr>
              <a:tr h="306341">
                <a:tc>
                  <a:txBody>
                    <a:bodyPr/>
                    <a:lstStyle/>
                    <a:p>
                      <a:pPr algn="l" fontAlgn="b"/>
                      <a:r>
                        <a:rPr lang="en-US" sz="2800" u="none" strike="noStrike" dirty="0">
                          <a:effectLst/>
                        </a:rPr>
                        <a:t>Ana-Maria Ramos</a:t>
                      </a:r>
                      <a:endParaRPr lang="en-US" sz="2800" b="0" i="1" u="none" strike="noStrike" dirty="0">
                        <a:solidFill>
                          <a:srgbClr val="80808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75%</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294196995"/>
                  </a:ext>
                </a:extLst>
              </a:tr>
              <a:tr h="306341">
                <a:tc>
                  <a:txBody>
                    <a:bodyPr/>
                    <a:lstStyle/>
                    <a:p>
                      <a:pPr algn="l" fontAlgn="b"/>
                      <a:r>
                        <a:rPr lang="en-US" sz="2800" u="none" strike="noStrike" dirty="0">
                          <a:effectLst/>
                        </a:rPr>
                        <a:t>Teresa Leo-Wilson</a:t>
                      </a:r>
                      <a:endParaRPr lang="en-US" sz="2800" b="0" i="1" u="none" strike="noStrike" dirty="0">
                        <a:solidFill>
                          <a:srgbClr val="80808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74%</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2002180229"/>
                  </a:ext>
                </a:extLst>
              </a:tr>
              <a:tr h="306341">
                <a:tc>
                  <a:txBody>
                    <a:bodyPr/>
                    <a:lstStyle/>
                    <a:p>
                      <a:pPr algn="l" fontAlgn="b"/>
                      <a:r>
                        <a:rPr lang="en-US" sz="2800" u="none" strike="noStrike" dirty="0">
                          <a:effectLst/>
                        </a:rPr>
                        <a:t>Jeff Leach</a:t>
                      </a:r>
                      <a:endParaRPr lang="en-US" sz="2800" b="0" i="1" u="none" strike="noStrike" dirty="0">
                        <a:solidFill>
                          <a:srgbClr val="80808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74%</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402795010"/>
                  </a:ext>
                </a:extLst>
              </a:tr>
              <a:tr h="306341">
                <a:tc>
                  <a:txBody>
                    <a:bodyPr/>
                    <a:lstStyle/>
                    <a:p>
                      <a:pPr algn="l" fontAlgn="b"/>
                      <a:r>
                        <a:rPr lang="en-US" sz="2800" u="none" strike="noStrike" dirty="0">
                          <a:effectLst/>
                        </a:rPr>
                        <a:t>Gene Wu</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72%</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3663908156"/>
                  </a:ext>
                </a:extLst>
              </a:tr>
              <a:tr h="306341">
                <a:tc>
                  <a:txBody>
                    <a:bodyPr/>
                    <a:lstStyle/>
                    <a:p>
                      <a:pPr algn="l" fontAlgn="b"/>
                      <a:r>
                        <a:rPr lang="en-US" sz="2800" u="none" strike="noStrike" dirty="0">
                          <a:effectLst/>
                        </a:rPr>
                        <a:t>Nate Schatzline</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71%</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512728119"/>
                  </a:ext>
                </a:extLst>
              </a:tr>
              <a:tr h="306341">
                <a:tc>
                  <a:txBody>
                    <a:bodyPr/>
                    <a:lstStyle/>
                    <a:p>
                      <a:pPr algn="l" fontAlgn="b"/>
                      <a:r>
                        <a:rPr lang="en-US" sz="2800" u="none" strike="noStrike" dirty="0">
                          <a:effectLst/>
                        </a:rPr>
                        <a:t>Alma Allen</a:t>
                      </a:r>
                      <a:endParaRPr lang="en-US" sz="2800" b="0" i="1" u="none" strike="noStrike" dirty="0">
                        <a:solidFill>
                          <a:srgbClr val="80808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D</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64%</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1020171992"/>
                  </a:ext>
                </a:extLst>
              </a:tr>
              <a:tr h="306341">
                <a:tc>
                  <a:txBody>
                    <a:bodyPr/>
                    <a:lstStyle/>
                    <a:p>
                      <a:pPr algn="l" fontAlgn="b"/>
                      <a:r>
                        <a:rPr lang="en-US" sz="2800" u="none" strike="noStrike" dirty="0">
                          <a:effectLst/>
                        </a:rPr>
                        <a:t>Greg Bonnen</a:t>
                      </a:r>
                      <a:endParaRPr lang="en-US" sz="2800" b="0" i="1" u="none" strike="noStrike" dirty="0">
                        <a:solidFill>
                          <a:srgbClr val="80808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62%</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1818031438"/>
                  </a:ext>
                </a:extLst>
              </a:tr>
              <a:tr h="306341">
                <a:tc>
                  <a:txBody>
                    <a:bodyPr/>
                    <a:lstStyle/>
                    <a:p>
                      <a:pPr algn="l" fontAlgn="b"/>
                      <a:r>
                        <a:rPr lang="en-US" sz="2800" u="none" strike="noStrike" dirty="0">
                          <a:effectLst/>
                        </a:rPr>
                        <a:t>John Raney</a:t>
                      </a:r>
                      <a:endParaRPr lang="en-US" sz="2800" b="0" i="1" u="none" strike="noStrike" dirty="0">
                        <a:solidFill>
                          <a:srgbClr val="80808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60%</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1382605086"/>
                  </a:ext>
                </a:extLst>
              </a:tr>
              <a:tr h="306341">
                <a:tc>
                  <a:txBody>
                    <a:bodyPr/>
                    <a:lstStyle/>
                    <a:p>
                      <a:pPr algn="l" fontAlgn="b"/>
                      <a:r>
                        <a:rPr lang="en-US" sz="2800" u="none" strike="noStrike" dirty="0">
                          <a:effectLst/>
                        </a:rPr>
                        <a:t>Andrew Murr</a:t>
                      </a:r>
                      <a:endParaRPr lang="en-US" sz="2800" b="0" i="1" u="none" strike="noStrike" dirty="0">
                        <a:solidFill>
                          <a:srgbClr val="80808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60%</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1884261039"/>
                  </a:ext>
                </a:extLst>
              </a:tr>
              <a:tr h="306341">
                <a:tc>
                  <a:txBody>
                    <a:bodyPr/>
                    <a:lstStyle/>
                    <a:p>
                      <a:pPr algn="l" fontAlgn="b"/>
                      <a:r>
                        <a:rPr lang="en-US" sz="2800" u="none" strike="noStrike" dirty="0">
                          <a:effectLst/>
                        </a:rPr>
                        <a:t>Caroline Harris</a:t>
                      </a:r>
                      <a:endParaRPr lang="en-US" sz="2800" b="0" i="1" u="none" strike="noStrike" dirty="0">
                        <a:solidFill>
                          <a:srgbClr val="80808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a:t>
                      </a:r>
                      <a:endParaRPr lang="en-US" sz="2800" b="0" i="1"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59%</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1564543520"/>
                  </a:ext>
                </a:extLst>
              </a:tr>
              <a:tr h="306341">
                <a:tc>
                  <a:txBody>
                    <a:bodyPr/>
                    <a:lstStyle/>
                    <a:p>
                      <a:pPr algn="l" fontAlgn="b"/>
                      <a:r>
                        <a:rPr lang="en-US" sz="2800" u="none" strike="noStrike" dirty="0">
                          <a:effectLst/>
                        </a:rPr>
                        <a:t>Candy Noble</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2800" u="none" strike="noStrike" dirty="0">
                          <a:effectLst/>
                        </a:rPr>
                        <a:t>R </a:t>
                      </a:r>
                      <a:endParaRPr lang="en-US" sz="2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800" u="none" strike="noStrike" dirty="0">
                          <a:effectLst/>
                        </a:rPr>
                        <a:t>56%</a:t>
                      </a:r>
                      <a:endParaRPr lang="en-US" sz="28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2734377709"/>
                  </a:ext>
                </a:extLst>
              </a:tr>
            </a:tbl>
          </a:graphicData>
        </a:graphic>
      </p:graphicFrame>
      <p:sp>
        <p:nvSpPr>
          <p:cNvPr id="6" name="TextBox 5"/>
          <p:cNvSpPr txBox="1"/>
          <p:nvPr/>
        </p:nvSpPr>
        <p:spPr>
          <a:xfrm>
            <a:off x="11582400" y="2400300"/>
            <a:ext cx="3810000" cy="5422106"/>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n-ea"/>
                <a:cs typeface="+mn-cs"/>
              </a:rPr>
              <a:t>20 Democrats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n-ea"/>
                <a:cs typeface="+mn-cs"/>
              </a:rPr>
              <a:t>28 Republicans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n-ea"/>
                <a:cs typeface="+mn-cs"/>
              </a:rPr>
              <a:t>16 Freshmen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Calibri"/>
                <a:ea typeface="+mn-ea"/>
                <a:cs typeface="+mn-cs"/>
              </a:rPr>
              <a:t>5 Chairs, (including Appropriations</a:t>
            </a:r>
            <a:r>
              <a:rPr kumimoji="0" lang="en-US" sz="3600" b="0" i="0" u="none" strike="noStrike" kern="1200" cap="none" spc="0" normalizeH="0" baseline="0" noProof="0" dirty="0">
                <a:ln>
                  <a:noFill/>
                </a:ln>
                <a:solidFill>
                  <a:prstClr val="white"/>
                </a:solidFill>
                <a:effectLst/>
                <a:uLnTx/>
                <a:uFillTx/>
                <a:latin typeface="Calibri"/>
                <a:ea typeface="+mn-ea"/>
                <a:cs typeface="+mn-cs"/>
              </a:rPr>
              <a:t>+</a:t>
            </a:r>
            <a:r>
              <a:rPr kumimoji="0" lang="en-US" sz="3600" b="0" i="0" u="none" strike="noStrike" kern="1200" cap="none" spc="0" normalizeH="0" baseline="0" noProof="0" dirty="0" smtClean="0">
                <a:ln>
                  <a:noFill/>
                </a:ln>
                <a:solidFill>
                  <a:prstClr val="white"/>
                </a:solidFill>
                <a:effectLst/>
                <a:uLnTx/>
                <a:uFillTx/>
                <a:latin typeface="Calibri"/>
                <a:ea typeface="+mn-ea"/>
                <a:cs typeface="+mn-cs"/>
              </a:rPr>
              <a:t> Ways &amp; Means)</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p:cNvSpPr txBox="1"/>
          <p:nvPr/>
        </p:nvSpPr>
        <p:spPr>
          <a:xfrm>
            <a:off x="11582400" y="8267700"/>
            <a:ext cx="358140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Speaker Phelan: 30%</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9047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2680043" cy="1143000"/>
          </a:xfrm>
        </p:spPr>
        <p:txBody>
          <a:bodyPr/>
          <a:lstStyle/>
          <a:p>
            <a:r>
              <a:rPr lang="en-US" dirty="0" smtClean="0"/>
              <a:t>Governor Abbott’s Taxpayer Bill of Rights</a:t>
            </a:r>
            <a:endParaRPr lang="en-US" dirty="0"/>
          </a:p>
        </p:txBody>
      </p:sp>
      <p:sp>
        <p:nvSpPr>
          <p:cNvPr id="3" name="Content Placeholder 2"/>
          <p:cNvSpPr>
            <a:spLocks noGrp="1"/>
          </p:cNvSpPr>
          <p:nvPr>
            <p:ph idx="1"/>
          </p:nvPr>
        </p:nvSpPr>
        <p:spPr>
          <a:xfrm>
            <a:off x="1493156" y="2324100"/>
            <a:ext cx="12319908" cy="6629400"/>
          </a:xfrm>
        </p:spPr>
        <p:txBody>
          <a:bodyPr>
            <a:normAutofit fontScale="92500" lnSpcReduction="10000"/>
          </a:bodyPr>
          <a:lstStyle/>
          <a:p>
            <a:pPr>
              <a:spcAft>
                <a:spcPts val="1200"/>
              </a:spcAft>
            </a:pPr>
            <a:r>
              <a:rPr lang="en-US" dirty="0" smtClean="0"/>
              <a:t>Reduce school district property tax rates every year</a:t>
            </a:r>
          </a:p>
          <a:p>
            <a:pPr>
              <a:spcAft>
                <a:spcPts val="1200"/>
              </a:spcAft>
            </a:pPr>
            <a:r>
              <a:rPr lang="en-US" dirty="0" smtClean="0"/>
              <a:t>Offer taxpayers discount for paying property taxes in full early or allow split payments without penalty</a:t>
            </a:r>
          </a:p>
          <a:p>
            <a:pPr>
              <a:spcAft>
                <a:spcPts val="1200"/>
              </a:spcAft>
            </a:pPr>
            <a:r>
              <a:rPr lang="en-US" dirty="0" smtClean="0"/>
              <a:t>Real appraisal reform that restores rights of homeowners</a:t>
            </a:r>
          </a:p>
          <a:p>
            <a:pPr>
              <a:spcAft>
                <a:spcPts val="1200"/>
              </a:spcAft>
            </a:pPr>
            <a:r>
              <a:rPr lang="en-US" dirty="0" smtClean="0"/>
              <a:t>Property tax exemption on small business equipment</a:t>
            </a:r>
          </a:p>
          <a:p>
            <a:pPr>
              <a:spcAft>
                <a:spcPts val="1200"/>
              </a:spcAft>
            </a:pPr>
            <a:r>
              <a:rPr lang="en-US" dirty="0" smtClean="0"/>
              <a:t>Require local government debt by passed by two-thirds majority of local governing body and propositions on May ballot must be passed by two-thirds of voters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50349">
            <a:off x="13237317" y="426091"/>
            <a:ext cx="4585693" cy="5934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8296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p:nvPr/>
        </p:nvSpPr>
        <p:spPr>
          <a:xfrm>
            <a:off x="0" y="0"/>
            <a:ext cx="11125200" cy="1257300"/>
          </a:xfrm>
          <a:prstGeom prst="rect">
            <a:avLst/>
          </a:prstGeom>
          <a:solidFill>
            <a:srgbClr val="1B75BC"/>
          </a:solidFill>
        </p:spPr>
      </p:sp>
      <p:sp>
        <p:nvSpPr>
          <p:cNvPr id="3" name="TextBox 5"/>
          <p:cNvSpPr txBox="1"/>
          <p:nvPr/>
        </p:nvSpPr>
        <p:spPr>
          <a:xfrm>
            <a:off x="1066800" y="122037"/>
            <a:ext cx="8686800" cy="1077218"/>
          </a:xfrm>
          <a:prstGeom prst="rect">
            <a:avLst/>
          </a:prstGeom>
        </p:spPr>
        <p:txBody>
          <a:bodyPr wrap="square" lIns="0" tIns="0" rIns="0" bIns="0" rtlCol="0" anchor="t">
            <a:spAutoFit/>
          </a:bodyPr>
          <a:lstStyle/>
          <a:p>
            <a:pPr marL="0" marR="0" lvl="0" indent="0" algn="ctr" defTabSz="914400" rtl="0" eaLnBrk="1" fontAlgn="auto" latinLnBrk="0" hangingPunct="1">
              <a:lnSpc>
                <a:spcPts val="8352"/>
              </a:lnSpc>
              <a:spcBef>
                <a:spcPts val="0"/>
              </a:spcBef>
              <a:spcAft>
                <a:spcPts val="0"/>
              </a:spcAft>
              <a:buClrTx/>
              <a:buSzTx/>
              <a:buFontTx/>
              <a:buNone/>
              <a:tabLst/>
              <a:defRPr/>
            </a:pPr>
            <a:r>
              <a:rPr kumimoji="0" lang="en-US" sz="6960" b="0" i="0" u="none" strike="noStrike" kern="1200" cap="none" spc="139" normalizeH="0" baseline="0" noProof="0" dirty="0" smtClean="0">
                <a:ln>
                  <a:noFill/>
                </a:ln>
                <a:solidFill>
                  <a:srgbClr val="FFFFFF"/>
                </a:solidFill>
                <a:effectLst/>
                <a:uLnTx/>
                <a:uFillTx/>
                <a:latin typeface="Arial Black" panose="020B0A04020102020204" pitchFamily="34" charset="0"/>
                <a:ea typeface="+mn-ea"/>
                <a:cs typeface="+mn-cs"/>
              </a:rPr>
              <a:t>The Top Tens</a:t>
            </a:r>
            <a:endParaRPr kumimoji="0" lang="en-US" sz="6960" b="0" i="0" u="none" strike="noStrike" kern="1200" cap="none" spc="139" normalizeH="0" baseline="0" noProof="0" dirty="0">
              <a:ln>
                <a:noFill/>
              </a:ln>
              <a:solidFill>
                <a:srgbClr val="FFFFFF"/>
              </a:solidFill>
              <a:effectLst/>
              <a:uLnTx/>
              <a:uFillTx/>
              <a:latin typeface="Arial Black" panose="020B0A04020102020204" pitchFamily="34" charset="0"/>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917378700"/>
              </p:ext>
            </p:extLst>
          </p:nvPr>
        </p:nvGraphicFramePr>
        <p:xfrm>
          <a:off x="1066800" y="2247900"/>
          <a:ext cx="6934200" cy="7369175"/>
        </p:xfrm>
        <a:graphic>
          <a:graphicData uri="http://schemas.openxmlformats.org/drawingml/2006/table">
            <a:tbl>
              <a:tblPr firstRow="1" bandRow="1">
                <a:tableStyleId>{073A0DAA-6AF3-43AB-8588-CEC1D06C72B9}</a:tableStyleId>
              </a:tblPr>
              <a:tblGrid>
                <a:gridCol w="685800">
                  <a:extLst>
                    <a:ext uri="{9D8B030D-6E8A-4147-A177-3AD203B41FA5}">
                      <a16:colId xmlns:a16="http://schemas.microsoft.com/office/drawing/2014/main" val="3299572908"/>
                    </a:ext>
                  </a:extLst>
                </a:gridCol>
                <a:gridCol w="3937000">
                  <a:extLst>
                    <a:ext uri="{9D8B030D-6E8A-4147-A177-3AD203B41FA5}">
                      <a16:colId xmlns:a16="http://schemas.microsoft.com/office/drawing/2014/main" val="53398139"/>
                    </a:ext>
                  </a:extLst>
                </a:gridCol>
                <a:gridCol w="2311400">
                  <a:extLst>
                    <a:ext uri="{9D8B030D-6E8A-4147-A177-3AD203B41FA5}">
                      <a16:colId xmlns:a16="http://schemas.microsoft.com/office/drawing/2014/main" val="1210392208"/>
                    </a:ext>
                  </a:extLst>
                </a:gridCol>
              </a:tblGrid>
              <a:tr h="669925">
                <a:tc>
                  <a:txBody>
                    <a:bodyPr/>
                    <a:lstStyle/>
                    <a:p>
                      <a:endParaRPr lang="en-US" sz="2400" dirty="0">
                        <a:latin typeface="Aileron Regular" panose="020B0604020202020204" charset="0"/>
                      </a:endParaRPr>
                    </a:p>
                  </a:txBody>
                  <a:tcPr/>
                </a:tc>
                <a:tc>
                  <a:txBody>
                    <a:bodyPr/>
                    <a:lstStyle/>
                    <a:p>
                      <a:pPr algn="ctr"/>
                      <a:r>
                        <a:rPr lang="en-US" sz="2400" dirty="0" smtClean="0">
                          <a:latin typeface="Arial" panose="020B0604020202020204" pitchFamily="34" charset="0"/>
                          <a:cs typeface="Arial" panose="020B0604020202020204" pitchFamily="34" charset="0"/>
                        </a:rPr>
                        <a:t>School District</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smtClean="0">
                          <a:latin typeface="Arial" panose="020B0604020202020204" pitchFamily="34" charset="0"/>
                          <a:cs typeface="Arial" panose="020B0604020202020204" pitchFamily="34" charset="0"/>
                        </a:rPr>
                        <a:t>Recapture</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48966002"/>
                  </a:ext>
                </a:extLst>
              </a:tr>
              <a:tr h="669925">
                <a:tc>
                  <a:txBody>
                    <a:bodyPr/>
                    <a:lstStyle/>
                    <a:p>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Austin ISD</a:t>
                      </a:r>
                    </a:p>
                  </a:txBody>
                  <a:tcPr marL="6350" marR="6350" marT="6350" marB="0" anchor="ctr"/>
                </a:tc>
                <a:tc>
                  <a:txBody>
                    <a:bodyPr/>
                    <a:lstStyle/>
                    <a:p>
                      <a:pPr algn="r" fontAlgn="ctr"/>
                      <a:r>
                        <a:rPr lang="en-US" sz="2400" b="0" i="0" kern="1200" dirty="0" smtClean="0">
                          <a:solidFill>
                            <a:schemeClr val="dk1"/>
                          </a:solidFill>
                          <a:effectLst/>
                          <a:latin typeface="Arial" panose="020B0604020202020204" pitchFamily="34" charset="0"/>
                          <a:ea typeface="+mn-ea"/>
                          <a:cs typeface="Arial" panose="020B0604020202020204" pitchFamily="34" charset="0"/>
                        </a:rPr>
                        <a:t>$791,389,490</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494812885"/>
                  </a:ext>
                </a:extLst>
              </a:tr>
              <a:tr h="669925">
                <a:tc>
                  <a:txBody>
                    <a:bodyPr/>
                    <a:lstStyle/>
                    <a:p>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smtClean="0">
                          <a:solidFill>
                            <a:srgbClr val="000000"/>
                          </a:solidFill>
                          <a:effectLst/>
                          <a:latin typeface="Arial" panose="020B0604020202020204" pitchFamily="34" charset="0"/>
                          <a:cs typeface="Arial" panose="020B0604020202020204" pitchFamily="34" charset="0"/>
                        </a:rPr>
                        <a:t>Houston</a:t>
                      </a:r>
                      <a:r>
                        <a:rPr lang="en-US" sz="2400" b="0" i="0" u="none" strike="noStrike" baseline="0" dirty="0" smtClean="0">
                          <a:solidFill>
                            <a:srgbClr val="000000"/>
                          </a:solidFill>
                          <a:effectLst/>
                          <a:latin typeface="Arial" panose="020B0604020202020204" pitchFamily="34" charset="0"/>
                          <a:cs typeface="Arial" panose="020B0604020202020204" pitchFamily="34" charset="0"/>
                        </a:rPr>
                        <a:t> ISD</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ctr"/>
                      <a:r>
                        <a:rPr lang="en-US" sz="2400" b="0" i="0" kern="1200" dirty="0" smtClean="0">
                          <a:solidFill>
                            <a:schemeClr val="dk1"/>
                          </a:solidFill>
                          <a:effectLst/>
                          <a:latin typeface="Arial" panose="020B0604020202020204" pitchFamily="34" charset="0"/>
                          <a:ea typeface="+mn-ea"/>
                          <a:cs typeface="Arial" panose="020B0604020202020204" pitchFamily="34" charset="0"/>
                        </a:rPr>
                        <a:t>$302,746,565</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058075844"/>
                  </a:ext>
                </a:extLst>
              </a:tr>
              <a:tr h="669925">
                <a:tc>
                  <a:txBody>
                    <a:bodyPr/>
                    <a:lstStyle/>
                    <a:p>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smtClean="0">
                          <a:solidFill>
                            <a:srgbClr val="000000"/>
                          </a:solidFill>
                          <a:effectLst/>
                          <a:latin typeface="Arial" panose="020B0604020202020204" pitchFamily="34" charset="0"/>
                          <a:cs typeface="Arial" panose="020B0604020202020204" pitchFamily="34" charset="0"/>
                        </a:rPr>
                        <a:t>Plano ISD</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ctr"/>
                      <a:r>
                        <a:rPr lang="en-US" sz="2400" b="0" i="0" kern="1200" dirty="0" smtClean="0">
                          <a:solidFill>
                            <a:schemeClr val="dk1"/>
                          </a:solidFill>
                          <a:effectLst/>
                          <a:latin typeface="Arial" panose="020B0604020202020204" pitchFamily="34" charset="0"/>
                          <a:ea typeface="+mn-ea"/>
                          <a:cs typeface="Arial" panose="020B0604020202020204" pitchFamily="34" charset="0"/>
                        </a:rPr>
                        <a:t>$207,239,972</a:t>
                      </a:r>
                      <a:endParaRPr lang="en-US" sz="2400" b="0" i="0" u="none" strike="noStrike" dirty="0" smtClean="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337682391"/>
                  </a:ext>
                </a:extLst>
              </a:tr>
              <a:tr h="669925">
                <a:tc>
                  <a:txBody>
                    <a:bodyPr/>
                    <a:lstStyle/>
                    <a:p>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Dallas ISD</a:t>
                      </a:r>
                      <a:endParaRPr lang="en-US" sz="2400" dirty="0">
                        <a:latin typeface="Arial" panose="020B0604020202020204" pitchFamily="34" charset="0"/>
                        <a:cs typeface="Arial" panose="020B0604020202020204" pitchFamily="34" charset="0"/>
                      </a:endParaRPr>
                    </a:p>
                  </a:txBody>
                  <a:tcPr marL="6350" marR="6350" marT="6350" marB="0" anchor="ctr"/>
                </a:tc>
                <a:tc>
                  <a:txBody>
                    <a:bodyPr/>
                    <a:lstStyle/>
                    <a:p>
                      <a:pPr algn="r"/>
                      <a:r>
                        <a:rPr lang="en-US" sz="2400" dirty="0">
                          <a:effectLst/>
                          <a:latin typeface="Arial" panose="020B0604020202020204" pitchFamily="34" charset="0"/>
                          <a:cs typeface="Arial" panose="020B0604020202020204" pitchFamily="34" charset="0"/>
                        </a:rPr>
                        <a:t>$140,486,418</a:t>
                      </a:r>
                    </a:p>
                  </a:txBody>
                  <a:tcPr marL="31750" marR="31750" marT="12700" marB="12700" anchor="ctr"/>
                </a:tc>
                <a:extLst>
                  <a:ext uri="{0D108BD9-81ED-4DB2-BD59-A6C34878D82A}">
                    <a16:rowId xmlns:a16="http://schemas.microsoft.com/office/drawing/2014/main" val="3107499819"/>
                  </a:ext>
                </a:extLst>
              </a:tr>
              <a:tr h="669925">
                <a:tc>
                  <a:txBody>
                    <a:bodyPr/>
                    <a:lstStyle/>
                    <a:p>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smtClean="0">
                          <a:solidFill>
                            <a:srgbClr val="000000"/>
                          </a:solidFill>
                          <a:effectLst/>
                          <a:latin typeface="Arial" panose="020B0604020202020204" pitchFamily="34" charset="0"/>
                          <a:cs typeface="Arial" panose="020B0604020202020204" pitchFamily="34" charset="0"/>
                        </a:rPr>
                        <a:t>Midland ISD</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ctr"/>
                      <a:r>
                        <a:rPr lang="en-US" sz="2400" b="0" i="0" kern="1200" dirty="0" smtClean="0">
                          <a:solidFill>
                            <a:schemeClr val="dk1"/>
                          </a:solidFill>
                          <a:effectLst/>
                          <a:latin typeface="Arial" panose="020B0604020202020204" pitchFamily="34" charset="0"/>
                          <a:ea typeface="+mn-ea"/>
                          <a:cs typeface="Arial" panose="020B0604020202020204" pitchFamily="34" charset="0"/>
                        </a:rPr>
                        <a:t>$129,073,485</a:t>
                      </a:r>
                      <a:endParaRPr lang="en-US" sz="2400" b="0" i="0" u="none" strike="noStrike" dirty="0" smtClean="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847489268"/>
                  </a:ext>
                </a:extLst>
              </a:tr>
              <a:tr h="669925">
                <a:tc>
                  <a:txBody>
                    <a:bodyPr/>
                    <a:lstStyle/>
                    <a:p>
                      <a:r>
                        <a:rPr lang="en-US" sz="2400" dirty="0" smtClean="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Highland Park ISD</a:t>
                      </a:r>
                    </a:p>
                  </a:txBody>
                  <a:tcPr marL="6350" marR="6350" marT="6350" marB="0" anchor="ctr"/>
                </a:tc>
                <a:tc>
                  <a:txBody>
                    <a:bodyPr/>
                    <a:lstStyle/>
                    <a:p>
                      <a:pPr algn="r" fontAlgn="ctr"/>
                      <a:r>
                        <a:rPr lang="en-US" sz="2400" b="0" i="0" kern="1200" dirty="0" smtClean="0">
                          <a:solidFill>
                            <a:schemeClr val="dk1"/>
                          </a:solidFill>
                          <a:effectLst/>
                          <a:latin typeface="Arial" panose="020B0604020202020204" pitchFamily="34" charset="0"/>
                          <a:ea typeface="+mn-ea"/>
                          <a:cs typeface="Arial" panose="020B0604020202020204" pitchFamily="34" charset="0"/>
                        </a:rPr>
                        <a:t>$108,759,349</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4025733211"/>
                  </a:ext>
                </a:extLst>
              </a:tr>
              <a:tr h="669925">
                <a:tc>
                  <a:txBody>
                    <a:bodyPr/>
                    <a:lstStyle/>
                    <a:p>
                      <a:r>
                        <a:rPr lang="en-US" sz="2400" dirty="0" smtClean="0">
                          <a:latin typeface="Arial" panose="020B0604020202020204" pitchFamily="34" charset="0"/>
                          <a:cs typeface="Arial" panose="020B0604020202020204" pitchFamily="34" charset="0"/>
                        </a:rPr>
                        <a:t>7</a:t>
                      </a:r>
                      <a:endParaRPr lang="en-US" sz="24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effectLst/>
                          <a:latin typeface="Arial" panose="020B0604020202020204" pitchFamily="34" charset="0"/>
                          <a:cs typeface="Arial" panose="020B0604020202020204" pitchFamily="34" charset="0"/>
                        </a:rPr>
                        <a:t>Pecos-Barstow-Toyah ISD</a:t>
                      </a:r>
                    </a:p>
                  </a:txBody>
                  <a:tcPr marL="6350" marR="6350" marT="635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sz="2400" b="0" i="0" kern="1200" dirty="0" smtClean="0">
                          <a:solidFill>
                            <a:schemeClr val="dk1"/>
                          </a:solidFill>
                          <a:effectLst/>
                          <a:latin typeface="Arial" panose="020B0604020202020204" pitchFamily="34" charset="0"/>
                          <a:ea typeface="+mn-ea"/>
                          <a:cs typeface="Arial" panose="020B0604020202020204" pitchFamily="34" charset="0"/>
                        </a:rPr>
                        <a:t>$106,744,467</a:t>
                      </a:r>
                      <a:endParaRPr lang="en-US" sz="2400" b="0" i="0" u="none" strike="noStrike" dirty="0" smtClean="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867576016"/>
                  </a:ext>
                </a:extLst>
              </a:tr>
              <a:tr h="669925">
                <a:tc>
                  <a:txBody>
                    <a:bodyPr/>
                    <a:lstStyle/>
                    <a:p>
                      <a:r>
                        <a:rPr lang="en-US" sz="2400" dirty="0" smtClean="0">
                          <a:latin typeface="Arial" panose="020B0604020202020204" pitchFamily="34" charset="0"/>
                          <a:cs typeface="Arial" panose="020B0604020202020204" pitchFamily="34" charset="0"/>
                        </a:rPr>
                        <a:t>8</a:t>
                      </a:r>
                      <a:endParaRPr lang="en-US" sz="24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effectLst/>
                          <a:latin typeface="Arial" panose="020B0604020202020204" pitchFamily="34" charset="0"/>
                          <a:cs typeface="Arial" panose="020B0604020202020204" pitchFamily="34" charset="0"/>
                        </a:rPr>
                        <a:t>Eanes ISD</a:t>
                      </a:r>
                    </a:p>
                  </a:txBody>
                  <a:tcPr marL="6350" marR="6350" marT="635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sz="2400" b="0" i="0" kern="1200" dirty="0" smtClean="0">
                          <a:solidFill>
                            <a:schemeClr val="dk1"/>
                          </a:solidFill>
                          <a:effectLst/>
                          <a:latin typeface="Arial" panose="020B0604020202020204" pitchFamily="34" charset="0"/>
                          <a:ea typeface="+mn-ea"/>
                          <a:cs typeface="Arial" panose="020B0604020202020204" pitchFamily="34" charset="0"/>
                        </a:rPr>
                        <a:t>$106,468,805</a:t>
                      </a:r>
                      <a:endParaRPr lang="en-US" sz="2400" b="0" i="0" u="none" strike="noStrike" dirty="0" smtClean="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583070742"/>
                  </a:ext>
                </a:extLst>
              </a:tr>
              <a:tr h="669925">
                <a:tc>
                  <a:txBody>
                    <a:bodyPr/>
                    <a:lstStyle/>
                    <a:p>
                      <a:r>
                        <a:rPr lang="en-US" sz="2400" dirty="0" smtClean="0">
                          <a:latin typeface="Arial" panose="020B0604020202020204" pitchFamily="34" charset="0"/>
                          <a:cs typeface="Arial" panose="020B0604020202020204" pitchFamily="34" charset="0"/>
                        </a:rPr>
                        <a:t>9</a:t>
                      </a:r>
                      <a:endParaRPr lang="en-US" sz="2400" dirty="0">
                        <a:latin typeface="Arial" panose="020B0604020202020204" pitchFamily="34" charset="0"/>
                        <a:cs typeface="Arial" panose="020B0604020202020204" pitchFamily="34" charset="0"/>
                      </a:endParaRPr>
                    </a:p>
                  </a:txBody>
                  <a:tcPr/>
                </a:tc>
                <a:tc>
                  <a:txBody>
                    <a:bodyPr/>
                    <a:lstStyle/>
                    <a:p>
                      <a:pPr algn="l" fontAlgn="ctr"/>
                      <a:r>
                        <a:rPr lang="en-US" sz="2400" b="0" i="0" u="none" strike="noStrike" dirty="0">
                          <a:solidFill>
                            <a:srgbClr val="000000"/>
                          </a:solidFill>
                          <a:effectLst/>
                          <a:latin typeface="Arial" panose="020B0604020202020204" pitchFamily="34" charset="0"/>
                          <a:cs typeface="Arial" panose="020B0604020202020204" pitchFamily="34" charset="0"/>
                        </a:rPr>
                        <a:t>Wink-Loving ISD</a:t>
                      </a:r>
                    </a:p>
                  </a:txBody>
                  <a:tcPr marL="6350" marR="6350" marT="6350" marB="0" anchor="ctr"/>
                </a:tc>
                <a:tc>
                  <a:txBody>
                    <a:bodyPr/>
                    <a:lstStyle/>
                    <a:p>
                      <a:pPr algn="r" fontAlgn="ctr"/>
                      <a:r>
                        <a:rPr lang="en-US" sz="2400" b="0" i="0" kern="1200" dirty="0" smtClean="0">
                          <a:solidFill>
                            <a:schemeClr val="dk1"/>
                          </a:solidFill>
                          <a:effectLst/>
                          <a:latin typeface="Arial" panose="020B0604020202020204" pitchFamily="34" charset="0"/>
                          <a:ea typeface="+mn-ea"/>
                          <a:cs typeface="Arial" panose="020B0604020202020204" pitchFamily="34" charset="0"/>
                        </a:rPr>
                        <a:t>$74,488,295</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001153772"/>
                  </a:ext>
                </a:extLst>
              </a:tr>
              <a:tr h="669925">
                <a:tc>
                  <a:txBody>
                    <a:bodyPr/>
                    <a:lstStyle/>
                    <a:p>
                      <a:r>
                        <a:rPr lang="en-US" sz="2400" dirty="0" smtClean="0">
                          <a:latin typeface="Arial" panose="020B0604020202020204" pitchFamily="34" charset="0"/>
                          <a:cs typeface="Arial" panose="020B0604020202020204" pitchFamily="34" charset="0"/>
                        </a:rPr>
                        <a:t>10</a:t>
                      </a:r>
                      <a:endParaRPr lang="en-US" sz="2400" dirty="0">
                        <a:latin typeface="Arial" panose="020B0604020202020204" pitchFamily="34" charset="0"/>
                        <a:cs typeface="Arial" panose="020B0604020202020204" pitchFamily="34" charset="0"/>
                      </a:endParaRPr>
                    </a:p>
                  </a:txBody>
                  <a:tcPr anchor="ctr"/>
                </a:tc>
                <a:tc>
                  <a:txBody>
                    <a:bodyPr/>
                    <a:lstStyle/>
                    <a:p>
                      <a:pPr algn="l" fontAlgn="ctr"/>
                      <a:r>
                        <a:rPr lang="en-US" sz="2400" b="0" i="0" u="none" strike="noStrike" dirty="0" smtClean="0">
                          <a:solidFill>
                            <a:srgbClr val="000000"/>
                          </a:solidFill>
                          <a:effectLst/>
                          <a:latin typeface="Arial" panose="020B0604020202020204" pitchFamily="34" charset="0"/>
                          <a:cs typeface="Arial" panose="020B0604020202020204" pitchFamily="34" charset="0"/>
                        </a:rPr>
                        <a:t>Spring</a:t>
                      </a:r>
                      <a:r>
                        <a:rPr lang="en-US" sz="2400" b="0" i="0" u="none" strike="noStrike" baseline="0" dirty="0" smtClean="0">
                          <a:solidFill>
                            <a:srgbClr val="000000"/>
                          </a:solidFill>
                          <a:effectLst/>
                          <a:latin typeface="Arial" panose="020B0604020202020204" pitchFamily="34" charset="0"/>
                          <a:cs typeface="Arial" panose="020B0604020202020204" pitchFamily="34" charset="0"/>
                        </a:rPr>
                        <a:t> Branch ISD</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r" fontAlgn="ctr"/>
                      <a:r>
                        <a:rPr lang="en-US" sz="2400" b="0" i="0" kern="1200" dirty="0" smtClean="0">
                          <a:solidFill>
                            <a:schemeClr val="dk1"/>
                          </a:solidFill>
                          <a:effectLst/>
                          <a:latin typeface="Arial" panose="020B0604020202020204" pitchFamily="34" charset="0"/>
                          <a:ea typeface="+mn-ea"/>
                          <a:cs typeface="Arial" panose="020B0604020202020204" pitchFamily="34" charset="0"/>
                        </a:rPr>
                        <a:t>$64,687,853</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00670842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39684935"/>
              </p:ext>
            </p:extLst>
          </p:nvPr>
        </p:nvGraphicFramePr>
        <p:xfrm>
          <a:off x="9525000" y="2265085"/>
          <a:ext cx="7696200" cy="7351990"/>
        </p:xfrm>
        <a:graphic>
          <a:graphicData uri="http://schemas.openxmlformats.org/drawingml/2006/table">
            <a:tbl>
              <a:tblPr firstRow="1" bandRow="1">
                <a:tableStyleId>{073A0DAA-6AF3-43AB-8588-CEC1D06C72B9}</a:tableStyleId>
              </a:tblPr>
              <a:tblGrid>
                <a:gridCol w="3636665">
                  <a:extLst>
                    <a:ext uri="{9D8B030D-6E8A-4147-A177-3AD203B41FA5}">
                      <a16:colId xmlns:a16="http://schemas.microsoft.com/office/drawing/2014/main" val="3299572908"/>
                    </a:ext>
                  </a:extLst>
                </a:gridCol>
                <a:gridCol w="2058523">
                  <a:extLst>
                    <a:ext uri="{9D8B030D-6E8A-4147-A177-3AD203B41FA5}">
                      <a16:colId xmlns:a16="http://schemas.microsoft.com/office/drawing/2014/main" val="53398139"/>
                    </a:ext>
                  </a:extLst>
                </a:gridCol>
                <a:gridCol w="2001012">
                  <a:extLst>
                    <a:ext uri="{9D8B030D-6E8A-4147-A177-3AD203B41FA5}">
                      <a16:colId xmlns:a16="http://schemas.microsoft.com/office/drawing/2014/main" val="1210392208"/>
                    </a:ext>
                  </a:extLst>
                </a:gridCol>
              </a:tblGrid>
              <a:tr h="802049">
                <a:tc>
                  <a:txBody>
                    <a:bodyPr/>
                    <a:lstStyle/>
                    <a:p>
                      <a:pPr algn="ctr"/>
                      <a:r>
                        <a:rPr lang="en-US" sz="2400" dirty="0" smtClean="0">
                          <a:latin typeface="Arial" panose="020B0604020202020204" pitchFamily="34" charset="0"/>
                          <a:cs typeface="Arial" panose="020B0604020202020204" pitchFamily="34" charset="0"/>
                        </a:rPr>
                        <a:t>School District</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smtClean="0">
                          <a:latin typeface="Arial" panose="020B0604020202020204" pitchFamily="34" charset="0"/>
                          <a:cs typeface="Arial" panose="020B0604020202020204" pitchFamily="34" charset="0"/>
                        </a:rPr>
                        <a:t>Recapture</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smtClean="0">
                          <a:latin typeface="Arial" panose="020B0604020202020204" pitchFamily="34" charset="0"/>
                          <a:cs typeface="Arial" panose="020B0604020202020204" pitchFamily="34" charset="0"/>
                        </a:rPr>
                        <a:t>% of collections</a:t>
                      </a:r>
                      <a:endParaRPr lang="en-US"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48966002"/>
                  </a:ext>
                </a:extLst>
              </a:tr>
              <a:tr h="652903">
                <a:tc>
                  <a:txBody>
                    <a:bodyPr/>
                    <a:lstStyle/>
                    <a:p>
                      <a:pPr algn="l" rtl="0" fontAlgn="ctr"/>
                      <a:r>
                        <a:rPr lang="en-US" sz="2400" b="0" i="0" u="none" strike="noStrike" dirty="0">
                          <a:solidFill>
                            <a:srgbClr val="000000"/>
                          </a:solidFill>
                          <a:effectLst/>
                          <a:latin typeface="Arial" panose="020B0604020202020204" pitchFamily="34" charset="0"/>
                          <a:cs typeface="Arial" panose="020B0604020202020204" pitchFamily="34" charset="0"/>
                        </a:rPr>
                        <a:t>Glasscock County ISD</a:t>
                      </a:r>
                    </a:p>
                  </a:txBody>
                  <a:tcPr marL="6350" marR="6350" marT="6350" marB="0" anchor="ctr"/>
                </a:tc>
                <a:tc>
                  <a:txBody>
                    <a:bodyPr/>
                    <a:lstStyle/>
                    <a:p>
                      <a:pPr algn="r" rtl="0" fontAlgn="ctr"/>
                      <a:r>
                        <a:rPr lang="en-US" sz="2400" b="0" i="0" u="none" strike="noStrike" dirty="0">
                          <a:solidFill>
                            <a:srgbClr val="000000"/>
                          </a:solidFill>
                          <a:effectLst/>
                          <a:latin typeface="Arial" panose="020B0604020202020204" pitchFamily="34" charset="0"/>
                          <a:cs typeface="Arial" panose="020B0604020202020204" pitchFamily="34" charset="0"/>
                        </a:rPr>
                        <a:t>$32,815,360 </a:t>
                      </a:r>
                    </a:p>
                  </a:txBody>
                  <a:tcPr marL="6350" marR="6350" marT="6350" marB="0" anchor="ctr"/>
                </a:tc>
                <a:tc>
                  <a:txBody>
                    <a:bodyPr/>
                    <a:lstStyle/>
                    <a:p>
                      <a:pPr algn="r" rtl="0" fontAlgn="b"/>
                      <a:r>
                        <a:rPr lang="en-US" sz="2400" b="0" i="0" u="none" strike="noStrike" dirty="0">
                          <a:solidFill>
                            <a:srgbClr val="000000"/>
                          </a:solidFill>
                          <a:effectLst/>
                          <a:latin typeface="Arial" panose="020B0604020202020204" pitchFamily="34" charset="0"/>
                          <a:cs typeface="Arial" panose="020B0604020202020204" pitchFamily="34" charset="0"/>
                        </a:rPr>
                        <a:t>86%</a:t>
                      </a:r>
                    </a:p>
                  </a:txBody>
                  <a:tcPr marL="6350" marR="6350" marT="6350" marB="0" anchor="ctr"/>
                </a:tc>
                <a:extLst>
                  <a:ext uri="{0D108BD9-81ED-4DB2-BD59-A6C34878D82A}">
                    <a16:rowId xmlns:a16="http://schemas.microsoft.com/office/drawing/2014/main" val="3494812885"/>
                  </a:ext>
                </a:extLst>
              </a:tr>
              <a:tr h="652903">
                <a:tc>
                  <a:txBody>
                    <a:bodyPr/>
                    <a:lstStyle/>
                    <a:p>
                      <a:pPr algn="l" rtl="0" fontAlgn="ctr"/>
                      <a:r>
                        <a:rPr lang="en-US" sz="2400" b="0" i="0" u="none" strike="noStrike" dirty="0">
                          <a:solidFill>
                            <a:srgbClr val="000000"/>
                          </a:solidFill>
                          <a:effectLst/>
                          <a:latin typeface="Arial" panose="020B0604020202020204" pitchFamily="34" charset="0"/>
                          <a:cs typeface="Arial" panose="020B0604020202020204" pitchFamily="34" charset="0"/>
                        </a:rPr>
                        <a:t>Wink-Loving ISD</a:t>
                      </a:r>
                    </a:p>
                  </a:txBody>
                  <a:tcPr marL="6350" marR="6350" marT="6350" marB="0" anchor="ctr"/>
                </a:tc>
                <a:tc>
                  <a:txBody>
                    <a:bodyPr/>
                    <a:lstStyle/>
                    <a:p>
                      <a:pPr algn="r" rtl="0" fontAlgn="ctr"/>
                      <a:r>
                        <a:rPr lang="en-US" sz="2400" b="0" i="0" u="none" strike="noStrike" dirty="0">
                          <a:solidFill>
                            <a:srgbClr val="000000"/>
                          </a:solidFill>
                          <a:effectLst/>
                          <a:latin typeface="Arial" panose="020B0604020202020204" pitchFamily="34" charset="0"/>
                          <a:cs typeface="Arial" panose="020B0604020202020204" pitchFamily="34" charset="0"/>
                        </a:rPr>
                        <a:t>$74,488,295 </a:t>
                      </a:r>
                    </a:p>
                  </a:txBody>
                  <a:tcPr marL="6350" marR="6350" marT="6350" marB="0" anchor="ctr"/>
                </a:tc>
                <a:tc>
                  <a:txBody>
                    <a:bodyPr/>
                    <a:lstStyle/>
                    <a:p>
                      <a:pPr algn="r" rtl="0" fontAlgn="b"/>
                      <a:r>
                        <a:rPr lang="en-US" sz="2400" b="0" i="0" u="none" strike="noStrike" dirty="0">
                          <a:solidFill>
                            <a:srgbClr val="000000"/>
                          </a:solidFill>
                          <a:effectLst/>
                          <a:latin typeface="Arial" panose="020B0604020202020204" pitchFamily="34" charset="0"/>
                          <a:cs typeface="Arial" panose="020B0604020202020204" pitchFamily="34" charset="0"/>
                        </a:rPr>
                        <a:t>86%</a:t>
                      </a:r>
                    </a:p>
                  </a:txBody>
                  <a:tcPr marL="6350" marR="6350" marT="6350" marB="0" anchor="ctr"/>
                </a:tc>
                <a:extLst>
                  <a:ext uri="{0D108BD9-81ED-4DB2-BD59-A6C34878D82A}">
                    <a16:rowId xmlns:a16="http://schemas.microsoft.com/office/drawing/2014/main" val="3058075844"/>
                  </a:ext>
                </a:extLst>
              </a:tr>
              <a:tr h="652903">
                <a:tc>
                  <a:txBody>
                    <a:bodyPr/>
                    <a:lstStyle/>
                    <a:p>
                      <a:pPr algn="l" rtl="0" fontAlgn="ctr"/>
                      <a:r>
                        <a:rPr lang="en-US" sz="2400" b="0" i="0" u="none" strike="noStrike" dirty="0">
                          <a:solidFill>
                            <a:srgbClr val="000000"/>
                          </a:solidFill>
                          <a:effectLst/>
                          <a:latin typeface="Arial" panose="020B0604020202020204" pitchFamily="34" charset="0"/>
                          <a:cs typeface="Arial" panose="020B0604020202020204" pitchFamily="34" charset="0"/>
                        </a:rPr>
                        <a:t>Rankin ISD</a:t>
                      </a:r>
                    </a:p>
                  </a:txBody>
                  <a:tcPr marL="6350" marR="6350" marT="6350" marB="0" anchor="ctr"/>
                </a:tc>
                <a:tc>
                  <a:txBody>
                    <a:bodyPr/>
                    <a:lstStyle/>
                    <a:p>
                      <a:pPr algn="r" rtl="0" fontAlgn="ctr"/>
                      <a:r>
                        <a:rPr lang="en-US" sz="2400" b="0" i="0" u="none" strike="noStrike" dirty="0">
                          <a:solidFill>
                            <a:srgbClr val="000000"/>
                          </a:solidFill>
                          <a:effectLst/>
                          <a:latin typeface="Arial" panose="020B0604020202020204" pitchFamily="34" charset="0"/>
                          <a:cs typeface="Arial" panose="020B0604020202020204" pitchFamily="34" charset="0"/>
                        </a:rPr>
                        <a:t>$48,075,718 </a:t>
                      </a:r>
                    </a:p>
                  </a:txBody>
                  <a:tcPr marL="6350" marR="6350" marT="6350" marB="0" anchor="ctr"/>
                </a:tc>
                <a:tc>
                  <a:txBody>
                    <a:bodyPr/>
                    <a:lstStyle/>
                    <a:p>
                      <a:pPr algn="r" rtl="0" fontAlgn="b"/>
                      <a:r>
                        <a:rPr lang="en-US" sz="2400" b="0" i="0" u="none" strike="noStrike" dirty="0">
                          <a:solidFill>
                            <a:srgbClr val="000000"/>
                          </a:solidFill>
                          <a:effectLst/>
                          <a:latin typeface="Arial" panose="020B0604020202020204" pitchFamily="34" charset="0"/>
                          <a:cs typeface="Arial" panose="020B0604020202020204" pitchFamily="34" charset="0"/>
                        </a:rPr>
                        <a:t>85%</a:t>
                      </a:r>
                    </a:p>
                  </a:txBody>
                  <a:tcPr marL="6350" marR="6350" marT="6350" marB="0" anchor="ctr"/>
                </a:tc>
                <a:extLst>
                  <a:ext uri="{0D108BD9-81ED-4DB2-BD59-A6C34878D82A}">
                    <a16:rowId xmlns:a16="http://schemas.microsoft.com/office/drawing/2014/main" val="1337682391"/>
                  </a:ext>
                </a:extLst>
              </a:tr>
              <a:tr h="652903">
                <a:tc>
                  <a:txBody>
                    <a:bodyPr/>
                    <a:lstStyle/>
                    <a:p>
                      <a:pPr algn="l" rtl="0" fontAlgn="ctr"/>
                      <a:r>
                        <a:rPr lang="en-US" sz="2400" b="0" i="0" u="none" strike="noStrike" dirty="0">
                          <a:solidFill>
                            <a:srgbClr val="000000"/>
                          </a:solidFill>
                          <a:effectLst/>
                          <a:latin typeface="Arial" panose="020B0604020202020204" pitchFamily="34" charset="0"/>
                          <a:cs typeface="Arial" panose="020B0604020202020204" pitchFamily="34" charset="0"/>
                        </a:rPr>
                        <a:t>Grady ISD</a:t>
                      </a:r>
                    </a:p>
                  </a:txBody>
                  <a:tcPr marL="6350" marR="6350" marT="6350" marB="0" anchor="ctr"/>
                </a:tc>
                <a:tc>
                  <a:txBody>
                    <a:bodyPr/>
                    <a:lstStyle/>
                    <a:p>
                      <a:pPr algn="r" rtl="0" fontAlgn="ctr"/>
                      <a:r>
                        <a:rPr lang="en-US" sz="2400" b="0" i="0" u="none" strike="noStrike" dirty="0">
                          <a:solidFill>
                            <a:srgbClr val="000000"/>
                          </a:solidFill>
                          <a:effectLst/>
                          <a:latin typeface="Arial" panose="020B0604020202020204" pitchFamily="34" charset="0"/>
                          <a:cs typeface="Arial" panose="020B0604020202020204" pitchFamily="34" charset="0"/>
                        </a:rPr>
                        <a:t>$25,893,380 </a:t>
                      </a:r>
                    </a:p>
                  </a:txBody>
                  <a:tcPr marL="6350" marR="6350" marT="6350" marB="0" anchor="ctr"/>
                </a:tc>
                <a:tc>
                  <a:txBody>
                    <a:bodyPr/>
                    <a:lstStyle/>
                    <a:p>
                      <a:pPr algn="r" rtl="0" fontAlgn="b"/>
                      <a:r>
                        <a:rPr lang="en-US" sz="2400" b="0" i="0" u="none" strike="noStrike" dirty="0">
                          <a:solidFill>
                            <a:srgbClr val="000000"/>
                          </a:solidFill>
                          <a:effectLst/>
                          <a:latin typeface="Arial" panose="020B0604020202020204" pitchFamily="34" charset="0"/>
                          <a:cs typeface="Arial" panose="020B0604020202020204" pitchFamily="34" charset="0"/>
                        </a:rPr>
                        <a:t>84%</a:t>
                      </a:r>
                    </a:p>
                  </a:txBody>
                  <a:tcPr marL="6350" marR="6350" marT="6350" marB="0" anchor="ctr"/>
                </a:tc>
                <a:extLst>
                  <a:ext uri="{0D108BD9-81ED-4DB2-BD59-A6C34878D82A}">
                    <a16:rowId xmlns:a16="http://schemas.microsoft.com/office/drawing/2014/main" val="3107499819"/>
                  </a:ext>
                </a:extLst>
              </a:tr>
              <a:tr h="652903">
                <a:tc>
                  <a:txBody>
                    <a:bodyPr/>
                    <a:lstStyle/>
                    <a:p>
                      <a:pPr algn="l" rtl="0" fontAlgn="ctr"/>
                      <a:r>
                        <a:rPr lang="en-US" sz="2400" b="0" i="0" u="none" strike="noStrike" dirty="0">
                          <a:solidFill>
                            <a:srgbClr val="000000"/>
                          </a:solidFill>
                          <a:effectLst/>
                          <a:latin typeface="Arial" panose="020B0604020202020204" pitchFamily="34" charset="0"/>
                          <a:cs typeface="Arial" panose="020B0604020202020204" pitchFamily="34" charset="0"/>
                        </a:rPr>
                        <a:t>McMullen County ISD</a:t>
                      </a:r>
                    </a:p>
                  </a:txBody>
                  <a:tcPr marL="6350" marR="6350" marT="6350" marB="0" anchor="ctr"/>
                </a:tc>
                <a:tc>
                  <a:txBody>
                    <a:bodyPr/>
                    <a:lstStyle/>
                    <a:p>
                      <a:pPr algn="r" rtl="0" fontAlgn="ctr"/>
                      <a:r>
                        <a:rPr lang="en-US" sz="2400" b="0" i="0" u="none" strike="noStrike" dirty="0">
                          <a:solidFill>
                            <a:srgbClr val="000000"/>
                          </a:solidFill>
                          <a:effectLst/>
                          <a:latin typeface="Arial" panose="020B0604020202020204" pitchFamily="34" charset="0"/>
                          <a:cs typeface="Arial" panose="020B0604020202020204" pitchFamily="34" charset="0"/>
                        </a:rPr>
                        <a:t>$22,206,023 </a:t>
                      </a:r>
                    </a:p>
                  </a:txBody>
                  <a:tcPr marL="6350" marR="6350" marT="6350" marB="0" anchor="ctr"/>
                </a:tc>
                <a:tc>
                  <a:txBody>
                    <a:bodyPr/>
                    <a:lstStyle/>
                    <a:p>
                      <a:pPr algn="r" rtl="0" fontAlgn="b"/>
                      <a:r>
                        <a:rPr lang="en-US" sz="2400" b="0" i="0" u="none" strike="noStrike" dirty="0">
                          <a:solidFill>
                            <a:srgbClr val="000000"/>
                          </a:solidFill>
                          <a:effectLst/>
                          <a:latin typeface="Arial" panose="020B0604020202020204" pitchFamily="34" charset="0"/>
                          <a:cs typeface="Arial" panose="020B0604020202020204" pitchFamily="34" charset="0"/>
                        </a:rPr>
                        <a:t>80%</a:t>
                      </a:r>
                    </a:p>
                  </a:txBody>
                  <a:tcPr marL="6350" marR="6350" marT="6350" marB="0" anchor="ctr"/>
                </a:tc>
                <a:extLst>
                  <a:ext uri="{0D108BD9-81ED-4DB2-BD59-A6C34878D82A}">
                    <a16:rowId xmlns:a16="http://schemas.microsoft.com/office/drawing/2014/main" val="3847489268"/>
                  </a:ext>
                </a:extLst>
              </a:tr>
              <a:tr h="652903">
                <a:tc>
                  <a:txBody>
                    <a:bodyPr/>
                    <a:lstStyle/>
                    <a:p>
                      <a:pPr algn="l" rtl="0" fontAlgn="ctr"/>
                      <a:r>
                        <a:rPr lang="en-US" sz="2400" b="0" i="0" u="none" strike="noStrike" dirty="0">
                          <a:solidFill>
                            <a:srgbClr val="000000"/>
                          </a:solidFill>
                          <a:effectLst/>
                          <a:latin typeface="Arial" panose="020B0604020202020204" pitchFamily="34" charset="0"/>
                          <a:cs typeface="Arial" panose="020B0604020202020204" pitchFamily="34" charset="0"/>
                        </a:rPr>
                        <a:t>Kenedy County Wide CSD</a:t>
                      </a:r>
                    </a:p>
                  </a:txBody>
                  <a:tcPr marL="6350" marR="6350" marT="6350" marB="0" anchor="ctr"/>
                </a:tc>
                <a:tc>
                  <a:txBody>
                    <a:bodyPr/>
                    <a:lstStyle/>
                    <a:p>
                      <a:pPr algn="r" rtl="0" fontAlgn="ctr"/>
                      <a:r>
                        <a:rPr lang="en-US" sz="2400" b="0" i="0" u="none" strike="noStrike" dirty="0">
                          <a:solidFill>
                            <a:srgbClr val="000000"/>
                          </a:solidFill>
                          <a:effectLst/>
                          <a:latin typeface="Arial" panose="020B0604020202020204" pitchFamily="34" charset="0"/>
                          <a:cs typeface="Arial" panose="020B0604020202020204" pitchFamily="34" charset="0"/>
                        </a:rPr>
                        <a:t>$7,486,310 </a:t>
                      </a:r>
                    </a:p>
                  </a:txBody>
                  <a:tcPr marL="6350" marR="6350" marT="6350" marB="0" anchor="ctr"/>
                </a:tc>
                <a:tc>
                  <a:txBody>
                    <a:bodyPr/>
                    <a:lstStyle/>
                    <a:p>
                      <a:pPr algn="r" rtl="0" fontAlgn="b"/>
                      <a:r>
                        <a:rPr lang="en-US" sz="2400" b="0" i="0" u="none" strike="noStrike" dirty="0">
                          <a:solidFill>
                            <a:srgbClr val="000000"/>
                          </a:solidFill>
                          <a:effectLst/>
                          <a:latin typeface="Arial" panose="020B0604020202020204" pitchFamily="34" charset="0"/>
                          <a:cs typeface="Arial" panose="020B0604020202020204" pitchFamily="34" charset="0"/>
                        </a:rPr>
                        <a:t>80%</a:t>
                      </a:r>
                    </a:p>
                  </a:txBody>
                  <a:tcPr marL="6350" marR="6350" marT="6350" marB="0" anchor="ctr"/>
                </a:tc>
                <a:extLst>
                  <a:ext uri="{0D108BD9-81ED-4DB2-BD59-A6C34878D82A}">
                    <a16:rowId xmlns:a16="http://schemas.microsoft.com/office/drawing/2014/main" val="4025733211"/>
                  </a:ext>
                </a:extLst>
              </a:tr>
              <a:tr h="652903">
                <a:tc>
                  <a:txBody>
                    <a:bodyPr/>
                    <a:lstStyle/>
                    <a:p>
                      <a:pPr algn="l" rtl="0" fontAlgn="ctr"/>
                      <a:r>
                        <a:rPr lang="en-US" sz="2400" b="0" i="0" u="none" strike="noStrike" dirty="0">
                          <a:solidFill>
                            <a:srgbClr val="000000"/>
                          </a:solidFill>
                          <a:effectLst/>
                          <a:latin typeface="Arial" panose="020B0604020202020204" pitchFamily="34" charset="0"/>
                          <a:cs typeface="Arial" panose="020B0604020202020204" pitchFamily="34" charset="0"/>
                        </a:rPr>
                        <a:t>Pecos-Barstow-Toyah ISD</a:t>
                      </a:r>
                    </a:p>
                  </a:txBody>
                  <a:tcPr marL="6350" marR="6350" marT="6350" marB="0" anchor="ctr"/>
                </a:tc>
                <a:tc>
                  <a:txBody>
                    <a:bodyPr/>
                    <a:lstStyle/>
                    <a:p>
                      <a:pPr algn="r" rtl="0" fontAlgn="ctr"/>
                      <a:r>
                        <a:rPr lang="en-US" sz="2400" b="0" i="0" u="none" strike="noStrike" dirty="0">
                          <a:solidFill>
                            <a:srgbClr val="000000"/>
                          </a:solidFill>
                          <a:effectLst/>
                          <a:latin typeface="Arial" panose="020B0604020202020204" pitchFamily="34" charset="0"/>
                          <a:cs typeface="Arial" panose="020B0604020202020204" pitchFamily="34" charset="0"/>
                        </a:rPr>
                        <a:t>$106,744,467 </a:t>
                      </a:r>
                    </a:p>
                  </a:txBody>
                  <a:tcPr marL="6350" marR="6350" marT="6350" marB="0" anchor="ctr"/>
                </a:tc>
                <a:tc>
                  <a:txBody>
                    <a:bodyPr/>
                    <a:lstStyle/>
                    <a:p>
                      <a:pPr algn="r" rtl="0" fontAlgn="b"/>
                      <a:r>
                        <a:rPr lang="en-US" sz="2400" b="0" i="0" u="none" strike="noStrike" dirty="0">
                          <a:solidFill>
                            <a:srgbClr val="000000"/>
                          </a:solidFill>
                          <a:effectLst/>
                          <a:latin typeface="Arial" panose="020B0604020202020204" pitchFamily="34" charset="0"/>
                          <a:cs typeface="Arial" panose="020B0604020202020204" pitchFamily="34" charset="0"/>
                        </a:rPr>
                        <a:t>79%</a:t>
                      </a:r>
                    </a:p>
                  </a:txBody>
                  <a:tcPr marL="6350" marR="6350" marT="6350" marB="0" anchor="ctr"/>
                </a:tc>
                <a:extLst>
                  <a:ext uri="{0D108BD9-81ED-4DB2-BD59-A6C34878D82A}">
                    <a16:rowId xmlns:a16="http://schemas.microsoft.com/office/drawing/2014/main" val="3867576016"/>
                  </a:ext>
                </a:extLst>
              </a:tr>
              <a:tr h="652903">
                <a:tc>
                  <a:txBody>
                    <a:bodyPr/>
                    <a:lstStyle/>
                    <a:p>
                      <a:pPr algn="l" rtl="0" fontAlgn="ctr"/>
                      <a:r>
                        <a:rPr lang="en-US" sz="2400" b="0" i="0" u="none" strike="noStrike" dirty="0">
                          <a:solidFill>
                            <a:srgbClr val="000000"/>
                          </a:solidFill>
                          <a:effectLst/>
                          <a:latin typeface="Arial" panose="020B0604020202020204" pitchFamily="34" charset="0"/>
                          <a:cs typeface="Arial" panose="020B0604020202020204" pitchFamily="34" charset="0"/>
                        </a:rPr>
                        <a:t>Palo Pinto ISD</a:t>
                      </a:r>
                    </a:p>
                  </a:txBody>
                  <a:tcPr marL="6350" marR="6350" marT="6350" marB="0" anchor="ctr"/>
                </a:tc>
                <a:tc>
                  <a:txBody>
                    <a:bodyPr/>
                    <a:lstStyle/>
                    <a:p>
                      <a:pPr algn="r" rtl="0" fontAlgn="ctr"/>
                      <a:r>
                        <a:rPr lang="en-US" sz="2400" b="0" i="0" u="none" strike="noStrike" dirty="0">
                          <a:solidFill>
                            <a:srgbClr val="000000"/>
                          </a:solidFill>
                          <a:effectLst/>
                          <a:latin typeface="Arial" panose="020B0604020202020204" pitchFamily="34" charset="0"/>
                          <a:cs typeface="Arial" panose="020B0604020202020204" pitchFamily="34" charset="0"/>
                        </a:rPr>
                        <a:t>$4,123,707 </a:t>
                      </a:r>
                    </a:p>
                  </a:txBody>
                  <a:tcPr marL="6350" marR="6350" marT="6350" marB="0" anchor="ctr"/>
                </a:tc>
                <a:tc>
                  <a:txBody>
                    <a:bodyPr/>
                    <a:lstStyle/>
                    <a:p>
                      <a:pPr algn="r" rtl="0" fontAlgn="b"/>
                      <a:r>
                        <a:rPr lang="en-US" sz="2400" b="0" i="0" u="none" strike="noStrike" dirty="0">
                          <a:solidFill>
                            <a:srgbClr val="000000"/>
                          </a:solidFill>
                          <a:effectLst/>
                          <a:latin typeface="Arial" panose="020B0604020202020204" pitchFamily="34" charset="0"/>
                          <a:cs typeface="Arial" panose="020B0604020202020204" pitchFamily="34" charset="0"/>
                        </a:rPr>
                        <a:t>76%</a:t>
                      </a:r>
                    </a:p>
                  </a:txBody>
                  <a:tcPr marL="6350" marR="6350" marT="6350" marB="0" anchor="ctr"/>
                </a:tc>
                <a:extLst>
                  <a:ext uri="{0D108BD9-81ED-4DB2-BD59-A6C34878D82A}">
                    <a16:rowId xmlns:a16="http://schemas.microsoft.com/office/drawing/2014/main" val="3583070742"/>
                  </a:ext>
                </a:extLst>
              </a:tr>
              <a:tr h="652903">
                <a:tc>
                  <a:txBody>
                    <a:bodyPr/>
                    <a:lstStyle/>
                    <a:p>
                      <a:pPr algn="l" rtl="0" fontAlgn="ctr"/>
                      <a:r>
                        <a:rPr lang="en-US" sz="2400" b="0" i="0" u="none" strike="noStrike" dirty="0">
                          <a:solidFill>
                            <a:srgbClr val="000000"/>
                          </a:solidFill>
                          <a:effectLst/>
                          <a:latin typeface="Arial" panose="020B0604020202020204" pitchFamily="34" charset="0"/>
                          <a:cs typeface="Arial" panose="020B0604020202020204" pitchFamily="34" charset="0"/>
                        </a:rPr>
                        <a:t>Regan County ISD</a:t>
                      </a:r>
                    </a:p>
                  </a:txBody>
                  <a:tcPr marL="6350" marR="6350" marT="6350"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$35,964,795 </a:t>
                      </a:r>
                    </a:p>
                  </a:txBody>
                  <a:tcPr marL="6350" marR="6350" marT="6350" marB="0" anchor="ctr"/>
                </a:tc>
                <a:tc>
                  <a:txBody>
                    <a:bodyPr/>
                    <a:lstStyle/>
                    <a:p>
                      <a:pPr algn="r" rtl="0" fontAlgn="b"/>
                      <a:r>
                        <a:rPr lang="en-US" sz="2400" b="0" i="0" u="none" strike="noStrike" dirty="0" smtClean="0">
                          <a:solidFill>
                            <a:srgbClr val="000000"/>
                          </a:solidFill>
                          <a:effectLst/>
                          <a:latin typeface="Arial" panose="020B0604020202020204" pitchFamily="34" charset="0"/>
                          <a:cs typeface="Arial" panose="020B0604020202020204" pitchFamily="34" charset="0"/>
                        </a:rPr>
                        <a:t>75%</a:t>
                      </a:r>
                      <a:endParaRPr lang="en-US" sz="2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001153772"/>
                  </a:ext>
                </a:extLst>
              </a:tr>
              <a:tr h="652903">
                <a:tc>
                  <a:txBody>
                    <a:bodyPr/>
                    <a:lstStyle/>
                    <a:p>
                      <a:pPr algn="l" rtl="0" fontAlgn="ctr"/>
                      <a:r>
                        <a:rPr lang="en-US" sz="2400" b="0" i="0" u="none" strike="noStrike" dirty="0">
                          <a:solidFill>
                            <a:srgbClr val="000000"/>
                          </a:solidFill>
                          <a:effectLst/>
                          <a:latin typeface="Arial" panose="020B0604020202020204" pitchFamily="34" charset="0"/>
                          <a:cs typeface="Arial" panose="020B0604020202020204" pitchFamily="34" charset="0"/>
                        </a:rPr>
                        <a:t>Port Aransas ISD</a:t>
                      </a:r>
                    </a:p>
                  </a:txBody>
                  <a:tcPr marL="6350" marR="6350" marT="6350" marB="0" anchor="ctr"/>
                </a:tc>
                <a:tc>
                  <a:txBody>
                    <a:bodyPr/>
                    <a:lstStyle/>
                    <a:p>
                      <a:pPr algn="r" rtl="0" fontAlgn="ctr"/>
                      <a:r>
                        <a:rPr lang="en-US" sz="2400" b="0" i="0" u="none" strike="noStrike" dirty="0">
                          <a:solidFill>
                            <a:srgbClr val="000000"/>
                          </a:solidFill>
                          <a:effectLst/>
                          <a:latin typeface="Arial" panose="020B0604020202020204" pitchFamily="34" charset="0"/>
                          <a:cs typeface="Arial" panose="020B0604020202020204" pitchFamily="34" charset="0"/>
                        </a:rPr>
                        <a:t>$20,091,230 </a:t>
                      </a:r>
                    </a:p>
                  </a:txBody>
                  <a:tcPr marL="6350" marR="6350" marT="6350" marB="0" anchor="ctr"/>
                </a:tc>
                <a:tc>
                  <a:txBody>
                    <a:bodyPr/>
                    <a:lstStyle/>
                    <a:p>
                      <a:pPr algn="r" rtl="0" fontAlgn="b"/>
                      <a:r>
                        <a:rPr lang="en-US" sz="2400" b="0" i="0" u="none" strike="noStrike" dirty="0">
                          <a:solidFill>
                            <a:srgbClr val="000000"/>
                          </a:solidFill>
                          <a:effectLst/>
                          <a:latin typeface="Arial" panose="020B0604020202020204" pitchFamily="34" charset="0"/>
                          <a:cs typeface="Arial" panose="020B0604020202020204" pitchFamily="34" charset="0"/>
                        </a:rPr>
                        <a:t>74.7%</a:t>
                      </a:r>
                    </a:p>
                  </a:txBody>
                  <a:tcPr marL="6350" marR="6350" marT="6350" marB="0" anchor="ctr"/>
                </a:tc>
                <a:extLst>
                  <a:ext uri="{0D108BD9-81ED-4DB2-BD59-A6C34878D82A}">
                    <a16:rowId xmlns:a16="http://schemas.microsoft.com/office/drawing/2014/main" val="2006708422"/>
                  </a:ext>
                </a:extLst>
              </a:tr>
            </a:tbl>
          </a:graphicData>
        </a:graphic>
      </p:graphicFrame>
      <p:sp>
        <p:nvSpPr>
          <p:cNvPr id="6" name="TextBox 5"/>
          <p:cNvSpPr txBox="1"/>
          <p:nvPr/>
        </p:nvSpPr>
        <p:spPr>
          <a:xfrm>
            <a:off x="1084729" y="1664198"/>
            <a:ext cx="6934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Top Ten Districts Paying the Most Recapture</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9906000" y="1416903"/>
            <a:ext cx="6934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Top Ten Districts Paying the Most Recapture as Percent of Total M&amp;O Tax Collections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1066800" y="9617075"/>
            <a:ext cx="1036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Source: TEA Preliminary Data, 2021-2022, as of </a:t>
            </a:r>
            <a:r>
              <a:rPr lang="en-US" i="1" dirty="0" smtClean="0">
                <a:solidFill>
                  <a:prstClr val="black"/>
                </a:solidFill>
                <a:latin typeface="Calibri"/>
              </a:rPr>
              <a:t>June 6</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 2022</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12307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2680043" cy="1143000"/>
          </a:xfrm>
        </p:spPr>
        <p:txBody>
          <a:bodyPr/>
          <a:lstStyle/>
          <a:p>
            <a:r>
              <a:rPr lang="en-US" dirty="0" smtClean="0"/>
              <a:t>Governor Abbott’s Parental Bill of Rights</a:t>
            </a:r>
            <a:endParaRPr lang="en-US" dirty="0"/>
          </a:p>
        </p:txBody>
      </p:sp>
      <p:sp>
        <p:nvSpPr>
          <p:cNvPr id="3" name="Content Placeholder 2"/>
          <p:cNvSpPr>
            <a:spLocks noGrp="1"/>
          </p:cNvSpPr>
          <p:nvPr>
            <p:ph idx="1"/>
          </p:nvPr>
        </p:nvSpPr>
        <p:spPr>
          <a:xfrm>
            <a:off x="1493156" y="2324100"/>
            <a:ext cx="12319908" cy="7962900"/>
          </a:xfrm>
        </p:spPr>
        <p:txBody>
          <a:bodyPr>
            <a:noAutofit/>
          </a:bodyPr>
          <a:lstStyle/>
          <a:p>
            <a:pPr>
              <a:spcAft>
                <a:spcPts val="1200"/>
              </a:spcAft>
            </a:pPr>
            <a:r>
              <a:rPr lang="en-US" sz="2800" dirty="0"/>
              <a:t>Amend </a:t>
            </a:r>
            <a:r>
              <a:rPr lang="en-US" sz="2800" dirty="0" smtClean="0"/>
              <a:t>Texas </a:t>
            </a:r>
            <a:r>
              <a:rPr lang="en-US" sz="2800" dirty="0"/>
              <a:t>Constitution to reinforce that parents are the main decision makers in all matters involving their minor children. </a:t>
            </a:r>
            <a:endParaRPr lang="en-US" sz="2800" dirty="0" smtClean="0"/>
          </a:p>
          <a:p>
            <a:pPr>
              <a:spcAft>
                <a:spcPts val="1200"/>
              </a:spcAft>
            </a:pPr>
            <a:r>
              <a:rPr lang="en-US" sz="2800" dirty="0"/>
              <a:t>Expand parents’ rights to access course curriculum and all material </a:t>
            </a:r>
            <a:endParaRPr lang="en-US" sz="2800" dirty="0" smtClean="0"/>
          </a:p>
          <a:p>
            <a:pPr>
              <a:spcAft>
                <a:spcPts val="1200"/>
              </a:spcAft>
            </a:pPr>
            <a:r>
              <a:rPr lang="en-US" sz="2800" dirty="0"/>
              <a:t>Ensure that a parent’s concerns with school curriculum or policies are considered quickly and respectfully and that parents are given the respect they </a:t>
            </a:r>
            <a:r>
              <a:rPr lang="en-US" sz="2800" dirty="0" smtClean="0"/>
              <a:t>deserve</a:t>
            </a:r>
          </a:p>
          <a:p>
            <a:pPr>
              <a:spcAft>
                <a:spcPts val="1200"/>
              </a:spcAft>
            </a:pPr>
            <a:r>
              <a:rPr lang="en-US" sz="2800" dirty="0" smtClean="0"/>
              <a:t>Ensure schools </a:t>
            </a:r>
            <a:r>
              <a:rPr lang="en-US" sz="2800" dirty="0"/>
              <a:t>are not collecting unnecessary personal data about students and that schools are not sharing or selling any student </a:t>
            </a:r>
            <a:r>
              <a:rPr lang="en-US" sz="2800" dirty="0" smtClean="0"/>
              <a:t>data</a:t>
            </a:r>
          </a:p>
          <a:p>
            <a:pPr>
              <a:spcAft>
                <a:spcPts val="1200"/>
              </a:spcAft>
            </a:pPr>
            <a:r>
              <a:rPr lang="en-US" sz="2800" dirty="0"/>
              <a:t>Ensure that any educational personnel convicted of providing minors access to pornographic materials lose all their educational public credentials and </a:t>
            </a:r>
            <a:r>
              <a:rPr lang="en-US" sz="2800" dirty="0" smtClean="0"/>
              <a:t>retirement benefits</a:t>
            </a:r>
          </a:p>
          <a:p>
            <a:pPr>
              <a:spcAft>
                <a:spcPts val="1200"/>
              </a:spcAft>
            </a:pPr>
            <a:r>
              <a:rPr lang="en-US" sz="2800" dirty="0" smtClean="0"/>
              <a:t>Provide </a:t>
            </a:r>
            <a:r>
              <a:rPr lang="en-US" sz="2800" dirty="0"/>
              <a:t>Texas Parental Bill of </a:t>
            </a:r>
            <a:r>
              <a:rPr lang="en-US" sz="2800" dirty="0" smtClean="0"/>
              <a:t>Rights with </a:t>
            </a:r>
            <a:r>
              <a:rPr lang="en-US" sz="2800" dirty="0"/>
              <a:t>information and options for sending </a:t>
            </a:r>
            <a:r>
              <a:rPr lang="en-US" sz="2800" dirty="0" smtClean="0"/>
              <a:t>the </a:t>
            </a:r>
            <a:r>
              <a:rPr lang="en-US" sz="2800" dirty="0"/>
              <a:t>children to charter schools, magnet schools and schools in other districts</a:t>
            </a:r>
            <a:r>
              <a:rPr lang="en-US" sz="2800" dirty="0" smtClean="0"/>
              <a:t>.</a:t>
            </a:r>
          </a:p>
          <a:p>
            <a:pPr>
              <a:spcAft>
                <a:spcPts val="1200"/>
              </a:spcAft>
            </a:pPr>
            <a:r>
              <a:rPr lang="en-US" sz="2800" dirty="0"/>
              <a:t>Give parents the option to decide if their child should repeat a course or grade level, instead of leaving that decision in the sole hands of the school district.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72876">
            <a:off x="13905602" y="1184414"/>
            <a:ext cx="4165241" cy="5390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31040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90600" y="2857500"/>
            <a:ext cx="7616939" cy="4525963"/>
          </a:xfrm>
        </p:spPr>
        <p:txBody>
          <a:bodyPr/>
          <a:lstStyle/>
          <a:p>
            <a:pPr marL="0" indent="0">
              <a:buNone/>
            </a:pPr>
            <a:r>
              <a:rPr lang="en-US" dirty="0"/>
              <a:t>“Empowering parents means giving them the choice to send their children to any public school, charter school or private school with state funding following the student.”</a:t>
            </a:r>
            <a:endParaRPr lang="en-US" dirty="0"/>
          </a:p>
        </p:txBody>
      </p:sp>
      <p:sp>
        <p:nvSpPr>
          <p:cNvPr id="5" name="Rectangle 4"/>
          <p:cNvSpPr/>
          <p:nvPr/>
        </p:nvSpPr>
        <p:spPr>
          <a:xfrm>
            <a:off x="1018674" y="1181100"/>
            <a:ext cx="6009146"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Governor Greg Abbott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Calibri"/>
                <a:ea typeface="+mn-ea"/>
                <a:cs typeface="+mn-cs"/>
              </a:rPr>
              <a:t>May 2022</a:t>
            </a: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rotWithShape="1">
          <a:blip r:embed="rId2"/>
          <a:srcRect l="15417" t="11481" r="27500" b="6296"/>
          <a:stretch/>
        </p:blipFill>
        <p:spPr>
          <a:xfrm>
            <a:off x="8991600" y="1181100"/>
            <a:ext cx="7053649" cy="5715000"/>
          </a:xfrm>
          <a:prstGeom prst="rect">
            <a:avLst/>
          </a:prstGeom>
        </p:spPr>
      </p:pic>
    </p:spTree>
    <p:extLst>
      <p:ext uri="{BB962C8B-B14F-4D97-AF65-F5344CB8AC3E}">
        <p14:creationId xmlns:p14="http://schemas.microsoft.com/office/powerpoint/2010/main" val="27475134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exas House Speaker Dade Phelan calls for review of what led millions to  lose their pow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857500"/>
            <a:ext cx="7168826" cy="47815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02368" y="1028700"/>
            <a:ext cx="559076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Calibri"/>
                <a:ea typeface="+mn-ea"/>
                <a:cs typeface="+mn-cs"/>
              </a:rPr>
              <a:t>Speaker Dade Phelan</a:t>
            </a: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Calibri"/>
                <a:ea typeface="+mn-ea"/>
                <a:cs typeface="+mn-cs"/>
              </a:rPr>
              <a:t>May 2022</a:t>
            </a: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8458200" y="2857500"/>
            <a:ext cx="61722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22222"/>
                </a:solidFill>
                <a:effectLst/>
                <a:uLnTx/>
                <a:uFillTx/>
                <a:latin typeface="Calibri"/>
                <a:ea typeface="+mn-ea"/>
                <a:cs typeface="+mn-cs"/>
              </a:rPr>
              <a:t>“The delta’s pretty large on school choice, on getting it across the finish </a:t>
            </a:r>
            <a:r>
              <a:rPr kumimoji="0" lang="en-US" sz="4000" b="0" i="0" u="none" strike="noStrike" kern="1200" cap="none" spc="0" normalizeH="0" baseline="0" noProof="0" dirty="0" smtClean="0">
                <a:ln>
                  <a:noFill/>
                </a:ln>
                <a:solidFill>
                  <a:srgbClr val="222222"/>
                </a:solidFill>
                <a:effectLst/>
                <a:uLnTx/>
                <a:uFillTx/>
                <a:latin typeface="Calibri"/>
                <a:ea typeface="+mn-ea"/>
                <a:cs typeface="+mn-cs"/>
              </a:rPr>
              <a:t>line.”</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00371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445484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9607" t="23530" r="18628" b="25490"/>
          <a:stretch/>
        </p:blipFill>
        <p:spPr>
          <a:xfrm>
            <a:off x="3657600" y="190500"/>
            <a:ext cx="11756781" cy="9704010"/>
          </a:xfrm>
          <a:prstGeom prst="rect">
            <a:avLst/>
          </a:prstGeom>
        </p:spPr>
      </p:pic>
      <p:sp>
        <p:nvSpPr>
          <p:cNvPr id="4" name="TextBox 3"/>
          <p:cNvSpPr txBox="1"/>
          <p:nvPr/>
        </p:nvSpPr>
        <p:spPr>
          <a:xfrm>
            <a:off x="228600" y="0"/>
            <a:ext cx="83820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smtClean="0">
                <a:ln>
                  <a:noFill/>
                </a:ln>
                <a:solidFill>
                  <a:prstClr val="black"/>
                </a:solidFill>
                <a:effectLst/>
                <a:uLnTx/>
                <a:uFillTx/>
                <a:latin typeface="Calibri"/>
                <a:ea typeface="+mn-ea"/>
                <a:cs typeface="+mn-cs"/>
              </a:rPr>
              <a:t>CHALLENGES</a:t>
            </a:r>
            <a:endParaRPr kumimoji="0" lang="en-US" sz="8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68870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1994243" cy="1143000"/>
          </a:xfrm>
        </p:spPr>
        <p:txBody>
          <a:bodyPr/>
          <a:lstStyle/>
          <a:p>
            <a:r>
              <a:rPr lang="en-US" dirty="0" smtClean="0"/>
              <a:t>Most commonly identified challenges</a:t>
            </a:r>
            <a:endParaRPr lang="en-US" dirty="0"/>
          </a:p>
        </p:txBody>
      </p:sp>
      <p:sp>
        <p:nvSpPr>
          <p:cNvPr id="3" name="Content Placeholder 2"/>
          <p:cNvSpPr>
            <a:spLocks noGrp="1"/>
          </p:cNvSpPr>
          <p:nvPr>
            <p:ph idx="1"/>
          </p:nvPr>
        </p:nvSpPr>
        <p:spPr>
          <a:xfrm>
            <a:off x="1493157" y="2476500"/>
            <a:ext cx="13525500" cy="5562600"/>
          </a:xfrm>
        </p:spPr>
        <p:txBody>
          <a:bodyPr>
            <a:normAutofit fontScale="92500" lnSpcReduction="10000"/>
          </a:bodyPr>
          <a:lstStyle/>
          <a:p>
            <a:r>
              <a:rPr lang="en-US" dirty="0" smtClean="0"/>
              <a:t>Teacher &amp; staff shortages/retention &amp; recruitment </a:t>
            </a:r>
          </a:p>
          <a:p>
            <a:r>
              <a:rPr lang="en-US" dirty="0" smtClean="0"/>
              <a:t>Declining enrollment</a:t>
            </a:r>
          </a:p>
          <a:p>
            <a:r>
              <a:rPr lang="en-US" dirty="0" smtClean="0"/>
              <a:t>Low funding &amp; increased costs/inflation</a:t>
            </a:r>
          </a:p>
          <a:p>
            <a:r>
              <a:rPr lang="en-US" dirty="0" smtClean="0"/>
              <a:t>Threat of vouchers/charter schools</a:t>
            </a:r>
          </a:p>
          <a:p>
            <a:r>
              <a:rPr lang="en-US" dirty="0" smtClean="0"/>
              <a:t>Insufficient local control</a:t>
            </a:r>
          </a:p>
          <a:p>
            <a:r>
              <a:rPr lang="en-US" dirty="0" smtClean="0"/>
              <a:t>Expiring formula transition grants</a:t>
            </a:r>
          </a:p>
          <a:p>
            <a:r>
              <a:rPr lang="en-US" dirty="0" smtClean="0"/>
              <a:t>Recapture</a:t>
            </a:r>
          </a:p>
          <a:p>
            <a:r>
              <a:rPr lang="en-US" dirty="0" smtClean="0"/>
              <a:t>Safety &amp; Security</a:t>
            </a:r>
          </a:p>
          <a:p>
            <a:endParaRPr lang="en-US" dirty="0" smtClean="0"/>
          </a:p>
          <a:p>
            <a:endParaRPr lang="en-US" dirty="0" smtClean="0"/>
          </a:p>
        </p:txBody>
      </p:sp>
    </p:spTree>
    <p:extLst>
      <p:ext uri="{BB962C8B-B14F-4D97-AF65-F5344CB8AC3E}">
        <p14:creationId xmlns:p14="http://schemas.microsoft.com/office/powerpoint/2010/main" val="37163840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4824939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4432644" cy="1143000"/>
          </a:xfrm>
        </p:spPr>
        <p:txBody>
          <a:bodyPr/>
          <a:lstStyle/>
          <a:p>
            <a:r>
              <a:rPr lang="en-US" dirty="0" smtClean="0"/>
              <a:t>Solutions/Goals with Highest priority indicated</a:t>
            </a:r>
            <a:endParaRPr lang="en-US" dirty="0"/>
          </a:p>
        </p:txBody>
      </p:sp>
      <p:sp>
        <p:nvSpPr>
          <p:cNvPr id="3" name="Content Placeholder 2"/>
          <p:cNvSpPr>
            <a:spLocks noGrp="1"/>
          </p:cNvSpPr>
          <p:nvPr>
            <p:ph idx="1"/>
          </p:nvPr>
        </p:nvSpPr>
        <p:spPr>
          <a:xfrm>
            <a:off x="1493156" y="2476500"/>
            <a:ext cx="14661243" cy="6629400"/>
          </a:xfrm>
        </p:spPr>
        <p:txBody>
          <a:bodyPr>
            <a:normAutofit fontScale="92500"/>
          </a:bodyPr>
          <a:lstStyle/>
          <a:p>
            <a:pPr fontAlgn="b">
              <a:spcAft>
                <a:spcPts val="1200"/>
              </a:spcAft>
            </a:pPr>
            <a:r>
              <a:rPr lang="en-US" dirty="0"/>
              <a:t>Continuation of Formula Transition Grant</a:t>
            </a:r>
            <a:endParaRPr lang="en-US" dirty="0">
              <a:solidFill>
                <a:srgbClr val="000000"/>
              </a:solidFill>
              <a:latin typeface="Calibri" panose="020F0502020204030204" pitchFamily="34" charset="0"/>
            </a:endParaRPr>
          </a:p>
          <a:p>
            <a:pPr fontAlgn="b">
              <a:spcAft>
                <a:spcPts val="1200"/>
              </a:spcAft>
            </a:pPr>
            <a:r>
              <a:rPr lang="en-US" dirty="0"/>
              <a:t>Increase Basic Allotment in relation to property values (statewide)</a:t>
            </a:r>
            <a:endParaRPr lang="en-US" dirty="0">
              <a:solidFill>
                <a:srgbClr val="000000"/>
              </a:solidFill>
              <a:latin typeface="Calibri" panose="020F0502020204030204" pitchFamily="34" charset="0"/>
            </a:endParaRPr>
          </a:p>
          <a:p>
            <a:pPr fontAlgn="b">
              <a:spcAft>
                <a:spcPts val="1200"/>
              </a:spcAft>
            </a:pPr>
            <a:r>
              <a:rPr lang="en-US" dirty="0"/>
              <a:t>Keep public dollars in public schools where </a:t>
            </a:r>
            <a:r>
              <a:rPr lang="en-US" dirty="0" smtClean="0"/>
              <a:t>publically </a:t>
            </a:r>
            <a:r>
              <a:rPr lang="en-US" dirty="0"/>
              <a:t>accountable</a:t>
            </a:r>
            <a:endParaRPr lang="en-US" dirty="0">
              <a:solidFill>
                <a:srgbClr val="000000"/>
              </a:solidFill>
              <a:latin typeface="Calibri" panose="020F0502020204030204" pitchFamily="34" charset="0"/>
            </a:endParaRPr>
          </a:p>
          <a:p>
            <a:pPr fontAlgn="b">
              <a:spcAft>
                <a:spcPts val="1200"/>
              </a:spcAft>
            </a:pPr>
            <a:r>
              <a:rPr lang="en-US" dirty="0"/>
              <a:t>Reach national average for per-student funding by 2030</a:t>
            </a:r>
            <a:endParaRPr lang="en-US" dirty="0">
              <a:solidFill>
                <a:srgbClr val="000000"/>
              </a:solidFill>
              <a:latin typeface="Calibri" panose="020F0502020204030204" pitchFamily="34" charset="0"/>
            </a:endParaRPr>
          </a:p>
          <a:p>
            <a:pPr fontAlgn="b">
              <a:spcAft>
                <a:spcPts val="1200"/>
              </a:spcAft>
            </a:pPr>
            <a:r>
              <a:rPr lang="en-US" dirty="0"/>
              <a:t>Cap on recapture</a:t>
            </a:r>
            <a:endParaRPr lang="en-US" dirty="0">
              <a:solidFill>
                <a:srgbClr val="000000"/>
              </a:solidFill>
              <a:latin typeface="Calibri" panose="020F0502020204030204" pitchFamily="34" charset="0"/>
            </a:endParaRPr>
          </a:p>
          <a:p>
            <a:pPr fontAlgn="b">
              <a:spcAft>
                <a:spcPts val="1200"/>
              </a:spcAft>
            </a:pPr>
            <a:r>
              <a:rPr lang="en-US" dirty="0"/>
              <a:t>Enrollment-based funding </a:t>
            </a:r>
            <a:r>
              <a:rPr lang="en-US" dirty="0" smtClean="0"/>
              <a:t>(with </a:t>
            </a:r>
            <a:r>
              <a:rPr lang="en-US" dirty="0"/>
              <a:t>attendance </a:t>
            </a:r>
            <a:r>
              <a:rPr lang="en-US" dirty="0" smtClean="0"/>
              <a:t>requirements)</a:t>
            </a:r>
            <a:endParaRPr lang="en-US" dirty="0">
              <a:solidFill>
                <a:srgbClr val="000000"/>
              </a:solidFill>
              <a:latin typeface="Calibri" panose="020F0502020204030204" pitchFamily="34" charset="0"/>
            </a:endParaRPr>
          </a:p>
          <a:p>
            <a:pPr fontAlgn="b">
              <a:spcAft>
                <a:spcPts val="1200"/>
              </a:spcAft>
            </a:pPr>
            <a:r>
              <a:rPr lang="en-US" dirty="0"/>
              <a:t>Early payment discount </a:t>
            </a:r>
            <a:r>
              <a:rPr lang="en-US" dirty="0" smtClean="0"/>
              <a:t>incentive for recapture</a:t>
            </a:r>
            <a:endParaRPr lang="en-US"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7379435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3442043" cy="1143000"/>
          </a:xfrm>
        </p:spPr>
        <p:txBody>
          <a:bodyPr/>
          <a:lstStyle/>
          <a:p>
            <a:r>
              <a:rPr lang="en-US" dirty="0" smtClean="0"/>
              <a:t>Solutions/Goals with next level of priority</a:t>
            </a:r>
            <a:endParaRPr lang="en-US" dirty="0"/>
          </a:p>
        </p:txBody>
      </p:sp>
      <p:sp>
        <p:nvSpPr>
          <p:cNvPr id="3" name="Content Placeholder 2"/>
          <p:cNvSpPr>
            <a:spLocks noGrp="1"/>
          </p:cNvSpPr>
          <p:nvPr>
            <p:ph idx="1"/>
          </p:nvPr>
        </p:nvSpPr>
        <p:spPr>
          <a:xfrm>
            <a:off x="1493156" y="2476500"/>
            <a:ext cx="14661243" cy="6629400"/>
          </a:xfrm>
        </p:spPr>
        <p:txBody>
          <a:bodyPr>
            <a:normAutofit/>
          </a:bodyPr>
          <a:lstStyle/>
          <a:p>
            <a:pPr fontAlgn="b"/>
            <a:r>
              <a:rPr lang="en-US" dirty="0"/>
              <a:t>Bring back (updated) CEI</a:t>
            </a:r>
            <a:endParaRPr lang="en-US" dirty="0">
              <a:solidFill>
                <a:srgbClr val="000000"/>
              </a:solidFill>
              <a:latin typeface="Calibri" panose="020F0502020204030204" pitchFamily="34" charset="0"/>
            </a:endParaRPr>
          </a:p>
          <a:p>
            <a:pPr fontAlgn="b"/>
            <a:r>
              <a:rPr lang="en-US" dirty="0"/>
              <a:t>Special Education Funding Increase</a:t>
            </a:r>
            <a:endParaRPr lang="en-US" dirty="0">
              <a:solidFill>
                <a:srgbClr val="000000"/>
              </a:solidFill>
              <a:latin typeface="Calibri" panose="020F0502020204030204" pitchFamily="34" charset="0"/>
            </a:endParaRPr>
          </a:p>
          <a:p>
            <a:pPr fontAlgn="b"/>
            <a:r>
              <a:rPr lang="en-US" dirty="0"/>
              <a:t>Mental Health Allotment</a:t>
            </a:r>
            <a:endParaRPr lang="en-US" dirty="0">
              <a:solidFill>
                <a:srgbClr val="000000"/>
              </a:solidFill>
              <a:latin typeface="Calibri" panose="020F0502020204030204" pitchFamily="34" charset="0"/>
            </a:endParaRPr>
          </a:p>
          <a:p>
            <a:pPr fontAlgn="b"/>
            <a:r>
              <a:rPr lang="en-US" dirty="0"/>
              <a:t>Increased dollars and flexibility for </a:t>
            </a:r>
            <a:r>
              <a:rPr lang="en-US" dirty="0" smtClean="0"/>
              <a:t>school safety </a:t>
            </a:r>
            <a:r>
              <a:rPr lang="en-US" dirty="0"/>
              <a:t>allotment</a:t>
            </a:r>
            <a:endParaRPr lang="en-US" dirty="0">
              <a:solidFill>
                <a:srgbClr val="000000"/>
              </a:solidFill>
              <a:latin typeface="Calibri" panose="020F0502020204030204" pitchFamily="34" charset="0"/>
            </a:endParaRPr>
          </a:p>
          <a:p>
            <a:pPr fontAlgn="b"/>
            <a:r>
              <a:rPr lang="en-US" dirty="0"/>
              <a:t>Accountability for charters</a:t>
            </a:r>
            <a:endParaRPr lang="en-US" dirty="0">
              <a:solidFill>
                <a:srgbClr val="000000"/>
              </a:solidFill>
              <a:latin typeface="Calibri" panose="020F0502020204030204" pitchFamily="34" charset="0"/>
            </a:endParaRPr>
          </a:p>
          <a:p>
            <a:pPr fontAlgn="b"/>
            <a:r>
              <a:rPr lang="en-US" dirty="0"/>
              <a:t>Taxparency</a:t>
            </a:r>
            <a:endParaRPr lang="en-US" dirty="0">
              <a:solidFill>
                <a:srgbClr val="000000"/>
              </a:solidFill>
              <a:latin typeface="Calibri" panose="020F0502020204030204" pitchFamily="34" charset="0"/>
            </a:endParaRPr>
          </a:p>
          <a:p>
            <a:pPr fontAlgn="b"/>
            <a:r>
              <a:rPr lang="en-US" dirty="0"/>
              <a:t>Recapture flexibility</a:t>
            </a:r>
            <a:endParaRPr lang="en-US"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35802747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3442043" cy="1143000"/>
          </a:xfrm>
        </p:spPr>
        <p:txBody>
          <a:bodyPr/>
          <a:lstStyle/>
          <a:p>
            <a:r>
              <a:rPr lang="en-US" dirty="0" smtClean="0"/>
              <a:t>Other Solutions/Goals</a:t>
            </a:r>
            <a:endParaRPr lang="en-US" dirty="0"/>
          </a:p>
        </p:txBody>
      </p:sp>
      <p:sp>
        <p:nvSpPr>
          <p:cNvPr id="3" name="Content Placeholder 2"/>
          <p:cNvSpPr>
            <a:spLocks noGrp="1"/>
          </p:cNvSpPr>
          <p:nvPr>
            <p:ph idx="1"/>
          </p:nvPr>
        </p:nvSpPr>
        <p:spPr>
          <a:xfrm>
            <a:off x="1493156" y="2476500"/>
            <a:ext cx="14661243" cy="6629400"/>
          </a:xfrm>
        </p:spPr>
        <p:txBody>
          <a:bodyPr>
            <a:normAutofit lnSpcReduction="10000"/>
          </a:bodyPr>
          <a:lstStyle/>
          <a:p>
            <a:pPr fontAlgn="b"/>
            <a:r>
              <a:rPr lang="en-US" dirty="0"/>
              <a:t>Recapture above estimate stays in public education</a:t>
            </a:r>
            <a:endParaRPr lang="en-US" dirty="0">
              <a:solidFill>
                <a:srgbClr val="000000"/>
              </a:solidFill>
              <a:latin typeface="Calibri" panose="020F0502020204030204" pitchFamily="34" charset="0"/>
            </a:endParaRPr>
          </a:p>
          <a:p>
            <a:pPr fontAlgn="b"/>
            <a:r>
              <a:rPr lang="en-US" dirty="0"/>
              <a:t>Fully fund Instructional Materials Allotment</a:t>
            </a:r>
            <a:endParaRPr lang="en-US" dirty="0">
              <a:solidFill>
                <a:srgbClr val="000000"/>
              </a:solidFill>
              <a:latin typeface="Calibri" panose="020F0502020204030204" pitchFamily="34" charset="0"/>
            </a:endParaRPr>
          </a:p>
          <a:p>
            <a:pPr fontAlgn="b"/>
            <a:r>
              <a:rPr lang="en-US" dirty="0"/>
              <a:t>Recapture reduction for economically disadvantaged students</a:t>
            </a:r>
            <a:endParaRPr lang="en-US" dirty="0">
              <a:solidFill>
                <a:srgbClr val="000000"/>
              </a:solidFill>
              <a:latin typeface="Calibri" panose="020F0502020204030204" pitchFamily="34" charset="0"/>
            </a:endParaRPr>
          </a:p>
          <a:p>
            <a:pPr fontAlgn="b"/>
            <a:r>
              <a:rPr lang="en-US" dirty="0"/>
              <a:t>Perform cost of education study with unfunded mandates, cost of living, and student population</a:t>
            </a:r>
            <a:endParaRPr lang="en-US" dirty="0">
              <a:solidFill>
                <a:srgbClr val="000000"/>
              </a:solidFill>
              <a:latin typeface="Calibri" panose="020F0502020204030204" pitchFamily="34" charset="0"/>
            </a:endParaRPr>
          </a:p>
          <a:p>
            <a:pPr fontAlgn="b"/>
            <a:r>
              <a:rPr lang="en-US" dirty="0"/>
              <a:t>Increase teacher pipeline (Future Teacher and Micro credentials)</a:t>
            </a:r>
            <a:endParaRPr lang="en-US" dirty="0">
              <a:solidFill>
                <a:srgbClr val="000000"/>
              </a:solidFill>
              <a:latin typeface="Calibri" panose="020F0502020204030204" pitchFamily="34" charset="0"/>
            </a:endParaRPr>
          </a:p>
          <a:p>
            <a:pPr fontAlgn="b"/>
            <a:r>
              <a:rPr lang="en-US" dirty="0"/>
              <a:t>Inflation Adjustment</a:t>
            </a:r>
            <a:endParaRPr lang="en-US" dirty="0">
              <a:solidFill>
                <a:srgbClr val="000000"/>
              </a:solidFill>
              <a:latin typeface="Calibri" panose="020F0502020204030204" pitchFamily="34" charset="0"/>
            </a:endParaRPr>
          </a:p>
          <a:p>
            <a:pPr fontAlgn="b"/>
            <a:r>
              <a:rPr lang="en-US" dirty="0"/>
              <a:t>Local control/ preserve flexibility</a:t>
            </a:r>
            <a:endParaRPr lang="en-US"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10532069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8982" r="62920"/>
          <a:stretch>
            <a:fillRect/>
          </a:stretch>
        </p:blipFill>
        <p:spPr>
          <a:xfrm>
            <a:off x="0" y="0"/>
            <a:ext cx="4308579" cy="10287000"/>
          </a:xfrm>
          <a:prstGeom prst="rect">
            <a:avLst/>
          </a:prstGeom>
        </p:spPr>
      </p:pic>
      <p:grpSp>
        <p:nvGrpSpPr>
          <p:cNvPr id="3" name="Group 3"/>
          <p:cNvGrpSpPr/>
          <p:nvPr/>
        </p:nvGrpSpPr>
        <p:grpSpPr>
          <a:xfrm>
            <a:off x="1028701" y="1028700"/>
            <a:ext cx="6286500" cy="2908671"/>
            <a:chOff x="0" y="0"/>
            <a:chExt cx="9122687" cy="3878227"/>
          </a:xfrm>
          <a:solidFill>
            <a:srgbClr val="0070C0"/>
          </a:solidFill>
        </p:grpSpPr>
        <p:sp>
          <p:nvSpPr>
            <p:cNvPr id="4" name="AutoShape 4"/>
            <p:cNvSpPr/>
            <p:nvPr/>
          </p:nvSpPr>
          <p:spPr>
            <a:xfrm>
              <a:off x="0" y="0"/>
              <a:ext cx="9122687" cy="3878227"/>
            </a:xfrm>
            <a:prstGeom prst="rect">
              <a:avLst/>
            </a:prstGeom>
            <a:grpFill/>
          </p:spPr>
        </p:sp>
        <p:sp>
          <p:nvSpPr>
            <p:cNvPr id="5" name="TextBox 5"/>
            <p:cNvSpPr txBox="1"/>
            <p:nvPr/>
          </p:nvSpPr>
          <p:spPr>
            <a:xfrm>
              <a:off x="649460" y="534139"/>
              <a:ext cx="7823766" cy="2809948"/>
            </a:xfrm>
            <a:prstGeom prst="rect">
              <a:avLst/>
            </a:prstGeom>
            <a:grpFill/>
          </p:spPr>
          <p:txBody>
            <a:bodyPr lIns="0" tIns="0" rIns="0" bIns="0" rtlCol="0" anchor="t">
              <a:spAutoFit/>
            </a:bodyPr>
            <a:lstStyle/>
            <a:p>
              <a:pPr marL="0" marR="0" lvl="0" indent="0" algn="ctr" defTabSz="914400" rtl="0" eaLnBrk="1" fontAlgn="auto" latinLnBrk="0" hangingPunct="1">
                <a:lnSpc>
                  <a:spcPts val="8297"/>
                </a:lnSpc>
                <a:spcBef>
                  <a:spcPts val="0"/>
                </a:spcBef>
                <a:spcAft>
                  <a:spcPts val="0"/>
                </a:spcAft>
                <a:buClrTx/>
                <a:buSzTx/>
                <a:buFontTx/>
                <a:buNone/>
                <a:tabLst/>
                <a:defRPr/>
              </a:pPr>
              <a:r>
                <a:rPr kumimoji="0" lang="en-US" sz="6914" b="0" i="0" u="none" strike="noStrike" kern="1200" cap="none" spc="138" normalizeH="0" baseline="0" noProof="0" dirty="0">
                  <a:ln>
                    <a:noFill/>
                  </a:ln>
                  <a:solidFill>
                    <a:srgbClr val="FFFFFF"/>
                  </a:solidFill>
                  <a:effectLst/>
                  <a:uLnTx/>
                  <a:uFillTx/>
                  <a:latin typeface="Arial Black" panose="020B0A04020102020204" pitchFamily="34" charset="0"/>
                  <a:ea typeface="+mn-ea"/>
                  <a:cs typeface="+mn-cs"/>
                </a:rPr>
                <a:t>Possible Solutions</a:t>
              </a:r>
            </a:p>
          </p:txBody>
        </p:sp>
      </p:grpSp>
      <p:grpSp>
        <p:nvGrpSpPr>
          <p:cNvPr id="6" name="Group 6"/>
          <p:cNvGrpSpPr/>
          <p:nvPr/>
        </p:nvGrpSpPr>
        <p:grpSpPr>
          <a:xfrm>
            <a:off x="7762748" y="574835"/>
            <a:ext cx="9948349" cy="9336933"/>
            <a:chOff x="-30924" y="-599976"/>
            <a:chExt cx="12543752" cy="11543161"/>
          </a:xfrm>
        </p:grpSpPr>
        <p:sp>
          <p:nvSpPr>
            <p:cNvPr id="7" name="TextBox 7"/>
            <p:cNvSpPr txBox="1"/>
            <p:nvPr/>
          </p:nvSpPr>
          <p:spPr>
            <a:xfrm>
              <a:off x="0" y="8166608"/>
              <a:ext cx="12512828" cy="1524127"/>
            </a:xfrm>
            <a:prstGeom prst="rect">
              <a:avLst/>
            </a:prstGeom>
          </p:spPr>
          <p:txBody>
            <a:bodyPr lIns="0" tIns="0" rIns="0" bIns="0" rtlCol="0" anchor="t">
              <a:spAutoFit/>
            </a:bodyPr>
            <a:lstStyle/>
            <a:p>
              <a:pPr marL="0" marR="0" lvl="0" indent="0" algn="l" defTabSz="914400" rtl="0" eaLnBrk="1" fontAlgn="auto" latinLnBrk="0" hangingPunct="1">
                <a:lnSpc>
                  <a:spcPts val="4652"/>
                </a:lnSpc>
                <a:spcBef>
                  <a:spcPts val="0"/>
                </a:spcBef>
                <a:spcAft>
                  <a:spcPts val="0"/>
                </a:spcAft>
                <a:buClrTx/>
                <a:buSzTx/>
                <a:buFontTx/>
                <a:buNone/>
                <a:tabLst/>
                <a:defRPr/>
              </a:pPr>
              <a:r>
                <a:rPr kumimoji="0" lang="en-US" sz="3300" b="1" i="0" u="none" strike="noStrike" kern="1200" cap="none" spc="419"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INCREASE TRANSPARENCY FOR TAXPAYERS</a:t>
              </a:r>
            </a:p>
          </p:txBody>
        </p:sp>
        <p:sp>
          <p:nvSpPr>
            <p:cNvPr id="8" name="TextBox 8"/>
            <p:cNvSpPr txBox="1"/>
            <p:nvPr/>
          </p:nvSpPr>
          <p:spPr>
            <a:xfrm>
              <a:off x="1" y="9516306"/>
              <a:ext cx="12512827" cy="1426879"/>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lang="en-US" sz="3200" spc="30" dirty="0">
                  <a:latin typeface="Arial" panose="020B0604020202020204" pitchFamily="34" charset="0"/>
                  <a:cs typeface="Arial" panose="020B0604020202020204" pitchFamily="34" charset="0"/>
                </a:rPr>
                <a:t>E</a:t>
              </a:r>
              <a:r>
                <a:rPr kumimoji="0" lang="en-US" sz="3200" b="0" i="0" u="none" strike="noStrike" kern="1200" cap="none" spc="30" normalizeH="0" baseline="0" noProof="0" dirty="0" smtClean="0">
                  <a:ln>
                    <a:noFill/>
                  </a:ln>
                  <a:effectLst/>
                  <a:uLnTx/>
                  <a:uFillTx/>
                  <a:latin typeface="Arial" panose="020B0604020202020204" pitchFamily="34" charset="0"/>
                  <a:ea typeface="+mn-ea"/>
                  <a:cs typeface="Arial" panose="020B0604020202020204" pitchFamily="34" charset="0"/>
                </a:rPr>
                <a:t>nsure </a:t>
              </a:r>
              <a:r>
                <a:rPr kumimoji="0" lang="en-US" sz="3200" b="0" i="0" u="none" strike="noStrike" kern="1200" cap="none" spc="30" normalizeH="0" baseline="0" noProof="0" dirty="0">
                  <a:ln>
                    <a:noFill/>
                  </a:ln>
                  <a:effectLst/>
                  <a:uLnTx/>
                  <a:uFillTx/>
                  <a:latin typeface="Arial" panose="020B0604020202020204" pitchFamily="34" charset="0"/>
                  <a:ea typeface="+mn-ea"/>
                  <a:cs typeface="Arial" panose="020B0604020202020204" pitchFamily="34" charset="0"/>
                </a:rPr>
                <a:t>taxpayers know where their dollars are </a:t>
              </a:r>
              <a:r>
                <a:rPr kumimoji="0" lang="en-US" sz="3200" b="0" i="0" u="none" strike="noStrike" kern="1200" cap="none" spc="30" normalizeH="0" baseline="0" noProof="0" dirty="0" smtClean="0">
                  <a:ln>
                    <a:noFill/>
                  </a:ln>
                  <a:effectLst/>
                  <a:uLnTx/>
                  <a:uFillTx/>
                  <a:latin typeface="Arial" panose="020B0604020202020204" pitchFamily="34" charset="0"/>
                  <a:ea typeface="+mn-ea"/>
                  <a:cs typeface="Arial" panose="020B0604020202020204" pitchFamily="34" charset="0"/>
                </a:rPr>
                <a:t>going (</a:t>
              </a:r>
              <a:r>
                <a:rPr lang="en-US" sz="3200" spc="30" noProof="0" dirty="0" smtClean="0">
                  <a:latin typeface="Arial" panose="020B0604020202020204" pitchFamily="34" charset="0"/>
                  <a:cs typeface="Arial" panose="020B0604020202020204" pitchFamily="34" charset="0"/>
                </a:rPr>
                <a:t>and</a:t>
              </a:r>
              <a:r>
                <a:rPr lang="en-US" sz="3200" spc="30" dirty="0" smtClean="0">
                  <a:latin typeface="Arial" panose="020B0604020202020204" pitchFamily="34" charset="0"/>
                  <a:cs typeface="Arial" panose="020B0604020202020204" pitchFamily="34" charset="0"/>
                </a:rPr>
                <a:t> </a:t>
              </a:r>
              <a:r>
                <a:rPr kumimoji="0" lang="en-US" sz="3200" b="0" i="0" u="none" strike="noStrike" kern="1200" cap="none" spc="30" normalizeH="0" noProof="0" dirty="0" smtClean="0">
                  <a:ln>
                    <a:noFill/>
                  </a:ln>
                  <a:effectLst/>
                  <a:uLnTx/>
                  <a:uFillTx/>
                  <a:latin typeface="Arial" panose="020B0604020202020204" pitchFamily="34" charset="0"/>
                  <a:ea typeface="+mn-ea"/>
                  <a:cs typeface="Arial" panose="020B0604020202020204" pitchFamily="34" charset="0"/>
                </a:rPr>
                <a:t>the real reason for budget increases)</a:t>
              </a:r>
              <a:r>
                <a:rPr kumimoji="0" lang="en-US" sz="3200" b="0" i="0" u="none" strike="noStrike" kern="1200" cap="none" spc="30" normalizeH="0" baseline="0" noProof="0" dirty="0" smtClean="0">
                  <a:ln>
                    <a:noFill/>
                  </a:ln>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3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9" name="TextBox 9"/>
            <p:cNvSpPr txBox="1"/>
            <p:nvPr/>
          </p:nvSpPr>
          <p:spPr>
            <a:xfrm>
              <a:off x="0" y="-599976"/>
              <a:ext cx="12512828" cy="736727"/>
            </a:xfrm>
            <a:prstGeom prst="rect">
              <a:avLst/>
            </a:prstGeom>
          </p:spPr>
          <p:txBody>
            <a:bodyPr lIns="0" tIns="0" rIns="0" bIns="0" rtlCol="0" anchor="t">
              <a:spAutoFit/>
            </a:bodyPr>
            <a:lstStyle/>
            <a:p>
              <a:pPr marL="0" marR="0" lvl="0" indent="0" algn="l" defTabSz="914400" rtl="0" eaLnBrk="1" fontAlgn="auto" latinLnBrk="0" hangingPunct="1">
                <a:lnSpc>
                  <a:spcPts val="4652"/>
                </a:lnSpc>
                <a:spcBef>
                  <a:spcPts val="0"/>
                </a:spcBef>
                <a:spcAft>
                  <a:spcPts val="0"/>
                </a:spcAft>
                <a:buClrTx/>
                <a:buSzTx/>
                <a:buFontTx/>
                <a:buNone/>
                <a:tabLst/>
                <a:defRPr/>
              </a:pPr>
              <a:r>
                <a:rPr kumimoji="0" lang="en-US" sz="3300" b="1" i="0" u="none" strike="noStrike" kern="1200" cap="none" spc="419"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COST OF EDUCATION ADJUSTMENT</a:t>
              </a:r>
            </a:p>
          </p:txBody>
        </p:sp>
        <p:sp>
          <p:nvSpPr>
            <p:cNvPr id="10" name="TextBox 10"/>
            <p:cNvSpPr txBox="1"/>
            <p:nvPr/>
          </p:nvSpPr>
          <p:spPr>
            <a:xfrm>
              <a:off x="0" y="79913"/>
              <a:ext cx="12512828" cy="2308323"/>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a:ln>
                    <a:noFill/>
                  </a:ln>
                  <a:effectLst/>
                  <a:uLnTx/>
                  <a:uFillTx/>
                  <a:latin typeface="Arial" panose="020B0604020202020204" pitchFamily="34" charset="0"/>
                  <a:ea typeface="+mn-ea"/>
                  <a:cs typeface="Arial" panose="020B0604020202020204" pitchFamily="34" charset="0"/>
                </a:rPr>
                <a:t>The cost of doing business </a:t>
              </a:r>
              <a:r>
                <a:rPr kumimoji="0" lang="en-US" sz="3200" b="0" i="0" u="none" strike="noStrike" kern="1200" cap="none" spc="30" normalizeH="0" baseline="0" noProof="0" dirty="0" smtClean="0">
                  <a:ln>
                    <a:noFill/>
                  </a:ln>
                  <a:effectLst/>
                  <a:uLnTx/>
                  <a:uFillTx/>
                  <a:latin typeface="Arial" panose="020B0604020202020204" pitchFamily="34" charset="0"/>
                  <a:ea typeface="+mn-ea"/>
                  <a:cs typeface="Arial" panose="020B0604020202020204" pitchFamily="34" charset="0"/>
                </a:rPr>
                <a:t>is much greater in certain districts, </a:t>
              </a:r>
              <a:r>
                <a:rPr kumimoji="0" lang="en-US" sz="3200" b="0" i="0" u="none" strike="noStrike" kern="1200" cap="none" spc="30" normalizeH="0" baseline="0" noProof="0" dirty="0">
                  <a:ln>
                    <a:noFill/>
                  </a:ln>
                  <a:effectLst/>
                  <a:uLnTx/>
                  <a:uFillTx/>
                  <a:latin typeface="Arial" panose="020B0604020202020204" pitchFamily="34" charset="0"/>
                  <a:ea typeface="+mn-ea"/>
                  <a:cs typeface="Arial" panose="020B0604020202020204" pitchFamily="34" charset="0"/>
                </a:rPr>
                <a:t>yet formulas don't account for that when calculating entitlement.</a:t>
              </a:r>
            </a:p>
          </p:txBody>
        </p:sp>
        <p:sp>
          <p:nvSpPr>
            <p:cNvPr id="11" name="TextBox 11"/>
            <p:cNvSpPr txBox="1"/>
            <p:nvPr/>
          </p:nvSpPr>
          <p:spPr>
            <a:xfrm>
              <a:off x="-30924" y="2919087"/>
              <a:ext cx="12512828" cy="736726"/>
            </a:xfrm>
            <a:prstGeom prst="rect">
              <a:avLst/>
            </a:prstGeom>
          </p:spPr>
          <p:txBody>
            <a:bodyPr lIns="0" tIns="0" rIns="0" bIns="0" rtlCol="0" anchor="t">
              <a:spAutoFit/>
            </a:bodyPr>
            <a:lstStyle/>
            <a:p>
              <a:pPr marL="0" marR="0" lvl="0" indent="0" algn="l" defTabSz="914400" rtl="0" eaLnBrk="1" fontAlgn="auto" latinLnBrk="0" hangingPunct="1">
                <a:lnSpc>
                  <a:spcPts val="4652"/>
                </a:lnSpc>
                <a:spcBef>
                  <a:spcPts val="0"/>
                </a:spcBef>
                <a:spcAft>
                  <a:spcPts val="0"/>
                </a:spcAft>
                <a:buClrTx/>
                <a:buSzTx/>
                <a:buFontTx/>
                <a:buNone/>
                <a:tabLst/>
                <a:defRPr/>
              </a:pPr>
              <a:r>
                <a:rPr kumimoji="0" lang="en-US" sz="3300" b="1" i="0" u="none" strike="noStrike" kern="1200" cap="none" spc="419"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STOP THE SHELL GAME</a:t>
              </a:r>
            </a:p>
          </p:txBody>
        </p:sp>
        <p:sp>
          <p:nvSpPr>
            <p:cNvPr id="12" name="TextBox 12"/>
            <p:cNvSpPr txBox="1"/>
            <p:nvPr/>
          </p:nvSpPr>
          <p:spPr>
            <a:xfrm>
              <a:off x="-30923" y="3597659"/>
              <a:ext cx="12512827" cy="1471087"/>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smtClean="0">
                  <a:ln>
                    <a:noFill/>
                  </a:ln>
                  <a:effectLst/>
                  <a:uLnTx/>
                  <a:uFillTx/>
                  <a:latin typeface="Arial" panose="020B0604020202020204" pitchFamily="34" charset="0"/>
                  <a:ea typeface="+mn-ea"/>
                  <a:cs typeface="Arial" panose="020B0604020202020204" pitchFamily="34" charset="0"/>
                </a:rPr>
                <a:t>Ensure </a:t>
              </a:r>
              <a:r>
                <a:rPr kumimoji="0" lang="en-US" sz="3200" b="0" i="0" u="none" strike="noStrike" kern="1200" cap="none" spc="30" normalizeH="0" baseline="0" noProof="0" dirty="0">
                  <a:ln>
                    <a:noFill/>
                  </a:ln>
                  <a:effectLst/>
                  <a:uLnTx/>
                  <a:uFillTx/>
                  <a:latin typeface="Arial" panose="020B0604020202020204" pitchFamily="34" charset="0"/>
                  <a:ea typeface="+mn-ea"/>
                  <a:cs typeface="Arial" panose="020B0604020202020204" pitchFamily="34" charset="0"/>
                </a:rPr>
                <a:t>money paid </a:t>
              </a:r>
              <a:r>
                <a:rPr kumimoji="0" lang="en-US" sz="3200" b="0" i="0" u="none" strike="noStrike" kern="1200" cap="none" spc="30" normalizeH="0" baseline="0" noProof="0" dirty="0" smtClean="0">
                  <a:ln>
                    <a:noFill/>
                  </a:ln>
                  <a:effectLst/>
                  <a:uLnTx/>
                  <a:uFillTx/>
                  <a:latin typeface="Arial" panose="020B0604020202020204" pitchFamily="34" charset="0"/>
                  <a:ea typeface="+mn-ea"/>
                  <a:cs typeface="Arial" panose="020B0604020202020204" pitchFamily="34" charset="0"/>
                </a:rPr>
                <a:t>for </a:t>
              </a:r>
              <a:r>
                <a:rPr kumimoji="0" lang="en-US" sz="3200" b="0" i="0" u="none" strike="noStrike" kern="1200" cap="none" spc="30" normalizeH="0" baseline="0" noProof="0" dirty="0">
                  <a:ln>
                    <a:noFill/>
                  </a:ln>
                  <a:effectLst/>
                  <a:uLnTx/>
                  <a:uFillTx/>
                  <a:latin typeface="Arial" panose="020B0604020202020204" pitchFamily="34" charset="0"/>
                  <a:ea typeface="+mn-ea"/>
                  <a:cs typeface="Arial" panose="020B0604020202020204" pitchFamily="34" charset="0"/>
                </a:rPr>
                <a:t>recapture benefits schools, rather than just generating a state savings.</a:t>
              </a:r>
            </a:p>
          </p:txBody>
        </p:sp>
      </p:grpSp>
      <p:sp>
        <p:nvSpPr>
          <p:cNvPr id="13" name="TextBox 11"/>
          <p:cNvSpPr txBox="1"/>
          <p:nvPr/>
        </p:nvSpPr>
        <p:spPr>
          <a:xfrm>
            <a:off x="7762748" y="5562636"/>
            <a:ext cx="9384622" cy="552545"/>
          </a:xfrm>
          <a:prstGeom prst="rect">
            <a:avLst/>
          </a:prstGeom>
        </p:spPr>
        <p:txBody>
          <a:bodyPr lIns="0" tIns="0" rIns="0" bIns="0" rtlCol="0" anchor="t">
            <a:spAutoFit/>
          </a:bodyPr>
          <a:lstStyle/>
          <a:p>
            <a:pPr marL="0" marR="0" lvl="0" indent="0" algn="l" defTabSz="914400" rtl="0" eaLnBrk="1" fontAlgn="auto" latinLnBrk="0" hangingPunct="1">
              <a:lnSpc>
                <a:spcPts val="4652"/>
              </a:lnSpc>
              <a:spcBef>
                <a:spcPts val="0"/>
              </a:spcBef>
              <a:spcAft>
                <a:spcPts val="0"/>
              </a:spcAft>
              <a:buClrTx/>
              <a:buSzTx/>
              <a:buFontTx/>
              <a:buNone/>
              <a:tabLst/>
              <a:defRPr/>
            </a:pPr>
            <a:r>
              <a:rPr kumimoji="0" lang="en-US" sz="3300" b="1" i="0" u="none" strike="noStrike" kern="1200" cap="none" spc="419"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PROVIDE EARLY PAYMENT DISCOUNT</a:t>
            </a:r>
            <a:endParaRPr kumimoji="0" lang="en-US" sz="3300" b="1" i="0" u="none" strike="noStrike" kern="1200" cap="none" spc="419"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4" name="TextBox 12"/>
          <p:cNvSpPr txBox="1"/>
          <p:nvPr/>
        </p:nvSpPr>
        <p:spPr>
          <a:xfrm>
            <a:off x="7762749" y="6115181"/>
            <a:ext cx="9384621" cy="1103315"/>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200" b="0" i="0" u="none" strike="noStrike" kern="1200" cap="none" spc="30" normalizeH="0" baseline="0" noProof="0" dirty="0" smtClean="0">
                <a:ln>
                  <a:noFill/>
                </a:ln>
                <a:effectLst/>
                <a:uLnTx/>
                <a:uFillTx/>
                <a:latin typeface="Arial" panose="020B0604020202020204" pitchFamily="34" charset="0"/>
                <a:ea typeface="+mn-ea"/>
                <a:cs typeface="Arial" panose="020B0604020202020204" pitchFamily="34" charset="0"/>
              </a:rPr>
              <a:t>HB</a:t>
            </a:r>
            <a:r>
              <a:rPr kumimoji="0" lang="en-US" sz="3200" b="0" i="0" u="none" strike="noStrike" kern="1200" cap="none" spc="30" normalizeH="0" noProof="0" dirty="0" smtClean="0">
                <a:ln>
                  <a:noFill/>
                </a:ln>
                <a:effectLst/>
                <a:uLnTx/>
                <a:uFillTx/>
                <a:latin typeface="Arial" panose="020B0604020202020204" pitchFamily="34" charset="0"/>
                <a:ea typeface="+mn-ea"/>
                <a:cs typeface="Arial" panose="020B0604020202020204" pitchFamily="34" charset="0"/>
              </a:rPr>
              <a:t> 3 repealed the 4% early payment discount; but corporate taxpayers still enjoy such discounts.</a:t>
            </a:r>
            <a:endParaRPr kumimoji="0" lang="en-US" sz="3200" b="0" i="0" u="none" strike="noStrike" kern="1200" cap="none" spc="3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335579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100" y="400051"/>
            <a:ext cx="10287000" cy="1143000"/>
          </a:xfrm>
        </p:spPr>
        <p:txBody>
          <a:bodyPr/>
          <a:lstStyle/>
          <a:p>
            <a:r>
              <a:rPr lang="en-US" sz="6000" b="1" dirty="0" smtClean="0"/>
              <a:t>Offense vs. Defense</a:t>
            </a:r>
            <a:endParaRPr lang="en-US" sz="6000" b="1" dirty="0"/>
          </a:p>
        </p:txBody>
      </p:sp>
      <p:sp>
        <p:nvSpPr>
          <p:cNvPr id="7" name="Content Placeholder 6"/>
          <p:cNvSpPr>
            <a:spLocks noGrp="1"/>
          </p:cNvSpPr>
          <p:nvPr>
            <p:ph sz="half" idx="2"/>
          </p:nvPr>
        </p:nvSpPr>
        <p:spPr>
          <a:xfrm>
            <a:off x="513954" y="2174875"/>
            <a:ext cx="7086600" cy="6550025"/>
          </a:xfrm>
        </p:spPr>
        <p:txBody>
          <a:bodyPr>
            <a:normAutofit/>
          </a:bodyPr>
          <a:lstStyle/>
          <a:p>
            <a:pPr fontAlgn="b">
              <a:spcAft>
                <a:spcPts val="1200"/>
              </a:spcAft>
            </a:pPr>
            <a:r>
              <a:rPr lang="en-US" sz="3200" dirty="0" smtClean="0"/>
              <a:t>Continue </a:t>
            </a:r>
            <a:r>
              <a:rPr lang="en-US" sz="3200" dirty="0"/>
              <a:t>of Formula Transition Grant</a:t>
            </a:r>
            <a:endParaRPr lang="en-US" sz="3200" dirty="0">
              <a:solidFill>
                <a:srgbClr val="000000"/>
              </a:solidFill>
              <a:latin typeface="Calibri" panose="020F0502020204030204" pitchFamily="34" charset="0"/>
            </a:endParaRPr>
          </a:p>
          <a:p>
            <a:pPr fontAlgn="b">
              <a:spcAft>
                <a:spcPts val="1200"/>
              </a:spcAft>
            </a:pPr>
            <a:r>
              <a:rPr lang="en-US" sz="3200" dirty="0"/>
              <a:t>Increase Basic </a:t>
            </a:r>
            <a:r>
              <a:rPr lang="en-US" sz="3200" dirty="0" smtClean="0"/>
              <a:t>Allotment</a:t>
            </a:r>
            <a:endParaRPr lang="en-US" sz="3200" dirty="0">
              <a:solidFill>
                <a:srgbClr val="000000"/>
              </a:solidFill>
              <a:latin typeface="Calibri" panose="020F0502020204030204" pitchFamily="34" charset="0"/>
            </a:endParaRPr>
          </a:p>
          <a:p>
            <a:pPr fontAlgn="b">
              <a:spcAft>
                <a:spcPts val="1200"/>
              </a:spcAft>
            </a:pPr>
            <a:r>
              <a:rPr lang="en-US" sz="3200" dirty="0" smtClean="0"/>
              <a:t>Increase funding to reach </a:t>
            </a:r>
            <a:r>
              <a:rPr lang="en-US" sz="3200" dirty="0"/>
              <a:t>national average </a:t>
            </a:r>
            <a:r>
              <a:rPr lang="en-US" sz="3200" dirty="0" smtClean="0"/>
              <a:t>by </a:t>
            </a:r>
            <a:r>
              <a:rPr lang="en-US" sz="3200" dirty="0"/>
              <a:t>2030</a:t>
            </a:r>
            <a:endParaRPr lang="en-US" sz="3200" dirty="0">
              <a:solidFill>
                <a:srgbClr val="000000"/>
              </a:solidFill>
              <a:latin typeface="Calibri" panose="020F0502020204030204" pitchFamily="34" charset="0"/>
            </a:endParaRPr>
          </a:p>
          <a:p>
            <a:pPr fontAlgn="b">
              <a:spcAft>
                <a:spcPts val="1200"/>
              </a:spcAft>
            </a:pPr>
            <a:r>
              <a:rPr lang="en-US" sz="3200" dirty="0" smtClean="0"/>
              <a:t>Place a cap </a:t>
            </a:r>
            <a:r>
              <a:rPr lang="en-US" sz="3200" dirty="0"/>
              <a:t>on recapture</a:t>
            </a:r>
            <a:endParaRPr lang="en-US" sz="3200" dirty="0">
              <a:solidFill>
                <a:srgbClr val="000000"/>
              </a:solidFill>
              <a:latin typeface="Calibri" panose="020F0502020204030204" pitchFamily="34" charset="0"/>
            </a:endParaRPr>
          </a:p>
          <a:p>
            <a:pPr fontAlgn="b">
              <a:spcAft>
                <a:spcPts val="1200"/>
              </a:spcAft>
            </a:pPr>
            <a:r>
              <a:rPr lang="en-US" sz="3200" dirty="0" smtClean="0"/>
              <a:t>Shift to enrollment-based funding</a:t>
            </a:r>
            <a:endParaRPr lang="en-US" sz="3200" dirty="0">
              <a:solidFill>
                <a:srgbClr val="000000"/>
              </a:solidFill>
              <a:latin typeface="Calibri" panose="020F0502020204030204" pitchFamily="34" charset="0"/>
            </a:endParaRPr>
          </a:p>
          <a:p>
            <a:pPr fontAlgn="b">
              <a:spcAft>
                <a:spcPts val="1200"/>
              </a:spcAft>
            </a:pPr>
            <a:r>
              <a:rPr lang="en-US" sz="3200" dirty="0" smtClean="0"/>
              <a:t>Provide an early </a:t>
            </a:r>
            <a:r>
              <a:rPr lang="en-US" sz="3200" dirty="0"/>
              <a:t>payment discount incentive for </a:t>
            </a:r>
            <a:r>
              <a:rPr lang="en-US" sz="3200" dirty="0" smtClean="0"/>
              <a:t>recapture</a:t>
            </a:r>
          </a:p>
          <a:p>
            <a:pPr fontAlgn="b">
              <a:spcAft>
                <a:spcPts val="1200"/>
              </a:spcAft>
            </a:pPr>
            <a:r>
              <a:rPr lang="en-US" sz="3200" dirty="0" smtClean="0">
                <a:solidFill>
                  <a:srgbClr val="000000"/>
                </a:solidFill>
                <a:latin typeface="Calibri" panose="020F0502020204030204" pitchFamily="34" charset="0"/>
              </a:rPr>
              <a:t>Bring back CEI</a:t>
            </a:r>
            <a:endParaRPr lang="en-US" sz="3200" dirty="0">
              <a:solidFill>
                <a:srgbClr val="000000"/>
              </a:solidFill>
              <a:latin typeface="Calibri" panose="020F0502020204030204" pitchFamily="34" charset="0"/>
            </a:endParaRPr>
          </a:p>
        </p:txBody>
      </p:sp>
      <p:sp>
        <p:nvSpPr>
          <p:cNvPr id="9" name="Content Placeholder 8"/>
          <p:cNvSpPr>
            <a:spLocks noGrp="1"/>
          </p:cNvSpPr>
          <p:nvPr>
            <p:ph sz="quarter" idx="4"/>
          </p:nvPr>
        </p:nvSpPr>
        <p:spPr>
          <a:xfrm>
            <a:off x="8344693" y="2174875"/>
            <a:ext cx="7091363" cy="7464425"/>
          </a:xfrm>
        </p:spPr>
        <p:txBody>
          <a:bodyPr>
            <a:normAutofit/>
          </a:bodyPr>
          <a:lstStyle/>
          <a:p>
            <a:pPr>
              <a:spcAft>
                <a:spcPts val="1200"/>
              </a:spcAft>
            </a:pPr>
            <a:r>
              <a:rPr lang="en-US" sz="3200" dirty="0" smtClean="0"/>
              <a:t>Protect against vouchers (</a:t>
            </a:r>
            <a:r>
              <a:rPr lang="en-US" sz="3200" dirty="0"/>
              <a:t>Keep public dollars in public schools where </a:t>
            </a:r>
            <a:r>
              <a:rPr lang="en-US" sz="3200" dirty="0" smtClean="0"/>
              <a:t>publicly accountable)</a:t>
            </a:r>
          </a:p>
          <a:p>
            <a:pPr>
              <a:spcAft>
                <a:spcPts val="1200"/>
              </a:spcAft>
            </a:pPr>
            <a:r>
              <a:rPr lang="en-US" sz="3200" dirty="0" smtClean="0"/>
              <a:t>Protect against increased recapture</a:t>
            </a:r>
          </a:p>
          <a:p>
            <a:pPr>
              <a:spcAft>
                <a:spcPts val="1200"/>
              </a:spcAft>
            </a:pPr>
            <a:r>
              <a:rPr lang="en-US" sz="3200" dirty="0" smtClean="0"/>
              <a:t>Protect local control</a:t>
            </a:r>
          </a:p>
          <a:p>
            <a:pPr>
              <a:spcAft>
                <a:spcPts val="1200"/>
              </a:spcAft>
            </a:pPr>
            <a:r>
              <a:rPr lang="en-US" sz="3200" dirty="0" smtClean="0"/>
              <a:t>Protect board authority for fund balances</a:t>
            </a:r>
          </a:p>
          <a:p>
            <a:pPr>
              <a:spcAft>
                <a:spcPts val="1200"/>
              </a:spcAft>
            </a:pPr>
            <a:r>
              <a:rPr lang="en-US" sz="3200" dirty="0" smtClean="0"/>
              <a:t>Protect against attacks on bond and VATR elections intended to make them more difficult to pass</a:t>
            </a:r>
          </a:p>
          <a:p>
            <a:pPr>
              <a:spcAft>
                <a:spcPts val="1200"/>
              </a:spcAft>
            </a:pPr>
            <a:r>
              <a:rPr lang="en-US" sz="3200" dirty="0" smtClean="0"/>
              <a:t>Protect against new mandates</a:t>
            </a:r>
            <a:endParaRPr lang="en-US" sz="3200" dirty="0"/>
          </a:p>
        </p:txBody>
      </p:sp>
      <p:cxnSp>
        <p:nvCxnSpPr>
          <p:cNvPr id="11" name="Straight Connector 10"/>
          <p:cNvCxnSpPr/>
          <p:nvPr/>
        </p:nvCxnSpPr>
        <p:spPr>
          <a:xfrm>
            <a:off x="7848600" y="1790700"/>
            <a:ext cx="0" cy="7162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1359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1994243" cy="1143000"/>
          </a:xfrm>
        </p:spPr>
        <p:txBody>
          <a:bodyPr/>
          <a:lstStyle/>
          <a:p>
            <a:r>
              <a:rPr lang="en-US" dirty="0" smtClean="0"/>
              <a:t>Matching challenges with solutions</a:t>
            </a:r>
            <a:endParaRPr lang="en-US" dirty="0"/>
          </a:p>
        </p:txBody>
      </p:sp>
      <p:sp>
        <p:nvSpPr>
          <p:cNvPr id="3" name="Content Placeholder 2"/>
          <p:cNvSpPr>
            <a:spLocks noGrp="1"/>
          </p:cNvSpPr>
          <p:nvPr>
            <p:ph idx="1"/>
          </p:nvPr>
        </p:nvSpPr>
        <p:spPr>
          <a:xfrm>
            <a:off x="1219200" y="3228474"/>
            <a:ext cx="6965043" cy="6081963"/>
          </a:xfrm>
        </p:spPr>
        <p:txBody>
          <a:bodyPr>
            <a:normAutofit fontScale="92500" lnSpcReduction="10000"/>
          </a:bodyPr>
          <a:lstStyle/>
          <a:p>
            <a:pPr>
              <a:spcAft>
                <a:spcPts val="600"/>
              </a:spcAft>
            </a:pPr>
            <a:r>
              <a:rPr lang="en-US" dirty="0" smtClean="0"/>
              <a:t>Teacher &amp; staff shortages</a:t>
            </a:r>
          </a:p>
          <a:p>
            <a:pPr>
              <a:spcAft>
                <a:spcPts val="600"/>
              </a:spcAft>
            </a:pPr>
            <a:r>
              <a:rPr lang="en-US" dirty="0" smtClean="0"/>
              <a:t>Declining enrollment</a:t>
            </a:r>
          </a:p>
          <a:p>
            <a:pPr>
              <a:spcAft>
                <a:spcPts val="600"/>
              </a:spcAft>
            </a:pPr>
            <a:r>
              <a:rPr lang="en-US" dirty="0" smtClean="0"/>
              <a:t>Low funding &amp; increased costs</a:t>
            </a:r>
          </a:p>
          <a:p>
            <a:pPr>
              <a:spcAft>
                <a:spcPts val="600"/>
              </a:spcAft>
            </a:pPr>
            <a:r>
              <a:rPr lang="en-US" dirty="0"/>
              <a:t>V</a:t>
            </a:r>
            <a:r>
              <a:rPr lang="en-US" dirty="0" smtClean="0"/>
              <a:t>ouchers/charter schools</a:t>
            </a:r>
          </a:p>
          <a:p>
            <a:pPr>
              <a:spcAft>
                <a:spcPts val="600"/>
              </a:spcAft>
            </a:pPr>
            <a:r>
              <a:rPr lang="en-US" dirty="0" smtClean="0"/>
              <a:t>Insufficient local control</a:t>
            </a:r>
          </a:p>
          <a:p>
            <a:pPr>
              <a:spcAft>
                <a:spcPts val="600"/>
              </a:spcAft>
            </a:pPr>
            <a:r>
              <a:rPr lang="en-US" dirty="0"/>
              <a:t>F</a:t>
            </a:r>
            <a:r>
              <a:rPr lang="en-US" dirty="0" smtClean="0"/>
              <a:t>ormula transition grants</a:t>
            </a:r>
          </a:p>
          <a:p>
            <a:pPr>
              <a:spcAft>
                <a:spcPts val="600"/>
              </a:spcAft>
            </a:pPr>
            <a:r>
              <a:rPr lang="en-US" dirty="0" smtClean="0"/>
              <a:t>Recapture</a:t>
            </a:r>
          </a:p>
          <a:p>
            <a:pPr>
              <a:spcAft>
                <a:spcPts val="600"/>
              </a:spcAft>
            </a:pPr>
            <a:r>
              <a:rPr lang="en-US" dirty="0" smtClean="0"/>
              <a:t>Safety &amp; Security</a:t>
            </a:r>
          </a:p>
          <a:p>
            <a:endParaRPr lang="en-US" dirty="0" smtClean="0"/>
          </a:p>
          <a:p>
            <a:endParaRPr lang="en-US" dirty="0" smtClean="0"/>
          </a:p>
        </p:txBody>
      </p:sp>
      <p:sp>
        <p:nvSpPr>
          <p:cNvPr id="4" name="Content Placeholder 2"/>
          <p:cNvSpPr txBox="1">
            <a:spLocks/>
          </p:cNvSpPr>
          <p:nvPr/>
        </p:nvSpPr>
        <p:spPr>
          <a:xfrm>
            <a:off x="9998242" y="3228474"/>
            <a:ext cx="6248400" cy="6629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 latinLnBrk="0" hangingPunct="1">
              <a:lnSpc>
                <a:spcPct val="100000"/>
              </a:lnSpc>
              <a:spcBef>
                <a:spcPct val="20000"/>
              </a:spcBef>
              <a:spcAft>
                <a:spcPts val="1200"/>
              </a:spcAft>
              <a:buClrTx/>
              <a:buSzTx/>
              <a:buFont typeface="Arial" pitchFamily="34" charset="0"/>
              <a:buChar char="•"/>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Continue FTG</a:t>
            </a:r>
            <a:endParaRPr kumimoji="0" lang="en-US" sz="4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b" latinLnBrk="0" hangingPunct="1">
              <a:lnSpc>
                <a:spcPct val="100000"/>
              </a:lnSpc>
              <a:spcBef>
                <a:spcPct val="20000"/>
              </a:spcBef>
              <a:spcAft>
                <a:spcPts val="1200"/>
              </a:spcAft>
              <a:buClrTx/>
              <a:buSzTx/>
              <a:buFont typeface="Arial" pitchFamily="34" charset="0"/>
              <a:buChar char="•"/>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Increase BA</a:t>
            </a:r>
            <a:endParaRPr kumimoji="0" lang="en-US" sz="4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b" latinLnBrk="0" hangingPunct="1">
              <a:lnSpc>
                <a:spcPct val="100000"/>
              </a:lnSpc>
              <a:spcBef>
                <a:spcPct val="20000"/>
              </a:spcBef>
              <a:spcAft>
                <a:spcPts val="1200"/>
              </a:spcAft>
              <a:buClrTx/>
              <a:buSzTx/>
              <a:buFont typeface="Arial" pitchFamily="34" charset="0"/>
              <a:buChar char="•"/>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Public Accountability for $</a:t>
            </a:r>
            <a:endParaRPr kumimoji="0" lang="en-US" sz="4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b" latinLnBrk="0" hangingPunct="1">
              <a:lnSpc>
                <a:spcPct val="100000"/>
              </a:lnSpc>
              <a:spcBef>
                <a:spcPct val="20000"/>
              </a:spcBef>
              <a:spcAft>
                <a:spcPts val="1200"/>
              </a:spcAft>
              <a:buClrTx/>
              <a:buSzTx/>
              <a:buFont typeface="Arial"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N</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ational average by 2030</a:t>
            </a:r>
            <a:endParaRPr kumimoji="0" lang="en-US" sz="4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b" latinLnBrk="0" hangingPunct="1">
              <a:lnSpc>
                <a:spcPct val="100000"/>
              </a:lnSpc>
              <a:spcBef>
                <a:spcPct val="20000"/>
              </a:spcBef>
              <a:spcAft>
                <a:spcPts val="1200"/>
              </a:spcAft>
              <a:buClrTx/>
              <a:buSzTx/>
              <a:buFont typeface="Arial" pitchFamily="34" charset="0"/>
              <a:buChar char="•"/>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Cap on recapture</a:t>
            </a:r>
            <a:endParaRPr kumimoji="0" lang="en-US" sz="4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b" latinLnBrk="0" hangingPunct="1">
              <a:lnSpc>
                <a:spcPct val="100000"/>
              </a:lnSpc>
              <a:spcBef>
                <a:spcPct val="20000"/>
              </a:spcBef>
              <a:spcAft>
                <a:spcPts val="1200"/>
              </a:spcAft>
              <a:buClrTx/>
              <a:buSzTx/>
              <a:buFont typeface="Arial" pitchFamily="34" charset="0"/>
              <a:buChar char="•"/>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Enrollment-based funding </a:t>
            </a:r>
          </a:p>
          <a:p>
            <a:pPr marL="342900" marR="0" lvl="0" indent="-342900" algn="l" defTabSz="914400" rtl="0" eaLnBrk="1" fontAlgn="b" latinLnBrk="0" hangingPunct="1">
              <a:lnSpc>
                <a:spcPct val="100000"/>
              </a:lnSpc>
              <a:spcBef>
                <a:spcPct val="20000"/>
              </a:spcBef>
              <a:spcAft>
                <a:spcPts val="1200"/>
              </a:spcAft>
              <a:buClrTx/>
              <a:buSzTx/>
              <a:buFont typeface="Arial" pitchFamily="34" charset="0"/>
              <a:buChar char="•"/>
              <a:tabLst/>
              <a:defRPr/>
            </a:pP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Early payment discount</a:t>
            </a:r>
            <a:endParaRPr kumimoji="0" lang="en-US" sz="4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Straight Connector 5"/>
          <p:cNvCxnSpPr/>
          <p:nvPr/>
        </p:nvCxnSpPr>
        <p:spPr>
          <a:xfrm flipV="1">
            <a:off x="6958263" y="3543300"/>
            <a:ext cx="3176337" cy="38781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018421" y="5372100"/>
            <a:ext cx="3116179" cy="486778"/>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3902242" y="8181474"/>
            <a:ext cx="6096000" cy="709863"/>
          </a:xfrm>
          <a:prstGeom prst="line">
            <a:avLst/>
          </a:prstGeom>
          <a:ln w="38100">
            <a:solidFill>
              <a:srgbClr val="7030A0"/>
            </a:solidFill>
            <a:prstDash val="lgDashDot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902242" y="7221956"/>
            <a:ext cx="6232358" cy="861761"/>
          </a:xfrm>
          <a:prstGeom prst="line">
            <a:avLst/>
          </a:prstGeom>
          <a:ln w="38100">
            <a:solidFill>
              <a:srgbClr val="7030A0"/>
            </a:solidFill>
            <a:prstDash val="lgDashDot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184243" y="4509837"/>
            <a:ext cx="1950357" cy="54743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7018421" y="3474119"/>
            <a:ext cx="3176337" cy="103571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8077200" y="5139239"/>
            <a:ext cx="2057400" cy="1116180"/>
          </a:xfrm>
          <a:prstGeom prst="line">
            <a:avLst/>
          </a:prstGeom>
          <a:ln w="57150">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59642" y="4282866"/>
            <a:ext cx="4174958" cy="3726030"/>
          </a:xfrm>
          <a:prstGeom prst="line">
            <a:avLst/>
          </a:prstGeom>
          <a:ln w="5715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493156" y="2247900"/>
            <a:ext cx="65840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a:ea typeface="+mn-ea"/>
                <a:cs typeface="+mn-cs"/>
              </a:rPr>
              <a:t>CHALLENGES</a:t>
            </a:r>
            <a:endParaRPr kumimoji="0" lang="en-US" sz="3600" b="1" i="0" u="sng"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p:cNvSpPr txBox="1"/>
          <p:nvPr/>
        </p:nvSpPr>
        <p:spPr>
          <a:xfrm>
            <a:off x="10230853" y="2247899"/>
            <a:ext cx="65840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smtClean="0">
                <a:ln>
                  <a:noFill/>
                </a:ln>
                <a:solidFill>
                  <a:prstClr val="black"/>
                </a:solidFill>
                <a:effectLst/>
                <a:uLnTx/>
                <a:uFillTx/>
                <a:latin typeface="Calibri"/>
                <a:ea typeface="+mn-ea"/>
                <a:cs typeface="+mn-cs"/>
              </a:rPr>
              <a:t>SOLUTIONS</a:t>
            </a:r>
            <a:endParaRPr kumimoji="0" lang="en-US" sz="3600" b="1" i="0" u="sng"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3596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93765" y="1562100"/>
            <a:ext cx="7772400" cy="1470025"/>
          </a:xfrm>
        </p:spPr>
        <p:txBody>
          <a:bodyPr/>
          <a:lstStyle/>
          <a:p>
            <a:pPr algn="l"/>
            <a:r>
              <a:rPr lang="en-US" sz="4800" dirty="0" smtClean="0"/>
              <a:t>CEI was repealed in 2019 by HB 3, to be studied in 2020.  Report was paid for and provided January 12, 2021.</a:t>
            </a:r>
            <a:endParaRPr lang="en-US" sz="4800"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42900"/>
            <a:ext cx="7183582" cy="9296400"/>
          </a:xfrm>
          <a:prstGeom prst="rect">
            <a:avLst/>
          </a:prstGeom>
        </p:spPr>
      </p:pic>
      <p:sp>
        <p:nvSpPr>
          <p:cNvPr id="5" name="TextBox 4"/>
          <p:cNvSpPr txBox="1"/>
          <p:nvPr/>
        </p:nvSpPr>
        <p:spPr>
          <a:xfrm>
            <a:off x="6858000" y="8877300"/>
            <a:ext cx="8991600" cy="461665"/>
          </a:xfrm>
          <a:prstGeom prst="rect">
            <a:avLst/>
          </a:prstGeom>
          <a:noFill/>
        </p:spPr>
        <p:txBody>
          <a:bodyPr wrap="square" rtlCol="0">
            <a:spAutoFit/>
          </a:bodyPr>
          <a:lstStyle/>
          <a:p>
            <a:r>
              <a:rPr lang="en-US" sz="2400" dirty="0"/>
              <a:t>https://tea.texas.gov/sites/default/files/hb3-transportation-report.pdf</a:t>
            </a:r>
          </a:p>
        </p:txBody>
      </p:sp>
      <p:pic>
        <p:nvPicPr>
          <p:cNvPr id="2050" name="Picture 2" descr="shocked canadian GIF by CB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4004965"/>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7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0" y="1019175"/>
            <a:ext cx="8115300" cy="3323987"/>
          </a:xfrm>
          <a:prstGeom prst="rect">
            <a:avLst/>
          </a:prstGeom>
        </p:spPr>
        <p:txBody>
          <a:bodyPr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60" normalizeH="0" baseline="0" noProof="0" dirty="0">
                <a:ln>
                  <a:noFill/>
                </a:ln>
                <a:solidFill>
                  <a:srgbClr val="0070C0"/>
                </a:solidFill>
                <a:effectLst/>
                <a:uLnTx/>
                <a:uFillTx/>
                <a:latin typeface="Arial Black" panose="020B0A04020102020204" pitchFamily="34" charset="0"/>
                <a:ea typeface="+mn-ea"/>
                <a:cs typeface="+mn-cs"/>
              </a:rPr>
              <a:t>The Appropriations Shell Game</a:t>
            </a:r>
          </a:p>
        </p:txBody>
      </p:sp>
      <p:sp>
        <p:nvSpPr>
          <p:cNvPr id="3" name="AutoShape 3"/>
          <p:cNvSpPr/>
          <p:nvPr/>
        </p:nvSpPr>
        <p:spPr>
          <a:xfrm>
            <a:off x="0" y="5143500"/>
            <a:ext cx="8146696" cy="5143500"/>
          </a:xfrm>
          <a:prstGeom prst="rect">
            <a:avLst/>
          </a:prstGeom>
          <a:solidFill>
            <a:srgbClr val="0070C0"/>
          </a:solidFill>
        </p:spPr>
      </p:sp>
      <p:pic>
        <p:nvPicPr>
          <p:cNvPr id="4" name="Picture 4"/>
          <p:cNvPicPr>
            <a:picLocks noChangeAspect="1"/>
          </p:cNvPicPr>
          <p:nvPr/>
        </p:nvPicPr>
        <p:blipFill>
          <a:blip r:embed="rId3"/>
          <a:srcRect t="5583" b="5583"/>
          <a:stretch>
            <a:fillRect/>
          </a:stretch>
        </p:blipFill>
        <p:spPr>
          <a:xfrm>
            <a:off x="0" y="0"/>
            <a:ext cx="8146696" cy="5427736"/>
          </a:xfrm>
          <a:prstGeom prst="rect">
            <a:avLst/>
          </a:prstGeom>
        </p:spPr>
      </p:pic>
      <p:sp>
        <p:nvSpPr>
          <p:cNvPr id="5" name="TextBox 5"/>
          <p:cNvSpPr txBox="1"/>
          <p:nvPr/>
        </p:nvSpPr>
        <p:spPr>
          <a:xfrm>
            <a:off x="451797" y="5887273"/>
            <a:ext cx="7243102" cy="3693319"/>
          </a:xfrm>
          <a:prstGeom prst="rect">
            <a:avLst/>
          </a:prstGeom>
        </p:spPr>
        <p:txBody>
          <a:bodyPr lIns="0" tIns="0" rIns="0" bIns="0" rtlCol="0" anchor="t">
            <a:spAutoFit/>
          </a:bodyPr>
          <a:lstStyle/>
          <a:p>
            <a:pPr marL="0" marR="0" lvl="0" indent="0" algn="ctr" defTabSz="914400" rtl="0" eaLnBrk="1" fontAlgn="auto" latinLnBrk="0" hangingPunct="1">
              <a:lnSpc>
                <a:spcPts val="4768"/>
              </a:lnSpc>
              <a:spcBef>
                <a:spcPts val="0"/>
              </a:spcBef>
              <a:spcAft>
                <a:spcPts val="0"/>
              </a:spcAft>
              <a:buClrTx/>
              <a:buSzTx/>
              <a:buFontTx/>
              <a:buNone/>
              <a:tabLst/>
              <a:defRPr/>
            </a:pPr>
            <a:r>
              <a:rPr kumimoji="0" lang="en-US" sz="340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2021, supplemental appropriations reduced spending for </a:t>
            </a:r>
            <a:r>
              <a:rPr kumimoji="0" lang="en-US" sz="3406"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Foundation </a:t>
            </a:r>
            <a:r>
              <a:rPr kumimoji="0" lang="en-US" sz="340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School Program by $5.2 billion for FY 20 and 21.  </a:t>
            </a:r>
            <a:endParaRPr kumimoji="0" lang="en-US" sz="3406"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4768"/>
              </a:lnSpc>
              <a:spcBef>
                <a:spcPts val="0"/>
              </a:spcBef>
              <a:spcAft>
                <a:spcPts val="0"/>
              </a:spcAft>
              <a:buClrTx/>
              <a:buSzTx/>
              <a:buFontTx/>
              <a:buNone/>
              <a:tabLst/>
              <a:defRPr/>
            </a:pPr>
            <a:r>
              <a:rPr kumimoji="0" lang="en-US" sz="3406"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3406"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1.4 billion of that was due to higher than expected recapture. </a:t>
            </a:r>
          </a:p>
        </p:txBody>
      </p:sp>
      <p:sp>
        <p:nvSpPr>
          <p:cNvPr id="6" name="TextBox 6"/>
          <p:cNvSpPr txBox="1"/>
          <p:nvPr/>
        </p:nvSpPr>
        <p:spPr>
          <a:xfrm>
            <a:off x="9296400" y="5676900"/>
            <a:ext cx="8115300" cy="3877985"/>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Every two years, legislators underestimate the total amount that districts will pay in recapture. Then, when districts pay more than projected, legislators use those recapture dollars to replace other state funding that would have gone to schools</a:t>
            </a: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63865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156" y="876300"/>
            <a:ext cx="12146643" cy="1143000"/>
          </a:xfrm>
        </p:spPr>
        <p:txBody>
          <a:bodyPr/>
          <a:lstStyle/>
          <a:p>
            <a:r>
              <a:rPr lang="en-US" dirty="0" smtClean="0"/>
              <a:t>Recapture: Appropriations vs. Actual</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51041608"/>
              </p:ext>
            </p:extLst>
          </p:nvPr>
        </p:nvGraphicFramePr>
        <p:xfrm>
          <a:off x="1485900" y="1333500"/>
          <a:ext cx="14287500" cy="853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3872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11902</TotalTime>
  <Words>4377</Words>
  <Application>Microsoft Office PowerPoint</Application>
  <PresentationFormat>Custom</PresentationFormat>
  <Paragraphs>693</Paragraphs>
  <Slides>61</Slides>
  <Notes>25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61</vt:i4>
      </vt:variant>
    </vt:vector>
  </HeadingPairs>
  <TitlesOfParts>
    <vt:vector size="68" baseType="lpstr">
      <vt:lpstr>Arial Black</vt:lpstr>
      <vt:lpstr>Arial</vt:lpstr>
      <vt:lpstr>Segoe Script</vt:lpstr>
      <vt:lpstr>Calibri</vt:lpstr>
      <vt:lpstr>Aileron Regular</vt:lpstr>
      <vt:lpstr>Office Theme</vt:lpstr>
      <vt:lpstr>2_Office Theme</vt:lpstr>
      <vt:lpstr>PowerPoint Presentation</vt:lpstr>
      <vt:lpstr>PowerPoint Presentation</vt:lpstr>
      <vt:lpstr>PowerPoint Presentation</vt:lpstr>
      <vt:lpstr>Recapture has grown by over 20% since initial HB 3 reduction</vt:lpstr>
      <vt:lpstr>PowerPoint Presentation</vt:lpstr>
      <vt:lpstr>PowerPoint Presentation</vt:lpstr>
      <vt:lpstr>CEI was repealed in 2019 by HB 3, to be studied in 2020.  Report was paid for and provided January 12, 2021.</vt:lpstr>
      <vt:lpstr>PowerPoint Presentation</vt:lpstr>
      <vt:lpstr>Recapture: Appropriations vs. Actual</vt:lpstr>
      <vt:lpstr>Penalty of recapture</vt:lpstr>
      <vt:lpstr>Annual Recapture Reduction Caused by Increase to the Basic Allotment</vt:lpstr>
      <vt:lpstr>PowerPoint Presentation</vt:lpstr>
      <vt:lpstr>Biennial Cost to Increase Basic Allotment</vt:lpstr>
      <vt:lpstr>Comparing the costs</vt:lpstr>
      <vt:lpstr>Formula Transition Grants</vt:lpstr>
      <vt:lpstr>PowerPoint Presentation</vt:lpstr>
      <vt:lpstr>Biennial Cost to Increase Basic Allotment</vt:lpstr>
      <vt:lpstr>Chapter 313</vt:lpstr>
      <vt:lpstr>Fund Balances</vt:lpstr>
      <vt:lpstr>Voter-Approval Tax Rate (VATR) Elections</vt:lpstr>
      <vt:lpstr>Voter-Approval Tax Rate Elections Outcomes</vt:lpstr>
      <vt:lpstr>Percent of Bond Measures Carried or Defeated</vt:lpstr>
      <vt:lpstr>THIS IS A PROPERTY TAX INCREASE</vt:lpstr>
      <vt:lpstr>PowerPoint Presentation</vt:lpstr>
      <vt:lpstr>THIS IS A PROPERTY TAX INCREASE</vt:lpstr>
      <vt:lpstr>Increased Demands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Partisan balance not likely to change </vt:lpstr>
      <vt:lpstr>Legislators with 50% or more of voting-age population residing in Chapter 49 District</vt:lpstr>
      <vt:lpstr>Friends in the Senate?</vt:lpstr>
      <vt:lpstr>Friends in the House?</vt:lpstr>
      <vt:lpstr>Friends in the House?</vt:lpstr>
      <vt:lpstr>Governor Abbott’s Taxpayer Bill of Rights</vt:lpstr>
      <vt:lpstr>Governor Abbott’s Parental Bill of Rights</vt:lpstr>
      <vt:lpstr>PowerPoint Presentation</vt:lpstr>
      <vt:lpstr>PowerPoint Presentation</vt:lpstr>
      <vt:lpstr>PowerPoint Presentation</vt:lpstr>
      <vt:lpstr>PowerPoint Presentation</vt:lpstr>
      <vt:lpstr>Most commonly identified challenges</vt:lpstr>
      <vt:lpstr>PowerPoint Presentation</vt:lpstr>
      <vt:lpstr>Solutions/Goals with Highest priority indicated</vt:lpstr>
      <vt:lpstr>Solutions/Goals with next level of priority</vt:lpstr>
      <vt:lpstr>Other Solutions/Goals</vt:lpstr>
      <vt:lpstr>Offense vs. Defense</vt:lpstr>
      <vt:lpstr>Matching challenges with solutions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Session Update</dc:title>
  <dc:creator>Christy Rome</dc:creator>
  <cp:lastModifiedBy>Christy Rome</cp:lastModifiedBy>
  <cp:revision>238</cp:revision>
  <cp:lastPrinted>2022-06-12T02:28:24Z</cp:lastPrinted>
  <dcterms:created xsi:type="dcterms:W3CDTF">2006-08-16T00:00:00Z</dcterms:created>
  <dcterms:modified xsi:type="dcterms:W3CDTF">2022-06-12T02:43:59Z</dcterms:modified>
  <dc:identifier>DAEpu08zHW0</dc:identifier>
</cp:coreProperties>
</file>