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84" r:id="rId2"/>
    <p:sldId id="257" r:id="rId3"/>
    <p:sldId id="260" r:id="rId4"/>
    <p:sldId id="261" r:id="rId5"/>
    <p:sldId id="262" r:id="rId6"/>
    <p:sldId id="263" r:id="rId7"/>
    <p:sldId id="289" r:id="rId8"/>
    <p:sldId id="287" r:id="rId9"/>
    <p:sldId id="288" r:id="rId10"/>
    <p:sldId id="264" r:id="rId11"/>
    <p:sldId id="267" r:id="rId12"/>
    <p:sldId id="268" r:id="rId13"/>
    <p:sldId id="283" r:id="rId14"/>
  </p:sldIdLst>
  <p:sldSz cx="18288000" cy="10287000"/>
  <p:notesSz cx="7010400" cy="9296400"/>
  <p:embeddedFontLst>
    <p:embeddedFont>
      <p:font typeface="Aileron Regular" panose="020B0604020202020204" charset="0"/>
      <p:regular r:id="rId16"/>
    </p:embeddedFont>
    <p:embeddedFont>
      <p:font typeface="Calibri" panose="020F0502020204030204" pitchFamily="34" charset="0"/>
      <p:regular r:id="rId17"/>
      <p:bold r:id="rId18"/>
      <p:italic r:id="rId19"/>
      <p:boldItalic r:id="rId20"/>
    </p:embeddedFont>
    <p:embeddedFont>
      <p:font typeface="Aileron Heavy Bold" panose="020B0604020202020204" charset="0"/>
      <p:regular r:id="rId21"/>
    </p:embeddedFont>
    <p:embeddedFont>
      <p:font typeface="Aileron Heavy" panose="020B0604020202020204" charset="0"/>
      <p:regular r:id="rId22"/>
    </p:embeddedFont>
    <p:embeddedFont>
      <p:font typeface="Arial Black" panose="020B0A04020102020204" pitchFamily="34" charset="0"/>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E32"/>
    <a:srgbClr val="FFFF99"/>
    <a:srgbClr val="FFFFCC"/>
    <a:srgbClr val="008000"/>
    <a:srgbClr val="D6AD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639" autoAdjust="0"/>
  </p:normalViewPr>
  <p:slideViewPr>
    <p:cSldViewPr>
      <p:cViewPr varScale="1">
        <p:scale>
          <a:sx n="36" d="100"/>
          <a:sy n="36" d="100"/>
        </p:scale>
        <p:origin x="106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Rome\Dropbox\Texas%20School%20Coalition\Recapture\Plano%20and%20Statewide%20Historic%20Recap%20data%20for%20graphs_Sept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areaChart>
        <c:grouping val="standard"/>
        <c:varyColors val="0"/>
        <c:ser>
          <c:idx val="0"/>
          <c:order val="0"/>
          <c:tx>
            <c:strRef>
              <c:f>'Dripping Springs (2)'!$C$25</c:f>
              <c:strCache>
                <c:ptCount val="1"/>
                <c:pt idx="0">
                  <c:v>Recapture</c:v>
                </c:pt>
              </c:strCache>
            </c:strRef>
          </c:tx>
          <c:spPr>
            <a:solidFill>
              <a:srgbClr val="327247"/>
            </a:solidFill>
            <a:ln>
              <a:noFill/>
            </a:ln>
            <a:effectLst/>
          </c:spPr>
          <c:cat>
            <c:numRef>
              <c:f>'Dripping Springs (2)'!$A$26:$B$35</c:f>
              <c:numCache>
                <c:formatCode>0</c:formatCode>
                <c:ptCount val="10"/>
                <c:pt idx="0" formatCode="General">
                  <c:v>2013</c:v>
                </c:pt>
                <c:pt idx="1">
                  <c:v>2014</c:v>
                </c:pt>
                <c:pt idx="2" formatCode="General">
                  <c:v>2015</c:v>
                </c:pt>
                <c:pt idx="3" formatCode="General">
                  <c:v>2016</c:v>
                </c:pt>
                <c:pt idx="4">
                  <c:v>2017</c:v>
                </c:pt>
                <c:pt idx="5" formatCode="General">
                  <c:v>2018</c:v>
                </c:pt>
                <c:pt idx="6" formatCode="General">
                  <c:v>2019</c:v>
                </c:pt>
                <c:pt idx="7" formatCode="General">
                  <c:v>2020</c:v>
                </c:pt>
                <c:pt idx="8">
                  <c:v>2021</c:v>
                </c:pt>
                <c:pt idx="9" formatCode="General">
                  <c:v>2022</c:v>
                </c:pt>
              </c:numCache>
            </c:numRef>
          </c:cat>
          <c:val>
            <c:numRef>
              <c:f>'Dripping Springs (2)'!$C$26:$C$35</c:f>
              <c:numCache>
                <c:formatCode>_("$"* #,##0_);_("$"* \(#,##0\);_("$"* "-"??_);_(@_)</c:formatCode>
                <c:ptCount val="10"/>
                <c:pt idx="0">
                  <c:v>875069</c:v>
                </c:pt>
                <c:pt idx="1">
                  <c:v>0</c:v>
                </c:pt>
                <c:pt idx="2">
                  <c:v>0</c:v>
                </c:pt>
                <c:pt idx="3">
                  <c:v>0</c:v>
                </c:pt>
                <c:pt idx="4">
                  <c:v>2752946</c:v>
                </c:pt>
                <c:pt idx="5">
                  <c:v>5164976</c:v>
                </c:pt>
                <c:pt idx="6">
                  <c:v>8005182</c:v>
                </c:pt>
                <c:pt idx="7">
                  <c:v>3742627</c:v>
                </c:pt>
                <c:pt idx="8" formatCode="&quot;$&quot;#,##0_);[Red]\(&quot;$&quot;#,##0\)">
                  <c:v>6273140</c:v>
                </c:pt>
                <c:pt idx="9">
                  <c:v>10266185</c:v>
                </c:pt>
              </c:numCache>
            </c:numRef>
          </c:val>
          <c:extLst>
            <c:ext xmlns:c16="http://schemas.microsoft.com/office/drawing/2014/chart" uri="{C3380CC4-5D6E-409C-BE32-E72D297353CC}">
              <c16:uniqueId val="{00000000-01A9-43C0-B043-2296B81A9D42}"/>
            </c:ext>
          </c:extLst>
        </c:ser>
        <c:dLbls>
          <c:showLegendKey val="0"/>
          <c:showVal val="0"/>
          <c:showCatName val="0"/>
          <c:showSerName val="0"/>
          <c:showPercent val="0"/>
          <c:showBubbleSize val="0"/>
        </c:dLbls>
        <c:axId val="336811247"/>
        <c:axId val="336811663"/>
      </c:areaChart>
      <c:lineChart>
        <c:grouping val="standard"/>
        <c:varyColors val="0"/>
        <c:ser>
          <c:idx val="1"/>
          <c:order val="1"/>
          <c:tx>
            <c:strRef>
              <c:f>'Dripping Springs (2)'!$D$25</c:f>
              <c:strCache>
                <c:ptCount val="1"/>
                <c:pt idx="0">
                  <c:v>M&amp;O Tax Rate</c:v>
                </c:pt>
              </c:strCache>
            </c:strRef>
          </c:tx>
          <c:spPr>
            <a:ln w="120650" cap="rnd">
              <a:solidFill>
                <a:schemeClr val="accent3">
                  <a:tint val="77000"/>
                </a:schemeClr>
              </a:solidFill>
              <a:round/>
            </a:ln>
            <a:effectLst/>
          </c:spPr>
          <c:marker>
            <c:symbol val="none"/>
          </c:marker>
          <c:cat>
            <c:numRef>
              <c:f>'Dripping Springs (2)'!$A$26:$B$35</c:f>
              <c:numCache>
                <c:formatCode>0</c:formatCode>
                <c:ptCount val="10"/>
                <c:pt idx="0" formatCode="General">
                  <c:v>2013</c:v>
                </c:pt>
                <c:pt idx="1">
                  <c:v>2014</c:v>
                </c:pt>
                <c:pt idx="2" formatCode="General">
                  <c:v>2015</c:v>
                </c:pt>
                <c:pt idx="3" formatCode="General">
                  <c:v>2016</c:v>
                </c:pt>
                <c:pt idx="4">
                  <c:v>2017</c:v>
                </c:pt>
                <c:pt idx="5" formatCode="General">
                  <c:v>2018</c:v>
                </c:pt>
                <c:pt idx="6" formatCode="General">
                  <c:v>2019</c:v>
                </c:pt>
                <c:pt idx="7" formatCode="General">
                  <c:v>2020</c:v>
                </c:pt>
                <c:pt idx="8">
                  <c:v>2021</c:v>
                </c:pt>
                <c:pt idx="9" formatCode="General">
                  <c:v>2022</c:v>
                </c:pt>
              </c:numCache>
            </c:numRef>
          </c:cat>
          <c:val>
            <c:numRef>
              <c:f>'Dripping Springs (2)'!$D$26:$D$35</c:f>
              <c:numCache>
                <c:formatCode>"$"#,##0.00</c:formatCode>
                <c:ptCount val="10"/>
                <c:pt idx="0">
                  <c:v>1.04</c:v>
                </c:pt>
                <c:pt idx="1">
                  <c:v>1.04</c:v>
                </c:pt>
                <c:pt idx="2">
                  <c:v>1.04</c:v>
                </c:pt>
                <c:pt idx="3">
                  <c:v>1.04</c:v>
                </c:pt>
                <c:pt idx="4">
                  <c:v>1.17</c:v>
                </c:pt>
                <c:pt idx="5">
                  <c:v>1.17</c:v>
                </c:pt>
                <c:pt idx="6">
                  <c:v>1.17</c:v>
                </c:pt>
                <c:pt idx="7">
                  <c:v>1.0683</c:v>
                </c:pt>
                <c:pt idx="8">
                  <c:v>0.98319999999999996</c:v>
                </c:pt>
                <c:pt idx="9">
                  <c:v>0.96030000000000004</c:v>
                </c:pt>
              </c:numCache>
            </c:numRef>
          </c:val>
          <c:smooth val="0"/>
          <c:extLst>
            <c:ext xmlns:c16="http://schemas.microsoft.com/office/drawing/2014/chart" uri="{C3380CC4-5D6E-409C-BE32-E72D297353CC}">
              <c16:uniqueId val="{00000001-01A9-43C0-B043-2296B81A9D42}"/>
            </c:ext>
          </c:extLst>
        </c:ser>
        <c:dLbls>
          <c:showLegendKey val="0"/>
          <c:showVal val="0"/>
          <c:showCatName val="0"/>
          <c:showSerName val="0"/>
          <c:showPercent val="0"/>
          <c:showBubbleSize val="0"/>
        </c:dLbls>
        <c:marker val="1"/>
        <c:smooth val="0"/>
        <c:axId val="336808335"/>
        <c:axId val="336807919"/>
      </c:lineChart>
      <c:catAx>
        <c:axId val="33681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36811663"/>
        <c:crosses val="autoZero"/>
        <c:auto val="1"/>
        <c:lblAlgn val="ctr"/>
        <c:lblOffset val="100"/>
        <c:noMultiLvlLbl val="0"/>
      </c:catAx>
      <c:valAx>
        <c:axId val="336811663"/>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36811247"/>
        <c:crosses val="autoZero"/>
        <c:crossBetween val="between"/>
      </c:valAx>
      <c:valAx>
        <c:axId val="336807919"/>
        <c:scaling>
          <c:orientation val="minMax"/>
        </c:scaling>
        <c:delete val="0"/>
        <c:axPos val="r"/>
        <c:numFmt formatCode="&quot;$&quot;#,##0.0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36808335"/>
        <c:crosses val="max"/>
        <c:crossBetween val="between"/>
      </c:valAx>
      <c:catAx>
        <c:axId val="336808335"/>
        <c:scaling>
          <c:orientation val="minMax"/>
        </c:scaling>
        <c:delete val="1"/>
        <c:axPos val="b"/>
        <c:numFmt formatCode="General" sourceLinked="1"/>
        <c:majorTickMark val="out"/>
        <c:minorTickMark val="none"/>
        <c:tickLblPos val="nextTo"/>
        <c:crossAx val="336807919"/>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spPr>
            <a:solidFill>
              <a:srgbClr val="2C5E32"/>
            </a:solidFill>
            <a:ln>
              <a:noFill/>
            </a:ln>
            <a:effectLst/>
          </c:spPr>
          <c:cat>
            <c:strRef>
              <c:f>Statewide!$B$2:$B$30</c:f>
              <c:strCach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strCache>
            </c:strRef>
          </c:cat>
          <c:val>
            <c:numRef>
              <c:f>Statewide!$C$2:$C$30</c:f>
              <c:numCache>
                <c:formatCode>_("$"* #,##0_);_("$"* \(#,##0\);_("$"* "-"??_);_(@_)</c:formatCode>
                <c:ptCount val="29"/>
                <c:pt idx="0">
                  <c:v>131480545</c:v>
                </c:pt>
                <c:pt idx="1">
                  <c:v>259663862</c:v>
                </c:pt>
                <c:pt idx="2">
                  <c:v>265525052</c:v>
                </c:pt>
                <c:pt idx="3">
                  <c:v>209329356</c:v>
                </c:pt>
                <c:pt idx="4">
                  <c:v>244894409</c:v>
                </c:pt>
                <c:pt idx="5">
                  <c:v>479084854</c:v>
                </c:pt>
                <c:pt idx="6">
                  <c:v>466462963</c:v>
                </c:pt>
                <c:pt idx="7">
                  <c:v>530152838</c:v>
                </c:pt>
                <c:pt idx="8">
                  <c:v>760957736</c:v>
                </c:pt>
                <c:pt idx="9">
                  <c:v>971535061</c:v>
                </c:pt>
                <c:pt idx="10">
                  <c:v>1075602976</c:v>
                </c:pt>
                <c:pt idx="11">
                  <c:v>1114880702</c:v>
                </c:pt>
                <c:pt idx="12">
                  <c:v>1298985554</c:v>
                </c:pt>
                <c:pt idx="13">
                  <c:v>1426512022</c:v>
                </c:pt>
                <c:pt idx="14">
                  <c:v>1137319193</c:v>
                </c:pt>
                <c:pt idx="15">
                  <c:v>1434887246</c:v>
                </c:pt>
                <c:pt idx="16">
                  <c:v>1071219907</c:v>
                </c:pt>
                <c:pt idx="17">
                  <c:v>1038261804</c:v>
                </c:pt>
                <c:pt idx="18">
                  <c:v>1085016723</c:v>
                </c:pt>
                <c:pt idx="19">
                  <c:v>1066593162</c:v>
                </c:pt>
                <c:pt idx="20">
                  <c:v>1205002704</c:v>
                </c:pt>
                <c:pt idx="21">
                  <c:v>1483246058</c:v>
                </c:pt>
                <c:pt idx="22">
                  <c:v>1575260848</c:v>
                </c:pt>
                <c:pt idx="23">
                  <c:v>1699046129</c:v>
                </c:pt>
                <c:pt idx="24">
                  <c:v>2004983853</c:v>
                </c:pt>
                <c:pt idx="25">
                  <c:v>2700382862</c:v>
                </c:pt>
                <c:pt idx="26">
                  <c:v>2558303607</c:v>
                </c:pt>
                <c:pt idx="27" formatCode="&quot;$&quot;#,##0">
                  <c:v>2971235795</c:v>
                </c:pt>
                <c:pt idx="28" formatCode="&quot;$&quot;#,##0">
                  <c:v>3118650261</c:v>
                </c:pt>
              </c:numCache>
            </c:numRef>
          </c:val>
          <c:extLst>
            <c:ext xmlns:c16="http://schemas.microsoft.com/office/drawing/2014/chart" uri="{C3380CC4-5D6E-409C-BE32-E72D297353CC}">
              <c16:uniqueId val="{00000000-62CD-48DD-B26C-5BE2B7651CA0}"/>
            </c:ext>
          </c:extLst>
        </c:ser>
        <c:dLbls>
          <c:showLegendKey val="0"/>
          <c:showVal val="0"/>
          <c:showCatName val="0"/>
          <c:showSerName val="0"/>
          <c:showPercent val="0"/>
          <c:showBubbleSize val="0"/>
        </c:dLbls>
        <c:axId val="1279538864"/>
        <c:axId val="1279540112"/>
      </c:areaChart>
      <c:catAx>
        <c:axId val="1279538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1279540112"/>
        <c:crosses val="autoZero"/>
        <c:auto val="1"/>
        <c:lblAlgn val="ctr"/>
        <c:lblOffset val="100"/>
        <c:noMultiLvlLbl val="0"/>
      </c:catAx>
      <c:valAx>
        <c:axId val="12795401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1279538864"/>
        <c:crosses val="autoZero"/>
        <c:crossBetween val="midCat"/>
        <c:dispUnits>
          <c:builtInUnit val="billions"/>
          <c:dispUnitsLbl>
            <c:layout/>
            <c:spPr>
              <a:noFill/>
              <a:ln>
                <a:noFill/>
              </a:ln>
              <a:effectLst/>
            </c:spPr>
            <c:txPr>
              <a:bodyPr rot="-54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dispUnitsLbl>
        </c:dispUnits>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606B68-F6B7-423B-AA64-ACBC5AF262E4}" type="datetimeFigureOut">
              <a:rPr lang="en-US" smtClean="0"/>
              <a:t>4/23/2022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E4D4F9-578F-4BA5-93C2-68AE8404E540}" type="slidenum">
              <a:rPr lang="en-US" smtClean="0"/>
              <a:t>‹#›</a:t>
            </a:fld>
            <a:endParaRPr lang="en-US" dirty="0"/>
          </a:p>
        </p:txBody>
      </p:sp>
    </p:spTree>
    <p:extLst>
      <p:ext uri="{BB962C8B-B14F-4D97-AF65-F5344CB8AC3E}">
        <p14:creationId xmlns:p14="http://schemas.microsoft.com/office/powerpoint/2010/main" val="68824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E4D4F9-578F-4BA5-93C2-68AE8404E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580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Finally, there are plenty of folks who believe that the Legislature reduced recapture in 2019 with</a:t>
            </a:r>
            <a:r>
              <a:rPr lang="en-US" baseline="0" dirty="0" smtClean="0"/>
              <a:t> the passage of HB 3.  That’s actually a matter of perspective.  We were on the trajectory for recapture to hit $6 billion in one year five years into the future.  So if you compare our current circumstances against what could have been (absent of change), then you can make the case that recapture is reduced from what could have been.  However, compared to the actual amounts, you will see that recapture, while it enjoyed a slight dip in 2020, is back to being higher than it was prior to passage of HB 3.  So whether you consider recapture reduced or not depends on whether you are comparing it to actual or hypothetical numbers.</a:t>
            </a:r>
            <a:endParaRPr lang="en-US" dirty="0" smtClean="0"/>
          </a:p>
        </p:txBody>
      </p:sp>
      <p:sp>
        <p:nvSpPr>
          <p:cNvPr id="4" name="Slide Number Placeholder 3"/>
          <p:cNvSpPr>
            <a:spLocks noGrp="1"/>
          </p:cNvSpPr>
          <p:nvPr>
            <p:ph type="sldNum" sz="quarter" idx="10"/>
          </p:nvPr>
        </p:nvSpPr>
        <p:spPr/>
        <p:txBody>
          <a:bodyPr/>
          <a:lstStyle/>
          <a:p>
            <a:fld id="{75E4D4F9-578F-4BA5-93C2-68AE8404E540}" type="slidenum">
              <a:rPr lang="en-US" smtClean="0"/>
              <a:t>11</a:t>
            </a:fld>
            <a:endParaRPr lang="en-US" dirty="0"/>
          </a:p>
        </p:txBody>
      </p:sp>
    </p:spTree>
    <p:extLst>
      <p:ext uri="{BB962C8B-B14F-4D97-AF65-F5344CB8AC3E}">
        <p14:creationId xmlns:p14="http://schemas.microsoft.com/office/powerpoint/2010/main" val="105884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graph shows recapture amounts from 1994 (the first year of recapture) through the estimates for the total in the current school year.  We landed just under $3 billion in 2021 (paid by 158 of the more than 1,000 school districts).  The amount projected for 2023 in the General Appropriations Act adopted by the Legislature indicates that we will exceed $3 billion in 2023.  </a:t>
            </a:r>
            <a:endParaRPr lang="en-US" dirty="0" smtClean="0"/>
          </a:p>
        </p:txBody>
      </p:sp>
      <p:sp>
        <p:nvSpPr>
          <p:cNvPr id="4" name="Slide Number Placeholder 3"/>
          <p:cNvSpPr>
            <a:spLocks noGrp="1"/>
          </p:cNvSpPr>
          <p:nvPr>
            <p:ph type="sldNum" sz="quarter" idx="10"/>
          </p:nvPr>
        </p:nvSpPr>
        <p:spPr/>
        <p:txBody>
          <a:bodyPr/>
          <a:lstStyle/>
          <a:p>
            <a:fld id="{75E4D4F9-578F-4BA5-93C2-68AE8404E540}" type="slidenum">
              <a:rPr lang="en-US" smtClean="0"/>
              <a:t>12</a:t>
            </a:fld>
            <a:endParaRPr lang="en-US" dirty="0"/>
          </a:p>
        </p:txBody>
      </p:sp>
    </p:spTree>
    <p:extLst>
      <p:ext uri="{BB962C8B-B14F-4D97-AF65-F5344CB8AC3E}">
        <p14:creationId xmlns:p14="http://schemas.microsoft.com/office/powerpoint/2010/main" val="386478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Recapture is a method of equalizing funding among school districts in a manner that has</a:t>
            </a:r>
            <a:r>
              <a:rPr lang="en-US" baseline="0" dirty="0" smtClean="0"/>
              <a:t> been deemed constitutional.  There were multiple court challenges in the late 80’s/early 90’s that lead us to this point.  Some attempts that were tried were deemed to be a statewide property tax, which is also unconstitutional.  The system we have today has been deemed constitutional (several times), so it’s what we have.  And like the fictional character Robin Hood, the concept is to take from the “rich.”  The problem is, the funds are necessarily given to the poor.</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2</a:t>
            </a:fld>
            <a:endParaRPr lang="en-US" dirty="0"/>
          </a:p>
        </p:txBody>
      </p:sp>
    </p:spTree>
    <p:extLst>
      <p:ext uri="{BB962C8B-B14F-4D97-AF65-F5344CB8AC3E}">
        <p14:creationId xmlns:p14="http://schemas.microsoft.com/office/powerpoint/2010/main" val="358287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think of our school finance system like a glass of water.  The size of the glass is determined by the school finance formulas</a:t>
            </a:r>
            <a:r>
              <a:rPr lang="en-US" baseline="0" dirty="0" smtClean="0"/>
              <a:t> and how they calculate a school district’s funding entitlement.  The more students you serve, the bigger your glass.  The more students you serve with certain characteristics also increases the size of your glass.  District characteristics (such as being small or mid-sized) can also increase the size of the glass. A district’s tax effort also relates the size of the glass.  A higher tax rate increases the size and a lower tax rate reduces the size.</a:t>
            </a:r>
            <a:endParaRPr lang="en-US" dirty="0" smtClean="0"/>
          </a:p>
        </p:txBody>
      </p:sp>
      <p:sp>
        <p:nvSpPr>
          <p:cNvPr id="4" name="Slide Number Placeholder 3"/>
          <p:cNvSpPr>
            <a:spLocks noGrp="1"/>
          </p:cNvSpPr>
          <p:nvPr>
            <p:ph type="sldNum" sz="quarter" idx="10"/>
          </p:nvPr>
        </p:nvSpPr>
        <p:spPr/>
        <p:txBody>
          <a:bodyPr/>
          <a:lstStyle/>
          <a:p>
            <a:fld id="{75E4D4F9-578F-4BA5-93C2-68AE8404E540}" type="slidenum">
              <a:rPr lang="en-US" smtClean="0"/>
              <a:t>3</a:t>
            </a:fld>
            <a:endParaRPr lang="en-US" dirty="0"/>
          </a:p>
        </p:txBody>
      </p:sp>
    </p:spTree>
    <p:extLst>
      <p:ext uri="{BB962C8B-B14F-4D97-AF65-F5344CB8AC3E}">
        <p14:creationId xmlns:p14="http://schemas.microsoft.com/office/powerpoint/2010/main" val="3338322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you take that glass and you use local property taxes to fill the glass.  If</a:t>
            </a:r>
            <a:r>
              <a:rPr lang="en-US" baseline="0" dirty="0" smtClean="0"/>
              <a:t> local property tax revenue doesn’t provide enough “water,” then the state will subsidize the funding and fill the remaining space with water of its own.  But in the case of a recapture district, you collect so much in taxes that it spills over outside your glass.  That’s local revenue in excess of entitlement, which is the technical name of recapture in state law.</a:t>
            </a:r>
            <a:endParaRPr lang="en-US" dirty="0" smtClean="0"/>
          </a:p>
        </p:txBody>
      </p:sp>
      <p:sp>
        <p:nvSpPr>
          <p:cNvPr id="4" name="Slide Number Placeholder 3"/>
          <p:cNvSpPr>
            <a:spLocks noGrp="1"/>
          </p:cNvSpPr>
          <p:nvPr>
            <p:ph type="sldNum" sz="quarter" idx="10"/>
          </p:nvPr>
        </p:nvSpPr>
        <p:spPr/>
        <p:txBody>
          <a:bodyPr/>
          <a:lstStyle/>
          <a:p>
            <a:fld id="{75E4D4F9-578F-4BA5-93C2-68AE8404E540}" type="slidenum">
              <a:rPr lang="en-US" smtClean="0"/>
              <a:t>4</a:t>
            </a:fld>
            <a:endParaRPr lang="en-US" dirty="0"/>
          </a:p>
        </p:txBody>
      </p:sp>
    </p:spTree>
    <p:extLst>
      <p:ext uri="{BB962C8B-B14F-4D97-AF65-F5344CB8AC3E}">
        <p14:creationId xmlns:p14="http://schemas.microsoft.com/office/powerpoint/2010/main" val="3571166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two ways you can reduce how much water spills outside your glass. You have to either get a bigger glass (by</a:t>
            </a:r>
            <a:r>
              <a:rPr lang="en-US" baseline="0" dirty="0" smtClean="0"/>
              <a:t> increasing the entitlement the state school finance formulas calculate—by increasing student counts/student characteristics that draw down additional funding weights or increasing your tax rate) OR you can reduce the amount of water flowing into the glass via reduced property values (which is not great for the local economy).</a:t>
            </a:r>
            <a:endParaRPr lang="en-US" dirty="0" smtClean="0"/>
          </a:p>
        </p:txBody>
      </p:sp>
      <p:sp>
        <p:nvSpPr>
          <p:cNvPr id="4" name="Slide Number Placeholder 3"/>
          <p:cNvSpPr>
            <a:spLocks noGrp="1"/>
          </p:cNvSpPr>
          <p:nvPr>
            <p:ph type="sldNum" sz="quarter" idx="10"/>
          </p:nvPr>
        </p:nvSpPr>
        <p:spPr/>
        <p:txBody>
          <a:bodyPr/>
          <a:lstStyle/>
          <a:p>
            <a:fld id="{75E4D4F9-578F-4BA5-93C2-68AE8404E540}" type="slidenum">
              <a:rPr lang="en-US" smtClean="0"/>
              <a:t>5</a:t>
            </a:fld>
            <a:endParaRPr lang="en-US" dirty="0"/>
          </a:p>
        </p:txBody>
      </p:sp>
    </p:spTree>
    <p:extLst>
      <p:ext uri="{BB962C8B-B14F-4D97-AF65-F5344CB8AC3E}">
        <p14:creationId xmlns:p14="http://schemas.microsoft.com/office/powerpoint/2010/main" val="1079812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tackle</a:t>
            </a:r>
            <a:r>
              <a:rPr lang="en-US" baseline="0" dirty="0" smtClean="0"/>
              <a:t> some common misperceptions that exist about recapture.  The first is that if the district reduces its tax rate that it automatically reduces recapture.  It doesn’t always work that way.  If the state reduces the tax rate, that reduces recapture.  But if the school district reduces the tax rate, then that reduces the district’s entitlement and that results in a “smaller glass” which means that even if you are collecting less in taxes, you still have the same amount of water spilling out of the glass and being recaptured.  The district pays the same recapture and simply has less with which to serve students.</a:t>
            </a:r>
            <a:endParaRPr lang="en-US" dirty="0" smtClean="0"/>
          </a:p>
        </p:txBody>
      </p:sp>
      <p:sp>
        <p:nvSpPr>
          <p:cNvPr id="4" name="Slide Number Placeholder 3"/>
          <p:cNvSpPr>
            <a:spLocks noGrp="1"/>
          </p:cNvSpPr>
          <p:nvPr>
            <p:ph type="sldNum" sz="quarter" idx="10"/>
          </p:nvPr>
        </p:nvSpPr>
        <p:spPr/>
        <p:txBody>
          <a:bodyPr/>
          <a:lstStyle/>
          <a:p>
            <a:fld id="{75E4D4F9-578F-4BA5-93C2-68AE8404E540}" type="slidenum">
              <a:rPr lang="en-US" smtClean="0"/>
              <a:t>6</a:t>
            </a:fld>
            <a:endParaRPr lang="en-US" dirty="0"/>
          </a:p>
        </p:txBody>
      </p:sp>
    </p:spTree>
    <p:extLst>
      <p:ext uri="{BB962C8B-B14F-4D97-AF65-F5344CB8AC3E}">
        <p14:creationId xmlns:p14="http://schemas.microsoft.com/office/powerpoint/2010/main" val="620439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bar on the left here is intended to</a:t>
            </a:r>
            <a:r>
              <a:rPr lang="en-US" baseline="0" dirty="0" smtClean="0"/>
              <a:t> be proportional to the pennies available to you in each of these options.  We’re going to begin at the bottom [CLICK] what I refer to as the silver pennies.  </a:t>
            </a:r>
            <a:r>
              <a:rPr lang="en-US" dirty="0" smtClean="0"/>
              <a:t>Golden</a:t>
            </a:r>
            <a:r>
              <a:rPr lang="en-US" baseline="0" dirty="0" smtClean="0"/>
              <a:t> penny yield is $</a:t>
            </a:r>
            <a:r>
              <a:rPr lang="en-US" baseline="0" dirty="0" smtClean="0"/>
              <a:t>98.56, so that means that the revenue from each of those pennies stays 100% in the district, and additionally, it means drawing down a small amount of funding from the state for each penny as well.  </a:t>
            </a:r>
            <a:r>
              <a:rPr lang="en-US" baseline="0" dirty="0" smtClean="0"/>
              <a:t>Copper Penny Yield is $</a:t>
            </a:r>
            <a:r>
              <a:rPr lang="en-US" baseline="0" dirty="0" smtClean="0"/>
              <a:t>49.28/penny/WADA, which is why we call them “copper.” (They aren’t worth as much)  Note: recapture expected to be 22% on silver pennies next year and 49% on Copper.</a:t>
            </a:r>
            <a:endParaRPr lang="en-US" dirty="0"/>
          </a:p>
        </p:txBody>
      </p:sp>
      <p:sp>
        <p:nvSpPr>
          <p:cNvPr id="4" name="Slide Number Placeholder 3"/>
          <p:cNvSpPr>
            <a:spLocks noGrp="1"/>
          </p:cNvSpPr>
          <p:nvPr>
            <p:ph type="sldNum" sz="quarter" idx="10"/>
          </p:nvPr>
        </p:nvSpPr>
        <p:spPr/>
        <p:txBody>
          <a:bodyPr/>
          <a:lstStyle/>
          <a:p>
            <a:fld id="{5ADD3612-4A6F-4FCE-9FCE-064F1F2D96DF}" type="slidenum">
              <a:rPr lang="en-US" smtClean="0"/>
              <a:t>8</a:t>
            </a:fld>
            <a:endParaRPr lang="en-US" dirty="0"/>
          </a:p>
        </p:txBody>
      </p:sp>
    </p:spTree>
    <p:extLst>
      <p:ext uri="{BB962C8B-B14F-4D97-AF65-F5344CB8AC3E}">
        <p14:creationId xmlns:p14="http://schemas.microsoft.com/office/powerpoint/2010/main" val="133004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break down of what each penny means in Dripping Springs ISD.  Each of these levels has a different yield per student and is subject to a different rate of recapture.  But it’s important to note that district revenue is tied to the tax effort you make.  You can reduce your recapture by reducing your tax rate, but if you do, the majority of that reduction will come from revenue that would have otherwise been used for the day-to-day operations of your school district.</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9</a:t>
            </a:fld>
            <a:endParaRPr lang="en-US" dirty="0"/>
          </a:p>
        </p:txBody>
      </p:sp>
    </p:spTree>
    <p:extLst>
      <p:ext uri="{BB962C8B-B14F-4D97-AF65-F5344CB8AC3E}">
        <p14:creationId xmlns:p14="http://schemas.microsoft.com/office/powerpoint/2010/main" val="3112155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we run into a common misunderstanding among those who are frustrated by the amount their district must pay in recapture because they seen true needs going unmet in their local district and the very funds that could meet those needs flowing to the state.  However, tax rate compression can result in less recapture (because less taxes are paid) while the district still has the same stagnant amount of funding with which to serve students.  Now, if recapture is reduced because the state increases funding and therefore allows the district to keep more local funding local, then that increases the amount available to serve students.</a:t>
            </a:r>
            <a:endParaRPr lang="en-US" dirty="0" smtClean="0"/>
          </a:p>
        </p:txBody>
      </p:sp>
      <p:sp>
        <p:nvSpPr>
          <p:cNvPr id="4" name="Slide Number Placeholder 3"/>
          <p:cNvSpPr>
            <a:spLocks noGrp="1"/>
          </p:cNvSpPr>
          <p:nvPr>
            <p:ph type="sldNum" sz="quarter" idx="10"/>
          </p:nvPr>
        </p:nvSpPr>
        <p:spPr/>
        <p:txBody>
          <a:bodyPr/>
          <a:lstStyle/>
          <a:p>
            <a:fld id="{75E4D4F9-578F-4BA5-93C2-68AE8404E540}" type="slidenum">
              <a:rPr lang="en-US" smtClean="0"/>
              <a:t>10</a:t>
            </a:fld>
            <a:endParaRPr lang="en-US" dirty="0"/>
          </a:p>
        </p:txBody>
      </p:sp>
    </p:spTree>
    <p:extLst>
      <p:ext uri="{BB962C8B-B14F-4D97-AF65-F5344CB8AC3E}">
        <p14:creationId xmlns:p14="http://schemas.microsoft.com/office/powerpoint/2010/main" val="82607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D7963"/>
        </a:solidFill>
        <a:effectLst/>
      </p:bgPr>
    </p:bg>
    <p:spTree>
      <p:nvGrpSpPr>
        <p:cNvPr id="1" name=""/>
        <p:cNvGrpSpPr/>
        <p:nvPr/>
      </p:nvGrpSpPr>
      <p:grpSpPr>
        <a:xfrm>
          <a:off x="0" y="0"/>
          <a:ext cx="0" cy="0"/>
          <a:chOff x="0" y="0"/>
          <a:chExt cx="0" cy="0"/>
        </a:xfrm>
      </p:grpSpPr>
      <p:sp>
        <p:nvSpPr>
          <p:cNvPr id="2" name="TextBox 2"/>
          <p:cNvSpPr txBox="1"/>
          <p:nvPr/>
        </p:nvSpPr>
        <p:spPr>
          <a:xfrm>
            <a:off x="9415610" y="876300"/>
            <a:ext cx="8264843" cy="3693319"/>
          </a:xfrm>
          <a:prstGeom prst="rect">
            <a:avLst/>
          </a:prstGeom>
        </p:spPr>
        <p:txBody>
          <a:bodyPr wrap="square" lIns="0" tIns="0" rIns="0" bIns="0" rtlCol="0" anchor="t">
            <a:spAutoFit/>
          </a:bodyPr>
          <a:lstStyle/>
          <a:p>
            <a:pPr marL="0" marR="0" lvl="0" indent="0" algn="r" defTabSz="914400" rtl="0" eaLnBrk="1" fontAlgn="auto" latinLnBrk="0" hangingPunct="1">
              <a:spcBef>
                <a:spcPts val="0"/>
              </a:spcBef>
              <a:spcAft>
                <a:spcPts val="0"/>
              </a:spcAft>
              <a:buClrTx/>
              <a:buSzTx/>
              <a:buFontTx/>
              <a:buNone/>
              <a:tabLst/>
              <a:defRPr/>
            </a:pPr>
            <a:r>
              <a:rPr kumimoji="0" lang="en-US" sz="6000" b="0" i="0" u="none" strike="noStrike" kern="1200" cap="none" spc="-150" normalizeH="0" baseline="0" noProof="0" dirty="0">
                <a:ln>
                  <a:noFill/>
                </a:ln>
                <a:solidFill>
                  <a:srgbClr val="FFFFFF"/>
                </a:solidFill>
                <a:effectLst/>
                <a:uLnTx/>
                <a:uFillTx/>
                <a:latin typeface="Arial Black" panose="020B0A04020102020204" pitchFamily="34" charset="0"/>
              </a:rPr>
              <a:t>Robin </a:t>
            </a:r>
            <a:r>
              <a:rPr kumimoji="0" lang="en-US" sz="6000" b="0" i="0" u="none" strike="noStrike" kern="1200" cap="none" spc="-150" normalizeH="0" baseline="0" noProof="0" dirty="0" smtClean="0">
                <a:ln>
                  <a:noFill/>
                </a:ln>
                <a:solidFill>
                  <a:srgbClr val="FFFFFF"/>
                </a:solidFill>
                <a:effectLst/>
                <a:uLnTx/>
                <a:uFillTx/>
                <a:latin typeface="Arial Black" panose="020B0A04020102020204" pitchFamily="34" charset="0"/>
              </a:rPr>
              <a:t>Hood</a:t>
            </a:r>
          </a:p>
          <a:p>
            <a:pPr marL="0" marR="0" lvl="0" indent="0" algn="r" defTabSz="914400" rtl="0" eaLnBrk="1" fontAlgn="auto" latinLnBrk="0" hangingPunct="1">
              <a:spcBef>
                <a:spcPts val="0"/>
              </a:spcBef>
              <a:spcAft>
                <a:spcPts val="0"/>
              </a:spcAft>
              <a:buClrTx/>
              <a:buSzTx/>
              <a:buFontTx/>
              <a:buNone/>
              <a:tabLst/>
              <a:defRPr/>
            </a:pPr>
            <a:r>
              <a:rPr kumimoji="0" lang="en-US" sz="6000" b="0" i="0" u="none" strike="noStrike" kern="1200" cap="none" spc="-150" normalizeH="0" baseline="0" noProof="0" dirty="0" smtClean="0">
                <a:ln>
                  <a:noFill/>
                </a:ln>
                <a:solidFill>
                  <a:srgbClr val="FFFFFF"/>
                </a:solidFill>
                <a:effectLst/>
                <a:uLnTx/>
                <a:uFillTx/>
                <a:latin typeface="Arial Black" panose="020B0A04020102020204" pitchFamily="34" charset="0"/>
              </a:rPr>
              <a:t>Recapture </a:t>
            </a:r>
            <a:r>
              <a:rPr lang="en-US" sz="6000" spc="-150" noProof="0" dirty="0" smtClean="0">
                <a:solidFill>
                  <a:srgbClr val="FFFFFF"/>
                </a:solidFill>
                <a:latin typeface="Arial Black" panose="020B0A04020102020204" pitchFamily="34" charset="0"/>
              </a:rPr>
              <a:t>in Dripping Springs ISD</a:t>
            </a:r>
          </a:p>
          <a:p>
            <a:pPr marL="0" marR="0" lvl="0" indent="0" algn="r" defTabSz="914400" rtl="0" eaLnBrk="1" fontAlgn="auto" latinLnBrk="0" hangingPunct="1">
              <a:spcBef>
                <a:spcPts val="0"/>
              </a:spcBef>
              <a:spcAft>
                <a:spcPts val="0"/>
              </a:spcAft>
              <a:buClrTx/>
              <a:buSzTx/>
              <a:buFontTx/>
              <a:buNone/>
              <a:tabLst/>
              <a:defRPr/>
            </a:pPr>
            <a:r>
              <a:rPr lang="en-US" sz="6000" spc="-150" dirty="0">
                <a:solidFill>
                  <a:srgbClr val="FFFFFF"/>
                </a:solidFill>
                <a:latin typeface="Arial Black" panose="020B0A04020102020204" pitchFamily="34" charset="0"/>
              </a:rPr>
              <a:t>a</a:t>
            </a:r>
            <a:r>
              <a:rPr kumimoji="0" lang="en-US" sz="6000" b="0" i="0" u="none" strike="noStrike" kern="1200" cap="none" spc="-150" normalizeH="0" baseline="0" dirty="0" smtClean="0">
                <a:ln>
                  <a:noFill/>
                </a:ln>
                <a:solidFill>
                  <a:srgbClr val="FFFFFF"/>
                </a:solidFill>
                <a:effectLst/>
                <a:uLnTx/>
                <a:uFillTx/>
                <a:latin typeface="Arial Black" panose="020B0A04020102020204" pitchFamily="34" charset="0"/>
              </a:rPr>
              <a:t>nd Statewide</a:t>
            </a:r>
            <a:endParaRPr kumimoji="0" lang="en-US" sz="6000" b="0" i="0" u="none" strike="noStrike" kern="1200" cap="none" spc="-150" normalizeH="0" baseline="0" noProof="0" dirty="0">
              <a:ln>
                <a:noFill/>
              </a:ln>
              <a:solidFill>
                <a:srgbClr val="FFFFFF"/>
              </a:solidFill>
              <a:effectLst/>
              <a:uLnTx/>
              <a:uFillTx/>
              <a:latin typeface="Arial Black" panose="020B0A04020102020204" pitchFamily="34" charset="0"/>
            </a:endParaRPr>
          </a:p>
        </p:txBody>
      </p:sp>
      <p:sp>
        <p:nvSpPr>
          <p:cNvPr id="3" name="TextBox 3"/>
          <p:cNvSpPr txBox="1"/>
          <p:nvPr/>
        </p:nvSpPr>
        <p:spPr>
          <a:xfrm>
            <a:off x="12496800" y="7505700"/>
            <a:ext cx="5024054" cy="1154162"/>
          </a:xfrm>
          <a:prstGeom prst="rect">
            <a:avLst/>
          </a:prstGeom>
        </p:spPr>
        <p:txBody>
          <a:bodyPr lIns="0" tIns="0" rIns="0" bIns="0" rtlCol="0" anchor="t">
            <a:spAutoFit/>
          </a:bodyPr>
          <a:lstStyle/>
          <a:p>
            <a:pPr marL="0" marR="0" lvl="0" indent="0" algn="r" defTabSz="914400" rtl="0" eaLnBrk="1" fontAlgn="auto" latinLnBrk="0" hangingPunct="1">
              <a:lnSpc>
                <a:spcPts val="4500"/>
              </a:lnSpc>
              <a:spcBef>
                <a:spcPts val="0"/>
              </a:spcBef>
              <a:spcAft>
                <a:spcPts val="0"/>
              </a:spcAft>
              <a:buClrTx/>
              <a:buSzTx/>
              <a:buFontTx/>
              <a:buNone/>
              <a:tabLst/>
              <a:defRPr/>
            </a:pPr>
            <a:endParaRPr kumimoji="0" lang="en-US" sz="3000" b="0" i="0" u="none" strike="noStrike" kern="1200" cap="none" spc="30" normalizeH="0" baseline="0" noProof="0" dirty="0">
              <a:ln>
                <a:noFill/>
              </a:ln>
              <a:solidFill>
                <a:srgbClr val="FFFFFF"/>
              </a:solidFill>
              <a:effectLst/>
              <a:uLnTx/>
              <a:uFillTx/>
              <a:latin typeface="Aileron Regular"/>
              <a:ea typeface="+mn-ea"/>
              <a:cs typeface="+mn-cs"/>
            </a:endParaRPr>
          </a:p>
          <a:p>
            <a:pPr marL="0" marR="0" lvl="0" indent="0" algn="r" defTabSz="914400" rtl="0" eaLnBrk="1" fontAlgn="auto" latinLnBrk="0" hangingPunct="1">
              <a:lnSpc>
                <a:spcPts val="4500"/>
              </a:lnSpc>
              <a:spcBef>
                <a:spcPts val="0"/>
              </a:spcBef>
              <a:spcAft>
                <a:spcPts val="0"/>
              </a:spcAft>
              <a:buClrTx/>
              <a:buSzTx/>
              <a:buFontTx/>
              <a:buNone/>
              <a:tabLst/>
              <a:defRPr/>
            </a:pPr>
            <a:r>
              <a:rPr kumimoji="0" lang="en-US" sz="3000" b="0" i="0" u="none" strike="noStrike" kern="1200" cap="none" spc="3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April </a:t>
            </a:r>
            <a:r>
              <a:rPr kumimoji="0" lang="en-US" sz="3000" b="0" i="0" u="none" strike="noStrike" kern="1200" cap="none" spc="3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25, 2022</a:t>
            </a:r>
            <a:endParaRPr kumimoji="0" lang="en-US" sz="3000" b="0" i="0" u="none" strike="noStrike" kern="1200" cap="none" spc="3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AutoShape 4"/>
          <p:cNvSpPr/>
          <p:nvPr/>
        </p:nvSpPr>
        <p:spPr>
          <a:xfrm>
            <a:off x="0" y="0"/>
            <a:ext cx="8846447" cy="10287000"/>
          </a:xfrm>
          <a:prstGeom prst="rect">
            <a:avLst/>
          </a:prstGeom>
          <a:solidFill>
            <a:srgbClr val="FFFFFF"/>
          </a:solidFill>
        </p:spPr>
      </p:sp>
      <p:pic>
        <p:nvPicPr>
          <p:cNvPr id="5" name="Picture 5"/>
          <p:cNvPicPr>
            <a:picLocks noChangeAspect="1"/>
          </p:cNvPicPr>
          <p:nvPr/>
        </p:nvPicPr>
        <p:blipFill rotWithShape="1">
          <a:blip r:embed="rId3"/>
          <a:srcRect l="5838" r="7809" b="9900"/>
          <a:stretch/>
        </p:blipFill>
        <p:spPr>
          <a:xfrm>
            <a:off x="-43009" y="0"/>
            <a:ext cx="9415610" cy="10287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31573" y="6591300"/>
            <a:ext cx="4535433" cy="1280163"/>
          </a:xfrm>
          <a:prstGeom prst="rect">
            <a:avLst/>
          </a:prstGeom>
        </p:spPr>
      </p:pic>
    </p:spTree>
    <p:extLst>
      <p:ext uri="{BB962C8B-B14F-4D97-AF65-F5344CB8AC3E}">
        <p14:creationId xmlns:p14="http://schemas.microsoft.com/office/powerpoint/2010/main" val="210201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485" r="6485"/>
          <a:stretch>
            <a:fillRect/>
          </a:stretch>
        </p:blipFill>
        <p:spPr>
          <a:xfrm>
            <a:off x="11296753" y="1028700"/>
            <a:ext cx="5962547" cy="8229600"/>
          </a:xfrm>
          <a:prstGeom prst="rect">
            <a:avLst/>
          </a:prstGeom>
        </p:spPr>
      </p:pic>
      <p:grpSp>
        <p:nvGrpSpPr>
          <p:cNvPr id="3" name="Group 3"/>
          <p:cNvGrpSpPr/>
          <p:nvPr/>
        </p:nvGrpSpPr>
        <p:grpSpPr>
          <a:xfrm>
            <a:off x="1028700" y="5667924"/>
            <a:ext cx="9029700" cy="1154162"/>
            <a:chOff x="0" y="-95249"/>
            <a:chExt cx="12039600" cy="1538883"/>
          </a:xfrm>
        </p:grpSpPr>
        <p:sp>
          <p:nvSpPr>
            <p:cNvPr id="4" name="TextBox 4"/>
            <p:cNvSpPr txBox="1"/>
            <p:nvPr/>
          </p:nvSpPr>
          <p:spPr>
            <a:xfrm>
              <a:off x="2229340" y="-95249"/>
              <a:ext cx="9810260" cy="1538883"/>
            </a:xfrm>
            <a:prstGeom prst="rect">
              <a:avLst/>
            </a:prstGeom>
          </p:spPr>
          <p:txBody>
            <a:bodyPr wrap="square" lIns="0" tIns="0" rIns="0" bIns="0" rtlCol="0" anchor="t">
              <a:spAutoFit/>
            </a:bodyPr>
            <a:lstStyle/>
            <a:p>
              <a:pPr>
                <a:lnSpc>
                  <a:spcPts val="4500"/>
                </a:lnSpc>
              </a:pPr>
              <a:r>
                <a:rPr lang="en-US" sz="3000" spc="30" dirty="0">
                  <a:solidFill>
                    <a:srgbClr val="5D7963"/>
                  </a:solidFill>
                  <a:latin typeface="Aileron Regular"/>
                </a:rPr>
                <a:t>Possibly, depending how recapture was reduced.</a:t>
              </a:r>
            </a:p>
          </p:txBody>
        </p:sp>
        <p:sp>
          <p:nvSpPr>
            <p:cNvPr id="5" name="AutoShape 5"/>
            <p:cNvSpPr/>
            <p:nvPr/>
          </p:nvSpPr>
          <p:spPr>
            <a:xfrm rot="-10800000">
              <a:off x="0" y="30764"/>
              <a:ext cx="1421555" cy="1310072"/>
            </a:xfrm>
            <a:prstGeom prst="rect">
              <a:avLst/>
            </a:prstGeom>
            <a:solidFill>
              <a:srgbClr val="5D7963">
                <a:alpha val="9804"/>
              </a:srgbClr>
            </a:solidFill>
          </p:spPr>
        </p:sp>
      </p:grpSp>
      <p:sp>
        <p:nvSpPr>
          <p:cNvPr id="6" name="TextBox 6"/>
          <p:cNvSpPr txBox="1"/>
          <p:nvPr/>
        </p:nvSpPr>
        <p:spPr>
          <a:xfrm>
            <a:off x="2700292" y="6883085"/>
            <a:ext cx="8433304" cy="1123950"/>
          </a:xfrm>
          <a:prstGeom prst="rect">
            <a:avLst/>
          </a:prstGeom>
        </p:spPr>
        <p:txBody>
          <a:bodyPr lIns="0" tIns="0" rIns="0" bIns="0" rtlCol="0" anchor="t">
            <a:spAutoFit/>
          </a:bodyPr>
          <a:lstStyle/>
          <a:p>
            <a:pPr>
              <a:lnSpc>
                <a:spcPts val="4500"/>
              </a:lnSpc>
            </a:pPr>
            <a:r>
              <a:rPr lang="en-US" sz="3000" spc="30" dirty="0">
                <a:solidFill>
                  <a:srgbClr val="5D7963"/>
                </a:solidFill>
                <a:latin typeface="Aileron Regular"/>
              </a:rPr>
              <a:t>If just because taxpayers pay less, schools have less money to use to serve students.</a:t>
            </a:r>
          </a:p>
        </p:txBody>
      </p:sp>
      <p:sp>
        <p:nvSpPr>
          <p:cNvPr id="7" name="AutoShape 7"/>
          <p:cNvSpPr/>
          <p:nvPr/>
        </p:nvSpPr>
        <p:spPr>
          <a:xfrm rot="-10800000">
            <a:off x="1028700" y="7024291"/>
            <a:ext cx="1128976" cy="1040438"/>
          </a:xfrm>
          <a:prstGeom prst="rect">
            <a:avLst/>
          </a:prstGeom>
          <a:solidFill>
            <a:srgbClr val="5D7963">
              <a:alpha val="9804"/>
            </a:srgbClr>
          </a:solidFill>
        </p:spPr>
      </p:sp>
      <p:sp>
        <p:nvSpPr>
          <p:cNvPr id="8" name="TextBox 8"/>
          <p:cNvSpPr txBox="1"/>
          <p:nvPr/>
        </p:nvSpPr>
        <p:spPr>
          <a:xfrm>
            <a:off x="2700292" y="8180496"/>
            <a:ext cx="8235062" cy="1123950"/>
          </a:xfrm>
          <a:prstGeom prst="rect">
            <a:avLst/>
          </a:prstGeom>
        </p:spPr>
        <p:txBody>
          <a:bodyPr lIns="0" tIns="0" rIns="0" bIns="0" rtlCol="0" anchor="t">
            <a:spAutoFit/>
          </a:bodyPr>
          <a:lstStyle/>
          <a:p>
            <a:pPr>
              <a:lnSpc>
                <a:spcPts val="4500"/>
              </a:lnSpc>
            </a:pPr>
            <a:r>
              <a:rPr lang="en-US" sz="3000" spc="30" dirty="0">
                <a:solidFill>
                  <a:srgbClr val="5D7963"/>
                </a:solidFill>
                <a:latin typeface="Aileron Regular"/>
              </a:rPr>
              <a:t>If reduction is due increased state funding, that allows more local dollars to stay local.</a:t>
            </a:r>
          </a:p>
        </p:txBody>
      </p:sp>
      <p:sp>
        <p:nvSpPr>
          <p:cNvPr id="9" name="AutoShape 9"/>
          <p:cNvSpPr/>
          <p:nvPr/>
        </p:nvSpPr>
        <p:spPr>
          <a:xfrm rot="-10800000">
            <a:off x="1028700" y="8275746"/>
            <a:ext cx="1066167" cy="982554"/>
          </a:xfrm>
          <a:prstGeom prst="rect">
            <a:avLst/>
          </a:prstGeom>
          <a:solidFill>
            <a:srgbClr val="5D7963">
              <a:alpha val="9804"/>
            </a:srgbClr>
          </a:solidFill>
        </p:spPr>
      </p:sp>
      <p:sp>
        <p:nvSpPr>
          <p:cNvPr id="10" name="AutoShape 10"/>
          <p:cNvSpPr/>
          <p:nvPr/>
        </p:nvSpPr>
        <p:spPr>
          <a:xfrm>
            <a:off x="10420038" y="4174337"/>
            <a:ext cx="1753429" cy="1938326"/>
          </a:xfrm>
          <a:prstGeom prst="rect">
            <a:avLst/>
          </a:prstGeom>
          <a:solidFill>
            <a:srgbClr val="5D7963"/>
          </a:solidFill>
        </p:spPr>
      </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6849" y="5780117"/>
            <a:ext cx="732887" cy="947189"/>
          </a:xfrm>
          <a:prstGeom prst="rect">
            <a:avLst/>
          </a:prstGeom>
        </p:spPr>
      </p:pic>
      <p:sp>
        <p:nvSpPr>
          <p:cNvPr id="12" name="TextBox 12"/>
          <p:cNvSpPr txBox="1"/>
          <p:nvPr/>
        </p:nvSpPr>
        <p:spPr>
          <a:xfrm>
            <a:off x="10935768" y="4699635"/>
            <a:ext cx="3342259" cy="840105"/>
          </a:xfrm>
          <a:prstGeom prst="rect">
            <a:avLst/>
          </a:prstGeom>
        </p:spPr>
        <p:txBody>
          <a:bodyPr lIns="0" tIns="0" rIns="0" bIns="0" rtlCol="0" anchor="t">
            <a:spAutoFit/>
          </a:bodyPr>
          <a:lstStyle/>
          <a:p>
            <a:pPr>
              <a:lnSpc>
                <a:spcPts val="3359"/>
              </a:lnSpc>
            </a:pPr>
            <a:r>
              <a:rPr lang="en-US" sz="2400" spc="192" dirty="0">
                <a:solidFill>
                  <a:srgbClr val="FFFFFF"/>
                </a:solidFill>
                <a:latin typeface="Aileron Heavy"/>
              </a:rPr>
              <a:t>COMMON MISPERCEPTIONS</a:t>
            </a:r>
          </a:p>
        </p:txBody>
      </p:sp>
      <p:sp>
        <p:nvSpPr>
          <p:cNvPr id="13" name="TextBox 13"/>
          <p:cNvSpPr txBox="1"/>
          <p:nvPr/>
        </p:nvSpPr>
        <p:spPr>
          <a:xfrm>
            <a:off x="1028700" y="1028700"/>
            <a:ext cx="9907067" cy="3779520"/>
          </a:xfrm>
          <a:prstGeom prst="rect">
            <a:avLst/>
          </a:prstGeom>
        </p:spPr>
        <p:txBody>
          <a:bodyPr lIns="0" tIns="0" rIns="0" bIns="0" rtlCol="0" anchor="t">
            <a:spAutoFit/>
          </a:bodyPr>
          <a:lstStyle/>
          <a:p>
            <a:pPr>
              <a:lnSpc>
                <a:spcPts val="7440"/>
              </a:lnSpc>
            </a:pPr>
            <a:r>
              <a:rPr lang="en-US" sz="6200" spc="124" dirty="0">
                <a:solidFill>
                  <a:srgbClr val="5D7963"/>
                </a:solidFill>
                <a:latin typeface="Aileron Heavy"/>
              </a:rPr>
              <a:t>Paying less recapture means the district would have more $ with which to serve students</a:t>
            </a: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6849" y="7019090"/>
            <a:ext cx="732887" cy="947189"/>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6849" y="8275746"/>
            <a:ext cx="732887" cy="94718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485" r="6485"/>
          <a:stretch>
            <a:fillRect/>
          </a:stretch>
        </p:blipFill>
        <p:spPr>
          <a:xfrm>
            <a:off x="11296753" y="1028700"/>
            <a:ext cx="5962547" cy="8229600"/>
          </a:xfrm>
          <a:prstGeom prst="rect">
            <a:avLst/>
          </a:prstGeom>
        </p:spPr>
      </p:pic>
      <p:grpSp>
        <p:nvGrpSpPr>
          <p:cNvPr id="3" name="Group 3"/>
          <p:cNvGrpSpPr/>
          <p:nvPr/>
        </p:nvGrpSpPr>
        <p:grpSpPr>
          <a:xfrm>
            <a:off x="1028700" y="5762435"/>
            <a:ext cx="7663810" cy="982554"/>
            <a:chOff x="0" y="0"/>
            <a:chExt cx="10218413" cy="1310072"/>
          </a:xfrm>
        </p:grpSpPr>
        <p:sp>
          <p:nvSpPr>
            <p:cNvPr id="4" name="TextBox 4"/>
            <p:cNvSpPr txBox="1"/>
            <p:nvPr/>
          </p:nvSpPr>
          <p:spPr>
            <a:xfrm>
              <a:off x="2229340" y="254986"/>
              <a:ext cx="7989073" cy="704850"/>
            </a:xfrm>
            <a:prstGeom prst="rect">
              <a:avLst/>
            </a:prstGeom>
          </p:spPr>
          <p:txBody>
            <a:bodyPr lIns="0" tIns="0" rIns="0" bIns="0" rtlCol="0" anchor="t">
              <a:spAutoFit/>
            </a:bodyPr>
            <a:lstStyle/>
            <a:p>
              <a:pPr>
                <a:lnSpc>
                  <a:spcPts val="4500"/>
                </a:lnSpc>
              </a:pPr>
              <a:r>
                <a:rPr lang="en-US" sz="3000" spc="30" dirty="0">
                  <a:solidFill>
                    <a:srgbClr val="5D7963"/>
                  </a:solidFill>
                  <a:latin typeface="Aileron Regular"/>
                </a:rPr>
                <a:t>Sort of, but not really.</a:t>
              </a:r>
            </a:p>
          </p:txBody>
        </p:sp>
        <p:sp>
          <p:nvSpPr>
            <p:cNvPr id="5" name="AutoShape 5"/>
            <p:cNvSpPr/>
            <p:nvPr/>
          </p:nvSpPr>
          <p:spPr>
            <a:xfrm rot="-10800000">
              <a:off x="0" y="0"/>
              <a:ext cx="1421555" cy="1310072"/>
            </a:xfrm>
            <a:prstGeom prst="rect">
              <a:avLst/>
            </a:prstGeom>
            <a:solidFill>
              <a:srgbClr val="5D7963">
                <a:alpha val="9804"/>
              </a:srgbClr>
            </a:solidFill>
          </p:spPr>
        </p:sp>
      </p:grpSp>
      <p:sp>
        <p:nvSpPr>
          <p:cNvPr id="6" name="TextBox 6"/>
          <p:cNvSpPr txBox="1"/>
          <p:nvPr/>
        </p:nvSpPr>
        <p:spPr>
          <a:xfrm>
            <a:off x="2700292" y="6883085"/>
            <a:ext cx="8433304" cy="1123950"/>
          </a:xfrm>
          <a:prstGeom prst="rect">
            <a:avLst/>
          </a:prstGeom>
        </p:spPr>
        <p:txBody>
          <a:bodyPr lIns="0" tIns="0" rIns="0" bIns="0" rtlCol="0" anchor="t">
            <a:spAutoFit/>
          </a:bodyPr>
          <a:lstStyle/>
          <a:p>
            <a:pPr>
              <a:lnSpc>
                <a:spcPts val="4500"/>
              </a:lnSpc>
            </a:pPr>
            <a:r>
              <a:rPr lang="en-US" sz="3000" spc="30" dirty="0">
                <a:solidFill>
                  <a:srgbClr val="5D7963"/>
                </a:solidFill>
                <a:latin typeface="Aileron Regular"/>
              </a:rPr>
              <a:t>HB 3 reduced recapture compared to what it could have been absent change.</a:t>
            </a:r>
          </a:p>
        </p:txBody>
      </p:sp>
      <p:sp>
        <p:nvSpPr>
          <p:cNvPr id="7" name="AutoShape 7"/>
          <p:cNvSpPr/>
          <p:nvPr/>
        </p:nvSpPr>
        <p:spPr>
          <a:xfrm rot="-10800000">
            <a:off x="1028700" y="7024291"/>
            <a:ext cx="1128976" cy="1040438"/>
          </a:xfrm>
          <a:prstGeom prst="rect">
            <a:avLst/>
          </a:prstGeom>
          <a:solidFill>
            <a:srgbClr val="5D7963">
              <a:alpha val="9804"/>
            </a:srgbClr>
          </a:solidFill>
        </p:spPr>
      </p:sp>
      <p:sp>
        <p:nvSpPr>
          <p:cNvPr id="8" name="TextBox 8"/>
          <p:cNvSpPr txBox="1"/>
          <p:nvPr/>
        </p:nvSpPr>
        <p:spPr>
          <a:xfrm>
            <a:off x="2700292" y="8180496"/>
            <a:ext cx="8235062" cy="1123950"/>
          </a:xfrm>
          <a:prstGeom prst="rect">
            <a:avLst/>
          </a:prstGeom>
        </p:spPr>
        <p:txBody>
          <a:bodyPr lIns="0" tIns="0" rIns="0" bIns="0" rtlCol="0" anchor="t">
            <a:spAutoFit/>
          </a:bodyPr>
          <a:lstStyle/>
          <a:p>
            <a:pPr>
              <a:lnSpc>
                <a:spcPts val="4500"/>
              </a:lnSpc>
            </a:pPr>
            <a:r>
              <a:rPr lang="en-US" sz="3000" spc="30" dirty="0">
                <a:solidFill>
                  <a:srgbClr val="5D7963"/>
                </a:solidFill>
                <a:latin typeface="Aileron Regular"/>
              </a:rPr>
              <a:t>HB 3 provided a slight one-year reduction, but now recapture is back above pre-HB 3 levels.</a:t>
            </a:r>
          </a:p>
        </p:txBody>
      </p:sp>
      <p:sp>
        <p:nvSpPr>
          <p:cNvPr id="9" name="AutoShape 9"/>
          <p:cNvSpPr/>
          <p:nvPr/>
        </p:nvSpPr>
        <p:spPr>
          <a:xfrm rot="-10800000">
            <a:off x="1028700" y="8275746"/>
            <a:ext cx="1066167" cy="982554"/>
          </a:xfrm>
          <a:prstGeom prst="rect">
            <a:avLst/>
          </a:prstGeom>
          <a:solidFill>
            <a:srgbClr val="5D7963">
              <a:alpha val="9804"/>
            </a:srgbClr>
          </a:solidFill>
        </p:spPr>
      </p:sp>
      <p:sp>
        <p:nvSpPr>
          <p:cNvPr id="10" name="AutoShape 10"/>
          <p:cNvSpPr/>
          <p:nvPr/>
        </p:nvSpPr>
        <p:spPr>
          <a:xfrm>
            <a:off x="10420038" y="4174337"/>
            <a:ext cx="1753429" cy="1938326"/>
          </a:xfrm>
          <a:prstGeom prst="rect">
            <a:avLst/>
          </a:prstGeom>
          <a:solidFill>
            <a:srgbClr val="5D7963"/>
          </a:solidFill>
        </p:spPr>
      </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6849" y="5780117"/>
            <a:ext cx="732887" cy="947189"/>
          </a:xfrm>
          <a:prstGeom prst="rect">
            <a:avLst/>
          </a:prstGeom>
        </p:spPr>
      </p:pic>
      <p:sp>
        <p:nvSpPr>
          <p:cNvPr id="12" name="TextBox 12"/>
          <p:cNvSpPr txBox="1"/>
          <p:nvPr/>
        </p:nvSpPr>
        <p:spPr>
          <a:xfrm>
            <a:off x="10935768" y="4699635"/>
            <a:ext cx="3342259" cy="840105"/>
          </a:xfrm>
          <a:prstGeom prst="rect">
            <a:avLst/>
          </a:prstGeom>
        </p:spPr>
        <p:txBody>
          <a:bodyPr lIns="0" tIns="0" rIns="0" bIns="0" rtlCol="0" anchor="t">
            <a:spAutoFit/>
          </a:bodyPr>
          <a:lstStyle/>
          <a:p>
            <a:pPr>
              <a:lnSpc>
                <a:spcPts val="3359"/>
              </a:lnSpc>
            </a:pPr>
            <a:r>
              <a:rPr lang="en-US" sz="2400" spc="192" dirty="0">
                <a:solidFill>
                  <a:srgbClr val="FFFFFF"/>
                </a:solidFill>
                <a:latin typeface="Aileron Heavy"/>
              </a:rPr>
              <a:t>COMMON MISPERCEPTIONS</a:t>
            </a:r>
          </a:p>
        </p:txBody>
      </p:sp>
      <p:sp>
        <p:nvSpPr>
          <p:cNvPr id="13" name="TextBox 13"/>
          <p:cNvSpPr txBox="1"/>
          <p:nvPr/>
        </p:nvSpPr>
        <p:spPr>
          <a:xfrm>
            <a:off x="1028700" y="1028700"/>
            <a:ext cx="9907067" cy="2834640"/>
          </a:xfrm>
          <a:prstGeom prst="rect">
            <a:avLst/>
          </a:prstGeom>
        </p:spPr>
        <p:txBody>
          <a:bodyPr lIns="0" tIns="0" rIns="0" bIns="0" rtlCol="0" anchor="t">
            <a:spAutoFit/>
          </a:bodyPr>
          <a:lstStyle/>
          <a:p>
            <a:pPr>
              <a:lnSpc>
                <a:spcPts val="7440"/>
              </a:lnSpc>
            </a:pPr>
            <a:r>
              <a:rPr lang="en-US" sz="6200" spc="124" dirty="0">
                <a:solidFill>
                  <a:srgbClr val="5D7963"/>
                </a:solidFill>
                <a:latin typeface="Aileron Heavy"/>
              </a:rPr>
              <a:t>The Texas Legislature reduced recapture in 2019 with HB 3</a:t>
            </a: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6849" y="7019090"/>
            <a:ext cx="732887" cy="947189"/>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6849" y="8275746"/>
            <a:ext cx="732887" cy="94718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723900"/>
            <a:ext cx="14859000" cy="923330"/>
          </a:xfrm>
          <a:prstGeom prst="rect">
            <a:avLst/>
          </a:prstGeom>
          <a:noFill/>
        </p:spPr>
        <p:txBody>
          <a:bodyPr wrap="square" rtlCol="0">
            <a:spAutoFit/>
          </a:bodyPr>
          <a:lstStyle/>
          <a:p>
            <a:pPr algn="ctr"/>
            <a:r>
              <a:rPr lang="en-US" sz="5400" dirty="0" smtClean="0">
                <a:latin typeface="Aileron Heavy" panose="020B0604020202020204" charset="0"/>
              </a:rPr>
              <a:t>Statewide Recapture 1994-2022</a:t>
            </a:r>
            <a:endParaRPr lang="en-US" sz="5400" dirty="0">
              <a:latin typeface="Aileron Heavy" panose="020B0604020202020204" charset="0"/>
            </a:endParaRPr>
          </a:p>
        </p:txBody>
      </p:sp>
      <p:graphicFrame>
        <p:nvGraphicFramePr>
          <p:cNvPr id="4" name="Chart 3"/>
          <p:cNvGraphicFramePr>
            <a:graphicFrameLocks/>
          </p:cNvGraphicFramePr>
          <p:nvPr>
            <p:extLst>
              <p:ext uri="{D42A27DB-BD31-4B8C-83A1-F6EECF244321}">
                <p14:modId xmlns:p14="http://schemas.microsoft.com/office/powerpoint/2010/main" val="1601165711"/>
              </p:ext>
            </p:extLst>
          </p:nvPr>
        </p:nvGraphicFramePr>
        <p:xfrm>
          <a:off x="914400" y="1943100"/>
          <a:ext cx="16306799" cy="769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064751" y="4610100"/>
            <a:ext cx="2362200" cy="954107"/>
          </a:xfrm>
          <a:prstGeom prst="wedgeRectCallout">
            <a:avLst>
              <a:gd name="adj1" fmla="val -18547"/>
              <a:gd name="adj2" fmla="val 114169"/>
            </a:avLst>
          </a:prstGeom>
          <a:solidFill>
            <a:schemeClr val="tx1">
              <a:lumMod val="65000"/>
              <a:lumOff val="35000"/>
            </a:schemeClr>
          </a:solidFill>
        </p:spPr>
        <p:txBody>
          <a:bodyPr wrap="square" rtlCol="0">
            <a:spAutoFit/>
          </a:bodyPr>
          <a:lstStyle/>
          <a:p>
            <a:pPr algn="ctr"/>
            <a:r>
              <a:rPr lang="en-US" sz="2800" b="1" dirty="0" smtClean="0">
                <a:solidFill>
                  <a:schemeClr val="bg1"/>
                </a:solidFill>
              </a:rPr>
              <a:t>Tax Rate Compression</a:t>
            </a:r>
            <a:endParaRPr lang="en-US" sz="2800" b="1" dirty="0">
              <a:solidFill>
                <a:schemeClr val="bg1"/>
              </a:solidFill>
            </a:endParaRPr>
          </a:p>
        </p:txBody>
      </p:sp>
      <p:sp>
        <p:nvSpPr>
          <p:cNvPr id="8" name="TextBox 7"/>
          <p:cNvSpPr txBox="1"/>
          <p:nvPr/>
        </p:nvSpPr>
        <p:spPr>
          <a:xfrm>
            <a:off x="14097000" y="2171700"/>
            <a:ext cx="2362200" cy="954107"/>
          </a:xfrm>
          <a:prstGeom prst="wedgeRectCallout">
            <a:avLst>
              <a:gd name="adj1" fmla="val 26994"/>
              <a:gd name="adj2" fmla="val 108531"/>
            </a:avLst>
          </a:prstGeom>
          <a:solidFill>
            <a:schemeClr val="tx1">
              <a:lumMod val="65000"/>
              <a:lumOff val="35000"/>
            </a:schemeClr>
          </a:solidFill>
        </p:spPr>
        <p:txBody>
          <a:bodyPr wrap="square" rtlCol="0">
            <a:spAutoFit/>
          </a:bodyPr>
          <a:lstStyle/>
          <a:p>
            <a:pPr algn="ctr"/>
            <a:r>
              <a:rPr lang="en-US" sz="2800" b="1" dirty="0" smtClean="0">
                <a:solidFill>
                  <a:schemeClr val="bg1"/>
                </a:solidFill>
              </a:rPr>
              <a:t>Tax Rate Compression</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260" t="32319" r="13593" b="31939"/>
          <a:stretch/>
        </p:blipFill>
        <p:spPr>
          <a:xfrm>
            <a:off x="2590800" y="1181100"/>
            <a:ext cx="13030201" cy="35814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6119748"/>
            <a:ext cx="1905751" cy="3181474"/>
          </a:xfrm>
          <a:prstGeom prst="rect">
            <a:avLst/>
          </a:prstGeom>
        </p:spPr>
      </p:pic>
      <p:sp>
        <p:nvSpPr>
          <p:cNvPr id="5" name="TextBox 4"/>
          <p:cNvSpPr txBox="1"/>
          <p:nvPr/>
        </p:nvSpPr>
        <p:spPr>
          <a:xfrm>
            <a:off x="12649200" y="6438900"/>
            <a:ext cx="8001000" cy="2862322"/>
          </a:xfrm>
          <a:prstGeom prst="rect">
            <a:avLst/>
          </a:prstGeom>
          <a:noFill/>
        </p:spPr>
        <p:txBody>
          <a:bodyPr wrap="square" rtlCol="0">
            <a:spAutoFit/>
          </a:bodyPr>
          <a:lstStyle/>
          <a:p>
            <a:r>
              <a:rPr lang="en-US" sz="3600" dirty="0" smtClean="0"/>
              <a:t>Christy Rome</a:t>
            </a:r>
          </a:p>
          <a:p>
            <a:r>
              <a:rPr lang="en-US" sz="3600" dirty="0" smtClean="0"/>
              <a:t>Executive Director</a:t>
            </a:r>
          </a:p>
          <a:p>
            <a:r>
              <a:rPr lang="en-US" sz="3600" dirty="0" smtClean="0"/>
              <a:t>Texas School Coalition</a:t>
            </a:r>
          </a:p>
          <a:p>
            <a:r>
              <a:rPr lang="en-US" sz="3600" dirty="0" smtClean="0"/>
              <a:t>512-732-9072</a:t>
            </a:r>
          </a:p>
          <a:p>
            <a:r>
              <a:rPr lang="en-US" sz="3600" dirty="0" smtClean="0"/>
              <a:t>Christy@txsc.org</a:t>
            </a:r>
            <a:endParaRPr lang="en-US" sz="3600" dirty="0"/>
          </a:p>
        </p:txBody>
      </p:sp>
    </p:spTree>
    <p:extLst>
      <p:ext uri="{BB962C8B-B14F-4D97-AF65-F5344CB8AC3E}">
        <p14:creationId xmlns:p14="http://schemas.microsoft.com/office/powerpoint/2010/main" val="3237977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3"/>
          <a:srcRect l="45050" r="14050"/>
          <a:stretch/>
        </p:blipFill>
        <p:spPr>
          <a:xfrm>
            <a:off x="-1600200" y="0"/>
            <a:ext cx="4724400" cy="10287000"/>
          </a:xfrm>
          <a:prstGeom prst="rect">
            <a:avLst/>
          </a:prstGeom>
        </p:spPr>
      </p:pic>
      <p:grpSp>
        <p:nvGrpSpPr>
          <p:cNvPr id="4" name="Group 4"/>
          <p:cNvGrpSpPr/>
          <p:nvPr/>
        </p:nvGrpSpPr>
        <p:grpSpPr>
          <a:xfrm>
            <a:off x="304800" y="3086100"/>
            <a:ext cx="6990483" cy="3522492"/>
            <a:chOff x="0" y="0"/>
            <a:chExt cx="9320644" cy="4696656"/>
          </a:xfrm>
        </p:grpSpPr>
        <p:sp>
          <p:nvSpPr>
            <p:cNvPr id="5" name="AutoShape 5"/>
            <p:cNvSpPr/>
            <p:nvPr/>
          </p:nvSpPr>
          <p:spPr>
            <a:xfrm>
              <a:off x="0" y="0"/>
              <a:ext cx="9320644" cy="4696656"/>
            </a:xfrm>
            <a:prstGeom prst="rect">
              <a:avLst/>
            </a:prstGeom>
            <a:solidFill>
              <a:srgbClr val="5D7963"/>
            </a:solidFill>
          </p:spPr>
        </p:sp>
        <p:sp>
          <p:nvSpPr>
            <p:cNvPr id="6" name="TextBox 6"/>
            <p:cNvSpPr txBox="1"/>
            <p:nvPr/>
          </p:nvSpPr>
          <p:spPr>
            <a:xfrm>
              <a:off x="747956" y="713203"/>
              <a:ext cx="7824732" cy="3260725"/>
            </a:xfrm>
            <a:prstGeom prst="rect">
              <a:avLst/>
            </a:prstGeom>
          </p:spPr>
          <p:txBody>
            <a:bodyPr lIns="0" tIns="0" rIns="0" bIns="0" rtlCol="0" anchor="t">
              <a:spAutoFit/>
            </a:bodyPr>
            <a:lstStyle/>
            <a:p>
              <a:pPr algn="ctr">
                <a:lnSpc>
                  <a:spcPts val="9600"/>
                </a:lnSpc>
              </a:pPr>
              <a:r>
                <a:rPr lang="en-US" sz="8000" spc="160" dirty="0">
                  <a:solidFill>
                    <a:srgbClr val="FFFFFF"/>
                  </a:solidFill>
                  <a:latin typeface="Aileron Heavy Bold"/>
                </a:rPr>
                <a:t>What is recapture?</a:t>
              </a:r>
            </a:p>
          </p:txBody>
        </p:sp>
      </p:grpSp>
      <p:sp>
        <p:nvSpPr>
          <p:cNvPr id="7" name="TextBox 7"/>
          <p:cNvSpPr txBox="1"/>
          <p:nvPr/>
        </p:nvSpPr>
        <p:spPr>
          <a:xfrm>
            <a:off x="8305800" y="1696402"/>
            <a:ext cx="8690829" cy="6401753"/>
          </a:xfrm>
          <a:prstGeom prst="rect">
            <a:avLst/>
          </a:prstGeom>
        </p:spPr>
        <p:txBody>
          <a:bodyPr wrap="square" lIns="0" tIns="0" rIns="0" bIns="0" rtlCol="0" anchor="t">
            <a:spAutoFit/>
          </a:bodyPr>
          <a:lstStyle/>
          <a:p>
            <a:pPr marL="777237" lvl="1" indent="-388618">
              <a:spcBef>
                <a:spcPts val="2400"/>
              </a:spcBef>
              <a:spcAft>
                <a:spcPts val="2400"/>
              </a:spcAft>
              <a:buFont typeface="Arial"/>
              <a:buChar char="•"/>
            </a:pPr>
            <a:r>
              <a:rPr lang="en-US" sz="4800" spc="35" dirty="0">
                <a:solidFill>
                  <a:srgbClr val="5D7963"/>
                </a:solidFill>
                <a:latin typeface="Aileron Regular"/>
              </a:rPr>
              <a:t>A method of equalizing varying degrees of property wealth among Texas school </a:t>
            </a:r>
            <a:r>
              <a:rPr lang="en-US" sz="4800" spc="35" dirty="0" smtClean="0">
                <a:solidFill>
                  <a:srgbClr val="5D7963"/>
                </a:solidFill>
                <a:latin typeface="Aileron Regular"/>
              </a:rPr>
              <a:t>districts</a:t>
            </a:r>
            <a:endParaRPr lang="en-US" sz="4800" spc="35" dirty="0">
              <a:solidFill>
                <a:srgbClr val="5D7963"/>
              </a:solidFill>
              <a:latin typeface="Aileron Regular"/>
            </a:endParaRPr>
          </a:p>
          <a:p>
            <a:pPr marL="777237" lvl="1" indent="-388618">
              <a:spcBef>
                <a:spcPts val="2400"/>
              </a:spcBef>
              <a:spcAft>
                <a:spcPts val="2400"/>
              </a:spcAft>
              <a:buFont typeface="Arial"/>
              <a:buChar char="•"/>
            </a:pPr>
            <a:r>
              <a:rPr lang="en-US" sz="4800" spc="35" dirty="0" smtClean="0">
                <a:solidFill>
                  <a:srgbClr val="5D7963"/>
                </a:solidFill>
                <a:latin typeface="Aileron Regular"/>
              </a:rPr>
              <a:t>Taking </a:t>
            </a:r>
            <a:r>
              <a:rPr lang="en-US" sz="4800" spc="35" dirty="0">
                <a:solidFill>
                  <a:srgbClr val="5D7963"/>
                </a:solidFill>
                <a:latin typeface="Aileron Regular"/>
              </a:rPr>
              <a:t>from the rich</a:t>
            </a:r>
          </a:p>
          <a:p>
            <a:pPr marL="777237" lvl="1" indent="-388618">
              <a:spcBef>
                <a:spcPts val="2400"/>
              </a:spcBef>
              <a:spcAft>
                <a:spcPts val="2400"/>
              </a:spcAft>
              <a:buFont typeface="Arial"/>
              <a:buChar char="•"/>
            </a:pPr>
            <a:r>
              <a:rPr lang="en-US" sz="4800" spc="35" dirty="0" smtClean="0">
                <a:solidFill>
                  <a:srgbClr val="5D7963"/>
                </a:solidFill>
                <a:latin typeface="Aileron Regular"/>
              </a:rPr>
              <a:t>But not </a:t>
            </a:r>
            <a:r>
              <a:rPr lang="en-US" sz="4800" spc="35" dirty="0">
                <a:solidFill>
                  <a:srgbClr val="5D7963"/>
                </a:solidFill>
                <a:latin typeface="Aileron Regular"/>
              </a:rPr>
              <a:t>necessarily giving to the poor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473837" y="0"/>
            <a:ext cx="15368067" cy="10287000"/>
          </a:xfrm>
          <a:prstGeom prst="rect">
            <a:avLst/>
          </a:prstGeom>
        </p:spPr>
      </p:pic>
      <p:sp>
        <p:nvSpPr>
          <p:cNvPr id="3" name="TextBox 3"/>
          <p:cNvSpPr txBox="1"/>
          <p:nvPr/>
        </p:nvSpPr>
        <p:spPr>
          <a:xfrm>
            <a:off x="1447800" y="900639"/>
            <a:ext cx="8132529" cy="2031325"/>
          </a:xfrm>
          <a:prstGeom prst="rect">
            <a:avLst/>
          </a:prstGeom>
        </p:spPr>
        <p:txBody>
          <a:bodyPr lIns="0" tIns="0" rIns="0" bIns="0" rtlCol="0" anchor="t">
            <a:spAutoFit/>
          </a:bodyPr>
          <a:lstStyle/>
          <a:p>
            <a:r>
              <a:rPr lang="en-US" sz="4400" dirty="0">
                <a:solidFill>
                  <a:srgbClr val="000000"/>
                </a:solidFill>
                <a:latin typeface="Aileron Regular"/>
              </a:rPr>
              <a:t>Formulas determine the size of the glass (district’s entitlement) based on:</a:t>
            </a:r>
          </a:p>
        </p:txBody>
      </p:sp>
      <p:sp>
        <p:nvSpPr>
          <p:cNvPr id="4" name="TextBox 4"/>
          <p:cNvSpPr txBox="1"/>
          <p:nvPr/>
        </p:nvSpPr>
        <p:spPr>
          <a:xfrm>
            <a:off x="1219199" y="3314700"/>
            <a:ext cx="8361129" cy="5109091"/>
          </a:xfrm>
          <a:prstGeom prst="rect">
            <a:avLst/>
          </a:prstGeom>
        </p:spPr>
        <p:txBody>
          <a:bodyPr wrap="square" lIns="0" tIns="0" rIns="0" bIns="0" rtlCol="0" anchor="t">
            <a:spAutoFit/>
          </a:bodyPr>
          <a:lstStyle/>
          <a:p>
            <a:pPr marL="682967" lvl="1" indent="-341484">
              <a:spcBef>
                <a:spcPts val="1200"/>
              </a:spcBef>
              <a:spcAft>
                <a:spcPts val="1200"/>
              </a:spcAft>
              <a:buFont typeface="Arial"/>
              <a:buChar char="•"/>
            </a:pPr>
            <a:r>
              <a:rPr lang="en-US" sz="3600" dirty="0">
                <a:solidFill>
                  <a:srgbClr val="000000"/>
                </a:solidFill>
                <a:latin typeface="Aileron Regular"/>
              </a:rPr>
              <a:t>Basic </a:t>
            </a:r>
            <a:r>
              <a:rPr lang="en-US" sz="3600" dirty="0" smtClean="0">
                <a:solidFill>
                  <a:srgbClr val="000000"/>
                </a:solidFill>
                <a:latin typeface="Aileron Regular"/>
              </a:rPr>
              <a:t>Allotment (per student funding)</a:t>
            </a:r>
            <a:endParaRPr lang="en-US" sz="3600" dirty="0">
              <a:solidFill>
                <a:srgbClr val="000000"/>
              </a:solidFill>
              <a:latin typeface="Aileron Regular"/>
            </a:endParaRPr>
          </a:p>
          <a:p>
            <a:pPr marL="682967" lvl="1" indent="-341484">
              <a:spcBef>
                <a:spcPts val="1200"/>
              </a:spcBef>
              <a:spcAft>
                <a:spcPts val="1200"/>
              </a:spcAft>
              <a:buFont typeface="Arial"/>
              <a:buChar char="•"/>
            </a:pPr>
            <a:r>
              <a:rPr lang="en-US" sz="3600" dirty="0">
                <a:solidFill>
                  <a:srgbClr val="000000"/>
                </a:solidFill>
                <a:latin typeface="Aileron Regular"/>
              </a:rPr>
              <a:t>District characteristics</a:t>
            </a:r>
          </a:p>
          <a:p>
            <a:pPr marL="682967" lvl="1" indent="-341484">
              <a:spcBef>
                <a:spcPts val="1200"/>
              </a:spcBef>
              <a:spcAft>
                <a:spcPts val="1200"/>
              </a:spcAft>
              <a:buFont typeface="Arial"/>
              <a:buChar char="•"/>
            </a:pPr>
            <a:r>
              <a:rPr lang="en-US" sz="3600" dirty="0">
                <a:solidFill>
                  <a:srgbClr val="000000"/>
                </a:solidFill>
                <a:latin typeface="Aileron Regular"/>
              </a:rPr>
              <a:t>Student characteristics</a:t>
            </a:r>
          </a:p>
          <a:p>
            <a:pPr marL="682967" lvl="1" indent="-341484">
              <a:spcBef>
                <a:spcPts val="1200"/>
              </a:spcBef>
              <a:spcAft>
                <a:spcPts val="1200"/>
              </a:spcAft>
              <a:buFont typeface="Arial"/>
              <a:buChar char="•"/>
            </a:pPr>
            <a:r>
              <a:rPr lang="en-US" sz="3600" dirty="0">
                <a:solidFill>
                  <a:srgbClr val="000000"/>
                </a:solidFill>
                <a:latin typeface="Aileron Regular"/>
              </a:rPr>
              <a:t>Other additional funding not on a per-student basis (such as transportation, teacher incentives)</a:t>
            </a:r>
          </a:p>
          <a:p>
            <a:pPr marL="682967" lvl="1" indent="-341484">
              <a:spcBef>
                <a:spcPts val="1200"/>
              </a:spcBef>
              <a:spcAft>
                <a:spcPts val="1200"/>
              </a:spcAft>
              <a:buFont typeface="Arial"/>
              <a:buChar char="•"/>
            </a:pPr>
            <a:r>
              <a:rPr lang="en-US" sz="3600" dirty="0">
                <a:solidFill>
                  <a:srgbClr val="000000"/>
                </a:solidFill>
                <a:latin typeface="Aileron Regular"/>
              </a:rPr>
              <a:t>District tax effort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473837" y="0"/>
            <a:ext cx="15368067" cy="10287000"/>
          </a:xfrm>
          <a:prstGeom prst="rect">
            <a:avLst/>
          </a:prstGeom>
        </p:spPr>
      </p:pic>
      <p:sp>
        <p:nvSpPr>
          <p:cNvPr id="3" name="TextBox 3"/>
          <p:cNvSpPr txBox="1"/>
          <p:nvPr/>
        </p:nvSpPr>
        <p:spPr>
          <a:xfrm>
            <a:off x="1272666" y="2065285"/>
            <a:ext cx="7539044" cy="4787786"/>
          </a:xfrm>
          <a:prstGeom prst="rect">
            <a:avLst/>
          </a:prstGeom>
        </p:spPr>
        <p:txBody>
          <a:bodyPr lIns="0" tIns="0" rIns="0" bIns="0" rtlCol="0" anchor="t">
            <a:spAutoFit/>
          </a:bodyPr>
          <a:lstStyle/>
          <a:p>
            <a:r>
              <a:rPr lang="en-US" sz="4400" dirty="0">
                <a:solidFill>
                  <a:srgbClr val="000000"/>
                </a:solidFill>
                <a:latin typeface="Aileron Regular"/>
              </a:rPr>
              <a:t>Local property taxes fill the glass first, and the state will fill in any space that is left.  </a:t>
            </a:r>
          </a:p>
          <a:p>
            <a:endParaRPr lang="en-US" sz="4400" dirty="0">
              <a:solidFill>
                <a:srgbClr val="000000"/>
              </a:solidFill>
              <a:latin typeface="Aileron Regular"/>
            </a:endParaRPr>
          </a:p>
          <a:p>
            <a:r>
              <a:rPr lang="en-US" sz="4400" dirty="0">
                <a:solidFill>
                  <a:srgbClr val="000000"/>
                </a:solidFill>
                <a:latin typeface="Aileron Regular"/>
              </a:rPr>
              <a:t>Local Revenue in Excess of Entitlement is recaptured.</a:t>
            </a:r>
          </a:p>
          <a:p>
            <a:pPr algn="ctr">
              <a:lnSpc>
                <a:spcPts val="5384"/>
              </a:lnSpc>
            </a:pPr>
            <a:endParaRPr lang="en-US" sz="3845" dirty="0">
              <a:solidFill>
                <a:srgbClr val="000000"/>
              </a:solidFill>
              <a:latin typeface="Aileron Regul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514600" y="0"/>
            <a:ext cx="15368067" cy="10287000"/>
          </a:xfrm>
          <a:prstGeom prst="rect">
            <a:avLst/>
          </a:prstGeom>
        </p:spPr>
      </p:pic>
      <p:sp>
        <p:nvSpPr>
          <p:cNvPr id="3" name="TextBox 3"/>
          <p:cNvSpPr txBox="1"/>
          <p:nvPr/>
        </p:nvSpPr>
        <p:spPr>
          <a:xfrm>
            <a:off x="1272666" y="2065285"/>
            <a:ext cx="7539044" cy="5053371"/>
          </a:xfrm>
          <a:prstGeom prst="rect">
            <a:avLst/>
          </a:prstGeom>
        </p:spPr>
        <p:txBody>
          <a:bodyPr lIns="0" tIns="0" rIns="0" bIns="0" rtlCol="0" anchor="t">
            <a:spAutoFit/>
          </a:bodyPr>
          <a:lstStyle/>
          <a:p>
            <a:r>
              <a:rPr lang="en-US" sz="4800" dirty="0">
                <a:solidFill>
                  <a:srgbClr val="000000"/>
                </a:solidFill>
                <a:latin typeface="Aileron Regular"/>
              </a:rPr>
              <a:t>To reduce recapture, you must either increase the size of your glass (entitlement) or reduce the amount of water flowing in (taxable values)</a:t>
            </a:r>
          </a:p>
          <a:p>
            <a:pPr algn="ctr">
              <a:lnSpc>
                <a:spcPts val="5664"/>
              </a:lnSpc>
            </a:pPr>
            <a:endParaRPr lang="en-US" sz="4045" dirty="0">
              <a:solidFill>
                <a:srgbClr val="000000"/>
              </a:solidFill>
              <a:latin typeface="Aileron Regul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485" r="6485"/>
          <a:stretch>
            <a:fillRect/>
          </a:stretch>
        </p:blipFill>
        <p:spPr>
          <a:xfrm>
            <a:off x="11296753" y="1028700"/>
            <a:ext cx="5962547" cy="8229600"/>
          </a:xfrm>
          <a:prstGeom prst="rect">
            <a:avLst/>
          </a:prstGeom>
        </p:spPr>
      </p:pic>
      <p:grpSp>
        <p:nvGrpSpPr>
          <p:cNvPr id="3" name="Group 3"/>
          <p:cNvGrpSpPr/>
          <p:nvPr/>
        </p:nvGrpSpPr>
        <p:grpSpPr>
          <a:xfrm>
            <a:off x="1028700" y="5739361"/>
            <a:ext cx="7663810" cy="1028700"/>
            <a:chOff x="0" y="0"/>
            <a:chExt cx="10218413" cy="1371600"/>
          </a:xfrm>
        </p:grpSpPr>
        <p:sp>
          <p:nvSpPr>
            <p:cNvPr id="4" name="TextBox 4"/>
            <p:cNvSpPr txBox="1"/>
            <p:nvPr/>
          </p:nvSpPr>
          <p:spPr>
            <a:xfrm>
              <a:off x="2229340" y="-95250"/>
              <a:ext cx="7989073" cy="1466850"/>
            </a:xfrm>
            <a:prstGeom prst="rect">
              <a:avLst/>
            </a:prstGeom>
          </p:spPr>
          <p:txBody>
            <a:bodyPr lIns="0" tIns="0" rIns="0" bIns="0" rtlCol="0" anchor="t">
              <a:spAutoFit/>
            </a:bodyPr>
            <a:lstStyle/>
            <a:p>
              <a:pPr>
                <a:lnSpc>
                  <a:spcPts val="4500"/>
                </a:lnSpc>
              </a:pPr>
              <a:r>
                <a:rPr lang="en-US" sz="3000" spc="30" dirty="0">
                  <a:solidFill>
                    <a:srgbClr val="5D7963"/>
                  </a:solidFill>
                  <a:latin typeface="Aileron Regular"/>
                </a:rPr>
                <a:t>Not necessarily. Recapture is revenue in excess of entitlement.</a:t>
              </a:r>
            </a:p>
          </p:txBody>
        </p:sp>
        <p:sp>
          <p:nvSpPr>
            <p:cNvPr id="5" name="AutoShape 5"/>
            <p:cNvSpPr/>
            <p:nvPr/>
          </p:nvSpPr>
          <p:spPr>
            <a:xfrm rot="-10800000">
              <a:off x="0" y="30764"/>
              <a:ext cx="1421555" cy="1310072"/>
            </a:xfrm>
            <a:prstGeom prst="rect">
              <a:avLst/>
            </a:prstGeom>
            <a:solidFill>
              <a:srgbClr val="5D7963">
                <a:alpha val="9804"/>
              </a:srgbClr>
            </a:solidFill>
          </p:spPr>
        </p:sp>
      </p:grpSp>
      <p:sp>
        <p:nvSpPr>
          <p:cNvPr id="6" name="TextBox 6"/>
          <p:cNvSpPr txBox="1"/>
          <p:nvPr/>
        </p:nvSpPr>
        <p:spPr>
          <a:xfrm>
            <a:off x="2700292" y="6883085"/>
            <a:ext cx="8433304" cy="1154162"/>
          </a:xfrm>
          <a:prstGeom prst="rect">
            <a:avLst/>
          </a:prstGeom>
        </p:spPr>
        <p:txBody>
          <a:bodyPr lIns="0" tIns="0" rIns="0" bIns="0" rtlCol="0" anchor="t">
            <a:spAutoFit/>
          </a:bodyPr>
          <a:lstStyle/>
          <a:p>
            <a:pPr>
              <a:lnSpc>
                <a:spcPts val="4500"/>
              </a:lnSpc>
            </a:pPr>
            <a:r>
              <a:rPr lang="en-US" sz="3000" spc="30" dirty="0">
                <a:solidFill>
                  <a:srgbClr val="5D7963"/>
                </a:solidFill>
                <a:latin typeface="Aileron Regular"/>
              </a:rPr>
              <a:t>Reducing tax rate reduces entitlement, </a:t>
            </a:r>
            <a:r>
              <a:rPr lang="en-US" sz="3000" spc="30" dirty="0" smtClean="0">
                <a:solidFill>
                  <a:srgbClr val="5D7963"/>
                </a:solidFill>
                <a:latin typeface="Aileron Regular"/>
              </a:rPr>
              <a:t>so the </a:t>
            </a:r>
            <a:r>
              <a:rPr lang="en-US" sz="3000" spc="30" dirty="0">
                <a:solidFill>
                  <a:srgbClr val="5D7963"/>
                </a:solidFill>
                <a:latin typeface="Aileron Regular"/>
              </a:rPr>
              <a:t>district has less with which to educate students.</a:t>
            </a:r>
          </a:p>
        </p:txBody>
      </p:sp>
      <p:sp>
        <p:nvSpPr>
          <p:cNvPr id="7" name="AutoShape 7"/>
          <p:cNvSpPr/>
          <p:nvPr/>
        </p:nvSpPr>
        <p:spPr>
          <a:xfrm rot="-10800000">
            <a:off x="1028700" y="7024291"/>
            <a:ext cx="1128976" cy="1040438"/>
          </a:xfrm>
          <a:prstGeom prst="rect">
            <a:avLst/>
          </a:prstGeom>
          <a:solidFill>
            <a:srgbClr val="5D7963">
              <a:alpha val="9804"/>
            </a:srgbClr>
          </a:solidFill>
        </p:spPr>
      </p:sp>
      <p:sp>
        <p:nvSpPr>
          <p:cNvPr id="8" name="TextBox 8"/>
          <p:cNvSpPr txBox="1"/>
          <p:nvPr/>
        </p:nvSpPr>
        <p:spPr>
          <a:xfrm>
            <a:off x="2700705" y="8157423"/>
            <a:ext cx="8235062" cy="1154162"/>
          </a:xfrm>
          <a:prstGeom prst="rect">
            <a:avLst/>
          </a:prstGeom>
        </p:spPr>
        <p:txBody>
          <a:bodyPr lIns="0" tIns="0" rIns="0" bIns="0" rtlCol="0" anchor="t">
            <a:spAutoFit/>
          </a:bodyPr>
          <a:lstStyle/>
          <a:p>
            <a:pPr>
              <a:lnSpc>
                <a:spcPts val="4500"/>
              </a:lnSpc>
            </a:pPr>
            <a:r>
              <a:rPr lang="en-US" sz="3000" spc="30" dirty="0">
                <a:solidFill>
                  <a:srgbClr val="5D7963"/>
                </a:solidFill>
                <a:latin typeface="Aileron Regular"/>
              </a:rPr>
              <a:t>Taxpayers may pay less, but district could still pay </a:t>
            </a:r>
            <a:r>
              <a:rPr lang="en-US" sz="3000" spc="30" dirty="0" smtClean="0">
                <a:solidFill>
                  <a:srgbClr val="5D7963"/>
                </a:solidFill>
                <a:latin typeface="Aileron Regular"/>
              </a:rPr>
              <a:t>about the </a:t>
            </a:r>
            <a:r>
              <a:rPr lang="en-US" sz="3000" spc="30" dirty="0">
                <a:solidFill>
                  <a:srgbClr val="5D7963"/>
                </a:solidFill>
                <a:latin typeface="Aileron Regular"/>
              </a:rPr>
              <a:t>same in </a:t>
            </a:r>
            <a:r>
              <a:rPr lang="en-US" sz="3000" spc="30" dirty="0" smtClean="0">
                <a:solidFill>
                  <a:srgbClr val="5D7963"/>
                </a:solidFill>
                <a:latin typeface="Aileron Regular"/>
              </a:rPr>
              <a:t>recapture.</a:t>
            </a:r>
            <a:endParaRPr lang="en-US" sz="3000" spc="30" dirty="0">
              <a:solidFill>
                <a:srgbClr val="5D7963"/>
              </a:solidFill>
              <a:latin typeface="Aileron Regular"/>
            </a:endParaRPr>
          </a:p>
        </p:txBody>
      </p:sp>
      <p:sp>
        <p:nvSpPr>
          <p:cNvPr id="9" name="AutoShape 9"/>
          <p:cNvSpPr/>
          <p:nvPr/>
        </p:nvSpPr>
        <p:spPr>
          <a:xfrm rot="-10800000">
            <a:off x="1028700" y="8275746"/>
            <a:ext cx="1066167" cy="982554"/>
          </a:xfrm>
          <a:prstGeom prst="rect">
            <a:avLst/>
          </a:prstGeom>
          <a:solidFill>
            <a:srgbClr val="5D7963">
              <a:alpha val="9804"/>
            </a:srgbClr>
          </a:solidFill>
        </p:spPr>
      </p:sp>
      <p:sp>
        <p:nvSpPr>
          <p:cNvPr id="10" name="AutoShape 10"/>
          <p:cNvSpPr/>
          <p:nvPr/>
        </p:nvSpPr>
        <p:spPr>
          <a:xfrm>
            <a:off x="10420038" y="4174337"/>
            <a:ext cx="1753429" cy="1938326"/>
          </a:xfrm>
          <a:prstGeom prst="rect">
            <a:avLst/>
          </a:prstGeom>
          <a:solidFill>
            <a:srgbClr val="5D7963"/>
          </a:solidFill>
        </p:spPr>
      </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6849" y="5780117"/>
            <a:ext cx="732887" cy="947189"/>
          </a:xfrm>
          <a:prstGeom prst="rect">
            <a:avLst/>
          </a:prstGeom>
        </p:spPr>
      </p:pic>
      <p:sp>
        <p:nvSpPr>
          <p:cNvPr id="12" name="TextBox 12"/>
          <p:cNvSpPr txBox="1"/>
          <p:nvPr/>
        </p:nvSpPr>
        <p:spPr>
          <a:xfrm>
            <a:off x="10935768" y="4699635"/>
            <a:ext cx="3342259" cy="840105"/>
          </a:xfrm>
          <a:prstGeom prst="rect">
            <a:avLst/>
          </a:prstGeom>
        </p:spPr>
        <p:txBody>
          <a:bodyPr lIns="0" tIns="0" rIns="0" bIns="0" rtlCol="0" anchor="t">
            <a:spAutoFit/>
          </a:bodyPr>
          <a:lstStyle/>
          <a:p>
            <a:pPr>
              <a:lnSpc>
                <a:spcPts val="3359"/>
              </a:lnSpc>
            </a:pPr>
            <a:r>
              <a:rPr lang="en-US" sz="2400" spc="192" dirty="0">
                <a:solidFill>
                  <a:srgbClr val="FFFFFF"/>
                </a:solidFill>
                <a:latin typeface="Aileron Heavy"/>
              </a:rPr>
              <a:t>COMMON MISPERCEPTIONS</a:t>
            </a:r>
          </a:p>
        </p:txBody>
      </p:sp>
      <p:sp>
        <p:nvSpPr>
          <p:cNvPr id="13" name="TextBox 13"/>
          <p:cNvSpPr txBox="1"/>
          <p:nvPr/>
        </p:nvSpPr>
        <p:spPr>
          <a:xfrm>
            <a:off x="1028700" y="1019175"/>
            <a:ext cx="9907067" cy="3438525"/>
          </a:xfrm>
          <a:prstGeom prst="rect">
            <a:avLst/>
          </a:prstGeom>
        </p:spPr>
        <p:txBody>
          <a:bodyPr lIns="0" tIns="0" rIns="0" bIns="0" rtlCol="0" anchor="t">
            <a:spAutoFit/>
          </a:bodyPr>
          <a:lstStyle/>
          <a:p>
            <a:pPr>
              <a:lnSpc>
                <a:spcPts val="9000"/>
              </a:lnSpc>
            </a:pPr>
            <a:r>
              <a:rPr lang="en-US" sz="7500" spc="150" dirty="0">
                <a:solidFill>
                  <a:srgbClr val="5D7963"/>
                </a:solidFill>
                <a:latin typeface="Aileron Heavy"/>
              </a:rPr>
              <a:t>If a district reduces its tax rate, it reduces recapture</a:t>
            </a: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6849" y="7019090"/>
            <a:ext cx="732887" cy="947189"/>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6849" y="8275746"/>
            <a:ext cx="732887" cy="94718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888285954"/>
              </p:ext>
            </p:extLst>
          </p:nvPr>
        </p:nvGraphicFramePr>
        <p:xfrm>
          <a:off x="1219200" y="1943100"/>
          <a:ext cx="15697200" cy="7696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47800" y="876300"/>
            <a:ext cx="15468600" cy="769441"/>
          </a:xfrm>
          <a:prstGeom prst="rect">
            <a:avLst/>
          </a:prstGeom>
          <a:noFill/>
        </p:spPr>
        <p:txBody>
          <a:bodyPr wrap="square" rtlCol="0">
            <a:spAutoFit/>
          </a:bodyPr>
          <a:lstStyle/>
          <a:p>
            <a:r>
              <a:rPr lang="en-US" sz="4400" b="1" dirty="0" smtClean="0"/>
              <a:t>Recapture and M&amp;O Tax Rates in Dripping Springs ISD 2013-2022</a:t>
            </a:r>
            <a:endParaRPr lang="en-US" sz="4400" b="1" dirty="0"/>
          </a:p>
        </p:txBody>
      </p:sp>
    </p:spTree>
    <p:extLst>
      <p:ext uri="{BB962C8B-B14F-4D97-AF65-F5344CB8AC3E}">
        <p14:creationId xmlns:p14="http://schemas.microsoft.com/office/powerpoint/2010/main" val="4191572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156" y="876300"/>
            <a:ext cx="14661244" cy="1143000"/>
          </a:xfrm>
        </p:spPr>
        <p:txBody>
          <a:bodyPr>
            <a:noAutofit/>
          </a:bodyPr>
          <a:lstStyle/>
          <a:p>
            <a:r>
              <a:rPr lang="en-US" b="1" dirty="0" smtClean="0"/>
              <a:t>Maintenance &amp; Operations Tax </a:t>
            </a:r>
            <a:r>
              <a:rPr lang="en-US" b="1" dirty="0" smtClean="0"/>
              <a:t>Rate in DSISD 2021-22</a:t>
            </a:r>
            <a:endParaRPr lang="en-US" b="1" dirty="0"/>
          </a:p>
        </p:txBody>
      </p:sp>
      <p:sp>
        <p:nvSpPr>
          <p:cNvPr id="4" name="Rectangle 3"/>
          <p:cNvSpPr/>
          <p:nvPr/>
        </p:nvSpPr>
        <p:spPr>
          <a:xfrm>
            <a:off x="1493156" y="3722915"/>
            <a:ext cx="1535795" cy="5860473"/>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Rectangle 4"/>
          <p:cNvSpPr/>
          <p:nvPr/>
        </p:nvSpPr>
        <p:spPr>
          <a:xfrm>
            <a:off x="1493156" y="2903518"/>
            <a:ext cx="1535795" cy="819398"/>
          </a:xfrm>
          <a:prstGeom prst="rect">
            <a:avLst/>
          </a:prstGeom>
          <a:solidFill>
            <a:srgbClr val="FFCC6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Rectangle 5"/>
          <p:cNvSpPr/>
          <p:nvPr/>
        </p:nvSpPr>
        <p:spPr>
          <a:xfrm>
            <a:off x="1493156" y="2019300"/>
            <a:ext cx="1535795" cy="884217"/>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TextBox 6"/>
          <p:cNvSpPr txBox="1"/>
          <p:nvPr/>
        </p:nvSpPr>
        <p:spPr>
          <a:xfrm>
            <a:off x="3260272" y="6351734"/>
            <a:ext cx="12735791" cy="3231654"/>
          </a:xfrm>
          <a:prstGeom prst="rect">
            <a:avLst/>
          </a:prstGeom>
          <a:solidFill>
            <a:schemeClr val="bg1">
              <a:lumMod val="95000"/>
            </a:schemeClr>
          </a:solidFill>
        </p:spPr>
        <p:txBody>
          <a:bodyPr wrap="square" rtlCol="0">
            <a:spAutoFit/>
          </a:bodyPr>
          <a:lstStyle/>
          <a:p>
            <a:r>
              <a:rPr lang="en-US" sz="3900" b="1" dirty="0"/>
              <a:t>Tier 1 – “Silver Pennies”</a:t>
            </a:r>
          </a:p>
          <a:p>
            <a:pPr marL="514350" indent="-514350">
              <a:buFont typeface="Arial" panose="020B0604020202020204" pitchFamily="34" charset="0"/>
              <a:buChar char="•"/>
            </a:pPr>
            <a:r>
              <a:rPr lang="en-US" sz="3300" dirty="0"/>
              <a:t>Currently taxing at $</a:t>
            </a:r>
            <a:r>
              <a:rPr lang="en-US" sz="3300" dirty="0" smtClean="0"/>
              <a:t>0.822 </a:t>
            </a:r>
            <a:r>
              <a:rPr lang="en-US" sz="3300" dirty="0"/>
              <a:t>Tier 1 rate</a:t>
            </a:r>
          </a:p>
          <a:p>
            <a:pPr marL="514350" indent="-514350">
              <a:buFont typeface="Arial" panose="020B0604020202020204" pitchFamily="34" charset="0"/>
              <a:buChar char="•"/>
            </a:pPr>
            <a:r>
              <a:rPr lang="en-US" sz="3300" dirty="0"/>
              <a:t>Rate will continue to be compressed over </a:t>
            </a:r>
            <a:r>
              <a:rPr lang="en-US" sz="3300" dirty="0" smtClean="0"/>
              <a:t>time, up to the “equity floor</a:t>
            </a:r>
            <a:r>
              <a:rPr lang="en-US" sz="3300" dirty="0"/>
              <a:t>”</a:t>
            </a:r>
          </a:p>
          <a:p>
            <a:pPr marL="514350" indent="-514350">
              <a:buFont typeface="Arial" panose="020B0604020202020204" pitchFamily="34" charset="0"/>
              <a:buChar char="•"/>
            </a:pPr>
            <a:r>
              <a:rPr lang="en-US" sz="3300" dirty="0"/>
              <a:t>R</a:t>
            </a:r>
            <a:r>
              <a:rPr lang="en-US" sz="3300" dirty="0"/>
              <a:t>evenue in excess of entitlement recaptured at a rate of </a:t>
            </a:r>
            <a:r>
              <a:rPr lang="en-US" sz="3300" dirty="0" smtClean="0"/>
              <a:t>about 14% this year (likely to rise next year)</a:t>
            </a:r>
            <a:endParaRPr lang="en-US" sz="3300" dirty="0"/>
          </a:p>
        </p:txBody>
      </p:sp>
      <p:sp>
        <p:nvSpPr>
          <p:cNvPr id="8" name="TextBox 7"/>
          <p:cNvSpPr txBox="1"/>
          <p:nvPr/>
        </p:nvSpPr>
        <p:spPr>
          <a:xfrm>
            <a:off x="3260271" y="3971726"/>
            <a:ext cx="12735791" cy="2215991"/>
          </a:xfrm>
          <a:prstGeom prst="rect">
            <a:avLst/>
          </a:prstGeom>
          <a:solidFill>
            <a:srgbClr val="FFF2AF"/>
          </a:solidFill>
        </p:spPr>
        <p:txBody>
          <a:bodyPr wrap="square" rtlCol="0">
            <a:spAutoFit/>
          </a:bodyPr>
          <a:lstStyle/>
          <a:p>
            <a:r>
              <a:rPr lang="en-US" sz="3900" b="1" dirty="0"/>
              <a:t>Tier 2 – “Golden Pennies”</a:t>
            </a:r>
          </a:p>
          <a:p>
            <a:pPr marL="514350" indent="-514350">
              <a:buFont typeface="Arial" panose="020B0604020202020204" pitchFamily="34" charset="0"/>
              <a:buChar char="•"/>
            </a:pPr>
            <a:r>
              <a:rPr lang="en-US" sz="3300" dirty="0"/>
              <a:t>Currently taxing at $</a:t>
            </a:r>
            <a:r>
              <a:rPr lang="en-US" sz="3300" dirty="0" smtClean="0"/>
              <a:t>0.08 </a:t>
            </a:r>
            <a:r>
              <a:rPr lang="en-US" sz="3300" dirty="0"/>
              <a:t>of a possible $0.08 </a:t>
            </a:r>
            <a:endParaRPr lang="en-US" sz="3300" dirty="0" smtClean="0"/>
          </a:p>
          <a:p>
            <a:pPr marL="514350" indent="-514350">
              <a:buFont typeface="Arial" panose="020B0604020202020204" pitchFamily="34" charset="0"/>
              <a:buChar char="•"/>
            </a:pPr>
            <a:r>
              <a:rPr lang="en-US" sz="3300" u="sng" dirty="0" smtClean="0"/>
              <a:t>NOT</a:t>
            </a:r>
            <a:r>
              <a:rPr lang="en-US" sz="3300" dirty="0" smtClean="0"/>
              <a:t> </a:t>
            </a:r>
            <a:r>
              <a:rPr lang="en-US" sz="3300" dirty="0"/>
              <a:t>subject to recapture - </a:t>
            </a:r>
            <a:r>
              <a:rPr lang="en-US" sz="3300" dirty="0" smtClean="0"/>
              <a:t>$98.56/penny/WADA ($13.58/penny/WADA from State, remainder from DSISD taxpayers)</a:t>
            </a:r>
            <a:endParaRPr lang="en-US" sz="3300" dirty="0"/>
          </a:p>
        </p:txBody>
      </p:sp>
      <p:sp>
        <p:nvSpPr>
          <p:cNvPr id="9" name="TextBox 8"/>
          <p:cNvSpPr txBox="1"/>
          <p:nvPr/>
        </p:nvSpPr>
        <p:spPr>
          <a:xfrm>
            <a:off x="3260272" y="2099549"/>
            <a:ext cx="12735791" cy="1708160"/>
          </a:xfrm>
          <a:prstGeom prst="rect">
            <a:avLst/>
          </a:prstGeom>
          <a:solidFill>
            <a:schemeClr val="accent6">
              <a:lumMod val="40000"/>
              <a:lumOff val="60000"/>
            </a:schemeClr>
          </a:solidFill>
        </p:spPr>
        <p:txBody>
          <a:bodyPr wrap="square" rtlCol="0">
            <a:spAutoFit/>
          </a:bodyPr>
          <a:lstStyle/>
          <a:p>
            <a:r>
              <a:rPr lang="en-US" sz="3900" b="1" dirty="0"/>
              <a:t>Tier 2 – “Copper Pennies”</a:t>
            </a:r>
          </a:p>
          <a:p>
            <a:pPr marL="514350" indent="-514350">
              <a:buFont typeface="Arial" panose="020B0604020202020204" pitchFamily="34" charset="0"/>
              <a:buChar char="•"/>
            </a:pPr>
            <a:r>
              <a:rPr lang="en-US" sz="3300" dirty="0" smtClean="0"/>
              <a:t>Currently taxing at $0.0583 of up </a:t>
            </a:r>
            <a:r>
              <a:rPr lang="en-US" sz="3300" dirty="0"/>
              <a:t>to </a:t>
            </a:r>
            <a:r>
              <a:rPr lang="en-US" sz="3300" dirty="0" smtClean="0"/>
              <a:t>possible $0.09 (with election)</a:t>
            </a:r>
            <a:endParaRPr lang="en-US" sz="3300" dirty="0"/>
          </a:p>
          <a:p>
            <a:pPr marL="514350" indent="-514350">
              <a:buFont typeface="Arial" panose="020B0604020202020204" pitchFamily="34" charset="0"/>
              <a:buChar char="•"/>
            </a:pPr>
            <a:r>
              <a:rPr lang="en-US" sz="3300" dirty="0" smtClean="0"/>
              <a:t>$49.28/penny/WADA yield, above that recaptured</a:t>
            </a:r>
            <a:endParaRPr lang="en-US" sz="3300" dirty="0"/>
          </a:p>
        </p:txBody>
      </p:sp>
    </p:spTree>
    <p:extLst>
      <p:ext uri="{BB962C8B-B14F-4D97-AF65-F5344CB8AC3E}">
        <p14:creationId xmlns:p14="http://schemas.microsoft.com/office/powerpoint/2010/main" val="346350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9823170"/>
              </p:ext>
            </p:extLst>
          </p:nvPr>
        </p:nvGraphicFramePr>
        <p:xfrm>
          <a:off x="1219200" y="2476500"/>
          <a:ext cx="15468598" cy="412877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599593486"/>
                    </a:ext>
                  </a:extLst>
                </a:gridCol>
                <a:gridCol w="1676400">
                  <a:extLst>
                    <a:ext uri="{9D8B030D-6E8A-4147-A177-3AD203B41FA5}">
                      <a16:colId xmlns:a16="http://schemas.microsoft.com/office/drawing/2014/main" val="4272253676"/>
                    </a:ext>
                  </a:extLst>
                </a:gridCol>
                <a:gridCol w="1752600">
                  <a:extLst>
                    <a:ext uri="{9D8B030D-6E8A-4147-A177-3AD203B41FA5}">
                      <a16:colId xmlns:a16="http://schemas.microsoft.com/office/drawing/2014/main" val="227912554"/>
                    </a:ext>
                  </a:extLst>
                </a:gridCol>
                <a:gridCol w="2286000">
                  <a:extLst>
                    <a:ext uri="{9D8B030D-6E8A-4147-A177-3AD203B41FA5}">
                      <a16:colId xmlns:a16="http://schemas.microsoft.com/office/drawing/2014/main" val="2941099127"/>
                    </a:ext>
                  </a:extLst>
                </a:gridCol>
                <a:gridCol w="2819400">
                  <a:extLst>
                    <a:ext uri="{9D8B030D-6E8A-4147-A177-3AD203B41FA5}">
                      <a16:colId xmlns:a16="http://schemas.microsoft.com/office/drawing/2014/main" val="927075031"/>
                    </a:ext>
                  </a:extLst>
                </a:gridCol>
                <a:gridCol w="2611854">
                  <a:extLst>
                    <a:ext uri="{9D8B030D-6E8A-4147-A177-3AD203B41FA5}">
                      <a16:colId xmlns:a16="http://schemas.microsoft.com/office/drawing/2014/main" val="3445742158"/>
                    </a:ext>
                  </a:extLst>
                </a:gridCol>
                <a:gridCol w="2645944">
                  <a:extLst>
                    <a:ext uri="{9D8B030D-6E8A-4147-A177-3AD203B41FA5}">
                      <a16:colId xmlns:a16="http://schemas.microsoft.com/office/drawing/2014/main" val="1093510077"/>
                    </a:ext>
                  </a:extLst>
                </a:gridCol>
              </a:tblGrid>
              <a:tr h="825500">
                <a:tc>
                  <a:txBody>
                    <a:bodyPr/>
                    <a:lstStyle/>
                    <a:p>
                      <a:pPr algn="l" fontAlgn="b"/>
                      <a:endParaRPr lang="en-US" sz="4000" b="0" i="0" u="none" strike="noStrike" dirty="0">
                        <a:solidFill>
                          <a:srgbClr val="000000"/>
                        </a:solidFill>
                        <a:effectLst/>
                        <a:latin typeface="Calibri" panose="020F0502020204030204" pitchFamily="34" charset="0"/>
                      </a:endParaRPr>
                    </a:p>
                  </a:txBody>
                  <a:tcPr marL="6350" marR="6350" marT="6350" marB="0" anchor="b">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2C5E32"/>
                    </a:solidFill>
                  </a:tcPr>
                </a:tc>
                <a:tc>
                  <a:txBody>
                    <a:bodyPr/>
                    <a:lstStyle/>
                    <a:p>
                      <a:pPr algn="ctr" fontAlgn="b"/>
                      <a:r>
                        <a:rPr lang="en-US" sz="3600" b="1" i="0" u="none" strike="noStrike" dirty="0">
                          <a:solidFill>
                            <a:schemeClr val="bg1"/>
                          </a:solidFill>
                          <a:effectLst/>
                          <a:latin typeface="Calibri" panose="020F0502020204030204" pitchFamily="34" charset="0"/>
                        </a:rPr>
                        <a:t>Current </a:t>
                      </a:r>
                      <a:endParaRPr lang="en-US" sz="3600" b="1" i="0" u="none" strike="noStrike" dirty="0" smtClean="0">
                        <a:solidFill>
                          <a:schemeClr val="bg1"/>
                        </a:solidFill>
                        <a:effectLst/>
                        <a:latin typeface="Calibri" panose="020F0502020204030204" pitchFamily="34" charset="0"/>
                      </a:endParaRPr>
                    </a:p>
                    <a:p>
                      <a:pPr algn="ctr" fontAlgn="b"/>
                      <a:r>
                        <a:rPr lang="en-US" sz="3600" b="1" i="0" u="none" strike="noStrike" dirty="0" smtClean="0">
                          <a:solidFill>
                            <a:schemeClr val="bg1"/>
                          </a:solidFill>
                          <a:effectLst/>
                          <a:latin typeface="Calibri" panose="020F0502020204030204" pitchFamily="34" charset="0"/>
                        </a:rPr>
                        <a:t>Tax </a:t>
                      </a:r>
                      <a:r>
                        <a:rPr lang="en-US" sz="3600" b="1" i="0" u="none" strike="noStrike" dirty="0">
                          <a:solidFill>
                            <a:schemeClr val="bg1"/>
                          </a:solidFill>
                          <a:effectLst/>
                          <a:latin typeface="Calibri" panose="020F0502020204030204" pitchFamily="34" charset="0"/>
                        </a:rPr>
                        <a:t>Rate</a:t>
                      </a:r>
                    </a:p>
                  </a:txBody>
                  <a:tcPr marL="6350" marR="6350" marT="635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2C5E32"/>
                    </a:solidFill>
                  </a:tcPr>
                </a:tc>
                <a:tc>
                  <a:txBody>
                    <a:bodyPr/>
                    <a:lstStyle/>
                    <a:p>
                      <a:pPr algn="ctr" fontAlgn="b"/>
                      <a:r>
                        <a:rPr lang="en-US" sz="3600" b="1" i="0" u="none" strike="noStrike" dirty="0" smtClean="0">
                          <a:solidFill>
                            <a:schemeClr val="bg1"/>
                          </a:solidFill>
                          <a:effectLst/>
                          <a:latin typeface="Calibri" panose="020F0502020204030204" pitchFamily="34" charset="0"/>
                        </a:rPr>
                        <a:t>Penny/ WADA</a:t>
                      </a:r>
                    </a:p>
                    <a:p>
                      <a:pPr algn="ctr" fontAlgn="b"/>
                      <a:r>
                        <a:rPr lang="en-US" sz="3600" b="1" i="0" u="none" strike="noStrike" dirty="0" smtClean="0">
                          <a:solidFill>
                            <a:schemeClr val="bg1"/>
                          </a:solidFill>
                          <a:effectLst/>
                          <a:latin typeface="Calibri" panose="020F0502020204030204" pitchFamily="34" charset="0"/>
                        </a:rPr>
                        <a:t>Yield</a:t>
                      </a:r>
                      <a:endParaRPr lang="en-US" sz="3600" b="1" i="0" u="none" strike="noStrike" dirty="0">
                        <a:solidFill>
                          <a:schemeClr val="bg1"/>
                        </a:solidFill>
                        <a:effectLst/>
                        <a:latin typeface="Calibri" panose="020F0502020204030204" pitchFamily="34" charset="0"/>
                      </a:endParaRPr>
                    </a:p>
                  </a:txBody>
                  <a:tcPr marL="6350" marR="6350" marT="635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2C5E32"/>
                    </a:solidFill>
                  </a:tcPr>
                </a:tc>
                <a:tc>
                  <a:txBody>
                    <a:bodyPr/>
                    <a:lstStyle/>
                    <a:p>
                      <a:pPr algn="ctr" fontAlgn="b"/>
                      <a:r>
                        <a:rPr lang="en-US" sz="3600" b="1" i="0" u="none" strike="noStrike" dirty="0" smtClean="0">
                          <a:solidFill>
                            <a:schemeClr val="bg1"/>
                          </a:solidFill>
                          <a:effectLst/>
                          <a:latin typeface="Calibri" panose="020F0502020204030204" pitchFamily="34" charset="0"/>
                        </a:rPr>
                        <a:t>% Recaptured</a:t>
                      </a:r>
                      <a:endParaRPr lang="en-US" sz="3600" b="1" i="0" u="none" strike="noStrike" dirty="0">
                        <a:solidFill>
                          <a:schemeClr val="bg1"/>
                        </a:solidFill>
                        <a:effectLst/>
                        <a:latin typeface="Calibri" panose="020F0502020204030204" pitchFamily="34" charset="0"/>
                      </a:endParaRPr>
                    </a:p>
                  </a:txBody>
                  <a:tcPr marL="6350" marR="6350" marT="635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2C5E32"/>
                    </a:solidFill>
                  </a:tcPr>
                </a:tc>
                <a:tc>
                  <a:txBody>
                    <a:bodyPr/>
                    <a:lstStyle/>
                    <a:p>
                      <a:pPr algn="ctr" fontAlgn="b"/>
                      <a:r>
                        <a:rPr lang="en-US" sz="3600" b="1" i="0" u="none" strike="noStrike" dirty="0">
                          <a:solidFill>
                            <a:schemeClr val="bg1"/>
                          </a:solidFill>
                          <a:effectLst/>
                          <a:latin typeface="Calibri" panose="020F0502020204030204" pitchFamily="34" charset="0"/>
                        </a:rPr>
                        <a:t>Per Penny </a:t>
                      </a:r>
                      <a:r>
                        <a:rPr lang="en-US" sz="3600" b="1" i="0" u="none" strike="noStrike" dirty="0" smtClean="0">
                          <a:solidFill>
                            <a:schemeClr val="bg1"/>
                          </a:solidFill>
                          <a:effectLst/>
                          <a:latin typeface="Calibri" panose="020F0502020204030204" pitchFamily="34" charset="0"/>
                        </a:rPr>
                        <a:t>Yield </a:t>
                      </a:r>
                    </a:p>
                  </a:txBody>
                  <a:tcPr marL="6350" marR="6350" marT="635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2C5E32"/>
                    </a:solidFill>
                  </a:tcPr>
                </a:tc>
                <a:tc>
                  <a:txBody>
                    <a:bodyPr/>
                    <a:lstStyle/>
                    <a:p>
                      <a:pPr algn="ctr" fontAlgn="b"/>
                      <a:r>
                        <a:rPr lang="en-US" sz="3600" b="1" i="0" u="none" strike="noStrike" dirty="0" smtClean="0">
                          <a:solidFill>
                            <a:schemeClr val="bg1"/>
                          </a:solidFill>
                          <a:effectLst/>
                          <a:latin typeface="Calibri" panose="020F0502020204030204" pitchFamily="34" charset="0"/>
                        </a:rPr>
                        <a:t>Local</a:t>
                      </a:r>
                      <a:r>
                        <a:rPr lang="en-US" sz="3600" b="1" i="0" u="none" strike="noStrike" baseline="0" dirty="0" smtClean="0">
                          <a:solidFill>
                            <a:schemeClr val="bg1"/>
                          </a:solidFill>
                          <a:effectLst/>
                          <a:latin typeface="Calibri" panose="020F0502020204030204" pitchFamily="34" charset="0"/>
                        </a:rPr>
                        <a:t> Tax </a:t>
                      </a:r>
                      <a:r>
                        <a:rPr lang="en-US" sz="3600" b="1" i="0" u="none" strike="noStrike" dirty="0" smtClean="0">
                          <a:solidFill>
                            <a:schemeClr val="bg1"/>
                          </a:solidFill>
                          <a:effectLst/>
                          <a:latin typeface="Calibri" panose="020F0502020204030204" pitchFamily="34" charset="0"/>
                        </a:rPr>
                        <a:t>Revenue</a:t>
                      </a:r>
                      <a:r>
                        <a:rPr lang="en-US" sz="3600" b="1" i="0" u="none" strike="noStrike" baseline="0" dirty="0" smtClean="0">
                          <a:solidFill>
                            <a:schemeClr val="bg1"/>
                          </a:solidFill>
                          <a:effectLst/>
                          <a:latin typeface="Calibri" panose="020F0502020204030204" pitchFamily="34" charset="0"/>
                        </a:rPr>
                        <a:t> </a:t>
                      </a:r>
                    </a:p>
                  </a:txBody>
                  <a:tcPr marL="6350" marR="6350" marT="635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2C5E32"/>
                    </a:solidFill>
                  </a:tcPr>
                </a:tc>
                <a:tc>
                  <a:txBody>
                    <a:bodyPr/>
                    <a:lstStyle/>
                    <a:p>
                      <a:pPr algn="ctr" fontAlgn="b"/>
                      <a:r>
                        <a:rPr lang="en-US" sz="3600" b="1" i="0" u="none" strike="noStrike" dirty="0">
                          <a:solidFill>
                            <a:schemeClr val="bg1"/>
                          </a:solidFill>
                          <a:effectLst/>
                          <a:latin typeface="Calibri" panose="020F0502020204030204" pitchFamily="34" charset="0"/>
                        </a:rPr>
                        <a:t>% of </a:t>
                      </a:r>
                      <a:r>
                        <a:rPr lang="en-US" sz="3600" b="1" i="0" u="none" strike="noStrike" dirty="0" smtClean="0">
                          <a:solidFill>
                            <a:schemeClr val="bg1"/>
                          </a:solidFill>
                          <a:effectLst/>
                          <a:latin typeface="Calibri" panose="020F0502020204030204" pitchFamily="34" charset="0"/>
                        </a:rPr>
                        <a:t>Local </a:t>
                      </a:r>
                    </a:p>
                    <a:p>
                      <a:pPr algn="ctr" fontAlgn="b"/>
                      <a:r>
                        <a:rPr lang="en-US" sz="3600" b="1" i="0" u="none" strike="noStrike" dirty="0" smtClean="0">
                          <a:solidFill>
                            <a:schemeClr val="bg1"/>
                          </a:solidFill>
                          <a:effectLst/>
                          <a:latin typeface="Calibri" panose="020F0502020204030204" pitchFamily="34" charset="0"/>
                        </a:rPr>
                        <a:t>Tax Revenue </a:t>
                      </a:r>
                    </a:p>
                  </a:txBody>
                  <a:tcPr marL="6350" marR="6350" marT="6350" marB="0" anchor="b">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2C5E32"/>
                    </a:solidFill>
                  </a:tcPr>
                </a:tc>
                <a:extLst>
                  <a:ext uri="{0D108BD9-81ED-4DB2-BD59-A6C34878D82A}">
                    <a16:rowId xmlns:a16="http://schemas.microsoft.com/office/drawing/2014/main" val="3673439758"/>
                  </a:ext>
                </a:extLst>
              </a:tr>
              <a:tr h="825500">
                <a:tc>
                  <a:txBody>
                    <a:bodyPr/>
                    <a:lstStyle/>
                    <a:p>
                      <a:pPr algn="l" fontAlgn="b"/>
                      <a:r>
                        <a:rPr lang="en-US" sz="4000" b="0" i="0" u="none" strike="noStrike" dirty="0">
                          <a:solidFill>
                            <a:srgbClr val="000000"/>
                          </a:solidFill>
                          <a:effectLst/>
                          <a:latin typeface="Calibri" panose="020F0502020204030204" pitchFamily="34" charset="0"/>
                        </a:rPr>
                        <a:t>Copper</a:t>
                      </a:r>
                    </a:p>
                  </a:txBody>
                  <a:tcPr marL="6350" marR="6350" marT="6350" marB="0" anchor="b">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n-US" sz="4000" b="0" i="0" u="none" strike="noStrike" dirty="0">
                          <a:solidFill>
                            <a:srgbClr val="000000"/>
                          </a:solidFill>
                          <a:effectLst/>
                          <a:latin typeface="Calibri" panose="020F0502020204030204" pitchFamily="34" charset="0"/>
                        </a:rPr>
                        <a:t>$0.058</a:t>
                      </a:r>
                    </a:p>
                  </a:txBody>
                  <a:tcPr marL="6350" marR="6350" marT="635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n-US" sz="4000" b="0" i="0" u="none" strike="noStrike" dirty="0" smtClean="0">
                          <a:solidFill>
                            <a:srgbClr val="000000"/>
                          </a:solidFill>
                          <a:effectLst/>
                          <a:latin typeface="Calibri" panose="020F0502020204030204" pitchFamily="34" charset="0"/>
                        </a:rPr>
                        <a:t>$49.28</a:t>
                      </a:r>
                      <a:endParaRPr lang="en-US" sz="4000" b="0" i="0" u="none" strike="noStrike" dirty="0">
                        <a:solidFill>
                          <a:srgbClr val="000000"/>
                        </a:solidFill>
                        <a:effectLst/>
                        <a:latin typeface="Calibri" panose="020F0502020204030204" pitchFamily="34" charset="0"/>
                      </a:endParaRPr>
                    </a:p>
                  </a:txBody>
                  <a:tcPr marL="6350" marR="6350" marT="635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n-US" sz="4000" b="0" i="0" u="none" strike="noStrike" dirty="0" smtClean="0">
                          <a:solidFill>
                            <a:srgbClr val="000000"/>
                          </a:solidFill>
                          <a:effectLst/>
                          <a:latin typeface="Calibri" panose="020F0502020204030204" pitchFamily="34" charset="0"/>
                        </a:rPr>
                        <a:t>42%</a:t>
                      </a:r>
                      <a:endParaRPr lang="en-US" sz="4000" b="0" i="0" u="none" strike="noStrike" dirty="0">
                        <a:solidFill>
                          <a:srgbClr val="000000"/>
                        </a:solidFill>
                        <a:effectLst/>
                        <a:latin typeface="Calibri" panose="020F0502020204030204" pitchFamily="34" charset="0"/>
                      </a:endParaRPr>
                    </a:p>
                  </a:txBody>
                  <a:tcPr marL="6350" marR="6350" marT="635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n-US" sz="4000" b="0" i="0" u="none" strike="noStrike" dirty="0">
                          <a:solidFill>
                            <a:srgbClr val="000000"/>
                          </a:solidFill>
                          <a:effectLst/>
                          <a:latin typeface="Calibri" panose="020F0502020204030204" pitchFamily="34" charset="0"/>
                        </a:rPr>
                        <a:t>$</a:t>
                      </a:r>
                      <a:r>
                        <a:rPr lang="en-US" sz="4000" b="0" i="0" u="none" strike="noStrike" dirty="0" smtClean="0">
                          <a:solidFill>
                            <a:srgbClr val="000000"/>
                          </a:solidFill>
                          <a:effectLst/>
                          <a:latin typeface="Calibri" panose="020F0502020204030204" pitchFamily="34" charset="0"/>
                        </a:rPr>
                        <a:t>441,411 </a:t>
                      </a:r>
                      <a:endParaRPr lang="en-US" sz="4000" b="0" i="0" u="none" strike="noStrike" dirty="0">
                        <a:solidFill>
                          <a:srgbClr val="000000"/>
                        </a:solidFill>
                        <a:effectLst/>
                        <a:latin typeface="Calibri" panose="020F0502020204030204" pitchFamily="34" charset="0"/>
                      </a:endParaRPr>
                    </a:p>
                  </a:txBody>
                  <a:tcPr marL="6350" marR="6350" marT="635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fontAlgn="b"/>
                      <a:r>
                        <a:rPr lang="en-US" sz="4000" b="0" i="0" u="none" strike="noStrike" dirty="0">
                          <a:solidFill>
                            <a:srgbClr val="000000"/>
                          </a:solidFill>
                          <a:effectLst/>
                          <a:latin typeface="Calibri" panose="020F0502020204030204" pitchFamily="34" charset="0"/>
                        </a:rPr>
                        <a:t>$</a:t>
                      </a:r>
                      <a:r>
                        <a:rPr lang="en-US" sz="4000" b="0" i="0" u="none" strike="noStrike" dirty="0" smtClean="0">
                          <a:solidFill>
                            <a:srgbClr val="000000"/>
                          </a:solidFill>
                          <a:effectLst/>
                          <a:latin typeface="Calibri" panose="020F0502020204030204" pitchFamily="34" charset="0"/>
                        </a:rPr>
                        <a:t>2,560,183 </a:t>
                      </a:r>
                      <a:endParaRPr lang="en-US" sz="4000" b="0" i="0" u="none" strike="noStrike" dirty="0">
                        <a:solidFill>
                          <a:srgbClr val="000000"/>
                        </a:solidFill>
                        <a:effectLst/>
                        <a:latin typeface="Calibri" panose="020F0502020204030204" pitchFamily="34" charset="0"/>
                      </a:endParaRPr>
                    </a:p>
                  </a:txBody>
                  <a:tcPr marL="6350" marR="6350" marT="635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fontAlgn="b"/>
                      <a:r>
                        <a:rPr lang="en-US" sz="4000" b="0" i="0" u="none" strike="noStrike" dirty="0">
                          <a:solidFill>
                            <a:srgbClr val="000000"/>
                          </a:solidFill>
                          <a:effectLst/>
                          <a:latin typeface="Calibri" panose="020F0502020204030204" pitchFamily="34" charset="0"/>
                        </a:rPr>
                        <a:t>4%</a:t>
                      </a:r>
                    </a:p>
                  </a:txBody>
                  <a:tcPr marL="6350" marR="6350" marT="6350" marB="0" anchor="b">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739250716"/>
                  </a:ext>
                </a:extLst>
              </a:tr>
              <a:tr h="825500">
                <a:tc>
                  <a:txBody>
                    <a:bodyPr/>
                    <a:lstStyle/>
                    <a:p>
                      <a:pPr algn="l" fontAlgn="b"/>
                      <a:r>
                        <a:rPr lang="en-US" sz="4000" b="0" i="0" u="none" strike="noStrike" dirty="0">
                          <a:solidFill>
                            <a:srgbClr val="000000"/>
                          </a:solidFill>
                          <a:effectLst/>
                          <a:latin typeface="Calibri" panose="020F0502020204030204" pitchFamily="34" charset="0"/>
                        </a:rPr>
                        <a:t>Golden</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99"/>
                    </a:solidFill>
                  </a:tcPr>
                </a:tc>
                <a:tc>
                  <a:txBody>
                    <a:bodyPr/>
                    <a:lstStyle/>
                    <a:p>
                      <a:pPr algn="ctr" fontAlgn="b"/>
                      <a:r>
                        <a:rPr lang="en-US" sz="4000" b="0" i="0" u="none" strike="noStrike" dirty="0">
                          <a:solidFill>
                            <a:srgbClr val="000000"/>
                          </a:solidFill>
                          <a:effectLst/>
                          <a:latin typeface="Calibri" panose="020F0502020204030204" pitchFamily="34" charset="0"/>
                        </a:rPr>
                        <a:t>$0.080</a:t>
                      </a:r>
                    </a:p>
                  </a:txBody>
                  <a:tcPr marL="6350" marR="6350" marT="6350" marB="0" anchor="b">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99"/>
                    </a:solidFill>
                  </a:tcPr>
                </a:tc>
                <a:tc>
                  <a:txBody>
                    <a:bodyPr/>
                    <a:lstStyle/>
                    <a:p>
                      <a:pPr algn="ctr" fontAlgn="b"/>
                      <a:r>
                        <a:rPr lang="en-US" sz="4000" b="0" i="0" u="none" strike="noStrike" dirty="0" smtClean="0">
                          <a:solidFill>
                            <a:srgbClr val="000000"/>
                          </a:solidFill>
                          <a:effectLst/>
                          <a:latin typeface="Calibri" panose="020F0502020204030204" pitchFamily="34" charset="0"/>
                        </a:rPr>
                        <a:t>$98.56</a:t>
                      </a:r>
                      <a:endParaRPr lang="en-US" sz="4000" b="0" i="0" u="none" strike="noStrike" dirty="0">
                        <a:solidFill>
                          <a:srgbClr val="000000"/>
                        </a:solidFill>
                        <a:effectLst/>
                        <a:latin typeface="Calibri" panose="020F0502020204030204" pitchFamily="34" charset="0"/>
                      </a:endParaRPr>
                    </a:p>
                  </a:txBody>
                  <a:tcPr marL="6350" marR="6350" marT="635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99"/>
                    </a:solidFill>
                  </a:tcPr>
                </a:tc>
                <a:tc>
                  <a:txBody>
                    <a:bodyPr/>
                    <a:lstStyle/>
                    <a:p>
                      <a:pPr algn="ctr" fontAlgn="b"/>
                      <a:endParaRPr lang="en-US" sz="4000" b="0" i="0" u="none" strike="noStrike" dirty="0">
                        <a:solidFill>
                          <a:srgbClr val="000000"/>
                        </a:solidFill>
                        <a:effectLst/>
                        <a:latin typeface="Calibri" panose="020F0502020204030204" pitchFamily="34" charset="0"/>
                      </a:endParaRPr>
                    </a:p>
                  </a:txBody>
                  <a:tcPr marL="6350" marR="6350" marT="635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99"/>
                    </a:solidFill>
                  </a:tcPr>
                </a:tc>
                <a:tc>
                  <a:txBody>
                    <a:bodyPr/>
                    <a:lstStyle/>
                    <a:p>
                      <a:pPr algn="ctr" fontAlgn="b"/>
                      <a:r>
                        <a:rPr lang="en-US" sz="4000" b="0" i="0" u="none" strike="noStrike" dirty="0">
                          <a:solidFill>
                            <a:srgbClr val="000000"/>
                          </a:solidFill>
                          <a:effectLst/>
                          <a:latin typeface="Calibri" panose="020F0502020204030204" pitchFamily="34" charset="0"/>
                        </a:rPr>
                        <a:t>$</a:t>
                      </a:r>
                      <a:r>
                        <a:rPr lang="en-US" sz="4000" b="0" i="0" u="none" strike="noStrike" dirty="0" smtClean="0">
                          <a:solidFill>
                            <a:srgbClr val="000000"/>
                          </a:solidFill>
                          <a:effectLst/>
                          <a:latin typeface="Calibri" panose="020F0502020204030204" pitchFamily="34" charset="0"/>
                        </a:rPr>
                        <a:t>878,444 </a:t>
                      </a:r>
                      <a:endParaRPr lang="en-US" sz="4000" b="0" i="0" u="none" strike="noStrike" dirty="0">
                        <a:solidFill>
                          <a:srgbClr val="000000"/>
                        </a:solidFill>
                        <a:effectLst/>
                        <a:latin typeface="Calibri" panose="020F0502020204030204" pitchFamily="34" charset="0"/>
                      </a:endParaRPr>
                    </a:p>
                  </a:txBody>
                  <a:tcPr marL="6350" marR="6350" marT="635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99"/>
                    </a:solidFill>
                  </a:tcPr>
                </a:tc>
                <a:tc>
                  <a:txBody>
                    <a:bodyPr/>
                    <a:lstStyle/>
                    <a:p>
                      <a:pPr algn="r" fontAlgn="b"/>
                      <a:r>
                        <a:rPr lang="en-US" sz="4000" b="0" i="0" u="none" strike="noStrike" dirty="0" smtClean="0">
                          <a:solidFill>
                            <a:srgbClr val="000000"/>
                          </a:solidFill>
                          <a:effectLst/>
                          <a:latin typeface="Calibri" panose="020F0502020204030204" pitchFamily="34" charset="0"/>
                        </a:rPr>
                        <a:t>$6,059,370 </a:t>
                      </a:r>
                      <a:endParaRPr lang="en-US" sz="4000" b="0" i="0" u="none" strike="noStrike" dirty="0">
                        <a:solidFill>
                          <a:srgbClr val="000000"/>
                        </a:solidFill>
                        <a:effectLst/>
                        <a:latin typeface="Calibri" panose="020F0502020204030204" pitchFamily="34" charset="0"/>
                      </a:endParaRPr>
                    </a:p>
                  </a:txBody>
                  <a:tcPr marL="6350" marR="6350" marT="6350" marB="0" anchor="b">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99"/>
                    </a:solidFill>
                  </a:tcPr>
                </a:tc>
                <a:tc>
                  <a:txBody>
                    <a:bodyPr/>
                    <a:lstStyle/>
                    <a:p>
                      <a:pPr algn="r" fontAlgn="b"/>
                      <a:r>
                        <a:rPr lang="en-US" sz="4000" b="0" i="0" u="none" strike="noStrike" dirty="0" smtClean="0">
                          <a:solidFill>
                            <a:srgbClr val="000000"/>
                          </a:solidFill>
                          <a:effectLst/>
                          <a:latin typeface="Calibri" panose="020F0502020204030204" pitchFamily="34" charset="0"/>
                        </a:rPr>
                        <a:t>10%</a:t>
                      </a:r>
                      <a:endParaRPr lang="en-US" sz="4000" b="0"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99"/>
                    </a:solidFill>
                  </a:tcPr>
                </a:tc>
                <a:extLst>
                  <a:ext uri="{0D108BD9-81ED-4DB2-BD59-A6C34878D82A}">
                    <a16:rowId xmlns:a16="http://schemas.microsoft.com/office/drawing/2014/main" val="1160157504"/>
                  </a:ext>
                </a:extLst>
              </a:tr>
              <a:tr h="825500">
                <a:tc>
                  <a:txBody>
                    <a:bodyPr/>
                    <a:lstStyle/>
                    <a:p>
                      <a:pPr algn="l" fontAlgn="b"/>
                      <a:r>
                        <a:rPr lang="en-US" sz="4000" b="0" i="0" u="none" strike="noStrike" dirty="0">
                          <a:solidFill>
                            <a:srgbClr val="000000"/>
                          </a:solidFill>
                          <a:effectLst/>
                          <a:latin typeface="Calibri" panose="020F0502020204030204" pitchFamily="34" charset="0"/>
                        </a:rPr>
                        <a:t>Silver</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4000" b="0" i="0" u="none" strike="noStrike" dirty="0">
                          <a:solidFill>
                            <a:srgbClr val="000000"/>
                          </a:solidFill>
                          <a:effectLst/>
                          <a:latin typeface="Calibri" panose="020F0502020204030204" pitchFamily="34" charset="0"/>
                        </a:rPr>
                        <a:t>$0.822</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4000" b="0" i="0" u="none" strike="noStrike" dirty="0" smtClean="0">
                          <a:solidFill>
                            <a:srgbClr val="000000"/>
                          </a:solidFill>
                          <a:effectLst/>
                          <a:latin typeface="Calibri" panose="020F0502020204030204" pitchFamily="34" charset="0"/>
                        </a:rPr>
                        <a:t>$73.47</a:t>
                      </a:r>
                      <a:endParaRPr lang="en-US" sz="4000" b="0"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4000" b="0" i="0" u="none" strike="noStrike" dirty="0" smtClean="0">
                          <a:solidFill>
                            <a:srgbClr val="000000"/>
                          </a:solidFill>
                          <a:effectLst/>
                          <a:latin typeface="Calibri" panose="020F0502020204030204" pitchFamily="34" charset="0"/>
                        </a:rPr>
                        <a:t>14%</a:t>
                      </a:r>
                      <a:endParaRPr lang="en-US" sz="4000" b="0"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4000" b="0" i="0" u="none" strike="noStrike" dirty="0" smtClean="0">
                          <a:solidFill>
                            <a:srgbClr val="000000"/>
                          </a:solidFill>
                          <a:effectLst/>
                          <a:latin typeface="Calibri" panose="020F0502020204030204" pitchFamily="34" charset="0"/>
                        </a:rPr>
                        <a:t>$654,826 </a:t>
                      </a:r>
                      <a:endParaRPr lang="en-US" sz="4000" b="0"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4000" b="0" i="0" u="none" strike="noStrike" dirty="0">
                          <a:solidFill>
                            <a:srgbClr val="000000"/>
                          </a:solidFill>
                          <a:effectLst/>
                          <a:latin typeface="Calibri" panose="020F0502020204030204" pitchFamily="34" charset="0"/>
                        </a:rPr>
                        <a:t>$</a:t>
                      </a:r>
                      <a:r>
                        <a:rPr lang="en-US" sz="4000" b="0" i="0" u="none" strike="noStrike" dirty="0" smtClean="0">
                          <a:solidFill>
                            <a:srgbClr val="000000"/>
                          </a:solidFill>
                          <a:effectLst/>
                          <a:latin typeface="Calibri" panose="020F0502020204030204" pitchFamily="34" charset="0"/>
                        </a:rPr>
                        <a:t>53,446,253 </a:t>
                      </a:r>
                      <a:endParaRPr lang="en-US" sz="4000" b="0" i="0" u="none" strike="noStrike" dirty="0">
                        <a:solidFill>
                          <a:srgbClr val="000000"/>
                        </a:solidFill>
                        <a:effectLst/>
                        <a:latin typeface="Calibri" panose="020F0502020204030204" pitchFamily="34" charset="0"/>
                      </a:endParaRPr>
                    </a:p>
                  </a:txBody>
                  <a:tcPr marL="6350" marR="6350" marT="6350" marB="0"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4000" b="0" i="0" u="none" strike="noStrike" dirty="0" smtClean="0">
                          <a:solidFill>
                            <a:srgbClr val="000000"/>
                          </a:solidFill>
                          <a:effectLst/>
                          <a:latin typeface="Calibri" panose="020F0502020204030204" pitchFamily="34" charset="0"/>
                        </a:rPr>
                        <a:t>86%</a:t>
                      </a:r>
                      <a:endParaRPr lang="en-US" sz="4000" b="0" i="0" u="none" strike="noStrike" dirty="0">
                        <a:solidFill>
                          <a:srgbClr val="000000"/>
                        </a:solidFill>
                        <a:effectLst/>
                        <a:latin typeface="Calibri" panose="020F0502020204030204" pitchFamily="34" charset="0"/>
                      </a:endParaRPr>
                    </a:p>
                  </a:txBody>
                  <a:tcPr marL="6350" marR="6350" marT="6350" marB="0" anchor="b">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0164619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35645260"/>
              </p:ext>
            </p:extLst>
          </p:nvPr>
        </p:nvGraphicFramePr>
        <p:xfrm>
          <a:off x="4203327" y="8039100"/>
          <a:ext cx="10020302" cy="1664970"/>
        </p:xfrm>
        <a:graphic>
          <a:graphicData uri="http://schemas.openxmlformats.org/drawingml/2006/table">
            <a:tbl>
              <a:tblPr bandRow="1">
                <a:tableStyleId>{93296810-A885-4BE3-A3E7-6D5BEEA58F35}</a:tableStyleId>
              </a:tblPr>
              <a:tblGrid>
                <a:gridCol w="7353301">
                  <a:extLst>
                    <a:ext uri="{9D8B030D-6E8A-4147-A177-3AD203B41FA5}">
                      <a16:colId xmlns:a16="http://schemas.microsoft.com/office/drawing/2014/main" val="101803960"/>
                    </a:ext>
                  </a:extLst>
                </a:gridCol>
                <a:gridCol w="2667001">
                  <a:extLst>
                    <a:ext uri="{9D8B030D-6E8A-4147-A177-3AD203B41FA5}">
                      <a16:colId xmlns:a16="http://schemas.microsoft.com/office/drawing/2014/main" val="3693550367"/>
                    </a:ext>
                  </a:extLst>
                </a:gridCol>
              </a:tblGrid>
              <a:tr h="370840">
                <a:tc>
                  <a:txBody>
                    <a:bodyPr/>
                    <a:lstStyle/>
                    <a:p>
                      <a:pPr algn="l" fontAlgn="b"/>
                      <a:r>
                        <a:rPr lang="en-US" sz="3600" u="none" strike="noStrike" dirty="0" smtClean="0">
                          <a:effectLst/>
                        </a:rPr>
                        <a:t>Total Taxes Collected Reduced by</a:t>
                      </a:r>
                      <a:endParaRPr lang="en-US" sz="3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3600" u="none" strike="noStrike" dirty="0">
                          <a:effectLst/>
                        </a:rPr>
                        <a:t>$</a:t>
                      </a:r>
                      <a:r>
                        <a:rPr lang="en-US" sz="3600" u="none" strike="noStrike" dirty="0" smtClean="0">
                          <a:effectLst/>
                        </a:rPr>
                        <a:t>757,421 </a:t>
                      </a:r>
                      <a:endParaRPr lang="en-US" sz="3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99253088"/>
                  </a:ext>
                </a:extLst>
              </a:tr>
              <a:tr h="370840">
                <a:tc>
                  <a:txBody>
                    <a:bodyPr/>
                    <a:lstStyle/>
                    <a:p>
                      <a:pPr algn="l" fontAlgn="b"/>
                      <a:r>
                        <a:rPr lang="en-US" sz="3600" u="none" strike="noStrike" dirty="0">
                          <a:effectLst/>
                        </a:rPr>
                        <a:t>Recapture reduced by</a:t>
                      </a:r>
                      <a:endParaRPr lang="en-US" sz="3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3600" u="none" strike="noStrike" dirty="0" smtClean="0">
                          <a:effectLst/>
                        </a:rPr>
                        <a:t>$316,010 </a:t>
                      </a:r>
                      <a:endParaRPr lang="en-US" sz="3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88581152"/>
                  </a:ext>
                </a:extLst>
              </a:tr>
              <a:tr h="370840">
                <a:tc>
                  <a:txBody>
                    <a:bodyPr/>
                    <a:lstStyle/>
                    <a:p>
                      <a:pPr algn="l" fontAlgn="b"/>
                      <a:r>
                        <a:rPr lang="en-US" sz="3600" u="none" strike="noStrike" dirty="0">
                          <a:effectLst/>
                        </a:rPr>
                        <a:t>Revenue </a:t>
                      </a:r>
                      <a:r>
                        <a:rPr lang="en-US" sz="3600" u="none" strike="noStrike" dirty="0" smtClean="0">
                          <a:effectLst/>
                        </a:rPr>
                        <a:t>for use in DSISD reduced </a:t>
                      </a:r>
                      <a:r>
                        <a:rPr lang="en-US" sz="3600" u="none" strike="noStrike" dirty="0">
                          <a:effectLst/>
                        </a:rPr>
                        <a:t>by</a:t>
                      </a:r>
                      <a:endParaRPr lang="en-US" sz="3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3600" u="none" strike="noStrike" dirty="0">
                          <a:effectLst/>
                        </a:rPr>
                        <a:t>$</a:t>
                      </a:r>
                      <a:r>
                        <a:rPr lang="en-US" sz="3600" u="none" strike="noStrike" dirty="0" smtClean="0">
                          <a:effectLst/>
                        </a:rPr>
                        <a:t>441,411 </a:t>
                      </a:r>
                      <a:endParaRPr lang="en-US" sz="3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50342847"/>
                  </a:ext>
                </a:extLst>
              </a:tr>
            </a:tbl>
          </a:graphicData>
        </a:graphic>
      </p:graphicFrame>
      <p:sp>
        <p:nvSpPr>
          <p:cNvPr id="4" name="TextBox 3"/>
          <p:cNvSpPr txBox="1"/>
          <p:nvPr/>
        </p:nvSpPr>
        <p:spPr>
          <a:xfrm>
            <a:off x="4180915" y="7392769"/>
            <a:ext cx="10210800" cy="646331"/>
          </a:xfrm>
          <a:prstGeom prst="rect">
            <a:avLst/>
          </a:prstGeom>
          <a:noFill/>
        </p:spPr>
        <p:txBody>
          <a:bodyPr wrap="square" rtlCol="0">
            <a:spAutoFit/>
          </a:bodyPr>
          <a:lstStyle/>
          <a:p>
            <a:r>
              <a:rPr lang="en-US" sz="3600" b="1" dirty="0" smtClean="0"/>
              <a:t>If M&amp;O Tax Rate had been $0.01 less this school year</a:t>
            </a:r>
            <a:endParaRPr lang="en-US" sz="3600" b="1" dirty="0"/>
          </a:p>
        </p:txBody>
      </p:sp>
      <p:sp>
        <p:nvSpPr>
          <p:cNvPr id="5" name="TextBox 4"/>
          <p:cNvSpPr txBox="1"/>
          <p:nvPr/>
        </p:nvSpPr>
        <p:spPr>
          <a:xfrm>
            <a:off x="1219200" y="911370"/>
            <a:ext cx="15468598" cy="1446550"/>
          </a:xfrm>
          <a:prstGeom prst="rect">
            <a:avLst/>
          </a:prstGeom>
          <a:noFill/>
        </p:spPr>
        <p:txBody>
          <a:bodyPr wrap="square" rtlCol="0">
            <a:spAutoFit/>
          </a:bodyPr>
          <a:lstStyle/>
          <a:p>
            <a:pPr algn="ctr"/>
            <a:r>
              <a:rPr lang="en-US" sz="4400" b="1" dirty="0" smtClean="0"/>
              <a:t>Tax Rate, Yield, and Recapture in Dripping Springs ISD 2021-22</a:t>
            </a:r>
          </a:p>
          <a:p>
            <a:pPr algn="ctr"/>
            <a:r>
              <a:rPr lang="en-US" sz="4400" dirty="0" smtClean="0"/>
              <a:t>(numbers are net of $10.3 million in recapture)</a:t>
            </a:r>
            <a:endParaRPr lang="en-US" sz="4400" dirty="0"/>
          </a:p>
        </p:txBody>
      </p:sp>
    </p:spTree>
    <p:extLst>
      <p:ext uri="{BB962C8B-B14F-4D97-AF65-F5344CB8AC3E}">
        <p14:creationId xmlns:p14="http://schemas.microsoft.com/office/powerpoint/2010/main" val="884271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18116</TotalTime>
  <Words>1630</Words>
  <Application>Microsoft Office PowerPoint</Application>
  <PresentationFormat>Custom</PresentationFormat>
  <Paragraphs>113</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Aileron Regular</vt:lpstr>
      <vt:lpstr>Calibri</vt:lpstr>
      <vt:lpstr>Aileron Heavy Bold</vt:lpstr>
      <vt:lpstr>Aileron Heavy</vt:lpstr>
      <vt:lpstr>Arial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Maintenance &amp; Operations Tax Rate in DSISD 2021-22</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 Hood Recapture</dc:title>
  <dc:creator>Christy Rome</dc:creator>
  <cp:lastModifiedBy>Christy Rome</cp:lastModifiedBy>
  <cp:revision>77</cp:revision>
  <cp:lastPrinted>2021-10-18T20:25:31Z</cp:lastPrinted>
  <dcterms:created xsi:type="dcterms:W3CDTF">2006-08-16T00:00:00Z</dcterms:created>
  <dcterms:modified xsi:type="dcterms:W3CDTF">2022-04-25T18:56:58Z</dcterms:modified>
  <dc:identifier>DAEqlBsUB2E</dc:identifier>
</cp:coreProperties>
</file>