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9" r:id="rId2"/>
    <p:sldId id="263" r:id="rId3"/>
    <p:sldId id="262" r:id="rId4"/>
    <p:sldId id="265" r:id="rId5"/>
    <p:sldId id="267" r:id="rId6"/>
    <p:sldId id="266" r:id="rId7"/>
    <p:sldId id="270" r:id="rId8"/>
    <p:sldId id="272" r:id="rId9"/>
    <p:sldId id="268" r:id="rId10"/>
    <p:sldId id="269" r:id="rId11"/>
    <p:sldId id="273" r:id="rId12"/>
    <p:sldId id="275" r:id="rId13"/>
    <p:sldId id="274" r:id="rId14"/>
    <p:sldId id="276" r:id="rId15"/>
    <p:sldId id="277" r:id="rId16"/>
    <p:sldId id="278" r:id="rId17"/>
    <p:sldId id="280" r:id="rId18"/>
    <p:sldId id="281"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C66"/>
    <a:srgbClr val="FFF2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84031" autoAdjust="0"/>
  </p:normalViewPr>
  <p:slideViewPr>
    <p:cSldViewPr snapToGrid="0">
      <p:cViewPr varScale="1">
        <p:scale>
          <a:sx n="54" d="100"/>
          <a:sy n="54" d="100"/>
        </p:scale>
        <p:origin x="10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ome\Dropbox\Texas%20School%20Coalition\Borden%20County%20FS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Rome\Dropbox\Texas%20School%20Coalition\Borden%20County%20FS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Rome\Dropbox\Texas%20School%20Coalition\Borden%20County%20FSP.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11318427801"/>
          <c:y val="3.7335102434797568E-2"/>
          <c:w val="0.86884144023178278"/>
          <c:h val="0.76092560854010904"/>
        </c:manualLayout>
      </c:layout>
      <c:barChart>
        <c:barDir val="col"/>
        <c:grouping val="stacked"/>
        <c:varyColors val="0"/>
        <c:ser>
          <c:idx val="0"/>
          <c:order val="0"/>
          <c:tx>
            <c:strRef>
              <c:f>'10 Yr Summary'!$B$17</c:f>
              <c:strCache>
                <c:ptCount val="1"/>
                <c:pt idx="0">
                  <c:v>Other State</c:v>
                </c:pt>
              </c:strCache>
            </c:strRef>
          </c:tx>
          <c:spPr>
            <a:solidFill>
              <a:schemeClr val="accent1"/>
            </a:solidFill>
            <a:ln>
              <a:noFill/>
            </a:ln>
            <a:effectLst/>
          </c:spPr>
          <c:invertIfNegative val="0"/>
          <c:cat>
            <c:strRef>
              <c:f>'10 Yr Summary'!$C$16:$L$16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'10 Yr Summary'!$C$17:$L$17</c:f>
              <c:numCache>
                <c:formatCode>"$"#,##0</c:formatCode>
                <c:ptCount val="10"/>
                <c:pt idx="0">
                  <c:v>63315</c:v>
                </c:pt>
                <c:pt idx="1">
                  <c:v>114640</c:v>
                </c:pt>
                <c:pt idx="2">
                  <c:v>1046645</c:v>
                </c:pt>
                <c:pt idx="3">
                  <c:v>773795</c:v>
                </c:pt>
                <c:pt idx="4">
                  <c:v>622731</c:v>
                </c:pt>
                <c:pt idx="5">
                  <c:v>640374</c:v>
                </c:pt>
                <c:pt idx="6">
                  <c:v>630220</c:v>
                </c:pt>
                <c:pt idx="7">
                  <c:v>630220</c:v>
                </c:pt>
                <c:pt idx="8">
                  <c:v>630220</c:v>
                </c:pt>
                <c:pt idx="9">
                  <c:v>630220</c:v>
                </c:pt>
              </c:numCache>
            </c:numRef>
          </c:val>
          <c:extLst>
            <c:ext xmlns:c16="http://schemas.microsoft.com/office/drawing/2014/chart" uri="{C3380CC4-5D6E-409C-BE32-E72D297353CC}">
              <c16:uniqueId val="{00000000-9E7F-46F4-96DA-BFBF7878F01F}"/>
            </c:ext>
          </c:extLst>
        </c:ser>
        <c:ser>
          <c:idx val="1"/>
          <c:order val="1"/>
          <c:tx>
            <c:strRef>
              <c:f>'10 Yr Summary'!$B$18</c:f>
              <c:strCache>
                <c:ptCount val="1"/>
                <c:pt idx="0">
                  <c:v>Local taxes net of Recapture</c:v>
                </c:pt>
              </c:strCache>
            </c:strRef>
          </c:tx>
          <c:spPr>
            <a:solidFill>
              <a:schemeClr val="accent2"/>
            </a:solidFill>
            <a:ln>
              <a:noFill/>
            </a:ln>
            <a:effectLst/>
          </c:spPr>
          <c:invertIfNegative val="0"/>
          <c:cat>
            <c:strRef>
              <c:f>'10 Yr Summary'!$C$16:$L$16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'10 Yr Summary'!$C$18:$L$18</c:f>
              <c:numCache>
                <c:formatCode>"$"#,##0</c:formatCode>
                <c:ptCount val="10"/>
                <c:pt idx="0">
                  <c:v>4123349</c:v>
                </c:pt>
                <c:pt idx="1">
                  <c:v>3573029</c:v>
                </c:pt>
                <c:pt idx="2">
                  <c:v>3214542</c:v>
                </c:pt>
                <c:pt idx="3">
                  <c:v>4832225</c:v>
                </c:pt>
                <c:pt idx="4">
                  <c:v>3225956</c:v>
                </c:pt>
                <c:pt idx="5">
                  <c:v>2927059</c:v>
                </c:pt>
                <c:pt idx="6">
                  <c:v>3311716</c:v>
                </c:pt>
                <c:pt idx="7">
                  <c:v>3311716</c:v>
                </c:pt>
                <c:pt idx="8">
                  <c:v>3311716</c:v>
                </c:pt>
                <c:pt idx="9">
                  <c:v>3311716</c:v>
                </c:pt>
              </c:numCache>
            </c:numRef>
          </c:val>
          <c:extLst>
            <c:ext xmlns:c16="http://schemas.microsoft.com/office/drawing/2014/chart" uri="{C3380CC4-5D6E-409C-BE32-E72D297353CC}">
              <c16:uniqueId val="{00000001-9E7F-46F4-96DA-BFBF7878F01F}"/>
            </c:ext>
          </c:extLst>
        </c:ser>
        <c:ser>
          <c:idx val="2"/>
          <c:order val="2"/>
          <c:tx>
            <c:strRef>
              <c:f>'10 Yr Summary'!$B$19</c:f>
              <c:strCache>
                <c:ptCount val="1"/>
                <c:pt idx="0">
                  <c:v>EWTG</c:v>
                </c:pt>
              </c:strCache>
            </c:strRef>
          </c:tx>
          <c:spPr>
            <a:solidFill>
              <a:schemeClr val="accent6">
                <a:lumMod val="60000"/>
                <a:lumOff val="40000"/>
              </a:schemeClr>
            </a:solidFill>
            <a:ln>
              <a:solidFill>
                <a:schemeClr val="accent6">
                  <a:lumMod val="60000"/>
                  <a:lumOff val="40000"/>
                </a:schemeClr>
              </a:solidFill>
            </a:ln>
            <a:effectLst/>
          </c:spPr>
          <c:invertIfNegative val="0"/>
          <c:cat>
            <c:strRef>
              <c:f>'10 Yr Summary'!$C$16:$L$16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'10 Yr Summary'!$C$19:$L$19</c:f>
              <c:numCache>
                <c:formatCode>General</c:formatCode>
                <c:ptCount val="10"/>
                <c:pt idx="4" formatCode="&quot;$&quot;#,##0_);[Red]\(&quot;$&quot;#,##0\)">
                  <c:v>2524025</c:v>
                </c:pt>
                <c:pt idx="5" formatCode="&quot;$&quot;#,##0_);[Red]\(&quot;$&quot;#,##0\)">
                  <c:v>2019220</c:v>
                </c:pt>
                <c:pt idx="6" formatCode="&quot;$&quot;#,##0_);[Red]\(&quot;$&quot;#,##0\)">
                  <c:v>1514415</c:v>
                </c:pt>
                <c:pt idx="7" formatCode="&quot;$&quot;#,##0.0_);[Red]\(&quot;$&quot;#,##0.0\)">
                  <c:v>1009610</c:v>
                </c:pt>
                <c:pt idx="8" formatCode="&quot;$&quot;#,##0.0_);[Red]\(&quot;$&quot;#,##0.0\)">
                  <c:v>504805</c:v>
                </c:pt>
                <c:pt idx="9">
                  <c:v>0</c:v>
                </c:pt>
              </c:numCache>
            </c:numRef>
          </c:val>
          <c:extLst>
            <c:ext xmlns:c16="http://schemas.microsoft.com/office/drawing/2014/chart" uri="{C3380CC4-5D6E-409C-BE32-E72D297353CC}">
              <c16:uniqueId val="{00000002-9E7F-46F4-96DA-BFBF7878F01F}"/>
            </c:ext>
          </c:extLst>
        </c:ser>
        <c:ser>
          <c:idx val="3"/>
          <c:order val="3"/>
          <c:tx>
            <c:strRef>
              <c:f>'10 Yr Summary'!$B$20</c:f>
              <c:strCache>
                <c:ptCount val="1"/>
                <c:pt idx="0">
                  <c:v>ASATR</c:v>
                </c:pt>
              </c:strCache>
            </c:strRef>
          </c:tx>
          <c:spPr>
            <a:solidFill>
              <a:schemeClr val="accent4"/>
            </a:solidFill>
            <a:ln>
              <a:noFill/>
            </a:ln>
            <a:effectLst/>
          </c:spPr>
          <c:invertIfNegative val="0"/>
          <c:cat>
            <c:strRef>
              <c:f>'10 Yr Summary'!$C$16:$L$16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'10 Yr Summary'!$C$20:$L$20</c:f>
              <c:numCache>
                <c:formatCode>"$"#,##0</c:formatCode>
                <c:ptCount val="10"/>
                <c:pt idx="0">
                  <c:v>1536471</c:v>
                </c:pt>
                <c:pt idx="1">
                  <c:v>1982484</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extLst>
            <c:ext xmlns:c16="http://schemas.microsoft.com/office/drawing/2014/chart" uri="{C3380CC4-5D6E-409C-BE32-E72D297353CC}">
              <c16:uniqueId val="{00000003-9E7F-46F4-96DA-BFBF7878F01F}"/>
            </c:ext>
          </c:extLst>
        </c:ser>
        <c:dLbls>
          <c:showLegendKey val="0"/>
          <c:showVal val="0"/>
          <c:showCatName val="0"/>
          <c:showSerName val="0"/>
          <c:showPercent val="0"/>
          <c:showBubbleSize val="0"/>
        </c:dLbls>
        <c:gapWidth val="150"/>
        <c:overlap val="100"/>
        <c:axId val="1812925839"/>
        <c:axId val="1812929583"/>
      </c:barChart>
      <c:catAx>
        <c:axId val="181292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2929583"/>
        <c:crosses val="autoZero"/>
        <c:auto val="1"/>
        <c:lblAlgn val="ctr"/>
        <c:lblOffset val="100"/>
        <c:noMultiLvlLbl val="0"/>
      </c:catAx>
      <c:valAx>
        <c:axId val="181292958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29258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Tier 1</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Sheet1!$B$1:$G$1</c:f>
              <c:strCache>
                <c:ptCount val="6"/>
                <c:pt idx="0">
                  <c:v>2018</c:v>
                </c:pt>
                <c:pt idx="1">
                  <c:v>2019</c:v>
                </c:pt>
                <c:pt idx="2">
                  <c:v>2020</c:v>
                </c:pt>
                <c:pt idx="3">
                  <c:v>2021</c:v>
                </c:pt>
                <c:pt idx="4">
                  <c:v>2022 -              (no election)</c:v>
                </c:pt>
                <c:pt idx="5">
                  <c:v>2022 -                with VATRE</c:v>
                </c:pt>
              </c:strCache>
            </c:strRef>
          </c:cat>
          <c:val>
            <c:numRef>
              <c:f>Sheet1!$B$2:$G$2</c:f>
              <c:numCache>
                <c:formatCode>"$"#,##0.00</c:formatCode>
                <c:ptCount val="6"/>
                <c:pt idx="0">
                  <c:v>0.98</c:v>
                </c:pt>
                <c:pt idx="1">
                  <c:v>0.98</c:v>
                </c:pt>
                <c:pt idx="2">
                  <c:v>0.93</c:v>
                </c:pt>
                <c:pt idx="3">
                  <c:v>0.91639999999999999</c:v>
                </c:pt>
                <c:pt idx="4">
                  <c:v>0.80459999999999998</c:v>
                </c:pt>
                <c:pt idx="5">
                  <c:v>0.80459999999999998</c:v>
                </c:pt>
              </c:numCache>
            </c:numRef>
          </c:val>
          <c:extLst>
            <c:ext xmlns:c16="http://schemas.microsoft.com/office/drawing/2014/chart" uri="{C3380CC4-5D6E-409C-BE32-E72D297353CC}">
              <c16:uniqueId val="{00000000-4CB9-4520-9503-9E9648827307}"/>
            </c:ext>
          </c:extLst>
        </c:ser>
        <c:ser>
          <c:idx val="1"/>
          <c:order val="1"/>
          <c:tx>
            <c:strRef>
              <c:f>Sheet1!$A$3</c:f>
              <c:strCache>
                <c:ptCount val="1"/>
                <c:pt idx="0">
                  <c:v>Tier 2</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Sheet1!$B$1:$G$1</c:f>
              <c:strCache>
                <c:ptCount val="6"/>
                <c:pt idx="0">
                  <c:v>2018</c:v>
                </c:pt>
                <c:pt idx="1">
                  <c:v>2019</c:v>
                </c:pt>
                <c:pt idx="2">
                  <c:v>2020</c:v>
                </c:pt>
                <c:pt idx="3">
                  <c:v>2021</c:v>
                </c:pt>
                <c:pt idx="4">
                  <c:v>2022 -              (no election)</c:v>
                </c:pt>
                <c:pt idx="5">
                  <c:v>2022 -                with VATRE</c:v>
                </c:pt>
              </c:strCache>
            </c:strRef>
          </c:cat>
          <c:val>
            <c:numRef>
              <c:f>Sheet1!$B$3:$G$3</c:f>
              <c:numCache>
                <c:formatCode>"$"#,##0.00</c:formatCode>
                <c:ptCount val="6"/>
                <c:pt idx="0">
                  <c:v>0.06</c:v>
                </c:pt>
                <c:pt idx="1">
                  <c:v>0.06</c:v>
                </c:pt>
                <c:pt idx="2">
                  <c:v>0.04</c:v>
                </c:pt>
                <c:pt idx="3">
                  <c:v>0.05</c:v>
                </c:pt>
                <c:pt idx="4">
                  <c:v>0.05</c:v>
                </c:pt>
                <c:pt idx="5">
                  <c:v>0.08</c:v>
                </c:pt>
              </c:numCache>
            </c:numRef>
          </c:val>
          <c:extLst>
            <c:ext xmlns:c16="http://schemas.microsoft.com/office/drawing/2014/chart" uri="{C3380CC4-5D6E-409C-BE32-E72D297353CC}">
              <c16:uniqueId val="{00000001-4CB9-4520-9503-9E9648827307}"/>
            </c:ext>
          </c:extLst>
        </c:ser>
        <c:dLbls>
          <c:dLblPos val="ctr"/>
          <c:showLegendKey val="0"/>
          <c:showVal val="1"/>
          <c:showCatName val="0"/>
          <c:showSerName val="0"/>
          <c:showPercent val="0"/>
          <c:showBubbleSize val="0"/>
        </c:dLbls>
        <c:gapWidth val="50"/>
        <c:overlap val="100"/>
        <c:axId val="285533935"/>
        <c:axId val="285534351"/>
      </c:barChart>
      <c:catAx>
        <c:axId val="28553393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5534351"/>
        <c:crosses val="autoZero"/>
        <c:auto val="1"/>
        <c:lblAlgn val="ctr"/>
        <c:lblOffset val="100"/>
        <c:noMultiLvlLbl val="0"/>
      </c:catAx>
      <c:valAx>
        <c:axId val="285534351"/>
        <c:scaling>
          <c:orientation val="minMax"/>
        </c:scaling>
        <c:delete val="0"/>
        <c:axPos val="l"/>
        <c:majorGridlines>
          <c:spPr>
            <a:ln w="3175" cap="flat" cmpd="sng" algn="ctr">
              <a:solidFill>
                <a:schemeClr val="dk1">
                  <a:shade val="95000"/>
                  <a:satMod val="105000"/>
                </a:schemeClr>
              </a:solidFill>
              <a:prstDash val="solid"/>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553393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Tier 1</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Sheet1!$B$1:$G$1</c:f>
              <c:strCache>
                <c:ptCount val="6"/>
                <c:pt idx="0">
                  <c:v>2018</c:v>
                </c:pt>
                <c:pt idx="1">
                  <c:v>2019</c:v>
                </c:pt>
                <c:pt idx="2">
                  <c:v>2020</c:v>
                </c:pt>
                <c:pt idx="3">
                  <c:v>2021</c:v>
                </c:pt>
                <c:pt idx="4">
                  <c:v>2022 -              (no election)</c:v>
                </c:pt>
                <c:pt idx="5">
                  <c:v>2022 -                with VATRE</c:v>
                </c:pt>
              </c:strCache>
            </c:strRef>
          </c:cat>
          <c:val>
            <c:numRef>
              <c:f>Sheet1!$B$2:$G$2</c:f>
              <c:numCache>
                <c:formatCode>"$"#,##0.00</c:formatCode>
                <c:ptCount val="6"/>
                <c:pt idx="0">
                  <c:v>0.98</c:v>
                </c:pt>
                <c:pt idx="1">
                  <c:v>0.98</c:v>
                </c:pt>
                <c:pt idx="2">
                  <c:v>0.93</c:v>
                </c:pt>
                <c:pt idx="3">
                  <c:v>0.91639999999999999</c:v>
                </c:pt>
                <c:pt idx="4">
                  <c:v>0.80459999999999998</c:v>
                </c:pt>
                <c:pt idx="5">
                  <c:v>0.80459999999999998</c:v>
                </c:pt>
              </c:numCache>
            </c:numRef>
          </c:val>
          <c:extLst>
            <c:ext xmlns:c16="http://schemas.microsoft.com/office/drawing/2014/chart" uri="{C3380CC4-5D6E-409C-BE32-E72D297353CC}">
              <c16:uniqueId val="{00000000-4CB9-4520-9503-9E9648827307}"/>
            </c:ext>
          </c:extLst>
        </c:ser>
        <c:ser>
          <c:idx val="1"/>
          <c:order val="1"/>
          <c:tx>
            <c:strRef>
              <c:f>Sheet1!$A$3</c:f>
              <c:strCache>
                <c:ptCount val="1"/>
                <c:pt idx="0">
                  <c:v>Tier 2</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Sheet1!$B$1:$G$1</c:f>
              <c:strCache>
                <c:ptCount val="6"/>
                <c:pt idx="0">
                  <c:v>2018</c:v>
                </c:pt>
                <c:pt idx="1">
                  <c:v>2019</c:v>
                </c:pt>
                <c:pt idx="2">
                  <c:v>2020</c:v>
                </c:pt>
                <c:pt idx="3">
                  <c:v>2021</c:v>
                </c:pt>
                <c:pt idx="4">
                  <c:v>2022 -              (no election)</c:v>
                </c:pt>
                <c:pt idx="5">
                  <c:v>2022 -                with VATRE</c:v>
                </c:pt>
              </c:strCache>
            </c:strRef>
          </c:cat>
          <c:val>
            <c:numRef>
              <c:f>Sheet1!$B$3:$G$3</c:f>
              <c:numCache>
                <c:formatCode>"$"#,##0.00</c:formatCode>
                <c:ptCount val="6"/>
                <c:pt idx="0">
                  <c:v>0.06</c:v>
                </c:pt>
                <c:pt idx="1">
                  <c:v>0.06</c:v>
                </c:pt>
                <c:pt idx="2">
                  <c:v>0.04</c:v>
                </c:pt>
                <c:pt idx="3">
                  <c:v>0.05</c:v>
                </c:pt>
                <c:pt idx="4">
                  <c:v>0.05</c:v>
                </c:pt>
                <c:pt idx="5">
                  <c:v>0.08</c:v>
                </c:pt>
              </c:numCache>
            </c:numRef>
          </c:val>
          <c:extLst>
            <c:ext xmlns:c16="http://schemas.microsoft.com/office/drawing/2014/chart" uri="{C3380CC4-5D6E-409C-BE32-E72D297353CC}">
              <c16:uniqueId val="{00000001-4CB9-4520-9503-9E9648827307}"/>
            </c:ext>
          </c:extLst>
        </c:ser>
        <c:dLbls>
          <c:dLblPos val="ctr"/>
          <c:showLegendKey val="0"/>
          <c:showVal val="1"/>
          <c:showCatName val="0"/>
          <c:showSerName val="0"/>
          <c:showPercent val="0"/>
          <c:showBubbleSize val="0"/>
        </c:dLbls>
        <c:gapWidth val="50"/>
        <c:overlap val="100"/>
        <c:axId val="285533935"/>
        <c:axId val="285534351"/>
      </c:barChart>
      <c:catAx>
        <c:axId val="28553393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5534351"/>
        <c:crosses val="autoZero"/>
        <c:auto val="1"/>
        <c:lblAlgn val="ctr"/>
        <c:lblOffset val="100"/>
        <c:noMultiLvlLbl val="0"/>
      </c:catAx>
      <c:valAx>
        <c:axId val="285534351"/>
        <c:scaling>
          <c:orientation val="minMax"/>
        </c:scaling>
        <c:delete val="0"/>
        <c:axPos val="l"/>
        <c:majorGridlines>
          <c:spPr>
            <a:ln w="3175" cap="flat" cmpd="sng" algn="ctr">
              <a:solidFill>
                <a:schemeClr val="dk1">
                  <a:shade val="95000"/>
                  <a:satMod val="105000"/>
                </a:schemeClr>
              </a:solidFill>
              <a:prstDash val="solid"/>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553393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11318427801"/>
          <c:y val="3.7335102434797568E-2"/>
          <c:w val="0.86884144023178278"/>
          <c:h val="0.76092560854010904"/>
        </c:manualLayout>
      </c:layout>
      <c:barChart>
        <c:barDir val="col"/>
        <c:grouping val="stacked"/>
        <c:varyColors val="0"/>
        <c:ser>
          <c:idx val="0"/>
          <c:order val="0"/>
          <c:tx>
            <c:strRef>
              <c:f>'10 Yr Summary'!$B$17</c:f>
              <c:strCache>
                <c:ptCount val="1"/>
                <c:pt idx="0">
                  <c:v>Other State</c:v>
                </c:pt>
              </c:strCache>
            </c:strRef>
          </c:tx>
          <c:spPr>
            <a:solidFill>
              <a:schemeClr val="accent1"/>
            </a:solidFill>
            <a:ln>
              <a:noFill/>
            </a:ln>
            <a:effectLst/>
          </c:spPr>
          <c:invertIfNegative val="0"/>
          <c:cat>
            <c:strRef>
              <c:f>'10 Yr Summary'!$C$16:$L$16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'10 Yr Summary'!$C$17:$L$17</c:f>
              <c:numCache>
                <c:formatCode>"$"#,##0</c:formatCode>
                <c:ptCount val="10"/>
                <c:pt idx="0">
                  <c:v>63315</c:v>
                </c:pt>
                <c:pt idx="1">
                  <c:v>114640</c:v>
                </c:pt>
                <c:pt idx="2">
                  <c:v>1046645</c:v>
                </c:pt>
                <c:pt idx="3">
                  <c:v>773795</c:v>
                </c:pt>
                <c:pt idx="4">
                  <c:v>622731</c:v>
                </c:pt>
                <c:pt idx="5">
                  <c:v>640374</c:v>
                </c:pt>
                <c:pt idx="6">
                  <c:v>630220</c:v>
                </c:pt>
                <c:pt idx="7">
                  <c:v>630220</c:v>
                </c:pt>
                <c:pt idx="8">
                  <c:v>630220</c:v>
                </c:pt>
                <c:pt idx="9">
                  <c:v>630220</c:v>
                </c:pt>
              </c:numCache>
            </c:numRef>
          </c:val>
          <c:extLst>
            <c:ext xmlns:c16="http://schemas.microsoft.com/office/drawing/2014/chart" uri="{C3380CC4-5D6E-409C-BE32-E72D297353CC}">
              <c16:uniqueId val="{00000000-9E7F-46F4-96DA-BFBF7878F01F}"/>
            </c:ext>
          </c:extLst>
        </c:ser>
        <c:ser>
          <c:idx val="1"/>
          <c:order val="1"/>
          <c:tx>
            <c:strRef>
              <c:f>'10 Yr Summary'!$B$18</c:f>
              <c:strCache>
                <c:ptCount val="1"/>
                <c:pt idx="0">
                  <c:v>Local taxes net of Recapture</c:v>
                </c:pt>
              </c:strCache>
            </c:strRef>
          </c:tx>
          <c:spPr>
            <a:solidFill>
              <a:schemeClr val="accent2"/>
            </a:solidFill>
            <a:ln>
              <a:noFill/>
            </a:ln>
            <a:effectLst/>
          </c:spPr>
          <c:invertIfNegative val="0"/>
          <c:cat>
            <c:strRef>
              <c:f>'10 Yr Summary'!$C$16:$L$16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'10 Yr Summary'!$C$18:$L$18</c:f>
              <c:numCache>
                <c:formatCode>"$"#,##0</c:formatCode>
                <c:ptCount val="10"/>
                <c:pt idx="0">
                  <c:v>4123349</c:v>
                </c:pt>
                <c:pt idx="1">
                  <c:v>3573029</c:v>
                </c:pt>
                <c:pt idx="2">
                  <c:v>3214542</c:v>
                </c:pt>
                <c:pt idx="3">
                  <c:v>4832225</c:v>
                </c:pt>
                <c:pt idx="4">
                  <c:v>3225956</c:v>
                </c:pt>
                <c:pt idx="5">
                  <c:v>2927059</c:v>
                </c:pt>
                <c:pt idx="6">
                  <c:v>3311716</c:v>
                </c:pt>
                <c:pt idx="7">
                  <c:v>3311716</c:v>
                </c:pt>
                <c:pt idx="8">
                  <c:v>3311716</c:v>
                </c:pt>
                <c:pt idx="9">
                  <c:v>3311716</c:v>
                </c:pt>
              </c:numCache>
            </c:numRef>
          </c:val>
          <c:extLst>
            <c:ext xmlns:c16="http://schemas.microsoft.com/office/drawing/2014/chart" uri="{C3380CC4-5D6E-409C-BE32-E72D297353CC}">
              <c16:uniqueId val="{00000001-9E7F-46F4-96DA-BFBF7878F01F}"/>
            </c:ext>
          </c:extLst>
        </c:ser>
        <c:ser>
          <c:idx val="2"/>
          <c:order val="2"/>
          <c:tx>
            <c:strRef>
              <c:f>'10 Yr Summary'!$B$19</c:f>
              <c:strCache>
                <c:ptCount val="1"/>
                <c:pt idx="0">
                  <c:v>EWTG</c:v>
                </c:pt>
              </c:strCache>
            </c:strRef>
          </c:tx>
          <c:spPr>
            <a:solidFill>
              <a:schemeClr val="accent6">
                <a:lumMod val="60000"/>
                <a:lumOff val="40000"/>
              </a:schemeClr>
            </a:solidFill>
            <a:ln>
              <a:solidFill>
                <a:schemeClr val="accent6">
                  <a:lumMod val="60000"/>
                  <a:lumOff val="40000"/>
                </a:schemeClr>
              </a:solidFill>
            </a:ln>
            <a:effectLst/>
          </c:spPr>
          <c:invertIfNegative val="0"/>
          <c:cat>
            <c:strRef>
              <c:f>'10 Yr Summary'!$C$16:$L$16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'10 Yr Summary'!$C$19:$L$19</c:f>
              <c:numCache>
                <c:formatCode>General</c:formatCode>
                <c:ptCount val="10"/>
                <c:pt idx="4" formatCode="&quot;$&quot;#,##0_);[Red]\(&quot;$&quot;#,##0\)">
                  <c:v>2524025</c:v>
                </c:pt>
                <c:pt idx="5" formatCode="&quot;$&quot;#,##0_);[Red]\(&quot;$&quot;#,##0\)">
                  <c:v>2019220</c:v>
                </c:pt>
                <c:pt idx="6" formatCode="&quot;$&quot;#,##0_);[Red]\(&quot;$&quot;#,##0\)">
                  <c:v>1514415</c:v>
                </c:pt>
                <c:pt idx="7" formatCode="&quot;$&quot;#,##0.0_);[Red]\(&quot;$&quot;#,##0.0\)">
                  <c:v>1009610</c:v>
                </c:pt>
                <c:pt idx="8" formatCode="&quot;$&quot;#,##0.0_);[Red]\(&quot;$&quot;#,##0.0\)">
                  <c:v>504805</c:v>
                </c:pt>
                <c:pt idx="9">
                  <c:v>0</c:v>
                </c:pt>
              </c:numCache>
            </c:numRef>
          </c:val>
          <c:extLst>
            <c:ext xmlns:c16="http://schemas.microsoft.com/office/drawing/2014/chart" uri="{C3380CC4-5D6E-409C-BE32-E72D297353CC}">
              <c16:uniqueId val="{00000002-9E7F-46F4-96DA-BFBF7878F01F}"/>
            </c:ext>
          </c:extLst>
        </c:ser>
        <c:ser>
          <c:idx val="3"/>
          <c:order val="3"/>
          <c:tx>
            <c:strRef>
              <c:f>'10 Yr Summary'!$B$20</c:f>
              <c:strCache>
                <c:ptCount val="1"/>
                <c:pt idx="0">
                  <c:v>ASATR</c:v>
                </c:pt>
              </c:strCache>
            </c:strRef>
          </c:tx>
          <c:spPr>
            <a:solidFill>
              <a:schemeClr val="accent4"/>
            </a:solidFill>
            <a:ln>
              <a:noFill/>
            </a:ln>
            <a:effectLst/>
          </c:spPr>
          <c:invertIfNegative val="0"/>
          <c:cat>
            <c:strRef>
              <c:f>'10 Yr Summary'!$C$16:$L$16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'10 Yr Summary'!$C$20:$L$20</c:f>
              <c:numCache>
                <c:formatCode>"$"#,##0</c:formatCode>
                <c:ptCount val="10"/>
                <c:pt idx="0">
                  <c:v>1536471</c:v>
                </c:pt>
                <c:pt idx="1">
                  <c:v>1982484</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extLst>
            <c:ext xmlns:c16="http://schemas.microsoft.com/office/drawing/2014/chart" uri="{C3380CC4-5D6E-409C-BE32-E72D297353CC}">
              <c16:uniqueId val="{00000003-9E7F-46F4-96DA-BFBF7878F01F}"/>
            </c:ext>
          </c:extLst>
        </c:ser>
        <c:dLbls>
          <c:showLegendKey val="0"/>
          <c:showVal val="0"/>
          <c:showCatName val="0"/>
          <c:showSerName val="0"/>
          <c:showPercent val="0"/>
          <c:showBubbleSize val="0"/>
        </c:dLbls>
        <c:gapWidth val="150"/>
        <c:overlap val="100"/>
        <c:axId val="1812925839"/>
        <c:axId val="1812929583"/>
      </c:barChart>
      <c:catAx>
        <c:axId val="181292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2929583"/>
        <c:crosses val="autoZero"/>
        <c:auto val="1"/>
        <c:lblAlgn val="ctr"/>
        <c:lblOffset val="100"/>
        <c:noMultiLvlLbl val="0"/>
      </c:catAx>
      <c:valAx>
        <c:axId val="181292958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29258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'VATRE Hypo'!$B$17</c:f>
              <c:strCache>
                <c:ptCount val="1"/>
                <c:pt idx="0">
                  <c:v>Other State</c:v>
                </c:pt>
              </c:strCache>
            </c:strRef>
          </c:tx>
          <c:spPr>
            <a:solidFill>
              <a:schemeClr val="accent1"/>
            </a:solidFill>
            <a:ln>
              <a:noFill/>
            </a:ln>
            <a:effectLst/>
          </c:spPr>
          <c:invertIfNegative val="0"/>
          <c:cat>
            <c:strRef>
              <c:f>'VATRE Hypo'!$C$16:$L$16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'VATRE Hypo'!$C$17:$L$17</c:f>
              <c:numCache>
                <c:formatCode>"$"#,##0</c:formatCode>
                <c:ptCount val="10"/>
                <c:pt idx="0">
                  <c:v>63315</c:v>
                </c:pt>
                <c:pt idx="1">
                  <c:v>114640</c:v>
                </c:pt>
                <c:pt idx="2">
                  <c:v>1046645</c:v>
                </c:pt>
                <c:pt idx="3">
                  <c:v>773795</c:v>
                </c:pt>
                <c:pt idx="4">
                  <c:v>622731</c:v>
                </c:pt>
                <c:pt idx="5">
                  <c:v>640374</c:v>
                </c:pt>
                <c:pt idx="6">
                  <c:v>630220</c:v>
                </c:pt>
                <c:pt idx="7">
                  <c:v>630220</c:v>
                </c:pt>
                <c:pt idx="8">
                  <c:v>630220</c:v>
                </c:pt>
                <c:pt idx="9">
                  <c:v>630220</c:v>
                </c:pt>
              </c:numCache>
            </c:numRef>
          </c:val>
          <c:extLst>
            <c:ext xmlns:c16="http://schemas.microsoft.com/office/drawing/2014/chart" uri="{C3380CC4-5D6E-409C-BE32-E72D297353CC}">
              <c16:uniqueId val="{00000000-2A7A-4D23-AEEB-23D488D03B1C}"/>
            </c:ext>
          </c:extLst>
        </c:ser>
        <c:ser>
          <c:idx val="1"/>
          <c:order val="1"/>
          <c:tx>
            <c:strRef>
              <c:f>'VATRE Hypo'!$B$18</c:f>
              <c:strCache>
                <c:ptCount val="1"/>
                <c:pt idx="0">
                  <c:v>Local taxes net of Recapture</c:v>
                </c:pt>
              </c:strCache>
            </c:strRef>
          </c:tx>
          <c:spPr>
            <a:solidFill>
              <a:schemeClr val="accent2"/>
            </a:solidFill>
            <a:ln>
              <a:noFill/>
            </a:ln>
            <a:effectLst/>
          </c:spPr>
          <c:invertIfNegative val="0"/>
          <c:cat>
            <c:strRef>
              <c:f>'VATRE Hypo'!$C$16:$L$16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'VATRE Hypo'!$C$18:$L$18</c:f>
              <c:numCache>
                <c:formatCode>"$"#,##0</c:formatCode>
                <c:ptCount val="10"/>
                <c:pt idx="0">
                  <c:v>4123349</c:v>
                </c:pt>
                <c:pt idx="1">
                  <c:v>3573029</c:v>
                </c:pt>
                <c:pt idx="2">
                  <c:v>3214542</c:v>
                </c:pt>
                <c:pt idx="3">
                  <c:v>4832225</c:v>
                </c:pt>
                <c:pt idx="4">
                  <c:v>3225956</c:v>
                </c:pt>
                <c:pt idx="5">
                  <c:v>2927059</c:v>
                </c:pt>
                <c:pt idx="6">
                  <c:v>3311716</c:v>
                </c:pt>
                <c:pt idx="7">
                  <c:v>3580564</c:v>
                </c:pt>
                <c:pt idx="8">
                  <c:v>3580564</c:v>
                </c:pt>
                <c:pt idx="9">
                  <c:v>3580564</c:v>
                </c:pt>
              </c:numCache>
            </c:numRef>
          </c:val>
          <c:extLst>
            <c:ext xmlns:c16="http://schemas.microsoft.com/office/drawing/2014/chart" uri="{C3380CC4-5D6E-409C-BE32-E72D297353CC}">
              <c16:uniqueId val="{00000001-2A7A-4D23-AEEB-23D488D03B1C}"/>
            </c:ext>
          </c:extLst>
        </c:ser>
        <c:ser>
          <c:idx val="2"/>
          <c:order val="2"/>
          <c:tx>
            <c:strRef>
              <c:f>'VATRE Hypo'!$B$19</c:f>
              <c:strCache>
                <c:ptCount val="1"/>
                <c:pt idx="0">
                  <c:v>EWTG</c:v>
                </c:pt>
              </c:strCache>
            </c:strRef>
          </c:tx>
          <c:spPr>
            <a:solidFill>
              <a:schemeClr val="accent6">
                <a:lumMod val="60000"/>
                <a:lumOff val="40000"/>
              </a:schemeClr>
            </a:solidFill>
            <a:ln>
              <a:solidFill>
                <a:schemeClr val="accent6">
                  <a:lumMod val="60000"/>
                  <a:lumOff val="40000"/>
                </a:schemeClr>
              </a:solidFill>
            </a:ln>
            <a:effectLst/>
          </c:spPr>
          <c:invertIfNegative val="0"/>
          <c:cat>
            <c:strRef>
              <c:f>'VATRE Hypo'!$C$16:$L$16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'VATRE Hypo'!$C$19:$L$19</c:f>
              <c:numCache>
                <c:formatCode>General</c:formatCode>
                <c:ptCount val="10"/>
                <c:pt idx="4" formatCode="&quot;$&quot;#,##0_);[Red]\(&quot;$&quot;#,##0\)">
                  <c:v>2524025</c:v>
                </c:pt>
                <c:pt idx="5" formatCode="&quot;$&quot;#,##0_);[Red]\(&quot;$&quot;#,##0\)">
                  <c:v>2019220</c:v>
                </c:pt>
                <c:pt idx="6" formatCode="&quot;$&quot;#,##0_);[Red]\(&quot;$&quot;#,##0\)">
                  <c:v>1514415</c:v>
                </c:pt>
                <c:pt idx="7" formatCode="&quot;$&quot;#,##0.0_);[Red]\(&quot;$&quot;#,##0.0\)">
                  <c:v>1009610</c:v>
                </c:pt>
                <c:pt idx="8" formatCode="&quot;$&quot;#,##0.0_);[Red]\(&quot;$&quot;#,##0.0\)">
                  <c:v>504805</c:v>
                </c:pt>
                <c:pt idx="9">
                  <c:v>0</c:v>
                </c:pt>
              </c:numCache>
            </c:numRef>
          </c:val>
          <c:extLst>
            <c:ext xmlns:c16="http://schemas.microsoft.com/office/drawing/2014/chart" uri="{C3380CC4-5D6E-409C-BE32-E72D297353CC}">
              <c16:uniqueId val="{00000002-2A7A-4D23-AEEB-23D488D03B1C}"/>
            </c:ext>
          </c:extLst>
        </c:ser>
        <c:ser>
          <c:idx val="3"/>
          <c:order val="3"/>
          <c:tx>
            <c:strRef>
              <c:f>'VATRE Hypo'!$B$20</c:f>
              <c:strCache>
                <c:ptCount val="1"/>
                <c:pt idx="0">
                  <c:v>ASATR</c:v>
                </c:pt>
              </c:strCache>
            </c:strRef>
          </c:tx>
          <c:spPr>
            <a:solidFill>
              <a:schemeClr val="accent4"/>
            </a:solidFill>
            <a:ln>
              <a:noFill/>
            </a:ln>
            <a:effectLst/>
          </c:spPr>
          <c:invertIfNegative val="0"/>
          <c:cat>
            <c:strRef>
              <c:f>'VATRE Hypo'!$C$16:$L$16</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'VATRE Hypo'!$C$20:$L$20</c:f>
              <c:numCache>
                <c:formatCode>"$"#,##0</c:formatCode>
                <c:ptCount val="10"/>
                <c:pt idx="0">
                  <c:v>1536471</c:v>
                </c:pt>
                <c:pt idx="1">
                  <c:v>1982484</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extLst>
            <c:ext xmlns:c16="http://schemas.microsoft.com/office/drawing/2014/chart" uri="{C3380CC4-5D6E-409C-BE32-E72D297353CC}">
              <c16:uniqueId val="{00000003-2A7A-4D23-AEEB-23D488D03B1C}"/>
            </c:ext>
          </c:extLst>
        </c:ser>
        <c:dLbls>
          <c:showLegendKey val="0"/>
          <c:showVal val="0"/>
          <c:showCatName val="0"/>
          <c:showSerName val="0"/>
          <c:showPercent val="0"/>
          <c:showBubbleSize val="0"/>
        </c:dLbls>
        <c:gapWidth val="150"/>
        <c:overlap val="100"/>
        <c:axId val="1812925839"/>
        <c:axId val="1812929583"/>
      </c:barChart>
      <c:catAx>
        <c:axId val="181292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2929583"/>
        <c:crosses val="autoZero"/>
        <c:auto val="1"/>
        <c:lblAlgn val="ctr"/>
        <c:lblOffset val="100"/>
        <c:noMultiLvlLbl val="0"/>
      </c:catAx>
      <c:valAx>
        <c:axId val="181292958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29258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0.63301</cdr:x>
      <cdr:y>0</cdr:y>
    </cdr:from>
    <cdr:to>
      <cdr:x>1</cdr:x>
      <cdr:y>0.14365</cdr:y>
    </cdr:to>
    <cdr:sp macro="" textlink="">
      <cdr:nvSpPr>
        <cdr:cNvPr id="2" name="TextBox 1">
          <a:extLst xmlns:a="http://schemas.openxmlformats.org/drawingml/2006/main">
            <a:ext uri="{FF2B5EF4-FFF2-40B4-BE49-F238E27FC236}">
              <a16:creationId xmlns:a16="http://schemas.microsoft.com/office/drawing/2014/main" id="{2B628A30-D652-42A0-BB0B-F79F2E690FD5}"/>
            </a:ext>
          </a:extLst>
        </cdr:cNvPr>
        <cdr:cNvSpPr txBox="1"/>
      </cdr:nvSpPr>
      <cdr:spPr>
        <a:xfrm xmlns:a="http://schemas.openxmlformats.org/drawingml/2006/main">
          <a:off x="6448302" y="0"/>
          <a:ext cx="3738475" cy="721472"/>
        </a:xfrm>
        <a:prstGeom xmlns:a="http://schemas.openxmlformats.org/drawingml/2006/main" prst="rect">
          <a:avLst/>
        </a:prstGeom>
        <a:solidFill xmlns:a="http://schemas.openxmlformats.org/drawingml/2006/main">
          <a:sysClr val="window" lastClr="FFFFFF"/>
        </a:solidFill>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pPr algn="l"/>
          <a:r>
            <a:rPr lang="en-US" sz="1800" dirty="0"/>
            <a:t>Assumes ongoing $500,000 in Ch 313 reimbursement for 2022-2025</a:t>
          </a:r>
        </a:p>
      </cdr:txBody>
    </cdr:sp>
  </cdr:relSizeAnchor>
</c:userShapes>
</file>

<file path=ppt/drawings/drawing2.xml><?xml version="1.0" encoding="utf-8"?>
<c:userShapes xmlns:c="http://schemas.openxmlformats.org/drawingml/2006/chart">
  <cdr:relSizeAnchor xmlns:cdr="http://schemas.openxmlformats.org/drawingml/2006/chartDrawing">
    <cdr:from>
      <cdr:x>0.63301</cdr:x>
      <cdr:y>0</cdr:y>
    </cdr:from>
    <cdr:to>
      <cdr:x>1</cdr:x>
      <cdr:y>0.14365</cdr:y>
    </cdr:to>
    <cdr:sp macro="" textlink="">
      <cdr:nvSpPr>
        <cdr:cNvPr id="2" name="TextBox 1">
          <a:extLst xmlns:a="http://schemas.openxmlformats.org/drawingml/2006/main">
            <a:ext uri="{FF2B5EF4-FFF2-40B4-BE49-F238E27FC236}">
              <a16:creationId xmlns:a16="http://schemas.microsoft.com/office/drawing/2014/main" id="{2B628A30-D652-42A0-BB0B-F79F2E690FD5}"/>
            </a:ext>
          </a:extLst>
        </cdr:cNvPr>
        <cdr:cNvSpPr txBox="1"/>
      </cdr:nvSpPr>
      <cdr:spPr>
        <a:xfrm xmlns:a="http://schemas.openxmlformats.org/drawingml/2006/main">
          <a:off x="6448302" y="0"/>
          <a:ext cx="3738475" cy="721472"/>
        </a:xfrm>
        <a:prstGeom xmlns:a="http://schemas.openxmlformats.org/drawingml/2006/main" prst="rect">
          <a:avLst/>
        </a:prstGeom>
        <a:solidFill xmlns:a="http://schemas.openxmlformats.org/drawingml/2006/main">
          <a:sysClr val="window" lastClr="FFFFFF"/>
        </a:solidFill>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pPr algn="l"/>
          <a:r>
            <a:rPr lang="en-US" sz="1800" dirty="0"/>
            <a:t>Assumes ongoing $500,000 in Ch 313 reimbursement for 2022-2025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6819E1-C740-4F19-A1C4-00D27049C0CF}" type="datetimeFigureOut">
              <a:rPr lang="en-US" smtClean="0"/>
              <a:t>4/18/2022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DD3612-4A6F-4FCE-9FCE-064F1F2D96DF}" type="slidenum">
              <a:rPr lang="en-US" smtClean="0"/>
              <a:t>‹#›</a:t>
            </a:fld>
            <a:endParaRPr lang="en-US" dirty="0"/>
          </a:p>
        </p:txBody>
      </p:sp>
    </p:spTree>
    <p:extLst>
      <p:ext uri="{BB962C8B-B14F-4D97-AF65-F5344CB8AC3E}">
        <p14:creationId xmlns:p14="http://schemas.microsoft.com/office/powerpoint/2010/main" val="109293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D3612-4A6F-4FCE-9FCE-064F1F2D96DF}" type="slidenum">
              <a:rPr lang="en-US" smtClean="0"/>
              <a:t>1</a:t>
            </a:fld>
            <a:endParaRPr lang="en-US" dirty="0"/>
          </a:p>
        </p:txBody>
      </p:sp>
    </p:spTree>
    <p:extLst>
      <p:ext uri="{BB962C8B-B14F-4D97-AF65-F5344CB8AC3E}">
        <p14:creationId xmlns:p14="http://schemas.microsoft.com/office/powerpoint/2010/main" val="158681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D3612-4A6F-4FCE-9FCE-064F1F2D96DF}" type="slidenum">
              <a:rPr lang="en-US" smtClean="0"/>
              <a:t>10</a:t>
            </a:fld>
            <a:endParaRPr lang="en-US" dirty="0"/>
          </a:p>
        </p:txBody>
      </p:sp>
    </p:spTree>
    <p:extLst>
      <p:ext uri="{BB962C8B-B14F-4D97-AF65-F5344CB8AC3E}">
        <p14:creationId xmlns:p14="http://schemas.microsoft.com/office/powerpoint/2010/main" val="300159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D3612-4A6F-4FCE-9FCE-064F1F2D96DF}" type="slidenum">
              <a:rPr lang="en-US" smtClean="0"/>
              <a:t>11</a:t>
            </a:fld>
            <a:endParaRPr lang="en-US" dirty="0"/>
          </a:p>
        </p:txBody>
      </p:sp>
    </p:spTree>
    <p:extLst>
      <p:ext uri="{BB962C8B-B14F-4D97-AF65-F5344CB8AC3E}">
        <p14:creationId xmlns:p14="http://schemas.microsoft.com/office/powerpoint/2010/main" val="302867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D3612-4A6F-4FCE-9FCE-064F1F2D96DF}" type="slidenum">
              <a:rPr lang="en-US" smtClean="0"/>
              <a:t>12</a:t>
            </a:fld>
            <a:endParaRPr lang="en-US" dirty="0"/>
          </a:p>
        </p:txBody>
      </p:sp>
    </p:spTree>
    <p:extLst>
      <p:ext uri="{BB962C8B-B14F-4D97-AF65-F5344CB8AC3E}">
        <p14:creationId xmlns:p14="http://schemas.microsoft.com/office/powerpoint/2010/main" val="959957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D3612-4A6F-4FCE-9FCE-064F1F2D96DF}" type="slidenum">
              <a:rPr lang="en-US" smtClean="0"/>
              <a:t>13</a:t>
            </a:fld>
            <a:endParaRPr lang="en-US" dirty="0"/>
          </a:p>
        </p:txBody>
      </p:sp>
    </p:spTree>
    <p:extLst>
      <p:ext uri="{BB962C8B-B14F-4D97-AF65-F5344CB8AC3E}">
        <p14:creationId xmlns:p14="http://schemas.microsoft.com/office/powerpoint/2010/main" val="1998727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D3612-4A6F-4FCE-9FCE-064F1F2D96DF}" type="slidenum">
              <a:rPr lang="en-US" smtClean="0"/>
              <a:t>14</a:t>
            </a:fld>
            <a:endParaRPr lang="en-US" dirty="0"/>
          </a:p>
        </p:txBody>
      </p:sp>
    </p:spTree>
    <p:extLst>
      <p:ext uri="{BB962C8B-B14F-4D97-AF65-F5344CB8AC3E}">
        <p14:creationId xmlns:p14="http://schemas.microsoft.com/office/powerpoint/2010/main" val="1002475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saw a larger number of VATR</a:t>
            </a:r>
            <a:r>
              <a:rPr lang="en-US" baseline="0" dirty="0" smtClean="0"/>
              <a:t> Elections proposed and a larger percentage of them pass.  You can see on this list that some districts that had failed elections in 2020 tried again this year and were able to adopt a higher rate on the 2</a:t>
            </a:r>
            <a:r>
              <a:rPr lang="en-US" baseline="30000" dirty="0" smtClean="0"/>
              <a:t>nd</a:t>
            </a:r>
            <a:r>
              <a:rPr lang="en-US" baseline="0" dirty="0" smtClean="0"/>
              <a:t> attempt.  One district (Rains ISD) was not so fortunate.</a:t>
            </a:r>
            <a:endParaRPr lang="en-US" dirty="0"/>
          </a:p>
        </p:txBody>
      </p:sp>
      <p:sp>
        <p:nvSpPr>
          <p:cNvPr id="4" name="Slide Number Placeholder 3"/>
          <p:cNvSpPr>
            <a:spLocks noGrp="1"/>
          </p:cNvSpPr>
          <p:nvPr>
            <p:ph type="sldNum" sz="quarter" idx="10"/>
          </p:nvPr>
        </p:nvSpPr>
        <p:spPr/>
        <p:txBody>
          <a:bodyPr/>
          <a:lstStyle/>
          <a:p>
            <a:fld id="{8786786E-9FC4-43B0-8EB0-DA81CAFDDF21}" type="slidenum">
              <a:rPr lang="en-US" smtClean="0"/>
              <a:t>15</a:t>
            </a:fld>
            <a:endParaRPr lang="en-US" dirty="0"/>
          </a:p>
        </p:txBody>
      </p:sp>
    </p:spTree>
    <p:extLst>
      <p:ext uri="{BB962C8B-B14F-4D97-AF65-F5344CB8AC3E}">
        <p14:creationId xmlns:p14="http://schemas.microsoft.com/office/powerpoint/2010/main" val="236621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we saw a MUCH higher approval rate. </a:t>
            </a:r>
            <a:r>
              <a:rPr lang="en-US" baseline="0" dirty="0" smtClean="0"/>
              <a:t> Looking at the tax rates proposed for adoption, I noticed something comparing the years.  While we saw some districts in both years pursue both a rate that was 12-13 cents higher vs. some that were 2-3 pennies more, we saw more districts attempt the much higher rate in 2020 and fail compared to the vast majority of districts in 2021 that sought access to 2-3 golden pennies.  Additionally, given the effect of ongoing tax rate compression, there were a number of districts for which the 2-3 cent increase (sometimes combined with I&amp;S and sometimes not) still produced a lower overall tax rate than the previous year, and that was an easier sell with voters.</a:t>
            </a:r>
            <a:endParaRPr lang="en-US" dirty="0"/>
          </a:p>
        </p:txBody>
      </p:sp>
      <p:sp>
        <p:nvSpPr>
          <p:cNvPr id="4" name="Slide Number Placeholder 3"/>
          <p:cNvSpPr>
            <a:spLocks noGrp="1"/>
          </p:cNvSpPr>
          <p:nvPr>
            <p:ph type="sldNum" sz="quarter" idx="10"/>
          </p:nvPr>
        </p:nvSpPr>
        <p:spPr/>
        <p:txBody>
          <a:bodyPr/>
          <a:lstStyle/>
          <a:p>
            <a:fld id="{8786786E-9FC4-43B0-8EB0-DA81CAFDDF21}" type="slidenum">
              <a:rPr lang="en-US" smtClean="0"/>
              <a:t>16</a:t>
            </a:fld>
            <a:endParaRPr lang="en-US" dirty="0"/>
          </a:p>
        </p:txBody>
      </p:sp>
    </p:spTree>
    <p:extLst>
      <p:ext uri="{BB962C8B-B14F-4D97-AF65-F5344CB8AC3E}">
        <p14:creationId xmlns:p14="http://schemas.microsoft.com/office/powerpoint/2010/main" val="470968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D3612-4A6F-4FCE-9FCE-064F1F2D96DF}" type="slidenum">
              <a:rPr lang="en-US" smtClean="0"/>
              <a:t>17</a:t>
            </a:fld>
            <a:endParaRPr lang="en-US" dirty="0"/>
          </a:p>
        </p:txBody>
      </p:sp>
    </p:spTree>
    <p:extLst>
      <p:ext uri="{BB962C8B-B14F-4D97-AF65-F5344CB8AC3E}">
        <p14:creationId xmlns:p14="http://schemas.microsoft.com/office/powerpoint/2010/main" val="276373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 to answer any questions.</a:t>
            </a:r>
            <a:endParaRPr lang="en-US" dirty="0"/>
          </a:p>
        </p:txBody>
      </p:sp>
      <p:sp>
        <p:nvSpPr>
          <p:cNvPr id="4" name="Slide Number Placeholder 3"/>
          <p:cNvSpPr>
            <a:spLocks noGrp="1"/>
          </p:cNvSpPr>
          <p:nvPr>
            <p:ph type="sldNum" sz="quarter" idx="10"/>
          </p:nvPr>
        </p:nvSpPr>
        <p:spPr/>
        <p:txBody>
          <a:bodyPr/>
          <a:lstStyle/>
          <a:p>
            <a:fld id="{8786786E-9FC4-43B0-8EB0-DA81CAFDDF21}" type="slidenum">
              <a:rPr lang="en-US" smtClean="0"/>
              <a:t>18</a:t>
            </a:fld>
            <a:endParaRPr lang="en-US" dirty="0"/>
          </a:p>
        </p:txBody>
      </p:sp>
    </p:spTree>
    <p:extLst>
      <p:ext uri="{BB962C8B-B14F-4D97-AF65-F5344CB8AC3E}">
        <p14:creationId xmlns:p14="http://schemas.microsoft.com/office/powerpoint/2010/main" val="394134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2017 Borden County has lost or will lose three temporary provisions of school finance funding .</a:t>
            </a:r>
          </a:p>
          <a:p>
            <a:r>
              <a:rPr lang="en-US" dirty="0"/>
              <a:t> </a:t>
            </a:r>
          </a:p>
          <a:p>
            <a:r>
              <a:rPr lang="en-US" dirty="0"/>
              <a:t>The first, Additional State Aid for Tax Reduction (ASATR) was intended to pay for local tax compression after 2006 when tax rates were compressed by 1/3.  This provision expired in 2018.</a:t>
            </a:r>
          </a:p>
          <a:p>
            <a:r>
              <a:rPr lang="en-US" dirty="0"/>
              <a:t> </a:t>
            </a:r>
          </a:p>
          <a:p>
            <a:r>
              <a:rPr lang="en-US" dirty="0"/>
              <a:t>In 2018 and 2019 the district received state aid for property value decline, which lasted only for the 2018-19 state fiscal biennium.</a:t>
            </a:r>
          </a:p>
          <a:p>
            <a:r>
              <a:rPr lang="en-US" dirty="0"/>
              <a:t> </a:t>
            </a:r>
          </a:p>
          <a:p>
            <a:r>
              <a:rPr lang="en-US" dirty="0"/>
              <a:t>In 2020 the district lost a hold harmless provision limiting recapture, this was replaced by a temporary transition grant, the Equalized Wealth  transition grant, however this grant is being phased out and will be eliminated for the 2025 school year.</a:t>
            </a:r>
          </a:p>
          <a:p>
            <a:r>
              <a:rPr lang="en-US" dirty="0"/>
              <a:t> </a:t>
            </a:r>
          </a:p>
          <a:p>
            <a:r>
              <a:rPr lang="en-US" dirty="0"/>
              <a:t>State and Local revenue available to the district averaged $5.5 million for 2010 to 2017 but is estimated to be just $3.9 million by 2025</a:t>
            </a:r>
          </a:p>
          <a:p>
            <a:r>
              <a:rPr lang="en-US" dirty="0"/>
              <a:t>    </a:t>
            </a:r>
          </a:p>
          <a:p>
            <a:endParaRPr lang="en-US" dirty="0"/>
          </a:p>
        </p:txBody>
      </p:sp>
      <p:sp>
        <p:nvSpPr>
          <p:cNvPr id="4" name="Slide Number Placeholder 3"/>
          <p:cNvSpPr>
            <a:spLocks noGrp="1"/>
          </p:cNvSpPr>
          <p:nvPr>
            <p:ph type="sldNum" sz="quarter" idx="10"/>
          </p:nvPr>
        </p:nvSpPr>
        <p:spPr/>
        <p:txBody>
          <a:bodyPr/>
          <a:lstStyle/>
          <a:p>
            <a:fld id="{5ADD3612-4A6F-4FCE-9FCE-064F1F2D96DF}" type="slidenum">
              <a:rPr lang="en-US" smtClean="0"/>
              <a:t>2</a:t>
            </a:fld>
            <a:endParaRPr lang="en-US" dirty="0"/>
          </a:p>
        </p:txBody>
      </p:sp>
    </p:spTree>
    <p:extLst>
      <p:ext uri="{BB962C8B-B14F-4D97-AF65-F5344CB8AC3E}">
        <p14:creationId xmlns:p14="http://schemas.microsoft.com/office/powerpoint/2010/main" val="180380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here, the overall funding for</a:t>
            </a:r>
            <a:r>
              <a:rPr lang="en-US" baseline="0" dirty="0" smtClean="0"/>
              <a:t> Borden County ISD is expected to take nose dive as you come off the transitional funding from the now repealed 92 hold harmless.  Because of the way changes were implemented in 2019, this is not expected to be one of those 1-2 swings you have become accustomed to living through due to being an oil and gas district.  The only benefit you now receive from that is on your values for your I&amp;S rate and your golden pennies.</a:t>
            </a:r>
            <a:endParaRPr lang="en-US" dirty="0"/>
          </a:p>
        </p:txBody>
      </p:sp>
      <p:sp>
        <p:nvSpPr>
          <p:cNvPr id="4" name="Slide Number Placeholder 3"/>
          <p:cNvSpPr>
            <a:spLocks noGrp="1"/>
          </p:cNvSpPr>
          <p:nvPr>
            <p:ph type="sldNum" sz="quarter" idx="10"/>
          </p:nvPr>
        </p:nvSpPr>
        <p:spPr/>
        <p:txBody>
          <a:bodyPr/>
          <a:lstStyle/>
          <a:p>
            <a:fld id="{5ADD3612-4A6F-4FCE-9FCE-064F1F2D96DF}" type="slidenum">
              <a:rPr lang="en-US" smtClean="0"/>
              <a:t>3</a:t>
            </a:fld>
            <a:endParaRPr lang="en-US" dirty="0"/>
          </a:p>
        </p:txBody>
      </p:sp>
    </p:spTree>
    <p:extLst>
      <p:ext uri="{BB962C8B-B14F-4D97-AF65-F5344CB8AC3E}">
        <p14:creationId xmlns:p14="http://schemas.microsoft.com/office/powerpoint/2010/main" val="180440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bar on the left here is intended to</a:t>
            </a:r>
            <a:r>
              <a:rPr lang="en-US" baseline="0" dirty="0" smtClean="0"/>
              <a:t> be proportional to the pennies available to you in each of these options.  We’re going to begin at the bottom [CLICK] what I refer to as the silver </a:t>
            </a:r>
            <a:r>
              <a:rPr lang="en-US" baseline="0" smtClean="0"/>
              <a:t>pennies.  </a:t>
            </a:r>
            <a:r>
              <a:rPr lang="en-US" smtClean="0"/>
              <a:t>Golden</a:t>
            </a:r>
            <a:r>
              <a:rPr lang="en-US" baseline="0" smtClean="0"/>
              <a:t> </a:t>
            </a:r>
            <a:r>
              <a:rPr lang="en-US" baseline="0" dirty="0" smtClean="0"/>
              <a:t>penny yield is $98.56 for other districts, but golden pennies are worth more in Borden County ISD (will grow in value if property values increase, and could also become less valuable if they decline).  Copper Penny Yield is $49.28/penny/WADA</a:t>
            </a:r>
            <a:endParaRPr lang="en-US" dirty="0"/>
          </a:p>
        </p:txBody>
      </p:sp>
      <p:sp>
        <p:nvSpPr>
          <p:cNvPr id="4" name="Slide Number Placeholder 3"/>
          <p:cNvSpPr>
            <a:spLocks noGrp="1"/>
          </p:cNvSpPr>
          <p:nvPr>
            <p:ph type="sldNum" sz="quarter" idx="10"/>
          </p:nvPr>
        </p:nvSpPr>
        <p:spPr/>
        <p:txBody>
          <a:bodyPr/>
          <a:lstStyle/>
          <a:p>
            <a:fld id="{5ADD3612-4A6F-4FCE-9FCE-064F1F2D96DF}" type="slidenum">
              <a:rPr lang="en-US" smtClean="0"/>
              <a:t>4</a:t>
            </a:fld>
            <a:endParaRPr lang="en-US" dirty="0"/>
          </a:p>
        </p:txBody>
      </p:sp>
    </p:spTree>
    <p:extLst>
      <p:ext uri="{BB962C8B-B14F-4D97-AF65-F5344CB8AC3E}">
        <p14:creationId xmlns:p14="http://schemas.microsoft.com/office/powerpoint/2010/main" val="308390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calculation of VATR involves</a:t>
            </a:r>
            <a:r>
              <a:rPr lang="en-US" baseline="0" dirty="0" smtClean="0"/>
              <a:t> taking the MCR for Tier 1, which is calculated by TEA once they receive data from the district and your chief appraiser regarding value growth in the district.  Then you add the higher of either Tier 2 enrichment rate from the previous year or 5 cents (those numbers are the same for you—5).  [CLICK] This table helps put real numbers to those terms—from both the current year and a projected estimate for the year to come.  </a:t>
            </a:r>
            <a:r>
              <a:rPr lang="en-US" dirty="0" smtClean="0"/>
              <a:t>Current projections for the district show 17% growth in values.  That level</a:t>
            </a:r>
            <a:r>
              <a:rPr lang="en-US" baseline="0" dirty="0" smtClean="0"/>
              <a:t> of growth will compress the district’s tax rate about as low as it can possibly go.  Even if growth doesn’t continue and values decline again as soon as the very next year, the compression to your tax rate (paid for by the state through a reduction in your Tier 1 recapture) remains.</a:t>
            </a:r>
            <a:endParaRPr lang="en-US" dirty="0"/>
          </a:p>
        </p:txBody>
      </p:sp>
      <p:sp>
        <p:nvSpPr>
          <p:cNvPr id="4" name="Slide Number Placeholder 3"/>
          <p:cNvSpPr>
            <a:spLocks noGrp="1"/>
          </p:cNvSpPr>
          <p:nvPr>
            <p:ph type="sldNum" sz="quarter" idx="10"/>
          </p:nvPr>
        </p:nvSpPr>
        <p:spPr/>
        <p:txBody>
          <a:bodyPr/>
          <a:lstStyle/>
          <a:p>
            <a:fld id="{5ADD3612-4A6F-4FCE-9FCE-064F1F2D96DF}" type="slidenum">
              <a:rPr lang="en-US" smtClean="0"/>
              <a:t>5</a:t>
            </a:fld>
            <a:endParaRPr lang="en-US" dirty="0"/>
          </a:p>
        </p:txBody>
      </p:sp>
    </p:spTree>
    <p:extLst>
      <p:ext uri="{BB962C8B-B14F-4D97-AF65-F5344CB8AC3E}">
        <p14:creationId xmlns:p14="http://schemas.microsoft.com/office/powerpoint/2010/main" val="89753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the history of your tax rate</a:t>
            </a:r>
            <a:r>
              <a:rPr lang="en-US" baseline="0" dirty="0" smtClean="0"/>
              <a:t> (which by the way, I could have taken the chart as far back as 2007 and you would have seen $1.04 across the board).  Following passage of HB 3 in 2019, tax rates began to be compressed.  You can see how your M&amp;O tax rate is declining.  And with current estimates for value growth, a large reduction is expected this year.</a:t>
            </a:r>
            <a:endParaRPr lang="en-US" dirty="0"/>
          </a:p>
        </p:txBody>
      </p:sp>
      <p:sp>
        <p:nvSpPr>
          <p:cNvPr id="4" name="Slide Number Placeholder 3"/>
          <p:cNvSpPr>
            <a:spLocks noGrp="1"/>
          </p:cNvSpPr>
          <p:nvPr>
            <p:ph type="sldNum" sz="quarter" idx="10"/>
          </p:nvPr>
        </p:nvSpPr>
        <p:spPr/>
        <p:txBody>
          <a:bodyPr/>
          <a:lstStyle/>
          <a:p>
            <a:fld id="{5ADD3612-4A6F-4FCE-9FCE-064F1F2D96DF}" type="slidenum">
              <a:rPr lang="en-US" smtClean="0"/>
              <a:t>6</a:t>
            </a:fld>
            <a:endParaRPr lang="en-US" dirty="0"/>
          </a:p>
        </p:txBody>
      </p:sp>
    </p:spTree>
    <p:extLst>
      <p:ext uri="{BB962C8B-B14F-4D97-AF65-F5344CB8AC3E}">
        <p14:creationId xmlns:p14="http://schemas.microsoft.com/office/powerpoint/2010/main" val="412393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While you have no control</a:t>
            </a:r>
            <a:r>
              <a:rPr lang="en-US" baseline="0" dirty="0" smtClean="0"/>
              <a:t> over your Tier 1 rate, you do have control over your Tier 2 rate (pending the approval of voters.</a:t>
            </a:r>
            <a:endParaRPr lang="en-US" dirty="0" smtClean="0"/>
          </a:p>
          <a:p>
            <a:endParaRPr lang="en-US" dirty="0"/>
          </a:p>
        </p:txBody>
      </p:sp>
      <p:sp>
        <p:nvSpPr>
          <p:cNvPr id="4" name="Slide Number Placeholder 3"/>
          <p:cNvSpPr>
            <a:spLocks noGrp="1"/>
          </p:cNvSpPr>
          <p:nvPr>
            <p:ph type="sldNum" sz="quarter" idx="10"/>
          </p:nvPr>
        </p:nvSpPr>
        <p:spPr/>
        <p:txBody>
          <a:bodyPr/>
          <a:lstStyle/>
          <a:p>
            <a:fld id="{5ADD3612-4A6F-4FCE-9FCE-064F1F2D96DF}" type="slidenum">
              <a:rPr lang="en-US" smtClean="0"/>
              <a:t>7</a:t>
            </a:fld>
            <a:endParaRPr lang="en-US" dirty="0"/>
          </a:p>
        </p:txBody>
      </p:sp>
    </p:spTree>
    <p:extLst>
      <p:ext uri="{BB962C8B-B14F-4D97-AF65-F5344CB8AC3E}">
        <p14:creationId xmlns:p14="http://schemas.microsoft.com/office/powerpoint/2010/main" val="233067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D3612-4A6F-4FCE-9FCE-064F1F2D96DF}" type="slidenum">
              <a:rPr lang="en-US" smtClean="0"/>
              <a:t>8</a:t>
            </a:fld>
            <a:endParaRPr lang="en-US" dirty="0"/>
          </a:p>
        </p:txBody>
      </p:sp>
    </p:spTree>
    <p:extLst>
      <p:ext uri="{BB962C8B-B14F-4D97-AF65-F5344CB8AC3E}">
        <p14:creationId xmlns:p14="http://schemas.microsoft.com/office/powerpoint/2010/main" val="101908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D3612-4A6F-4FCE-9FCE-064F1F2D96DF}" type="slidenum">
              <a:rPr lang="en-US" smtClean="0"/>
              <a:t>9</a:t>
            </a:fld>
            <a:endParaRPr lang="en-US" dirty="0"/>
          </a:p>
        </p:txBody>
      </p:sp>
    </p:spTree>
    <p:extLst>
      <p:ext uri="{BB962C8B-B14F-4D97-AF65-F5344CB8AC3E}">
        <p14:creationId xmlns:p14="http://schemas.microsoft.com/office/powerpoint/2010/main" val="152578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5262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18895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353317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6858000" cy="762000"/>
          </a:xfrm>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990600" y="2108200"/>
            <a:ext cx="9017000" cy="3017309"/>
          </a:xfrm>
        </p:spPr>
        <p:txBody>
          <a:bodyPr/>
          <a:lstStyle>
            <a:lvl1pPr>
              <a:defRPr sz="2933"/>
            </a:lvl1pPr>
            <a:lvl2pPr>
              <a:defRPr sz="2133"/>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flipH="1">
            <a:off x="990600" y="1346200"/>
            <a:ext cx="9880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26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260524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212995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303585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2386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238468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14644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pPr defTabSz="609630"/>
            <a:fld id="{1D8BD707-D9CF-40AE-B4C6-C98DA3205C09}" type="datetimeFigureOut">
              <a:rPr lang="en-US" sz="1200" smtClean="0">
                <a:solidFill>
                  <a:prstClr val="black"/>
                </a:solidFill>
              </a:rPr>
              <a:pPr defTabSz="609630"/>
              <a:t>4/18/2022</a:t>
            </a:fld>
            <a:endParaRPr lang="en-US" sz="1200" dirty="0">
              <a:solidFill>
                <a:prstClr val="black"/>
              </a:solidFill>
            </a:endParaRPr>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pPr defTabSz="609630"/>
            <a:endParaRPr lang="en-US" sz="1200" dirty="0">
              <a:solidFill>
                <a:prstClr val="black"/>
              </a:solidFill>
            </a:endParaRP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pPr defTabSz="609630"/>
            <a:fld id="{B6F15528-21DE-4FAA-801E-634DDDAF4B2B}" type="slidenum">
              <a:rPr lang="en-US" sz="1200" smtClean="0">
                <a:solidFill>
                  <a:prstClr val="black"/>
                </a:solidFill>
              </a:rPr>
              <a:pPr defTabSz="609630"/>
              <a:t>‹#›</a:t>
            </a:fld>
            <a:endParaRPr lang="en-US" sz="1200" dirty="0">
              <a:solidFill>
                <a:prstClr val="black"/>
              </a:solidFill>
            </a:endParaRPr>
          </a:p>
        </p:txBody>
      </p:sp>
    </p:spTree>
    <p:extLst>
      <p:ext uri="{BB962C8B-B14F-4D97-AF65-F5344CB8AC3E}">
        <p14:creationId xmlns:p14="http://schemas.microsoft.com/office/powerpoint/2010/main" val="67315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6858000" cy="762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AutoShape 11"/>
          <p:cNvSpPr/>
          <p:nvPr userDrawn="1"/>
        </p:nvSpPr>
        <p:spPr>
          <a:xfrm>
            <a:off x="10862102" y="0"/>
            <a:ext cx="1329898" cy="5275599"/>
          </a:xfrm>
          <a:prstGeom prst="rect">
            <a:avLst/>
          </a:prstGeom>
          <a:solidFill>
            <a:srgbClr val="1B75BC"/>
          </a:solidFill>
        </p:spPr>
      </p:sp>
      <p:pic>
        <p:nvPicPr>
          <p:cNvPr id="8" name="Picture 12"/>
          <p:cNvPicPr>
            <a:picLocks noChangeAspect="1"/>
          </p:cNvPicPr>
          <p:nvPr userDrawn="1"/>
        </p:nvPicPr>
        <p:blipFill>
          <a:blip r:embed="rId13"/>
          <a:srcRect/>
          <a:stretch>
            <a:fillRect/>
          </a:stretch>
        </p:blipFill>
        <p:spPr>
          <a:xfrm>
            <a:off x="10979848" y="5432973"/>
            <a:ext cx="1094406" cy="1273328"/>
          </a:xfrm>
          <a:prstGeom prst="rect">
            <a:avLst/>
          </a:prstGeom>
        </p:spPr>
      </p:pic>
      <p:sp>
        <p:nvSpPr>
          <p:cNvPr id="10" name="Rectangle 9"/>
          <p:cNvSpPr/>
          <p:nvPr userDrawn="1"/>
        </p:nvSpPr>
        <p:spPr>
          <a:xfrm flipV="1">
            <a:off x="1" y="6706302"/>
            <a:ext cx="10617199" cy="1821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2696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3600"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69483"/>
            <a:ext cx="9918700" cy="980017"/>
          </a:xfrm>
        </p:spPr>
        <p:txBody>
          <a:bodyPr/>
          <a:lstStyle/>
          <a:p>
            <a:pPr algn="l"/>
            <a:r>
              <a:rPr lang="en-US" sz="4800" b="1" dirty="0" smtClean="0">
                <a:latin typeface="Arial Black" panose="020B0A04020102020204" pitchFamily="34" charset="0"/>
              </a:rPr>
              <a:t>School Finance &amp; Elections</a:t>
            </a:r>
            <a:endParaRPr lang="en-US" sz="4800" b="1" dirty="0">
              <a:latin typeface="Arial Black" panose="020B0A04020102020204" pitchFamily="34" charset="0"/>
            </a:endParaRPr>
          </a:p>
        </p:txBody>
      </p:sp>
      <p:sp>
        <p:nvSpPr>
          <p:cNvPr id="3" name="Subtitle 2"/>
          <p:cNvSpPr>
            <a:spLocks noGrp="1"/>
          </p:cNvSpPr>
          <p:nvPr>
            <p:ph type="subTitle" idx="1"/>
          </p:nvPr>
        </p:nvSpPr>
        <p:spPr>
          <a:xfrm>
            <a:off x="914400" y="2349500"/>
            <a:ext cx="8356600" cy="1168400"/>
          </a:xfrm>
        </p:spPr>
        <p:txBody>
          <a:bodyPr>
            <a:noAutofit/>
          </a:bodyPr>
          <a:lstStyle/>
          <a:p>
            <a:pPr algn="l"/>
            <a:r>
              <a:rPr lang="en-US" sz="3200" dirty="0" smtClean="0">
                <a:solidFill>
                  <a:schemeClr val="tx1"/>
                </a:solidFill>
              </a:rPr>
              <a:t>Overview for Borden County ISD</a:t>
            </a:r>
          </a:p>
          <a:p>
            <a:pPr algn="l"/>
            <a:r>
              <a:rPr lang="en-US" sz="3200" dirty="0" smtClean="0">
                <a:solidFill>
                  <a:schemeClr val="tx1"/>
                </a:solidFill>
              </a:rPr>
              <a:t>April 18, 2022</a:t>
            </a:r>
            <a:endParaRPr lang="en-US" sz="3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507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371720" cy="762000"/>
          </a:xfrm>
        </p:spPr>
        <p:txBody>
          <a:bodyPr/>
          <a:lstStyle/>
          <a:p>
            <a:r>
              <a:rPr lang="en-US" dirty="0" smtClean="0"/>
              <a:t>Golden Pennies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6342151"/>
              </p:ext>
            </p:extLst>
          </p:nvPr>
        </p:nvGraphicFramePr>
        <p:xfrm>
          <a:off x="1572491" y="2108200"/>
          <a:ext cx="8616538" cy="2628901"/>
        </p:xfrm>
        <a:graphic>
          <a:graphicData uri="http://schemas.openxmlformats.org/drawingml/2006/table">
            <a:tbl>
              <a:tblPr firstRow="1" bandRow="1">
                <a:tableStyleId>{5C22544A-7EE6-4342-B048-85BDC9FD1C3A}</a:tableStyleId>
              </a:tblPr>
              <a:tblGrid>
                <a:gridCol w="2512621">
                  <a:extLst>
                    <a:ext uri="{9D8B030D-6E8A-4147-A177-3AD203B41FA5}">
                      <a16:colId xmlns:a16="http://schemas.microsoft.com/office/drawing/2014/main" val="3038005994"/>
                    </a:ext>
                  </a:extLst>
                </a:gridCol>
                <a:gridCol w="1871021">
                  <a:extLst>
                    <a:ext uri="{9D8B030D-6E8A-4147-A177-3AD203B41FA5}">
                      <a16:colId xmlns:a16="http://schemas.microsoft.com/office/drawing/2014/main" val="4100688408"/>
                    </a:ext>
                  </a:extLst>
                </a:gridCol>
                <a:gridCol w="2024085">
                  <a:extLst>
                    <a:ext uri="{9D8B030D-6E8A-4147-A177-3AD203B41FA5}">
                      <a16:colId xmlns:a16="http://schemas.microsoft.com/office/drawing/2014/main" val="1125800200"/>
                    </a:ext>
                  </a:extLst>
                </a:gridCol>
                <a:gridCol w="2208811">
                  <a:extLst>
                    <a:ext uri="{9D8B030D-6E8A-4147-A177-3AD203B41FA5}">
                      <a16:colId xmlns:a16="http://schemas.microsoft.com/office/drawing/2014/main" val="2945176779"/>
                    </a:ext>
                  </a:extLst>
                </a:gridCol>
              </a:tblGrid>
              <a:tr h="991553">
                <a:tc>
                  <a:txBody>
                    <a:bodyPr/>
                    <a:lstStyle/>
                    <a:p>
                      <a:r>
                        <a:rPr lang="en-US" sz="2400" dirty="0">
                          <a:effectLst/>
                          <a:latin typeface="Roboto"/>
                        </a:rPr>
                        <a:t> </a:t>
                      </a:r>
                    </a:p>
                  </a:txBody>
                  <a:tcPr marL="68580" marR="68580" marT="0" marB="0" anchor="ctr"/>
                </a:tc>
                <a:tc>
                  <a:txBody>
                    <a:bodyPr/>
                    <a:lstStyle/>
                    <a:p>
                      <a:pPr algn="ctr"/>
                      <a:r>
                        <a:rPr lang="en-US" sz="2400" dirty="0">
                          <a:effectLst/>
                          <a:latin typeface="Roboto"/>
                        </a:rPr>
                        <a:t>Collections Increase</a:t>
                      </a:r>
                    </a:p>
                  </a:txBody>
                  <a:tcPr marL="68580" marR="68580" marT="0" marB="0" anchor="ctr"/>
                </a:tc>
                <a:tc>
                  <a:txBody>
                    <a:bodyPr/>
                    <a:lstStyle/>
                    <a:p>
                      <a:pPr algn="ctr"/>
                      <a:r>
                        <a:rPr lang="en-US" sz="2400" dirty="0">
                          <a:effectLst/>
                          <a:latin typeface="Roboto"/>
                        </a:rPr>
                        <a:t>Recapture Increase</a:t>
                      </a:r>
                    </a:p>
                  </a:txBody>
                  <a:tcPr marL="68580" marR="68580" marT="0" marB="0" anchor="ctr"/>
                </a:tc>
                <a:tc>
                  <a:txBody>
                    <a:bodyPr/>
                    <a:lstStyle/>
                    <a:p>
                      <a:pPr algn="ctr"/>
                      <a:r>
                        <a:rPr lang="en-US" sz="2400" dirty="0">
                          <a:effectLst/>
                          <a:latin typeface="Roboto"/>
                        </a:rPr>
                        <a:t>Net Increase</a:t>
                      </a:r>
                    </a:p>
                  </a:txBody>
                  <a:tcPr marL="68580" marR="68580" marT="0" marB="0" anchor="ctr"/>
                </a:tc>
                <a:extLst>
                  <a:ext uri="{0D108BD9-81ED-4DB2-BD59-A6C34878D82A}">
                    <a16:rowId xmlns:a16="http://schemas.microsoft.com/office/drawing/2014/main" val="3705844856"/>
                  </a:ext>
                </a:extLst>
              </a:tr>
              <a:tr h="632022">
                <a:tc>
                  <a:txBody>
                    <a:bodyPr/>
                    <a:lstStyle/>
                    <a:p>
                      <a:r>
                        <a:rPr lang="en-US" sz="2400" dirty="0">
                          <a:effectLst/>
                          <a:latin typeface="Roboto"/>
                        </a:rPr>
                        <a:t>3 cent increase</a:t>
                      </a:r>
                    </a:p>
                  </a:txBody>
                  <a:tcPr marL="68580" marR="68580" marT="0" marB="0" anchor="ctr"/>
                </a:tc>
                <a:tc>
                  <a:txBody>
                    <a:bodyPr/>
                    <a:lstStyle/>
                    <a:p>
                      <a:pPr algn="r"/>
                      <a:r>
                        <a:rPr lang="en-US" sz="2400" dirty="0">
                          <a:effectLst/>
                          <a:latin typeface="Roboto"/>
                        </a:rPr>
                        <a:t>$268,848</a:t>
                      </a:r>
                    </a:p>
                  </a:txBody>
                  <a:tcPr marL="68580" marR="68580" marT="0" marB="0" anchor="ctr"/>
                </a:tc>
                <a:tc>
                  <a:txBody>
                    <a:bodyPr/>
                    <a:lstStyle/>
                    <a:p>
                      <a:pPr algn="r"/>
                      <a:r>
                        <a:rPr lang="en-US" sz="2400" dirty="0" smtClean="0">
                          <a:effectLst/>
                          <a:latin typeface="Roboto"/>
                        </a:rPr>
                        <a:t>$0</a:t>
                      </a:r>
                      <a:endParaRPr lang="en-US" sz="2400" dirty="0">
                        <a:effectLst/>
                        <a:latin typeface="Roboto"/>
                      </a:endParaRPr>
                    </a:p>
                  </a:txBody>
                  <a:tcPr marL="68580" marR="68580" marT="0" marB="0" anchor="ctr"/>
                </a:tc>
                <a:tc>
                  <a:txBody>
                    <a:bodyPr/>
                    <a:lstStyle/>
                    <a:p>
                      <a:pPr algn="r"/>
                      <a:r>
                        <a:rPr lang="en-US" sz="2400" dirty="0">
                          <a:effectLst/>
                          <a:latin typeface="Roboto"/>
                        </a:rPr>
                        <a:t>$268,848</a:t>
                      </a:r>
                    </a:p>
                  </a:txBody>
                  <a:tcPr marL="68580" marR="68580" marT="0" marB="0" anchor="ctr"/>
                </a:tc>
                <a:extLst>
                  <a:ext uri="{0D108BD9-81ED-4DB2-BD59-A6C34878D82A}">
                    <a16:rowId xmlns:a16="http://schemas.microsoft.com/office/drawing/2014/main" val="4243329962"/>
                  </a:ext>
                </a:extLst>
              </a:tr>
              <a:tr h="502663">
                <a:tc>
                  <a:txBody>
                    <a:bodyPr/>
                    <a:lstStyle/>
                    <a:p>
                      <a:r>
                        <a:rPr lang="en-US" sz="2400" dirty="0" smtClean="0">
                          <a:effectLst/>
                          <a:latin typeface="Roboto"/>
                        </a:rPr>
                        <a:t>9 </a:t>
                      </a:r>
                      <a:r>
                        <a:rPr lang="en-US" sz="2400" dirty="0">
                          <a:effectLst/>
                          <a:latin typeface="Roboto"/>
                        </a:rPr>
                        <a:t>cent increase</a:t>
                      </a:r>
                    </a:p>
                  </a:txBody>
                  <a:tcPr marL="68580" marR="68580" marT="0" marB="0" anchor="ctr"/>
                </a:tc>
                <a:tc>
                  <a:txBody>
                    <a:bodyPr/>
                    <a:lstStyle/>
                    <a:p>
                      <a:pPr algn="r"/>
                      <a:r>
                        <a:rPr lang="en-US" sz="2400" dirty="0" smtClean="0">
                          <a:effectLst/>
                          <a:latin typeface="Roboto"/>
                        </a:rPr>
                        <a:t>$806,542</a:t>
                      </a:r>
                      <a:endParaRPr lang="en-US" sz="2400" dirty="0">
                        <a:effectLst/>
                        <a:latin typeface="Roboto"/>
                      </a:endParaRPr>
                    </a:p>
                  </a:txBody>
                  <a:tcPr marL="68580" marR="68580" marT="0" marB="0" anchor="ctr"/>
                </a:tc>
                <a:tc>
                  <a:txBody>
                    <a:bodyPr/>
                    <a:lstStyle/>
                    <a:p>
                      <a:pPr algn="r"/>
                      <a:r>
                        <a:rPr lang="en-US" sz="2400" dirty="0">
                          <a:effectLst/>
                          <a:latin typeface="Roboto"/>
                        </a:rPr>
                        <a:t>$608,361</a:t>
                      </a:r>
                    </a:p>
                  </a:txBody>
                  <a:tcPr marL="68580" marR="68580" marT="0" marB="0" anchor="ctr"/>
                </a:tc>
                <a:tc>
                  <a:txBody>
                    <a:bodyPr/>
                    <a:lstStyle/>
                    <a:p>
                      <a:pPr algn="r"/>
                      <a:r>
                        <a:rPr lang="en-US" sz="2400" dirty="0" smtClean="0">
                          <a:effectLst/>
                          <a:latin typeface="Roboto"/>
                        </a:rPr>
                        <a:t>$198,181</a:t>
                      </a:r>
                      <a:endParaRPr lang="en-US" sz="2400" dirty="0">
                        <a:effectLst/>
                        <a:latin typeface="Roboto"/>
                      </a:endParaRPr>
                    </a:p>
                  </a:txBody>
                  <a:tcPr marL="68580" marR="68580" marT="0" marB="0" anchor="ctr"/>
                </a:tc>
                <a:extLst>
                  <a:ext uri="{0D108BD9-81ED-4DB2-BD59-A6C34878D82A}">
                    <a16:rowId xmlns:a16="http://schemas.microsoft.com/office/drawing/2014/main" val="1115157104"/>
                  </a:ext>
                </a:extLst>
              </a:tr>
              <a:tr h="502663">
                <a:tc>
                  <a:txBody>
                    <a:bodyPr/>
                    <a:lstStyle/>
                    <a:p>
                      <a:r>
                        <a:rPr lang="en-US" sz="2400" dirty="0">
                          <a:effectLst/>
                          <a:latin typeface="Roboto"/>
                        </a:rPr>
                        <a:t>12 cent increase</a:t>
                      </a:r>
                    </a:p>
                  </a:txBody>
                  <a:tcPr marL="68580" marR="68580" marT="0" marB="0" anchor="ctr"/>
                </a:tc>
                <a:tc>
                  <a:txBody>
                    <a:bodyPr/>
                    <a:lstStyle/>
                    <a:p>
                      <a:pPr algn="r"/>
                      <a:r>
                        <a:rPr lang="en-US" sz="2400" dirty="0">
                          <a:effectLst/>
                          <a:latin typeface="Roboto"/>
                        </a:rPr>
                        <a:t>$1,075,390</a:t>
                      </a:r>
                    </a:p>
                  </a:txBody>
                  <a:tcPr marL="68580" marR="68580" marT="0" marB="0" anchor="ctr"/>
                </a:tc>
                <a:tc>
                  <a:txBody>
                    <a:bodyPr/>
                    <a:lstStyle/>
                    <a:p>
                      <a:pPr algn="r"/>
                      <a:r>
                        <a:rPr lang="en-US" sz="2400" dirty="0">
                          <a:effectLst/>
                          <a:latin typeface="Roboto"/>
                        </a:rPr>
                        <a:t>$608,361</a:t>
                      </a:r>
                    </a:p>
                  </a:txBody>
                  <a:tcPr marL="68580" marR="68580" marT="0" marB="0" anchor="ctr"/>
                </a:tc>
                <a:tc>
                  <a:txBody>
                    <a:bodyPr/>
                    <a:lstStyle/>
                    <a:p>
                      <a:pPr algn="r"/>
                      <a:r>
                        <a:rPr lang="en-US" sz="2400" dirty="0">
                          <a:effectLst/>
                          <a:latin typeface="Roboto"/>
                        </a:rPr>
                        <a:t>$467,029</a:t>
                      </a:r>
                    </a:p>
                  </a:txBody>
                  <a:tcPr marL="68580" marR="68580" marT="0" marB="0" anchor="ctr"/>
                </a:tc>
                <a:extLst>
                  <a:ext uri="{0D108BD9-81ED-4DB2-BD59-A6C34878D82A}">
                    <a16:rowId xmlns:a16="http://schemas.microsoft.com/office/drawing/2014/main" val="2360938590"/>
                  </a:ext>
                </a:extLst>
              </a:tr>
            </a:tbl>
          </a:graphicData>
        </a:graphic>
      </p:graphicFrame>
      <p:sp>
        <p:nvSpPr>
          <p:cNvPr id="5" name="Flowchart: Connector 4"/>
          <p:cNvSpPr/>
          <p:nvPr/>
        </p:nvSpPr>
        <p:spPr>
          <a:xfrm>
            <a:off x="1039476" y="3185144"/>
            <a:ext cx="444940" cy="475012"/>
          </a:xfrm>
          <a:prstGeom prst="flowChartConnector">
            <a:avLst/>
          </a:prstGeom>
          <a:solidFill>
            <a:srgbClr val="FFCC6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p:cNvSpPr/>
          <p:nvPr/>
        </p:nvSpPr>
        <p:spPr>
          <a:xfrm>
            <a:off x="1039476" y="3723616"/>
            <a:ext cx="444940" cy="475012"/>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p:cNvSpPr/>
          <p:nvPr/>
        </p:nvSpPr>
        <p:spPr>
          <a:xfrm>
            <a:off x="1039476" y="4262089"/>
            <a:ext cx="444940" cy="475012"/>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p:nvPr/>
        </p:nvSpPr>
        <p:spPr>
          <a:xfrm>
            <a:off x="497582" y="4262089"/>
            <a:ext cx="444940" cy="475012"/>
          </a:xfrm>
          <a:prstGeom prst="flowChartConnector">
            <a:avLst/>
          </a:prstGeom>
          <a:solidFill>
            <a:srgbClr val="FFCC6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97582" y="3723616"/>
            <a:ext cx="9869576" cy="1927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444033" y="6167851"/>
            <a:ext cx="8474529" cy="369332"/>
          </a:xfrm>
          <a:prstGeom prst="rect">
            <a:avLst/>
          </a:prstGeom>
          <a:noFill/>
        </p:spPr>
        <p:txBody>
          <a:bodyPr wrap="square" rtlCol="0">
            <a:spAutoFit/>
          </a:bodyPr>
          <a:lstStyle/>
          <a:p>
            <a:r>
              <a:rPr lang="en-US" i="1" dirty="0" smtClean="0"/>
              <a:t>Estimate based on current projections for 2022-2023 school year.</a:t>
            </a:r>
            <a:endParaRPr lang="en-US" i="1" dirty="0"/>
          </a:p>
        </p:txBody>
      </p:sp>
    </p:spTree>
    <p:extLst>
      <p:ext uri="{BB962C8B-B14F-4D97-AF65-F5344CB8AC3E}">
        <p14:creationId xmlns:p14="http://schemas.microsoft.com/office/powerpoint/2010/main" val="2017441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371720" cy="762000"/>
          </a:xfrm>
        </p:spPr>
        <p:txBody>
          <a:bodyPr/>
          <a:lstStyle/>
          <a:p>
            <a:r>
              <a:rPr lang="en-US" dirty="0" smtClean="0"/>
              <a:t>Golden and Copper Pennies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6342151"/>
              </p:ext>
            </p:extLst>
          </p:nvPr>
        </p:nvGraphicFramePr>
        <p:xfrm>
          <a:off x="1572491" y="2108200"/>
          <a:ext cx="8616538" cy="2628901"/>
        </p:xfrm>
        <a:graphic>
          <a:graphicData uri="http://schemas.openxmlformats.org/drawingml/2006/table">
            <a:tbl>
              <a:tblPr firstRow="1" bandRow="1">
                <a:tableStyleId>{5C22544A-7EE6-4342-B048-85BDC9FD1C3A}</a:tableStyleId>
              </a:tblPr>
              <a:tblGrid>
                <a:gridCol w="2512621">
                  <a:extLst>
                    <a:ext uri="{9D8B030D-6E8A-4147-A177-3AD203B41FA5}">
                      <a16:colId xmlns:a16="http://schemas.microsoft.com/office/drawing/2014/main" val="3038005994"/>
                    </a:ext>
                  </a:extLst>
                </a:gridCol>
                <a:gridCol w="1871021">
                  <a:extLst>
                    <a:ext uri="{9D8B030D-6E8A-4147-A177-3AD203B41FA5}">
                      <a16:colId xmlns:a16="http://schemas.microsoft.com/office/drawing/2014/main" val="4100688408"/>
                    </a:ext>
                  </a:extLst>
                </a:gridCol>
                <a:gridCol w="2024085">
                  <a:extLst>
                    <a:ext uri="{9D8B030D-6E8A-4147-A177-3AD203B41FA5}">
                      <a16:colId xmlns:a16="http://schemas.microsoft.com/office/drawing/2014/main" val="1125800200"/>
                    </a:ext>
                  </a:extLst>
                </a:gridCol>
                <a:gridCol w="2208811">
                  <a:extLst>
                    <a:ext uri="{9D8B030D-6E8A-4147-A177-3AD203B41FA5}">
                      <a16:colId xmlns:a16="http://schemas.microsoft.com/office/drawing/2014/main" val="2945176779"/>
                    </a:ext>
                  </a:extLst>
                </a:gridCol>
              </a:tblGrid>
              <a:tr h="991553">
                <a:tc>
                  <a:txBody>
                    <a:bodyPr/>
                    <a:lstStyle/>
                    <a:p>
                      <a:r>
                        <a:rPr lang="en-US" sz="2400" dirty="0">
                          <a:effectLst/>
                          <a:latin typeface="Roboto"/>
                        </a:rPr>
                        <a:t> </a:t>
                      </a:r>
                    </a:p>
                  </a:txBody>
                  <a:tcPr marL="68580" marR="68580" marT="0" marB="0" anchor="ctr"/>
                </a:tc>
                <a:tc>
                  <a:txBody>
                    <a:bodyPr/>
                    <a:lstStyle/>
                    <a:p>
                      <a:pPr algn="ctr"/>
                      <a:r>
                        <a:rPr lang="en-US" sz="2400" dirty="0">
                          <a:effectLst/>
                          <a:latin typeface="Roboto"/>
                        </a:rPr>
                        <a:t>Collections Increase</a:t>
                      </a:r>
                    </a:p>
                  </a:txBody>
                  <a:tcPr marL="68580" marR="68580" marT="0" marB="0" anchor="ctr"/>
                </a:tc>
                <a:tc>
                  <a:txBody>
                    <a:bodyPr/>
                    <a:lstStyle/>
                    <a:p>
                      <a:pPr algn="ctr"/>
                      <a:r>
                        <a:rPr lang="en-US" sz="2400" dirty="0">
                          <a:effectLst/>
                          <a:latin typeface="Roboto"/>
                        </a:rPr>
                        <a:t>Recapture Increase</a:t>
                      </a:r>
                    </a:p>
                  </a:txBody>
                  <a:tcPr marL="68580" marR="68580" marT="0" marB="0" anchor="ctr"/>
                </a:tc>
                <a:tc>
                  <a:txBody>
                    <a:bodyPr/>
                    <a:lstStyle/>
                    <a:p>
                      <a:pPr algn="ctr"/>
                      <a:r>
                        <a:rPr lang="en-US" sz="2400" dirty="0">
                          <a:effectLst/>
                          <a:latin typeface="Roboto"/>
                        </a:rPr>
                        <a:t>Net Increase</a:t>
                      </a:r>
                    </a:p>
                  </a:txBody>
                  <a:tcPr marL="68580" marR="68580" marT="0" marB="0" anchor="ctr"/>
                </a:tc>
                <a:extLst>
                  <a:ext uri="{0D108BD9-81ED-4DB2-BD59-A6C34878D82A}">
                    <a16:rowId xmlns:a16="http://schemas.microsoft.com/office/drawing/2014/main" val="3705844856"/>
                  </a:ext>
                </a:extLst>
              </a:tr>
              <a:tr h="632022">
                <a:tc>
                  <a:txBody>
                    <a:bodyPr/>
                    <a:lstStyle/>
                    <a:p>
                      <a:r>
                        <a:rPr lang="en-US" sz="2400" dirty="0">
                          <a:effectLst/>
                          <a:latin typeface="Roboto"/>
                        </a:rPr>
                        <a:t>3 cent increase</a:t>
                      </a:r>
                    </a:p>
                  </a:txBody>
                  <a:tcPr marL="68580" marR="68580" marT="0" marB="0" anchor="ctr"/>
                </a:tc>
                <a:tc>
                  <a:txBody>
                    <a:bodyPr/>
                    <a:lstStyle/>
                    <a:p>
                      <a:pPr algn="r"/>
                      <a:r>
                        <a:rPr lang="en-US" sz="2400" dirty="0">
                          <a:effectLst/>
                          <a:latin typeface="Roboto"/>
                        </a:rPr>
                        <a:t>$268,848</a:t>
                      </a:r>
                    </a:p>
                  </a:txBody>
                  <a:tcPr marL="68580" marR="68580" marT="0" marB="0" anchor="ctr"/>
                </a:tc>
                <a:tc>
                  <a:txBody>
                    <a:bodyPr/>
                    <a:lstStyle/>
                    <a:p>
                      <a:pPr algn="r"/>
                      <a:r>
                        <a:rPr lang="en-US" sz="2400" dirty="0" smtClean="0">
                          <a:effectLst/>
                          <a:latin typeface="Roboto"/>
                        </a:rPr>
                        <a:t>$0</a:t>
                      </a:r>
                      <a:endParaRPr lang="en-US" sz="2400" dirty="0">
                        <a:effectLst/>
                        <a:latin typeface="Roboto"/>
                      </a:endParaRPr>
                    </a:p>
                  </a:txBody>
                  <a:tcPr marL="68580" marR="68580" marT="0" marB="0" anchor="ctr"/>
                </a:tc>
                <a:tc>
                  <a:txBody>
                    <a:bodyPr/>
                    <a:lstStyle/>
                    <a:p>
                      <a:pPr algn="r"/>
                      <a:r>
                        <a:rPr lang="en-US" sz="2400" dirty="0">
                          <a:effectLst/>
                          <a:latin typeface="Roboto"/>
                        </a:rPr>
                        <a:t>$268,848</a:t>
                      </a:r>
                    </a:p>
                  </a:txBody>
                  <a:tcPr marL="68580" marR="68580" marT="0" marB="0" anchor="ctr"/>
                </a:tc>
                <a:extLst>
                  <a:ext uri="{0D108BD9-81ED-4DB2-BD59-A6C34878D82A}">
                    <a16:rowId xmlns:a16="http://schemas.microsoft.com/office/drawing/2014/main" val="4243329962"/>
                  </a:ext>
                </a:extLst>
              </a:tr>
              <a:tr h="502663">
                <a:tc>
                  <a:txBody>
                    <a:bodyPr/>
                    <a:lstStyle/>
                    <a:p>
                      <a:r>
                        <a:rPr lang="en-US" sz="2400" dirty="0" smtClean="0">
                          <a:effectLst/>
                          <a:latin typeface="Roboto"/>
                        </a:rPr>
                        <a:t>9 </a:t>
                      </a:r>
                      <a:r>
                        <a:rPr lang="en-US" sz="2400" dirty="0">
                          <a:effectLst/>
                          <a:latin typeface="Roboto"/>
                        </a:rPr>
                        <a:t>cent increase</a:t>
                      </a:r>
                    </a:p>
                  </a:txBody>
                  <a:tcPr marL="68580" marR="68580" marT="0" marB="0" anchor="ctr"/>
                </a:tc>
                <a:tc>
                  <a:txBody>
                    <a:bodyPr/>
                    <a:lstStyle/>
                    <a:p>
                      <a:pPr algn="r"/>
                      <a:r>
                        <a:rPr lang="en-US" sz="2400" dirty="0" smtClean="0">
                          <a:effectLst/>
                          <a:latin typeface="Roboto"/>
                        </a:rPr>
                        <a:t>$806,542</a:t>
                      </a:r>
                      <a:endParaRPr lang="en-US" sz="2400" dirty="0">
                        <a:effectLst/>
                        <a:latin typeface="Roboto"/>
                      </a:endParaRPr>
                    </a:p>
                  </a:txBody>
                  <a:tcPr marL="68580" marR="68580" marT="0" marB="0" anchor="ctr"/>
                </a:tc>
                <a:tc>
                  <a:txBody>
                    <a:bodyPr/>
                    <a:lstStyle/>
                    <a:p>
                      <a:pPr algn="r"/>
                      <a:r>
                        <a:rPr lang="en-US" sz="2400" dirty="0">
                          <a:effectLst/>
                          <a:latin typeface="Roboto"/>
                        </a:rPr>
                        <a:t>$608,361</a:t>
                      </a:r>
                    </a:p>
                  </a:txBody>
                  <a:tcPr marL="68580" marR="68580" marT="0" marB="0" anchor="ctr"/>
                </a:tc>
                <a:tc>
                  <a:txBody>
                    <a:bodyPr/>
                    <a:lstStyle/>
                    <a:p>
                      <a:pPr algn="r"/>
                      <a:r>
                        <a:rPr lang="en-US" sz="2400" dirty="0" smtClean="0">
                          <a:effectLst/>
                          <a:latin typeface="Roboto"/>
                        </a:rPr>
                        <a:t>$198,181</a:t>
                      </a:r>
                      <a:endParaRPr lang="en-US" sz="2400" dirty="0">
                        <a:effectLst/>
                        <a:latin typeface="Roboto"/>
                      </a:endParaRPr>
                    </a:p>
                  </a:txBody>
                  <a:tcPr marL="68580" marR="68580" marT="0" marB="0" anchor="ctr"/>
                </a:tc>
                <a:extLst>
                  <a:ext uri="{0D108BD9-81ED-4DB2-BD59-A6C34878D82A}">
                    <a16:rowId xmlns:a16="http://schemas.microsoft.com/office/drawing/2014/main" val="1115157104"/>
                  </a:ext>
                </a:extLst>
              </a:tr>
              <a:tr h="502663">
                <a:tc>
                  <a:txBody>
                    <a:bodyPr/>
                    <a:lstStyle/>
                    <a:p>
                      <a:r>
                        <a:rPr lang="en-US" sz="2400" dirty="0">
                          <a:effectLst/>
                          <a:latin typeface="Roboto"/>
                        </a:rPr>
                        <a:t>12 cent increase</a:t>
                      </a:r>
                    </a:p>
                  </a:txBody>
                  <a:tcPr marL="68580" marR="68580" marT="0" marB="0" anchor="ctr"/>
                </a:tc>
                <a:tc>
                  <a:txBody>
                    <a:bodyPr/>
                    <a:lstStyle/>
                    <a:p>
                      <a:pPr algn="r"/>
                      <a:r>
                        <a:rPr lang="en-US" sz="2400" dirty="0">
                          <a:effectLst/>
                          <a:latin typeface="Roboto"/>
                        </a:rPr>
                        <a:t>$1,075,390</a:t>
                      </a:r>
                    </a:p>
                  </a:txBody>
                  <a:tcPr marL="68580" marR="68580" marT="0" marB="0" anchor="ctr"/>
                </a:tc>
                <a:tc>
                  <a:txBody>
                    <a:bodyPr/>
                    <a:lstStyle/>
                    <a:p>
                      <a:pPr algn="r"/>
                      <a:r>
                        <a:rPr lang="en-US" sz="2400" dirty="0">
                          <a:effectLst/>
                          <a:latin typeface="Roboto"/>
                        </a:rPr>
                        <a:t>$608,361</a:t>
                      </a:r>
                    </a:p>
                  </a:txBody>
                  <a:tcPr marL="68580" marR="68580" marT="0" marB="0" anchor="ctr"/>
                </a:tc>
                <a:tc>
                  <a:txBody>
                    <a:bodyPr/>
                    <a:lstStyle/>
                    <a:p>
                      <a:pPr algn="r"/>
                      <a:r>
                        <a:rPr lang="en-US" sz="2400" dirty="0">
                          <a:effectLst/>
                          <a:latin typeface="Roboto"/>
                        </a:rPr>
                        <a:t>$467,029</a:t>
                      </a:r>
                    </a:p>
                  </a:txBody>
                  <a:tcPr marL="68580" marR="68580" marT="0" marB="0" anchor="ctr"/>
                </a:tc>
                <a:extLst>
                  <a:ext uri="{0D108BD9-81ED-4DB2-BD59-A6C34878D82A}">
                    <a16:rowId xmlns:a16="http://schemas.microsoft.com/office/drawing/2014/main" val="2360938590"/>
                  </a:ext>
                </a:extLst>
              </a:tr>
            </a:tbl>
          </a:graphicData>
        </a:graphic>
      </p:graphicFrame>
      <p:sp>
        <p:nvSpPr>
          <p:cNvPr id="5" name="Flowchart: Connector 4"/>
          <p:cNvSpPr/>
          <p:nvPr/>
        </p:nvSpPr>
        <p:spPr>
          <a:xfrm>
            <a:off x="1039476" y="3185144"/>
            <a:ext cx="444940" cy="475012"/>
          </a:xfrm>
          <a:prstGeom prst="flowChartConnector">
            <a:avLst/>
          </a:prstGeom>
          <a:solidFill>
            <a:srgbClr val="FFCC6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p:cNvSpPr/>
          <p:nvPr/>
        </p:nvSpPr>
        <p:spPr>
          <a:xfrm>
            <a:off x="1039476" y="3723616"/>
            <a:ext cx="444940" cy="475012"/>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p:cNvSpPr/>
          <p:nvPr/>
        </p:nvSpPr>
        <p:spPr>
          <a:xfrm>
            <a:off x="1039476" y="4262089"/>
            <a:ext cx="444940" cy="475012"/>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p:nvPr/>
        </p:nvSpPr>
        <p:spPr>
          <a:xfrm>
            <a:off x="497582" y="4262089"/>
            <a:ext cx="444940" cy="475012"/>
          </a:xfrm>
          <a:prstGeom prst="flowChartConnector">
            <a:avLst/>
          </a:prstGeom>
          <a:solidFill>
            <a:srgbClr val="FFCC6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44033" y="6167851"/>
            <a:ext cx="8474529" cy="369332"/>
          </a:xfrm>
          <a:prstGeom prst="rect">
            <a:avLst/>
          </a:prstGeom>
          <a:noFill/>
        </p:spPr>
        <p:txBody>
          <a:bodyPr wrap="square" rtlCol="0">
            <a:spAutoFit/>
          </a:bodyPr>
          <a:lstStyle/>
          <a:p>
            <a:r>
              <a:rPr lang="en-US" i="1" dirty="0" smtClean="0"/>
              <a:t>Estimate based on current projections for 2022-2023 school year.</a:t>
            </a:r>
            <a:endParaRPr lang="en-US" i="1" dirty="0"/>
          </a:p>
        </p:txBody>
      </p:sp>
    </p:spTree>
    <p:extLst>
      <p:ext uri="{BB962C8B-B14F-4D97-AF65-F5344CB8AC3E}">
        <p14:creationId xmlns:p14="http://schemas.microsoft.com/office/powerpoint/2010/main" val="2265260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216966" cy="762000"/>
          </a:xfrm>
        </p:spPr>
        <p:txBody>
          <a:bodyPr/>
          <a:lstStyle/>
          <a:p>
            <a:r>
              <a:rPr lang="en-US" dirty="0" smtClean="0"/>
              <a:t>Borden County ISD FSP Funding 2016-2025</a:t>
            </a:r>
            <a:endParaRPr lang="en-US" dirty="0"/>
          </a:p>
        </p:txBody>
      </p:sp>
      <p:graphicFrame>
        <p:nvGraphicFramePr>
          <p:cNvPr id="4" name="Content Placeholder 3">
            <a:extLst>
              <a:ext uri="{FF2B5EF4-FFF2-40B4-BE49-F238E27FC236}">
                <a16:creationId xmlns:a16="http://schemas.microsoft.com/office/drawing/2014/main" id="{59ADBCB8-8A44-451F-A367-5B6198F30674}"/>
              </a:ext>
            </a:extLst>
          </p:cNvPr>
          <p:cNvGraphicFramePr>
            <a:graphicFrameLocks noGrp="1"/>
          </p:cNvGraphicFramePr>
          <p:nvPr>
            <p:ph idx="1"/>
            <p:extLst>
              <p:ext uri="{D42A27DB-BD31-4B8C-83A1-F6EECF244321}">
                <p14:modId xmlns:p14="http://schemas.microsoft.com/office/powerpoint/2010/main" val="3928544010"/>
              </p:ext>
            </p:extLst>
          </p:nvPr>
        </p:nvGraphicFramePr>
        <p:xfrm>
          <a:off x="795647" y="1520792"/>
          <a:ext cx="10186777" cy="5022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6255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10345662" cy="762000"/>
          </a:xfrm>
        </p:spPr>
        <p:txBody>
          <a:bodyPr/>
          <a:lstStyle/>
          <a:p>
            <a:r>
              <a:rPr lang="en-US" dirty="0" smtClean="0"/>
              <a:t>BCISD FSP Funding with 3-cent 2022 VATRE</a:t>
            </a:r>
            <a:endParaRPr lang="en-US" dirty="0"/>
          </a:p>
        </p:txBody>
      </p:sp>
      <p:graphicFrame>
        <p:nvGraphicFramePr>
          <p:cNvPr id="4" name="Content Placeholder 3">
            <a:extLst>
              <a:ext uri="{FF2B5EF4-FFF2-40B4-BE49-F238E27FC236}">
                <a16:creationId xmlns:a16="http://schemas.microsoft.com/office/drawing/2014/main" id="{59ADBCB8-8A44-451F-A367-5B6198F30674}"/>
              </a:ext>
            </a:extLst>
          </p:cNvPr>
          <p:cNvGraphicFramePr>
            <a:graphicFrameLocks noGrp="1"/>
          </p:cNvGraphicFramePr>
          <p:nvPr>
            <p:ph idx="1"/>
            <p:extLst>
              <p:ext uri="{D42A27DB-BD31-4B8C-83A1-F6EECF244321}">
                <p14:modId xmlns:p14="http://schemas.microsoft.com/office/powerpoint/2010/main" val="2279288269"/>
              </p:ext>
            </p:extLst>
          </p:nvPr>
        </p:nvGraphicFramePr>
        <p:xfrm>
          <a:off x="698500" y="1511300"/>
          <a:ext cx="10248900" cy="49657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2B628A30-D652-42A0-BB0B-F79F2E690FD5}"/>
              </a:ext>
            </a:extLst>
          </p:cNvPr>
          <p:cNvSpPr txBox="1"/>
          <p:nvPr/>
        </p:nvSpPr>
        <p:spPr>
          <a:xfrm>
            <a:off x="7310525" y="1511300"/>
            <a:ext cx="3738475" cy="721472"/>
          </a:xfrm>
          <a:prstGeom prst="rect">
            <a:avLst/>
          </a:prstGeom>
          <a:solidFill>
            <a:sysClr val="window" lastClr="FFFFFF"/>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dirty="0"/>
              <a:t>Assumes ongoing $500,000 in Ch 313 reimbursement for 2022-2025</a:t>
            </a:r>
          </a:p>
        </p:txBody>
      </p:sp>
    </p:spTree>
    <p:extLst>
      <p:ext uri="{BB962C8B-B14F-4D97-AF65-F5344CB8AC3E}">
        <p14:creationId xmlns:p14="http://schemas.microsoft.com/office/powerpoint/2010/main" val="3342430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VATR Election Considerations</a:t>
            </a:r>
            <a:endParaRPr lang="en-US" dirty="0"/>
          </a:p>
        </p:txBody>
      </p:sp>
      <p:sp>
        <p:nvSpPr>
          <p:cNvPr id="3" name="Content Placeholder 2"/>
          <p:cNvSpPr>
            <a:spLocks noGrp="1"/>
          </p:cNvSpPr>
          <p:nvPr>
            <p:ph idx="1"/>
          </p:nvPr>
        </p:nvSpPr>
        <p:spPr>
          <a:xfrm>
            <a:off x="995438" y="1727200"/>
            <a:ext cx="9601200" cy="3632200"/>
          </a:xfrm>
        </p:spPr>
        <p:txBody>
          <a:bodyPr>
            <a:normAutofit/>
          </a:bodyPr>
          <a:lstStyle/>
          <a:p>
            <a:pPr>
              <a:spcAft>
                <a:spcPts val="1200"/>
              </a:spcAft>
            </a:pPr>
            <a:r>
              <a:rPr lang="en-US" dirty="0" smtClean="0"/>
              <a:t>Efficiency Audit required prior to election (but not this year)</a:t>
            </a:r>
          </a:p>
          <a:p>
            <a:pPr>
              <a:spcAft>
                <a:spcPts val="1200"/>
              </a:spcAft>
            </a:pPr>
            <a:r>
              <a:rPr lang="en-US" dirty="0" smtClean="0"/>
              <a:t>Years with growth may allow election to approve lower rate</a:t>
            </a:r>
          </a:p>
          <a:p>
            <a:pPr>
              <a:spcAft>
                <a:spcPts val="1200"/>
              </a:spcAft>
            </a:pPr>
            <a:r>
              <a:rPr lang="en-US" dirty="0" smtClean="0"/>
              <a:t>Timing tied to November election can be tricky</a:t>
            </a:r>
          </a:p>
          <a:p>
            <a:pPr>
              <a:spcAft>
                <a:spcPts val="1200"/>
              </a:spcAft>
            </a:pPr>
            <a:r>
              <a:rPr lang="en-US" dirty="0" smtClean="0"/>
              <a:t>Texas Legislature could make changes in 2023</a:t>
            </a:r>
          </a:p>
          <a:p>
            <a:endParaRPr lang="en-US" dirty="0"/>
          </a:p>
        </p:txBody>
      </p:sp>
    </p:spTree>
    <p:extLst>
      <p:ext uri="{BB962C8B-B14F-4D97-AF65-F5344CB8AC3E}">
        <p14:creationId xmlns:p14="http://schemas.microsoft.com/office/powerpoint/2010/main" val="3573625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p:nvPr/>
        </p:nvSpPr>
        <p:spPr>
          <a:xfrm>
            <a:off x="10862102" y="-685800"/>
            <a:ext cx="1329898" cy="5961399"/>
          </a:xfrm>
          <a:prstGeom prst="rect">
            <a:avLst/>
          </a:prstGeom>
          <a:solidFill>
            <a:srgbClr val="1B75BC"/>
          </a:solidFill>
        </p:spPr>
      </p:sp>
      <p:pic>
        <p:nvPicPr>
          <p:cNvPr id="8" name="Picture 8"/>
          <p:cNvPicPr>
            <a:picLocks noChangeAspect="1"/>
          </p:cNvPicPr>
          <p:nvPr/>
        </p:nvPicPr>
        <p:blipFill>
          <a:blip r:embed="rId3"/>
          <a:srcRect/>
          <a:stretch>
            <a:fillRect/>
          </a:stretch>
        </p:blipFill>
        <p:spPr>
          <a:xfrm>
            <a:off x="10979848" y="5432973"/>
            <a:ext cx="1094406" cy="1273328"/>
          </a:xfrm>
          <a:prstGeom prst="rect">
            <a:avLst/>
          </a:prstGeom>
        </p:spPr>
      </p:pic>
      <p:sp>
        <p:nvSpPr>
          <p:cNvPr id="9" name="AutoShape 9"/>
          <p:cNvSpPr/>
          <p:nvPr/>
        </p:nvSpPr>
        <p:spPr>
          <a:xfrm>
            <a:off x="326437" y="1848177"/>
            <a:ext cx="10111697" cy="0"/>
          </a:xfrm>
          <a:prstGeom prst="line">
            <a:avLst/>
          </a:prstGeom>
          <a:ln w="19050" cap="rnd">
            <a:solidFill>
              <a:srgbClr val="000000"/>
            </a:solidFill>
            <a:prstDash val="solid"/>
            <a:headEnd type="none" w="sm" len="sm"/>
            <a:tailEnd type="none" w="sm" len="sm"/>
          </a:ln>
        </p:spPr>
      </p:sp>
      <p:sp>
        <p:nvSpPr>
          <p:cNvPr id="10" name="AutoShape 10"/>
          <p:cNvSpPr/>
          <p:nvPr/>
        </p:nvSpPr>
        <p:spPr>
          <a:xfrm rot="-5400000">
            <a:off x="2600149" y="3822117"/>
            <a:ext cx="5303435" cy="0"/>
          </a:xfrm>
          <a:prstGeom prst="line">
            <a:avLst/>
          </a:prstGeom>
          <a:ln w="19050" cap="rnd">
            <a:solidFill>
              <a:srgbClr val="000000"/>
            </a:solidFill>
            <a:prstDash val="solid"/>
            <a:headEnd type="none" w="sm" len="sm"/>
            <a:tailEnd type="none" w="sm" len="sm"/>
          </a:ln>
        </p:spPr>
      </p:sp>
      <p:sp>
        <p:nvSpPr>
          <p:cNvPr id="11" name="AutoShape 11"/>
          <p:cNvSpPr/>
          <p:nvPr/>
        </p:nvSpPr>
        <p:spPr>
          <a:xfrm rot="-5400000">
            <a:off x="-592234" y="3783103"/>
            <a:ext cx="5303435" cy="0"/>
          </a:xfrm>
          <a:prstGeom prst="line">
            <a:avLst/>
          </a:prstGeom>
          <a:ln w="19050" cap="rnd">
            <a:solidFill>
              <a:srgbClr val="000000"/>
            </a:solidFill>
            <a:prstDash val="solid"/>
            <a:headEnd type="none" w="sm" len="sm"/>
            <a:tailEnd type="none" w="sm" len="sm"/>
          </a:ln>
        </p:spPr>
      </p:sp>
      <p:sp>
        <p:nvSpPr>
          <p:cNvPr id="12" name="AutoShape 12"/>
          <p:cNvSpPr/>
          <p:nvPr/>
        </p:nvSpPr>
        <p:spPr>
          <a:xfrm>
            <a:off x="326437" y="4592117"/>
            <a:ext cx="10111697" cy="0"/>
          </a:xfrm>
          <a:prstGeom prst="line">
            <a:avLst/>
          </a:prstGeom>
          <a:ln w="19050" cap="rnd">
            <a:solidFill>
              <a:srgbClr val="000000"/>
            </a:solidFill>
            <a:prstDash val="solid"/>
            <a:headEnd type="none" w="sm" len="sm"/>
            <a:tailEnd type="none" w="sm" len="sm"/>
          </a:ln>
        </p:spPr>
      </p:sp>
      <p:sp>
        <p:nvSpPr>
          <p:cNvPr id="13" name="TextBox 13"/>
          <p:cNvSpPr txBox="1"/>
          <p:nvPr/>
        </p:nvSpPr>
        <p:spPr>
          <a:xfrm>
            <a:off x="2075358" y="1168362"/>
            <a:ext cx="3170158" cy="730969"/>
          </a:xfrm>
          <a:prstGeom prst="rect">
            <a:avLst/>
          </a:prstGeom>
        </p:spPr>
        <p:txBody>
          <a:bodyPr lIns="0" tIns="0" rIns="0" bIns="0" rtlCol="0" anchor="t">
            <a:spAutoFit/>
          </a:bodyPr>
          <a:lstStyle/>
          <a:p>
            <a:pPr algn="ctr">
              <a:lnSpc>
                <a:spcPts val="5660"/>
              </a:lnSpc>
            </a:pPr>
            <a:r>
              <a:rPr lang="en-US" sz="4042" b="1" dirty="0">
                <a:solidFill>
                  <a:srgbClr val="000000"/>
                </a:solidFill>
              </a:rPr>
              <a:t>2020</a:t>
            </a:r>
          </a:p>
        </p:txBody>
      </p:sp>
      <p:sp>
        <p:nvSpPr>
          <p:cNvPr id="14" name="TextBox 14"/>
          <p:cNvSpPr txBox="1"/>
          <p:nvPr/>
        </p:nvSpPr>
        <p:spPr>
          <a:xfrm>
            <a:off x="5258216" y="1168362"/>
            <a:ext cx="5179918" cy="730969"/>
          </a:xfrm>
          <a:prstGeom prst="rect">
            <a:avLst/>
          </a:prstGeom>
        </p:spPr>
        <p:txBody>
          <a:bodyPr lIns="0" tIns="0" rIns="0" bIns="0" rtlCol="0" anchor="t">
            <a:spAutoFit/>
          </a:bodyPr>
          <a:lstStyle/>
          <a:p>
            <a:pPr algn="ctr">
              <a:lnSpc>
                <a:spcPts val="5660"/>
              </a:lnSpc>
            </a:pPr>
            <a:r>
              <a:rPr lang="en-US" sz="4042" b="1" dirty="0">
                <a:solidFill>
                  <a:srgbClr val="000000"/>
                </a:solidFill>
              </a:rPr>
              <a:t>2021</a:t>
            </a:r>
          </a:p>
        </p:txBody>
      </p:sp>
      <p:sp>
        <p:nvSpPr>
          <p:cNvPr id="15" name="TextBox 15"/>
          <p:cNvSpPr txBox="1"/>
          <p:nvPr/>
        </p:nvSpPr>
        <p:spPr>
          <a:xfrm>
            <a:off x="207885" y="2978033"/>
            <a:ext cx="1835723" cy="461665"/>
          </a:xfrm>
          <a:prstGeom prst="rect">
            <a:avLst/>
          </a:prstGeom>
        </p:spPr>
        <p:txBody>
          <a:bodyPr lIns="0" tIns="0" rIns="0" bIns="0" rtlCol="0" anchor="t">
            <a:spAutoFit/>
          </a:bodyPr>
          <a:lstStyle/>
          <a:p>
            <a:pPr algn="ctr">
              <a:lnSpc>
                <a:spcPts val="3589"/>
              </a:lnSpc>
            </a:pPr>
            <a:r>
              <a:rPr lang="en-US" sz="2933" b="1" dirty="0">
                <a:solidFill>
                  <a:srgbClr val="000000"/>
                </a:solidFill>
              </a:rPr>
              <a:t>ADOPTED</a:t>
            </a:r>
          </a:p>
        </p:txBody>
      </p:sp>
      <p:sp>
        <p:nvSpPr>
          <p:cNvPr id="16" name="TextBox 16"/>
          <p:cNvSpPr txBox="1"/>
          <p:nvPr/>
        </p:nvSpPr>
        <p:spPr>
          <a:xfrm>
            <a:off x="207885" y="5323241"/>
            <a:ext cx="1835723" cy="461665"/>
          </a:xfrm>
          <a:prstGeom prst="rect">
            <a:avLst/>
          </a:prstGeom>
        </p:spPr>
        <p:txBody>
          <a:bodyPr lIns="0" tIns="0" rIns="0" bIns="0" rtlCol="0" anchor="t">
            <a:spAutoFit/>
          </a:bodyPr>
          <a:lstStyle/>
          <a:p>
            <a:pPr algn="ctr">
              <a:lnSpc>
                <a:spcPts val="3589"/>
              </a:lnSpc>
            </a:pPr>
            <a:r>
              <a:rPr lang="en-US" sz="2933" b="1" dirty="0">
                <a:solidFill>
                  <a:srgbClr val="000000"/>
                </a:solidFill>
              </a:rPr>
              <a:t>FAILED</a:t>
            </a:r>
          </a:p>
        </p:txBody>
      </p:sp>
      <p:sp>
        <p:nvSpPr>
          <p:cNvPr id="17" name="TextBox 17"/>
          <p:cNvSpPr txBox="1"/>
          <p:nvPr/>
        </p:nvSpPr>
        <p:spPr>
          <a:xfrm>
            <a:off x="2075358" y="1929052"/>
            <a:ext cx="2622353" cy="1615827"/>
          </a:xfrm>
          <a:prstGeom prst="rect">
            <a:avLst/>
          </a:prstGeom>
        </p:spPr>
        <p:txBody>
          <a:bodyPr lIns="0" tIns="0" rIns="0" bIns="0" rtlCol="0" anchor="t">
            <a:spAutoFit/>
          </a:bodyPr>
          <a:lstStyle/>
          <a:p>
            <a:pPr marL="463149" lvl="1" indent="-304815">
              <a:lnSpc>
                <a:spcPts val="2053"/>
              </a:lnSpc>
              <a:buFont typeface="+mj-lt"/>
              <a:buAutoNum type="arabicPeriod"/>
            </a:pPr>
            <a:r>
              <a:rPr lang="en-US" sz="1600" dirty="0">
                <a:solidFill>
                  <a:srgbClr val="000000"/>
                </a:solidFill>
              </a:rPr>
              <a:t> Arlington ISD</a:t>
            </a:r>
          </a:p>
          <a:p>
            <a:pPr marL="463149" lvl="1" indent="-304815">
              <a:lnSpc>
                <a:spcPts val="2053"/>
              </a:lnSpc>
              <a:buFont typeface="+mj-lt"/>
              <a:buAutoNum type="arabicPeriod"/>
            </a:pPr>
            <a:r>
              <a:rPr lang="en-US" sz="1600" dirty="0">
                <a:solidFill>
                  <a:srgbClr val="000000"/>
                </a:solidFill>
              </a:rPr>
              <a:t> Eanes ISD</a:t>
            </a:r>
          </a:p>
          <a:p>
            <a:pPr marL="463149" lvl="1" indent="-304815">
              <a:lnSpc>
                <a:spcPts val="2053"/>
              </a:lnSpc>
              <a:buFont typeface="+mj-lt"/>
              <a:buAutoNum type="arabicPeriod"/>
            </a:pPr>
            <a:r>
              <a:rPr lang="en-US" sz="1600" dirty="0">
                <a:solidFill>
                  <a:srgbClr val="000000"/>
                </a:solidFill>
              </a:rPr>
              <a:t> Fort Worth ISD</a:t>
            </a:r>
          </a:p>
          <a:p>
            <a:pPr marL="463149" lvl="1" indent="-304815">
              <a:lnSpc>
                <a:spcPts val="2053"/>
              </a:lnSpc>
              <a:buFont typeface="+mj-lt"/>
              <a:buAutoNum type="arabicPeriod"/>
            </a:pPr>
            <a:r>
              <a:rPr lang="en-US" sz="1600" dirty="0">
                <a:solidFill>
                  <a:srgbClr val="000000"/>
                </a:solidFill>
              </a:rPr>
              <a:t> Franklin ISD</a:t>
            </a:r>
          </a:p>
          <a:p>
            <a:pPr marL="463149" lvl="1" indent="-304815">
              <a:lnSpc>
                <a:spcPts val="2053"/>
              </a:lnSpc>
              <a:buFont typeface="+mj-lt"/>
              <a:buAutoNum type="arabicPeriod"/>
            </a:pPr>
            <a:r>
              <a:rPr lang="en-US" sz="1600" dirty="0">
                <a:solidFill>
                  <a:srgbClr val="000000"/>
                </a:solidFill>
              </a:rPr>
              <a:t> Pringle-Morse CISD</a:t>
            </a:r>
          </a:p>
          <a:p>
            <a:pPr algn="just">
              <a:lnSpc>
                <a:spcPts val="2053"/>
              </a:lnSpc>
            </a:pPr>
            <a:endParaRPr lang="en-US" sz="1600" dirty="0">
              <a:solidFill>
                <a:srgbClr val="000000"/>
              </a:solidFill>
            </a:endParaRPr>
          </a:p>
        </p:txBody>
      </p:sp>
      <p:sp>
        <p:nvSpPr>
          <p:cNvPr id="18" name="TextBox 18"/>
          <p:cNvSpPr txBox="1"/>
          <p:nvPr/>
        </p:nvSpPr>
        <p:spPr>
          <a:xfrm>
            <a:off x="475833" y="356203"/>
            <a:ext cx="9539365" cy="577081"/>
          </a:xfrm>
          <a:prstGeom prst="rect">
            <a:avLst/>
          </a:prstGeom>
        </p:spPr>
        <p:txBody>
          <a:bodyPr lIns="0" tIns="0" rIns="0" bIns="0" rtlCol="0" anchor="t">
            <a:spAutoFit/>
          </a:bodyPr>
          <a:lstStyle/>
          <a:p>
            <a:pPr algn="ctr">
              <a:lnSpc>
                <a:spcPts val="4526"/>
              </a:lnSpc>
            </a:pPr>
            <a:r>
              <a:rPr lang="en-US" sz="3600" b="1" dirty="0">
                <a:solidFill>
                  <a:srgbClr val="000000"/>
                </a:solidFill>
              </a:rPr>
              <a:t>Voter-Approval Tax Rate Elections (VATRE</a:t>
            </a:r>
            <a:r>
              <a:rPr lang="en-US" sz="3600" b="1" dirty="0" smtClean="0">
                <a:solidFill>
                  <a:srgbClr val="000000"/>
                </a:solidFill>
              </a:rPr>
              <a:t>) Results</a:t>
            </a:r>
            <a:endParaRPr lang="en-US" sz="3600" b="1" dirty="0">
              <a:solidFill>
                <a:srgbClr val="000000"/>
              </a:solidFill>
            </a:endParaRPr>
          </a:p>
        </p:txBody>
      </p:sp>
      <p:sp>
        <p:nvSpPr>
          <p:cNvPr id="19" name="TextBox 19"/>
          <p:cNvSpPr txBox="1"/>
          <p:nvPr/>
        </p:nvSpPr>
        <p:spPr>
          <a:xfrm>
            <a:off x="5376406" y="1972410"/>
            <a:ext cx="2894153" cy="2462213"/>
          </a:xfrm>
          <a:prstGeom prst="rect">
            <a:avLst/>
          </a:prstGeom>
        </p:spPr>
        <p:txBody>
          <a:bodyPr wrap="square" lIns="0" tIns="0" rIns="0" bIns="0" rtlCol="0" anchor="t">
            <a:spAutoFit/>
          </a:bodyPr>
          <a:lstStyle/>
          <a:p>
            <a:pPr marL="463149" lvl="1" indent="-304815">
              <a:buFont typeface="+mj-lt"/>
              <a:buAutoNum type="arabicPeriod"/>
            </a:pPr>
            <a:r>
              <a:rPr lang="en-US" sz="1600" dirty="0">
                <a:solidFill>
                  <a:srgbClr val="000000"/>
                </a:solidFill>
              </a:rPr>
              <a:t> Alamo Heights ISD</a:t>
            </a:r>
          </a:p>
          <a:p>
            <a:pPr marL="463149" lvl="1" indent="-304815">
              <a:buFont typeface="+mj-lt"/>
              <a:buAutoNum type="arabicPeriod"/>
            </a:pPr>
            <a:r>
              <a:rPr lang="en-US" sz="1600" dirty="0">
                <a:solidFill>
                  <a:srgbClr val="000000"/>
                </a:solidFill>
              </a:rPr>
              <a:t> Alto ISD</a:t>
            </a:r>
          </a:p>
          <a:p>
            <a:pPr marL="463149" lvl="1" indent="-304815">
              <a:buFont typeface="+mj-lt"/>
              <a:buAutoNum type="arabicPeriod"/>
            </a:pPr>
            <a:r>
              <a:rPr lang="en-US" sz="1600" dirty="0">
                <a:solidFill>
                  <a:srgbClr val="000000"/>
                </a:solidFill>
              </a:rPr>
              <a:t> Comal ISD</a:t>
            </a:r>
          </a:p>
          <a:p>
            <a:pPr marL="463149" lvl="1" indent="-304815">
              <a:buFont typeface="+mj-lt"/>
              <a:buAutoNum type="arabicPeriod"/>
            </a:pPr>
            <a:r>
              <a:rPr lang="en-US" sz="1600" dirty="0">
                <a:solidFill>
                  <a:srgbClr val="000000"/>
                </a:solidFill>
              </a:rPr>
              <a:t> Godley ISD</a:t>
            </a:r>
          </a:p>
          <a:p>
            <a:pPr marL="463149" lvl="1" indent="-304815">
              <a:buFont typeface="+mj-lt"/>
              <a:buAutoNum type="arabicPeriod"/>
            </a:pPr>
            <a:r>
              <a:rPr lang="en-US" sz="1600" dirty="0">
                <a:solidFill>
                  <a:srgbClr val="000000"/>
                </a:solidFill>
              </a:rPr>
              <a:t> Highland Park ISD</a:t>
            </a:r>
          </a:p>
          <a:p>
            <a:pPr marL="463149" lvl="1" indent="-304815">
              <a:buFont typeface="+mj-lt"/>
              <a:buAutoNum type="arabicPeriod"/>
            </a:pPr>
            <a:r>
              <a:rPr lang="en-US" sz="1600" dirty="0">
                <a:solidFill>
                  <a:srgbClr val="000000"/>
                </a:solidFill>
              </a:rPr>
              <a:t> Lake Travis ISD</a:t>
            </a:r>
          </a:p>
          <a:p>
            <a:pPr marL="463149" lvl="1" indent="-304815">
              <a:buFont typeface="+mj-lt"/>
              <a:buAutoNum type="arabicPeriod"/>
            </a:pPr>
            <a:r>
              <a:rPr lang="en-US" sz="1600" dirty="0">
                <a:solidFill>
                  <a:srgbClr val="000000"/>
                </a:solidFill>
              </a:rPr>
              <a:t> Mansfield ISD</a:t>
            </a:r>
          </a:p>
          <a:p>
            <a:pPr marL="463149" lvl="1" indent="-304815">
              <a:buFont typeface="+mj-lt"/>
              <a:buAutoNum type="arabicPeriod"/>
            </a:pPr>
            <a:r>
              <a:rPr lang="en-US" sz="1600" dirty="0">
                <a:solidFill>
                  <a:srgbClr val="000000"/>
                </a:solidFill>
              </a:rPr>
              <a:t> Needville ISD</a:t>
            </a:r>
          </a:p>
          <a:p>
            <a:pPr marL="463149" lvl="1" indent="-304815">
              <a:buFont typeface="+mj-lt"/>
              <a:buAutoNum type="arabicPeriod"/>
            </a:pPr>
            <a:r>
              <a:rPr lang="en-US" sz="1600" dirty="0">
                <a:solidFill>
                  <a:srgbClr val="000000"/>
                </a:solidFill>
              </a:rPr>
              <a:t> Pampa ISD</a:t>
            </a:r>
          </a:p>
          <a:p>
            <a:pPr marL="463149" lvl="1" indent="-304815">
              <a:buFont typeface="+mj-lt"/>
              <a:buAutoNum type="arabicPeriod"/>
            </a:pPr>
            <a:r>
              <a:rPr lang="en-US" sz="1600" dirty="0">
                <a:solidFill>
                  <a:srgbClr val="000000"/>
                </a:solidFill>
              </a:rPr>
              <a:t> Pearland ISD</a:t>
            </a:r>
          </a:p>
        </p:txBody>
      </p:sp>
      <p:sp>
        <p:nvSpPr>
          <p:cNvPr id="20" name="TextBox 20"/>
          <p:cNvSpPr txBox="1"/>
          <p:nvPr/>
        </p:nvSpPr>
        <p:spPr>
          <a:xfrm>
            <a:off x="7769875" y="1929052"/>
            <a:ext cx="2943153" cy="1615827"/>
          </a:xfrm>
          <a:prstGeom prst="rect">
            <a:avLst/>
          </a:prstGeom>
        </p:spPr>
        <p:txBody>
          <a:bodyPr lIns="0" tIns="0" rIns="0" bIns="0" rtlCol="0" anchor="t">
            <a:spAutoFit/>
          </a:bodyPr>
          <a:lstStyle/>
          <a:p>
            <a:pPr>
              <a:lnSpc>
                <a:spcPts val="2053"/>
              </a:lnSpc>
            </a:pPr>
            <a:r>
              <a:rPr lang="en-US" sz="1600" dirty="0">
                <a:solidFill>
                  <a:srgbClr val="000000"/>
                </a:solidFill>
              </a:rPr>
              <a:t>11. Plemons-Stinnett-Phillips CISD</a:t>
            </a:r>
          </a:p>
          <a:p>
            <a:pPr>
              <a:lnSpc>
                <a:spcPts val="2053"/>
              </a:lnSpc>
            </a:pPr>
            <a:r>
              <a:rPr lang="en-US" sz="1600" dirty="0">
                <a:solidFill>
                  <a:srgbClr val="000000"/>
                </a:solidFill>
              </a:rPr>
              <a:t>12. Rankin ISD</a:t>
            </a:r>
          </a:p>
          <a:p>
            <a:pPr>
              <a:lnSpc>
                <a:spcPts val="2053"/>
              </a:lnSpc>
            </a:pPr>
            <a:r>
              <a:rPr lang="en-US" sz="1600" dirty="0">
                <a:solidFill>
                  <a:srgbClr val="000000"/>
                </a:solidFill>
              </a:rPr>
              <a:t>13. Victoria ISD</a:t>
            </a:r>
          </a:p>
          <a:p>
            <a:pPr>
              <a:lnSpc>
                <a:spcPts val="2053"/>
              </a:lnSpc>
            </a:pPr>
            <a:r>
              <a:rPr lang="en-US" sz="1600" dirty="0">
                <a:solidFill>
                  <a:srgbClr val="000000"/>
                </a:solidFill>
              </a:rPr>
              <a:t>14. White Settlement ISD</a:t>
            </a:r>
          </a:p>
          <a:p>
            <a:pPr>
              <a:lnSpc>
                <a:spcPts val="2053"/>
              </a:lnSpc>
            </a:pPr>
            <a:r>
              <a:rPr lang="en-US" sz="1600" dirty="0">
                <a:solidFill>
                  <a:srgbClr val="000000"/>
                </a:solidFill>
              </a:rPr>
              <a:t>15. Wink-Loving ISD</a:t>
            </a:r>
          </a:p>
          <a:p>
            <a:pPr>
              <a:lnSpc>
                <a:spcPts val="2053"/>
              </a:lnSpc>
            </a:pPr>
            <a:endParaRPr lang="en-US" sz="1066" dirty="0">
              <a:solidFill>
                <a:srgbClr val="000000"/>
              </a:solidFill>
              <a:latin typeface="Arimo"/>
            </a:endParaRPr>
          </a:p>
        </p:txBody>
      </p:sp>
      <p:sp>
        <p:nvSpPr>
          <p:cNvPr id="21" name="TextBox 21"/>
          <p:cNvSpPr txBox="1"/>
          <p:nvPr/>
        </p:nvSpPr>
        <p:spPr>
          <a:xfrm>
            <a:off x="2059483" y="4675360"/>
            <a:ext cx="3067844" cy="1885131"/>
          </a:xfrm>
          <a:prstGeom prst="rect">
            <a:avLst/>
          </a:prstGeom>
        </p:spPr>
        <p:txBody>
          <a:bodyPr lIns="0" tIns="0" rIns="0" bIns="0" rtlCol="0" anchor="t">
            <a:spAutoFit/>
          </a:bodyPr>
          <a:lstStyle/>
          <a:p>
            <a:pPr marL="463149" lvl="1" indent="-304815">
              <a:lnSpc>
                <a:spcPts val="2053"/>
              </a:lnSpc>
              <a:buFont typeface="+mj-lt"/>
              <a:buAutoNum type="arabicPeriod"/>
            </a:pPr>
            <a:r>
              <a:rPr lang="en-US" sz="1600" dirty="0">
                <a:solidFill>
                  <a:srgbClr val="000000"/>
                </a:solidFill>
              </a:rPr>
              <a:t> Garland ISD</a:t>
            </a:r>
          </a:p>
          <a:p>
            <a:pPr marL="463149" lvl="1" indent="-304815">
              <a:lnSpc>
                <a:spcPts val="2053"/>
              </a:lnSpc>
              <a:buFont typeface="+mj-lt"/>
              <a:buAutoNum type="arabicPeriod"/>
            </a:pPr>
            <a:r>
              <a:rPr lang="en-US" sz="1600" dirty="0">
                <a:solidFill>
                  <a:srgbClr val="000000"/>
                </a:solidFill>
              </a:rPr>
              <a:t> Junction ISD</a:t>
            </a:r>
          </a:p>
          <a:p>
            <a:pPr marL="463149" lvl="1" indent="-304815">
              <a:lnSpc>
                <a:spcPts val="2053"/>
              </a:lnSpc>
              <a:buFont typeface="+mj-lt"/>
              <a:buAutoNum type="arabicPeriod"/>
            </a:pPr>
            <a:r>
              <a:rPr lang="en-US" sz="1600" dirty="0">
                <a:solidFill>
                  <a:srgbClr val="000000"/>
                </a:solidFill>
              </a:rPr>
              <a:t> Needville ISD</a:t>
            </a:r>
          </a:p>
          <a:p>
            <a:pPr marL="463149" lvl="1" indent="-304815">
              <a:lnSpc>
                <a:spcPts val="2053"/>
              </a:lnSpc>
              <a:buFont typeface="+mj-lt"/>
              <a:buAutoNum type="arabicPeriod"/>
            </a:pPr>
            <a:r>
              <a:rPr lang="en-US" sz="1600" dirty="0">
                <a:solidFill>
                  <a:srgbClr val="000000"/>
                </a:solidFill>
              </a:rPr>
              <a:t> Northwest ISD</a:t>
            </a:r>
          </a:p>
          <a:p>
            <a:pPr marL="463149" lvl="1" indent="-304815">
              <a:lnSpc>
                <a:spcPts val="2053"/>
              </a:lnSpc>
              <a:buFont typeface="+mj-lt"/>
              <a:buAutoNum type="arabicPeriod"/>
            </a:pPr>
            <a:r>
              <a:rPr lang="en-US" sz="1600" dirty="0">
                <a:solidFill>
                  <a:srgbClr val="000000"/>
                </a:solidFill>
              </a:rPr>
              <a:t> Pearland ISD</a:t>
            </a:r>
          </a:p>
          <a:p>
            <a:pPr marL="463149" lvl="1" indent="-304815">
              <a:lnSpc>
                <a:spcPts val="2053"/>
              </a:lnSpc>
              <a:buFont typeface="+mj-lt"/>
              <a:buAutoNum type="arabicPeriod"/>
            </a:pPr>
            <a:r>
              <a:rPr lang="en-US" sz="1600" dirty="0">
                <a:solidFill>
                  <a:srgbClr val="000000"/>
                </a:solidFill>
              </a:rPr>
              <a:t> Plemons-Stinnett-Phillips CISD</a:t>
            </a:r>
          </a:p>
          <a:p>
            <a:pPr marL="463149" lvl="1" indent="-304815">
              <a:lnSpc>
                <a:spcPts val="2053"/>
              </a:lnSpc>
              <a:buFont typeface="+mj-lt"/>
              <a:buAutoNum type="arabicPeriod"/>
            </a:pPr>
            <a:r>
              <a:rPr lang="en-US" sz="1600" dirty="0">
                <a:solidFill>
                  <a:srgbClr val="000000"/>
                </a:solidFill>
              </a:rPr>
              <a:t> Rains ISD</a:t>
            </a:r>
          </a:p>
        </p:txBody>
      </p:sp>
      <p:sp>
        <p:nvSpPr>
          <p:cNvPr id="22" name="TextBox 22"/>
          <p:cNvSpPr txBox="1"/>
          <p:nvPr/>
        </p:nvSpPr>
        <p:spPr>
          <a:xfrm>
            <a:off x="5425556" y="4745239"/>
            <a:ext cx="2486449" cy="1077218"/>
          </a:xfrm>
          <a:prstGeom prst="rect">
            <a:avLst/>
          </a:prstGeom>
        </p:spPr>
        <p:txBody>
          <a:bodyPr wrap="square" lIns="0" tIns="0" rIns="0" bIns="0" rtlCol="0" anchor="t">
            <a:spAutoFit/>
          </a:bodyPr>
          <a:lstStyle/>
          <a:p>
            <a:pPr marL="463149" lvl="1" indent="-304815">
              <a:lnSpc>
                <a:spcPts val="2053"/>
              </a:lnSpc>
              <a:buFont typeface="+mj-lt"/>
              <a:buAutoNum type="arabicPeriod"/>
            </a:pPr>
            <a:r>
              <a:rPr lang="en-US" sz="1600" dirty="0">
                <a:solidFill>
                  <a:srgbClr val="000000"/>
                </a:solidFill>
              </a:rPr>
              <a:t> Liberty ISD</a:t>
            </a:r>
          </a:p>
          <a:p>
            <a:pPr marL="463149" lvl="1" indent="-304815">
              <a:lnSpc>
                <a:spcPts val="2053"/>
              </a:lnSpc>
              <a:buFont typeface="+mj-lt"/>
              <a:buAutoNum type="arabicPeriod"/>
            </a:pPr>
            <a:r>
              <a:rPr lang="en-US" sz="1600" dirty="0">
                <a:solidFill>
                  <a:srgbClr val="000000"/>
                </a:solidFill>
              </a:rPr>
              <a:t> New Diana ISD</a:t>
            </a:r>
          </a:p>
          <a:p>
            <a:pPr marL="463149" lvl="1" indent="-304815">
              <a:lnSpc>
                <a:spcPts val="2053"/>
              </a:lnSpc>
              <a:buFont typeface="+mj-lt"/>
              <a:buAutoNum type="arabicPeriod"/>
            </a:pPr>
            <a:r>
              <a:rPr lang="en-US" sz="1600" dirty="0">
                <a:solidFill>
                  <a:srgbClr val="000000"/>
                </a:solidFill>
              </a:rPr>
              <a:t> Pflugerville ISD</a:t>
            </a:r>
          </a:p>
          <a:p>
            <a:pPr marL="463149" lvl="1" indent="-304815">
              <a:lnSpc>
                <a:spcPts val="2053"/>
              </a:lnSpc>
              <a:buFont typeface="+mj-lt"/>
              <a:buAutoNum type="arabicPeriod"/>
            </a:pPr>
            <a:r>
              <a:rPr lang="en-US" sz="1600" dirty="0">
                <a:solidFill>
                  <a:srgbClr val="000000"/>
                </a:solidFill>
              </a:rPr>
              <a:t> Rains ISD</a:t>
            </a:r>
          </a:p>
        </p:txBody>
      </p:sp>
    </p:spTree>
    <p:extLst>
      <p:ext uri="{BB962C8B-B14F-4D97-AF65-F5344CB8AC3E}">
        <p14:creationId xmlns:p14="http://schemas.microsoft.com/office/powerpoint/2010/main" val="3063160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82600"/>
            <a:ext cx="9779000" cy="762000"/>
          </a:xfrm>
        </p:spPr>
        <p:txBody>
          <a:bodyPr/>
          <a:lstStyle/>
          <a:p>
            <a:r>
              <a:rPr lang="en-US" dirty="0" smtClean="0"/>
              <a:t>Voter-Approval Tax Rate Elections Outcomes</a:t>
            </a:r>
            <a:endParaRPr lang="en-US" b="0" dirty="0"/>
          </a:p>
        </p:txBody>
      </p:sp>
      <p:sp>
        <p:nvSpPr>
          <p:cNvPr id="5" name="Content Placeholder 4"/>
          <p:cNvSpPr>
            <a:spLocks noGrp="1"/>
          </p:cNvSpPr>
          <p:nvPr>
            <p:ph idx="1"/>
          </p:nvPr>
        </p:nvSpPr>
        <p:spPr>
          <a:xfrm>
            <a:off x="990598" y="1803400"/>
            <a:ext cx="9232901" cy="3556000"/>
          </a:xfrm>
        </p:spPr>
        <p:txBody>
          <a:bodyPr>
            <a:normAutofit/>
          </a:bodyPr>
          <a:lstStyle/>
          <a:p>
            <a:pPr>
              <a:spcAft>
                <a:spcPts val="1200"/>
              </a:spcAft>
            </a:pPr>
            <a:r>
              <a:rPr lang="en-US" dirty="0" smtClean="0"/>
              <a:t>42% approval rate in 2020 (5 of 12)</a:t>
            </a:r>
          </a:p>
          <a:p>
            <a:pPr>
              <a:spcAft>
                <a:spcPts val="1200"/>
              </a:spcAft>
            </a:pPr>
            <a:r>
              <a:rPr lang="en-US" dirty="0" smtClean="0"/>
              <a:t>79% approval rate in 2021 (15 of 19)</a:t>
            </a:r>
          </a:p>
          <a:p>
            <a:pPr>
              <a:spcAft>
                <a:spcPts val="1200"/>
              </a:spcAft>
            </a:pPr>
            <a:r>
              <a:rPr lang="en-US" dirty="0" smtClean="0"/>
              <a:t>2 districts saw approval for additional 12 cents in 2021, while most sought to access 2-3 pennies</a:t>
            </a:r>
            <a:endParaRPr lang="en-US" dirty="0"/>
          </a:p>
          <a:p>
            <a:endParaRPr lang="en-US" dirty="0"/>
          </a:p>
        </p:txBody>
      </p:sp>
    </p:spTree>
    <p:extLst>
      <p:ext uri="{BB962C8B-B14F-4D97-AF65-F5344CB8AC3E}">
        <p14:creationId xmlns:p14="http://schemas.microsoft.com/office/powerpoint/2010/main" val="1417283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456662" cy="762000"/>
          </a:xfrm>
        </p:spPr>
        <p:txBody>
          <a:bodyPr/>
          <a:lstStyle/>
          <a:p>
            <a:r>
              <a:rPr lang="en-US" sz="4000" dirty="0"/>
              <a:t>T</a:t>
            </a:r>
            <a:r>
              <a:rPr lang="en-US" sz="4000" dirty="0" smtClean="0"/>
              <a:t>ypes of tax rates/elections – M&amp;O vs. I&amp;S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364421"/>
              </p:ext>
            </p:extLst>
          </p:nvPr>
        </p:nvGraphicFramePr>
        <p:xfrm>
          <a:off x="995438" y="1473200"/>
          <a:ext cx="9626600" cy="5049674"/>
        </p:xfrm>
        <a:graphic>
          <a:graphicData uri="http://schemas.openxmlformats.org/drawingml/2006/table">
            <a:tbl>
              <a:tblPr firstRow="1" bandRow="1">
                <a:tableStyleId>{5C22544A-7EE6-4342-B048-85BDC9FD1C3A}</a:tableStyleId>
              </a:tblPr>
              <a:tblGrid>
                <a:gridCol w="4813300">
                  <a:extLst>
                    <a:ext uri="{9D8B030D-6E8A-4147-A177-3AD203B41FA5}">
                      <a16:colId xmlns:a16="http://schemas.microsoft.com/office/drawing/2014/main" val="966084465"/>
                    </a:ext>
                  </a:extLst>
                </a:gridCol>
                <a:gridCol w="4813300">
                  <a:extLst>
                    <a:ext uri="{9D8B030D-6E8A-4147-A177-3AD203B41FA5}">
                      <a16:colId xmlns:a16="http://schemas.microsoft.com/office/drawing/2014/main" val="1693398795"/>
                    </a:ext>
                  </a:extLst>
                </a:gridCol>
              </a:tblGrid>
              <a:tr h="596900">
                <a:tc>
                  <a:txBody>
                    <a:bodyPr/>
                    <a:lstStyle/>
                    <a:p>
                      <a:pPr algn="ctr"/>
                      <a:r>
                        <a:rPr lang="en-US" sz="2400" dirty="0" smtClean="0"/>
                        <a:t>Maintenance</a:t>
                      </a:r>
                      <a:r>
                        <a:rPr lang="en-US" sz="2400" baseline="0" dirty="0" smtClean="0"/>
                        <a:t> &amp; Operations (M&amp;O)</a:t>
                      </a:r>
                      <a:endParaRPr lang="en-US" sz="2400" dirty="0"/>
                    </a:p>
                  </a:txBody>
                  <a:tcPr anchor="ctr">
                    <a:lnR w="38100" cap="flat" cmpd="sng" algn="ctr">
                      <a:solidFill>
                        <a:schemeClr val="bg1"/>
                      </a:solidFill>
                      <a:prstDash val="solid"/>
                      <a:round/>
                      <a:headEnd type="none" w="med" len="med"/>
                      <a:tailEnd type="none" w="med" len="med"/>
                    </a:lnR>
                  </a:tcPr>
                </a:tc>
                <a:tc>
                  <a:txBody>
                    <a:bodyPr/>
                    <a:lstStyle/>
                    <a:p>
                      <a:pPr algn="ctr"/>
                      <a:r>
                        <a:rPr lang="en-US" sz="2400" dirty="0" smtClean="0"/>
                        <a:t>Interest &amp; Sinking (I&amp;S)</a:t>
                      </a:r>
                      <a:endParaRPr lang="en-US" sz="2400" dirty="0"/>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01049199"/>
                  </a:ext>
                </a:extLst>
              </a:tr>
              <a:tr h="1104900">
                <a:tc>
                  <a:txBody>
                    <a:bodyPr/>
                    <a:lstStyle/>
                    <a:p>
                      <a:r>
                        <a:rPr lang="en-US" sz="2000" dirty="0" smtClean="0"/>
                        <a:t>Must adopt</a:t>
                      </a:r>
                      <a:r>
                        <a:rPr lang="en-US" sz="2000" baseline="0" dirty="0" smtClean="0"/>
                        <a:t> M&amp;O tax rate to cover expenses of the district’s budget; if necessary revenue for that exceeds VATR, election is required.</a:t>
                      </a:r>
                      <a:endParaRPr lang="en-US" sz="2000" dirty="0"/>
                    </a:p>
                  </a:txBody>
                  <a:tcPr>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marL="0" marR="0" indent="0" algn="l" defTabSz="609630" rtl="0" eaLnBrk="1" fontAlgn="auto" latinLnBrk="0" hangingPunct="1">
                        <a:lnSpc>
                          <a:spcPct val="100000"/>
                        </a:lnSpc>
                        <a:spcBef>
                          <a:spcPts val="0"/>
                        </a:spcBef>
                        <a:spcAft>
                          <a:spcPts val="0"/>
                        </a:spcAft>
                        <a:buClrTx/>
                        <a:buSzTx/>
                        <a:buFontTx/>
                        <a:buNone/>
                        <a:tabLst/>
                        <a:defRPr/>
                      </a:pPr>
                      <a:r>
                        <a:rPr lang="en-US" sz="2000" dirty="0" smtClean="0"/>
                        <a:t>Districts must adopt I&amp;S tax rates if the district has debt that was approved by voters through a bond election.  </a:t>
                      </a:r>
                      <a:endParaRPr lang="en-US" sz="2000" dirty="0"/>
                    </a:p>
                  </a:txBody>
                  <a:tcPr>
                    <a:lnL w="3810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55782214"/>
                  </a:ext>
                </a:extLst>
              </a:tr>
              <a:tr h="515697">
                <a:tc>
                  <a:txBody>
                    <a:bodyPr/>
                    <a:lstStyle/>
                    <a:p>
                      <a:pPr marL="0" marR="0" indent="0" algn="l" defTabSz="609630" rtl="0" eaLnBrk="1" fontAlgn="auto" latinLnBrk="0" hangingPunct="1">
                        <a:lnSpc>
                          <a:spcPct val="100000"/>
                        </a:lnSpc>
                        <a:spcBef>
                          <a:spcPts val="0"/>
                        </a:spcBef>
                        <a:spcAft>
                          <a:spcPts val="0"/>
                        </a:spcAft>
                        <a:buClrTx/>
                        <a:buSzTx/>
                        <a:buFontTx/>
                        <a:buNone/>
                        <a:tabLst/>
                        <a:defRPr/>
                      </a:pPr>
                      <a:r>
                        <a:rPr lang="en-US" sz="2000" baseline="0" dirty="0" smtClean="0"/>
                        <a:t>VATR Election in November.</a:t>
                      </a:r>
                      <a:endParaRPr lang="en-US" sz="2000" dirty="0" smtClean="0"/>
                    </a:p>
                  </a:txBody>
                  <a:tcPr>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609630" rtl="0" eaLnBrk="1" fontAlgn="auto" latinLnBrk="0" hangingPunct="1">
                        <a:lnSpc>
                          <a:spcPct val="100000"/>
                        </a:lnSpc>
                        <a:spcBef>
                          <a:spcPts val="0"/>
                        </a:spcBef>
                        <a:spcAft>
                          <a:spcPts val="0"/>
                        </a:spcAft>
                        <a:buClrTx/>
                        <a:buSzTx/>
                        <a:buFontTx/>
                        <a:buNone/>
                        <a:tabLst/>
                        <a:defRPr/>
                      </a:pPr>
                      <a:r>
                        <a:rPr lang="en-US" sz="2000" dirty="0" smtClean="0"/>
                        <a:t>Bond Election in May</a:t>
                      </a:r>
                      <a:r>
                        <a:rPr lang="en-US" sz="2000" baseline="0" dirty="0" smtClean="0"/>
                        <a:t> or November.</a:t>
                      </a:r>
                      <a:endParaRPr lang="en-US" sz="2000" dirty="0" smtClean="0"/>
                    </a:p>
                  </a:txBody>
                  <a:tcP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2893710"/>
                  </a:ext>
                </a:extLst>
              </a:tr>
              <a:tr h="515697">
                <a:tc>
                  <a:txBody>
                    <a:bodyPr/>
                    <a:lstStyle/>
                    <a:p>
                      <a:r>
                        <a:rPr lang="en-US" sz="2000" dirty="0" smtClean="0"/>
                        <a:t>May be used for ongoing operations</a:t>
                      </a:r>
                      <a:r>
                        <a:rPr lang="en-US" sz="2000" baseline="0" dirty="0" smtClean="0"/>
                        <a:t> or one-time big purchase/repairs.  May be saved in district fund balance, but not for the purpose of avoiding bond election/tax swap.</a:t>
                      </a:r>
                      <a:endParaRPr lang="en-US" sz="2000" dirty="0"/>
                    </a:p>
                  </a:txBody>
                  <a:tcPr>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2000" dirty="0" smtClean="0"/>
                        <a:t>May be used</a:t>
                      </a:r>
                      <a:r>
                        <a:rPr lang="en-US" sz="2000" baseline="0" dirty="0" smtClean="0"/>
                        <a:t> for bonded indebtedness approved by voters for construction or repair of facilities, buses, technology,  or other large purchases/equipment.</a:t>
                      </a:r>
                      <a:endParaRPr lang="en-US" sz="2000" dirty="0"/>
                    </a:p>
                  </a:txBody>
                  <a:tcP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275798"/>
                  </a:ext>
                </a:extLst>
              </a:tr>
              <a:tr h="515697">
                <a:tc>
                  <a:txBody>
                    <a:bodyPr/>
                    <a:lstStyle/>
                    <a:p>
                      <a:r>
                        <a:rPr lang="en-US" sz="2000" dirty="0" smtClean="0"/>
                        <a:t>May not be used for any purposes prohibited by law.</a:t>
                      </a:r>
                      <a:endParaRPr lang="en-US" sz="2000" dirty="0"/>
                    </a:p>
                  </a:txBody>
                  <a:tcPr>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r>
                        <a:rPr lang="en-US" sz="2000" dirty="0" smtClean="0"/>
                        <a:t>May not be used for purposes other than debt approved by voters,</a:t>
                      </a:r>
                      <a:r>
                        <a:rPr lang="en-US" sz="2000" baseline="0" dirty="0" smtClean="0"/>
                        <a:t> such as ongoing expenses for staff salaries.</a:t>
                      </a:r>
                      <a:endParaRPr lang="en-US" sz="2000" dirty="0"/>
                    </a:p>
                  </a:txBody>
                  <a:tcP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41185126"/>
                  </a:ext>
                </a:extLst>
              </a:tr>
              <a:tr h="515697">
                <a:tc>
                  <a:txBody>
                    <a:bodyPr/>
                    <a:lstStyle/>
                    <a:p>
                      <a:r>
                        <a:rPr lang="en-US" sz="2000" dirty="0" smtClean="0"/>
                        <a:t>Except</a:t>
                      </a:r>
                      <a:r>
                        <a:rPr lang="en-US" sz="2000" baseline="0" dirty="0" smtClean="0"/>
                        <a:t> golden pennies, subject to recapture.</a:t>
                      </a:r>
                      <a:endParaRPr lang="en-US" sz="2000" dirty="0"/>
                    </a:p>
                  </a:txBody>
                  <a:tcPr>
                    <a:lnR w="38100" cap="flat" cmpd="sng" algn="ctr">
                      <a:solidFill>
                        <a:schemeClr val="bg1"/>
                      </a:solidFill>
                      <a:prstDash val="solid"/>
                      <a:round/>
                      <a:headEnd type="none" w="med" len="med"/>
                      <a:tailEnd type="none" w="med" len="med"/>
                    </a:lnR>
                  </a:tcPr>
                </a:tc>
                <a:tc>
                  <a:txBody>
                    <a:bodyPr/>
                    <a:lstStyle/>
                    <a:p>
                      <a:r>
                        <a:rPr lang="en-US" sz="2000" u="sng" dirty="0" smtClean="0"/>
                        <a:t>NOT</a:t>
                      </a:r>
                      <a:r>
                        <a:rPr lang="en-US" sz="2000" dirty="0" smtClean="0"/>
                        <a:t> subject</a:t>
                      </a:r>
                      <a:r>
                        <a:rPr lang="en-US" sz="2000" baseline="0" dirty="0" smtClean="0"/>
                        <a:t> to recapture.</a:t>
                      </a:r>
                      <a:endParaRPr lang="en-US" sz="2000" dirty="0"/>
                    </a:p>
                  </a:txBody>
                  <a:tcP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84034381"/>
                  </a:ext>
                </a:extLst>
              </a:tr>
            </a:tbl>
          </a:graphicData>
        </a:graphic>
      </p:graphicFrame>
      <p:graphicFrame>
        <p:nvGraphicFramePr>
          <p:cNvPr id="5" name="Table 4"/>
          <p:cNvGraphicFramePr>
            <a:graphicFrameLocks noGrp="1"/>
          </p:cNvGraphicFramePr>
          <p:nvPr/>
        </p:nvGraphicFramePr>
        <p:xfrm>
          <a:off x="14935200" y="469900"/>
          <a:ext cx="208280" cy="274320"/>
        </p:xfrm>
        <a:graphic>
          <a:graphicData uri="http://schemas.openxmlformats.org/drawingml/2006/table">
            <a:tbl>
              <a:tblPr/>
              <a:tblGrid>
                <a:gridCol w="208280">
                  <a:extLst>
                    <a:ext uri="{9D8B030D-6E8A-4147-A177-3AD203B41FA5}">
                      <a16:colId xmlns:a16="http://schemas.microsoft.com/office/drawing/2014/main" val="2532249967"/>
                    </a:ext>
                  </a:extLst>
                </a:gridCol>
              </a:tblGrid>
              <a:tr h="0">
                <a:tc>
                  <a:txBody>
                    <a:bodyPr/>
                    <a:lstStyle/>
                    <a:p>
                      <a:endParaRPr lang="en-US" dirty="0"/>
                    </a:p>
                  </a:txBody>
                  <a:tcPr>
                    <a:lnL w="38100" cmpd="sng">
                      <a:solidFill>
                        <a:schemeClr val="bg1"/>
                      </a:solidFill>
                      <a:prstDash val="solid"/>
                    </a:lnL>
                    <a:lnR w="38100" cmpd="sng">
                      <a:solidFill>
                        <a:schemeClr val="bg1"/>
                      </a:solidFill>
                      <a:prstDash val="solid"/>
                    </a:lnR>
                    <a:lnT w="38100" cmpd="sng">
                      <a:solidFill>
                        <a:schemeClr val="bg1"/>
                      </a:solidFill>
                      <a:prstDash val="solid"/>
                    </a:lnT>
                    <a:lnB w="38100" cmpd="sng">
                      <a:solidFill>
                        <a:schemeClr val="bg1"/>
                      </a:solidFill>
                      <a:prstDash val="solid"/>
                    </a:lnB>
                  </a:tcPr>
                </a:tc>
                <a:extLst>
                  <a:ext uri="{0D108BD9-81ED-4DB2-BD59-A6C34878D82A}">
                    <a16:rowId xmlns:a16="http://schemas.microsoft.com/office/drawing/2014/main" val="3406461842"/>
                  </a:ext>
                </a:extLst>
              </a:tr>
            </a:tbl>
          </a:graphicData>
        </a:graphic>
      </p:graphicFrame>
    </p:spTree>
    <p:extLst>
      <p:ext uri="{BB962C8B-B14F-4D97-AF65-F5344CB8AC3E}">
        <p14:creationId xmlns:p14="http://schemas.microsoft.com/office/powerpoint/2010/main" val="3068272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74837" y="-76200"/>
            <a:ext cx="4139201" cy="7010400"/>
            <a:chOff x="0" y="0"/>
            <a:chExt cx="8278403" cy="14020800"/>
          </a:xfrm>
        </p:grpSpPr>
        <p:pic>
          <p:nvPicPr>
            <p:cNvPr id="3" name="Picture 3"/>
            <p:cNvPicPr>
              <a:picLocks noChangeAspect="1"/>
            </p:cNvPicPr>
            <p:nvPr/>
          </p:nvPicPr>
          <p:blipFill>
            <a:blip r:embed="rId3"/>
            <a:srcRect l="11752" r="41475" b="7731"/>
            <a:stretch>
              <a:fillRect/>
            </a:stretch>
          </p:blipFill>
          <p:spPr>
            <a:xfrm>
              <a:off x="0" y="4834467"/>
              <a:ext cx="8278403" cy="9186333"/>
            </a:xfrm>
            <a:prstGeom prst="rect">
              <a:avLst/>
            </a:prstGeom>
          </p:spPr>
        </p:pic>
        <p:pic>
          <p:nvPicPr>
            <p:cNvPr id="4" name="Picture 4"/>
            <p:cNvPicPr>
              <a:picLocks noChangeAspect="1"/>
            </p:cNvPicPr>
            <p:nvPr/>
          </p:nvPicPr>
          <p:blipFill>
            <a:blip r:embed="rId4"/>
            <a:srcRect t="5848" b="5848"/>
            <a:stretch>
              <a:fillRect/>
            </a:stretch>
          </p:blipFill>
          <p:spPr>
            <a:xfrm>
              <a:off x="0" y="0"/>
              <a:ext cx="8278403" cy="4593167"/>
            </a:xfrm>
            <a:prstGeom prst="rect">
              <a:avLst/>
            </a:prstGeom>
          </p:spPr>
        </p:pic>
      </p:grpSp>
      <p:sp>
        <p:nvSpPr>
          <p:cNvPr id="5" name="AutoShape 5"/>
          <p:cNvSpPr/>
          <p:nvPr/>
        </p:nvSpPr>
        <p:spPr>
          <a:xfrm>
            <a:off x="-609600" y="-190500"/>
            <a:ext cx="7061200" cy="7239000"/>
          </a:xfrm>
          <a:prstGeom prst="rect">
            <a:avLst/>
          </a:prstGeom>
          <a:solidFill>
            <a:srgbClr val="1B75BC"/>
          </a:solidFill>
        </p:spPr>
      </p:sp>
      <p:grpSp>
        <p:nvGrpSpPr>
          <p:cNvPr id="6" name="Group 6"/>
          <p:cNvGrpSpPr/>
          <p:nvPr/>
        </p:nvGrpSpPr>
        <p:grpSpPr>
          <a:xfrm>
            <a:off x="685800" y="1529302"/>
            <a:ext cx="5050837" cy="4381077"/>
            <a:chOff x="0" y="-28575"/>
            <a:chExt cx="10101673" cy="8762152"/>
          </a:xfrm>
        </p:grpSpPr>
        <p:sp>
          <p:nvSpPr>
            <p:cNvPr id="7" name="TextBox 7"/>
            <p:cNvSpPr txBox="1"/>
            <p:nvPr/>
          </p:nvSpPr>
          <p:spPr>
            <a:xfrm>
              <a:off x="0" y="-28575"/>
              <a:ext cx="10101673" cy="1461938"/>
            </a:xfrm>
            <a:prstGeom prst="rect">
              <a:avLst/>
            </a:prstGeom>
          </p:spPr>
          <p:txBody>
            <a:bodyPr lIns="0" tIns="0" rIns="0" bIns="0" rtlCol="0" anchor="t">
              <a:spAutoFit/>
            </a:bodyPr>
            <a:lstStyle/>
            <a:p>
              <a:pPr>
                <a:lnSpc>
                  <a:spcPts val="5680"/>
                </a:lnSpc>
              </a:pPr>
              <a:r>
                <a:rPr lang="en-US" sz="4734" b="1" dirty="0">
                  <a:solidFill>
                    <a:srgbClr val="EFF3F4"/>
                  </a:solidFill>
                  <a:cs typeface="Ringside 2" panose="020B0604020202020204" charset="0"/>
                </a:rPr>
                <a:t>Questions?</a:t>
              </a:r>
            </a:p>
          </p:txBody>
        </p:sp>
        <p:sp>
          <p:nvSpPr>
            <p:cNvPr id="8" name="TextBox 8"/>
            <p:cNvSpPr txBox="1"/>
            <p:nvPr/>
          </p:nvSpPr>
          <p:spPr>
            <a:xfrm>
              <a:off x="0" y="1965596"/>
              <a:ext cx="9492077" cy="666850"/>
            </a:xfrm>
            <a:prstGeom prst="rect">
              <a:avLst/>
            </a:prstGeom>
          </p:spPr>
          <p:txBody>
            <a:bodyPr lIns="0" tIns="0" rIns="0" bIns="0" rtlCol="0" anchor="t">
              <a:spAutoFit/>
            </a:bodyPr>
            <a:lstStyle/>
            <a:p>
              <a:pPr>
                <a:lnSpc>
                  <a:spcPts val="2560"/>
                </a:lnSpc>
              </a:pPr>
              <a:endParaRPr sz="1200" dirty="0"/>
            </a:p>
          </p:txBody>
        </p:sp>
        <p:sp>
          <p:nvSpPr>
            <p:cNvPr id="9" name="TextBox 9"/>
            <p:cNvSpPr txBox="1"/>
            <p:nvPr/>
          </p:nvSpPr>
          <p:spPr>
            <a:xfrm>
              <a:off x="0" y="4527298"/>
              <a:ext cx="9492077" cy="4206279"/>
            </a:xfrm>
            <a:prstGeom prst="rect">
              <a:avLst/>
            </a:prstGeom>
          </p:spPr>
          <p:txBody>
            <a:bodyPr lIns="0" tIns="0" rIns="0" bIns="0" rtlCol="0" anchor="t">
              <a:spAutoFit/>
            </a:bodyPr>
            <a:lstStyle/>
            <a:p>
              <a:pPr>
                <a:lnSpc>
                  <a:spcPts val="4100"/>
                </a:lnSpc>
              </a:pPr>
              <a:r>
                <a:rPr lang="en-US" sz="2933" b="1" spc="54" dirty="0">
                  <a:solidFill>
                    <a:srgbClr val="EFF3F4"/>
                  </a:solidFill>
                </a:rPr>
                <a:t>Christy </a:t>
              </a:r>
              <a:r>
                <a:rPr lang="en-US" sz="2933" b="1" spc="54" dirty="0" smtClean="0">
                  <a:solidFill>
                    <a:srgbClr val="EFF3F4"/>
                  </a:solidFill>
                </a:rPr>
                <a:t>Rome</a:t>
              </a:r>
            </a:p>
            <a:p>
              <a:pPr>
                <a:lnSpc>
                  <a:spcPts val="4100"/>
                </a:lnSpc>
              </a:pPr>
              <a:r>
                <a:rPr lang="en-US" sz="2933" b="1" spc="54" dirty="0" smtClean="0">
                  <a:solidFill>
                    <a:srgbClr val="EFF3F4"/>
                  </a:solidFill>
                </a:rPr>
                <a:t>Texas School Coalition</a:t>
              </a:r>
              <a:endParaRPr lang="en-US" sz="2933" b="1" spc="54" dirty="0">
                <a:solidFill>
                  <a:srgbClr val="EFF3F4"/>
                </a:solidFill>
              </a:endParaRPr>
            </a:p>
            <a:p>
              <a:pPr>
                <a:lnSpc>
                  <a:spcPts val="4100"/>
                </a:lnSpc>
              </a:pPr>
              <a:r>
                <a:rPr lang="en-US" sz="2933" b="1" spc="54" dirty="0">
                  <a:solidFill>
                    <a:srgbClr val="EFF3F4"/>
                  </a:solidFill>
                </a:rPr>
                <a:t>512-732-9072</a:t>
              </a:r>
            </a:p>
            <a:p>
              <a:pPr>
                <a:lnSpc>
                  <a:spcPts val="4100"/>
                </a:lnSpc>
              </a:pPr>
              <a:r>
                <a:rPr lang="en-US" sz="2933" b="1" spc="54" dirty="0">
                  <a:solidFill>
                    <a:srgbClr val="EFF3F4"/>
                  </a:solidFill>
                </a:rPr>
                <a:t>christy@txsc.org</a:t>
              </a:r>
            </a:p>
          </p:txBody>
        </p:sp>
        <p:sp>
          <p:nvSpPr>
            <p:cNvPr id="10" name="AutoShape 10"/>
            <p:cNvSpPr/>
            <p:nvPr/>
          </p:nvSpPr>
          <p:spPr>
            <a:xfrm>
              <a:off x="0" y="3534833"/>
              <a:ext cx="1524000" cy="152400"/>
            </a:xfrm>
            <a:prstGeom prst="rect">
              <a:avLst/>
            </a:prstGeom>
            <a:solidFill>
              <a:srgbClr val="EFF3F4"/>
            </a:solidFill>
          </p:spPr>
        </p:sp>
      </p:grpSp>
      <p:sp>
        <p:nvSpPr>
          <p:cNvPr id="11" name="AutoShape 11"/>
          <p:cNvSpPr/>
          <p:nvPr/>
        </p:nvSpPr>
        <p:spPr>
          <a:xfrm>
            <a:off x="10862102" y="-685800"/>
            <a:ext cx="1329898" cy="5961399"/>
          </a:xfrm>
          <a:prstGeom prst="rect">
            <a:avLst/>
          </a:prstGeom>
          <a:solidFill>
            <a:srgbClr val="1B75BC"/>
          </a:solidFill>
        </p:spPr>
      </p:sp>
      <p:pic>
        <p:nvPicPr>
          <p:cNvPr id="12" name="Picture 12"/>
          <p:cNvPicPr>
            <a:picLocks noChangeAspect="1"/>
          </p:cNvPicPr>
          <p:nvPr/>
        </p:nvPicPr>
        <p:blipFill>
          <a:blip r:embed="rId5"/>
          <a:srcRect/>
          <a:stretch>
            <a:fillRect/>
          </a:stretch>
        </p:blipFill>
        <p:spPr>
          <a:xfrm>
            <a:off x="10979848" y="5432973"/>
            <a:ext cx="1094406" cy="1273328"/>
          </a:xfrm>
          <a:prstGeom prst="rect">
            <a:avLst/>
          </a:prstGeom>
        </p:spPr>
      </p:pic>
      <p:grpSp>
        <p:nvGrpSpPr>
          <p:cNvPr id="13" name="Group 13"/>
          <p:cNvGrpSpPr/>
          <p:nvPr/>
        </p:nvGrpSpPr>
        <p:grpSpPr>
          <a:xfrm>
            <a:off x="6574837" y="-76200"/>
            <a:ext cx="4139201" cy="7010400"/>
            <a:chOff x="0" y="0"/>
            <a:chExt cx="8278403" cy="14020800"/>
          </a:xfrm>
        </p:grpSpPr>
        <p:pic>
          <p:nvPicPr>
            <p:cNvPr id="14" name="Picture 14"/>
            <p:cNvPicPr>
              <a:picLocks noChangeAspect="1"/>
            </p:cNvPicPr>
            <p:nvPr/>
          </p:nvPicPr>
          <p:blipFill>
            <a:blip r:embed="rId6"/>
            <a:srcRect t="11687" b="14311"/>
            <a:stretch>
              <a:fillRect/>
            </a:stretch>
          </p:blipFill>
          <p:spPr>
            <a:xfrm>
              <a:off x="0" y="4834467"/>
              <a:ext cx="8278403" cy="9186333"/>
            </a:xfrm>
            <a:prstGeom prst="rect">
              <a:avLst/>
            </a:prstGeom>
          </p:spPr>
        </p:pic>
        <p:pic>
          <p:nvPicPr>
            <p:cNvPr id="15" name="Picture 15"/>
            <p:cNvPicPr>
              <a:picLocks noChangeAspect="1"/>
            </p:cNvPicPr>
            <p:nvPr/>
          </p:nvPicPr>
          <p:blipFill>
            <a:blip r:embed="rId7"/>
            <a:srcRect t="8309" b="8309"/>
            <a:stretch>
              <a:fillRect/>
            </a:stretch>
          </p:blipFill>
          <p:spPr>
            <a:xfrm>
              <a:off x="0" y="0"/>
              <a:ext cx="8278403" cy="4593167"/>
            </a:xfrm>
            <a:prstGeom prst="rect">
              <a:avLst/>
            </a:prstGeom>
          </p:spPr>
        </p:pic>
      </p:grpSp>
    </p:spTree>
    <p:extLst>
      <p:ext uri="{BB962C8B-B14F-4D97-AF65-F5344CB8AC3E}">
        <p14:creationId xmlns:p14="http://schemas.microsoft.com/office/powerpoint/2010/main" val="784575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012162" cy="762000"/>
          </a:xfrm>
        </p:spPr>
        <p:txBody>
          <a:bodyPr/>
          <a:lstStyle/>
          <a:p>
            <a:r>
              <a:rPr lang="en-US" dirty="0" smtClean="0"/>
              <a:t>School funding losses for Borden County ISD</a:t>
            </a:r>
            <a:endParaRPr lang="en-US" dirty="0"/>
          </a:p>
        </p:txBody>
      </p:sp>
      <p:sp>
        <p:nvSpPr>
          <p:cNvPr id="3" name="Content Placeholder 2"/>
          <p:cNvSpPr>
            <a:spLocks noGrp="1"/>
          </p:cNvSpPr>
          <p:nvPr>
            <p:ph idx="1"/>
          </p:nvPr>
        </p:nvSpPr>
        <p:spPr>
          <a:xfrm>
            <a:off x="990600" y="1787566"/>
            <a:ext cx="9017000" cy="3924465"/>
          </a:xfrm>
        </p:spPr>
        <p:txBody>
          <a:bodyPr>
            <a:normAutofit/>
          </a:bodyPr>
          <a:lstStyle/>
          <a:p>
            <a:r>
              <a:rPr lang="en-US" b="1" dirty="0" smtClean="0"/>
              <a:t>Additional State Aid for Tax Reduction (ASATR)</a:t>
            </a:r>
            <a:r>
              <a:rPr lang="en-US" dirty="0" smtClean="0"/>
              <a:t> – expired in 2018</a:t>
            </a:r>
          </a:p>
          <a:p>
            <a:r>
              <a:rPr lang="en-US" dirty="0" smtClean="0"/>
              <a:t>Additional state aid for property value decline – only available/funded in 2018 and 2019</a:t>
            </a:r>
          </a:p>
          <a:p>
            <a:r>
              <a:rPr lang="en-US" b="1" dirty="0" smtClean="0"/>
              <a:t>1992 Hold Harmless </a:t>
            </a:r>
            <a:r>
              <a:rPr lang="en-US" dirty="0" smtClean="0"/>
              <a:t>– repealed by HB 3 in 2019 and replaced by </a:t>
            </a:r>
            <a:r>
              <a:rPr lang="en-US" b="1" dirty="0" smtClean="0"/>
              <a:t>Equalized Wealth Transition Grant (EWTG), </a:t>
            </a:r>
            <a:r>
              <a:rPr lang="en-US" dirty="0" smtClean="0"/>
              <a:t>which is phased out by 20% every year until it is eliminated in 2025 school year</a:t>
            </a:r>
          </a:p>
          <a:p>
            <a:endParaRPr lang="en-US" dirty="0" smtClean="0"/>
          </a:p>
          <a:p>
            <a:endParaRPr lang="en-US" dirty="0" smtClean="0"/>
          </a:p>
          <a:p>
            <a:endParaRPr lang="en-US" dirty="0"/>
          </a:p>
        </p:txBody>
      </p:sp>
    </p:spTree>
    <p:extLst>
      <p:ext uri="{BB962C8B-B14F-4D97-AF65-F5344CB8AC3E}">
        <p14:creationId xmlns:p14="http://schemas.microsoft.com/office/powerpoint/2010/main" val="10243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216966" cy="762000"/>
          </a:xfrm>
        </p:spPr>
        <p:txBody>
          <a:bodyPr/>
          <a:lstStyle/>
          <a:p>
            <a:r>
              <a:rPr lang="en-US" dirty="0" smtClean="0"/>
              <a:t>Borden County ISD FSP Funding 2016-2025</a:t>
            </a:r>
            <a:endParaRPr lang="en-US" dirty="0"/>
          </a:p>
        </p:txBody>
      </p:sp>
      <p:graphicFrame>
        <p:nvGraphicFramePr>
          <p:cNvPr id="4" name="Content Placeholder 3">
            <a:extLst>
              <a:ext uri="{FF2B5EF4-FFF2-40B4-BE49-F238E27FC236}">
                <a16:creationId xmlns:a16="http://schemas.microsoft.com/office/drawing/2014/main" id="{59ADBCB8-8A44-451F-A367-5B6198F30674}"/>
              </a:ext>
            </a:extLst>
          </p:cNvPr>
          <p:cNvGraphicFramePr>
            <a:graphicFrameLocks noGrp="1"/>
          </p:cNvGraphicFramePr>
          <p:nvPr>
            <p:ph idx="1"/>
            <p:extLst>
              <p:ext uri="{D42A27DB-BD31-4B8C-83A1-F6EECF244321}">
                <p14:modId xmlns:p14="http://schemas.microsoft.com/office/powerpoint/2010/main" val="3928544010"/>
              </p:ext>
            </p:extLst>
          </p:nvPr>
        </p:nvGraphicFramePr>
        <p:xfrm>
          <a:off x="795647" y="1520792"/>
          <a:ext cx="10186777" cy="5022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1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7" y="584200"/>
            <a:ext cx="8279191" cy="762000"/>
          </a:xfrm>
        </p:spPr>
        <p:txBody>
          <a:bodyPr/>
          <a:lstStyle/>
          <a:p>
            <a:r>
              <a:rPr lang="en-US" dirty="0" smtClean="0"/>
              <a:t>Maintenance &amp; Operations Tax Rate</a:t>
            </a:r>
            <a:endParaRPr lang="en-US" dirty="0"/>
          </a:p>
        </p:txBody>
      </p:sp>
      <p:sp>
        <p:nvSpPr>
          <p:cNvPr id="4" name="Rectangle 3"/>
          <p:cNvSpPr/>
          <p:nvPr/>
        </p:nvSpPr>
        <p:spPr>
          <a:xfrm>
            <a:off x="995437" y="2481943"/>
            <a:ext cx="1023863" cy="3906982"/>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95437" y="1935678"/>
            <a:ext cx="1023863" cy="546265"/>
          </a:xfrm>
          <a:prstGeom prst="rect">
            <a:avLst/>
          </a:prstGeom>
          <a:solidFill>
            <a:srgbClr val="FFCC6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95437" y="1346200"/>
            <a:ext cx="1023863" cy="589478"/>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73514" y="4172934"/>
            <a:ext cx="8490527" cy="2185214"/>
          </a:xfrm>
          <a:prstGeom prst="rect">
            <a:avLst/>
          </a:prstGeom>
          <a:solidFill>
            <a:schemeClr val="bg1">
              <a:lumMod val="95000"/>
            </a:schemeClr>
          </a:solidFill>
        </p:spPr>
        <p:txBody>
          <a:bodyPr wrap="square" rtlCol="0">
            <a:spAutoFit/>
          </a:bodyPr>
          <a:lstStyle/>
          <a:p>
            <a:r>
              <a:rPr lang="en-US" sz="2600" b="1" dirty="0" smtClean="0"/>
              <a:t>Tier 1 – “Silver Pennies”</a:t>
            </a:r>
          </a:p>
          <a:p>
            <a:pPr marL="342900" indent="-342900">
              <a:buFont typeface="Arial" panose="020B0604020202020204" pitchFamily="34" charset="0"/>
              <a:buChar char="•"/>
            </a:pPr>
            <a:r>
              <a:rPr lang="en-US" sz="2200" dirty="0" smtClean="0"/>
              <a:t>Currently taxing at $0.9164 Tier 1 rate</a:t>
            </a:r>
          </a:p>
          <a:p>
            <a:pPr marL="342900" indent="-342900">
              <a:buFont typeface="Arial" panose="020B0604020202020204" pitchFamily="34" charset="0"/>
              <a:buChar char="•"/>
            </a:pPr>
            <a:r>
              <a:rPr lang="en-US" sz="2200" dirty="0" smtClean="0"/>
              <a:t>Rate will continue to be compressed over time ($0.8046 expected for 2022-23 school year), but does have an “equity floor”</a:t>
            </a:r>
          </a:p>
          <a:p>
            <a:pPr marL="342900" indent="-342900">
              <a:buFont typeface="Arial" panose="020B0604020202020204" pitchFamily="34" charset="0"/>
              <a:buChar char="•"/>
            </a:pPr>
            <a:r>
              <a:rPr lang="en-US" sz="2200" dirty="0"/>
              <a:t>R</a:t>
            </a:r>
            <a:r>
              <a:rPr lang="en-US" sz="2200" dirty="0" smtClean="0"/>
              <a:t>evenue in excess of entitlement recaptured at a rate of about 57% ($32,000/penny yield now, $38,700/penny expected 22-23)</a:t>
            </a:r>
            <a:endParaRPr lang="en-US" sz="2200" dirty="0"/>
          </a:p>
        </p:txBody>
      </p:sp>
      <p:sp>
        <p:nvSpPr>
          <p:cNvPr id="8" name="TextBox 7"/>
          <p:cNvSpPr txBox="1"/>
          <p:nvPr/>
        </p:nvSpPr>
        <p:spPr>
          <a:xfrm>
            <a:off x="2173514" y="2808636"/>
            <a:ext cx="8490527" cy="1169551"/>
          </a:xfrm>
          <a:prstGeom prst="rect">
            <a:avLst/>
          </a:prstGeom>
          <a:solidFill>
            <a:srgbClr val="FFF2AF"/>
          </a:solidFill>
        </p:spPr>
        <p:txBody>
          <a:bodyPr wrap="square" rtlCol="0">
            <a:spAutoFit/>
          </a:bodyPr>
          <a:lstStyle/>
          <a:p>
            <a:r>
              <a:rPr lang="en-US" sz="2600" b="1" dirty="0" smtClean="0"/>
              <a:t>Tier 2 – “Golden Pennies”</a:t>
            </a:r>
          </a:p>
          <a:p>
            <a:pPr marL="342900" indent="-342900">
              <a:buFont typeface="Arial" panose="020B0604020202020204" pitchFamily="34" charset="0"/>
              <a:buChar char="•"/>
            </a:pPr>
            <a:r>
              <a:rPr lang="en-US" sz="2200" dirty="0" smtClean="0"/>
              <a:t>Currently taxing at $0.05 of a possible $0.08 (with election)</a:t>
            </a:r>
          </a:p>
          <a:p>
            <a:pPr marL="342900" indent="-342900">
              <a:buFont typeface="Arial" panose="020B0604020202020204" pitchFamily="34" charset="0"/>
              <a:buChar char="•"/>
            </a:pPr>
            <a:r>
              <a:rPr lang="en-US" sz="2200" u="sng" dirty="0" smtClean="0"/>
              <a:t>NOT</a:t>
            </a:r>
            <a:r>
              <a:rPr lang="en-US" sz="2200" dirty="0" smtClean="0"/>
              <a:t> subject to recapture - $89,600 per penny expected in 22-23</a:t>
            </a:r>
            <a:endParaRPr lang="en-US" sz="2200" dirty="0"/>
          </a:p>
        </p:txBody>
      </p:sp>
      <p:sp>
        <p:nvSpPr>
          <p:cNvPr id="9" name="TextBox 8"/>
          <p:cNvSpPr txBox="1"/>
          <p:nvPr/>
        </p:nvSpPr>
        <p:spPr>
          <a:xfrm>
            <a:off x="2173514" y="1444338"/>
            <a:ext cx="8490527" cy="1169551"/>
          </a:xfrm>
          <a:prstGeom prst="rect">
            <a:avLst/>
          </a:prstGeom>
          <a:solidFill>
            <a:schemeClr val="accent6">
              <a:lumMod val="40000"/>
              <a:lumOff val="60000"/>
            </a:schemeClr>
          </a:solidFill>
        </p:spPr>
        <p:txBody>
          <a:bodyPr wrap="square" rtlCol="0">
            <a:spAutoFit/>
          </a:bodyPr>
          <a:lstStyle/>
          <a:p>
            <a:r>
              <a:rPr lang="en-US" sz="2600" b="1" dirty="0" smtClean="0"/>
              <a:t>Tier 2 – “Copper Pennies”</a:t>
            </a:r>
          </a:p>
          <a:p>
            <a:pPr marL="342900" indent="-342900">
              <a:buFont typeface="Arial" panose="020B0604020202020204" pitchFamily="34" charset="0"/>
              <a:buChar char="•"/>
            </a:pPr>
            <a:r>
              <a:rPr lang="en-US" sz="2200" dirty="0" smtClean="0"/>
              <a:t>Up to 9 copper pennies available with election</a:t>
            </a:r>
          </a:p>
          <a:p>
            <a:pPr marL="342900" indent="-342900">
              <a:buFont typeface="Arial" panose="020B0604020202020204" pitchFamily="34" charset="0"/>
              <a:buChar char="•"/>
            </a:pPr>
            <a:r>
              <a:rPr lang="en-US" sz="2200" dirty="0"/>
              <a:t>S</a:t>
            </a:r>
            <a:r>
              <a:rPr lang="en-US" sz="2200" dirty="0" smtClean="0"/>
              <a:t>ubject to higher rate of recapture – </a:t>
            </a:r>
            <a:r>
              <a:rPr lang="en-US" sz="2200" b="1" dirty="0" smtClean="0"/>
              <a:t>75% recaptured</a:t>
            </a:r>
            <a:endParaRPr lang="en-US" sz="2200" dirty="0"/>
          </a:p>
        </p:txBody>
      </p:sp>
    </p:spTree>
    <p:extLst>
      <p:ext uri="{BB962C8B-B14F-4D97-AF65-F5344CB8AC3E}">
        <p14:creationId xmlns:p14="http://schemas.microsoft.com/office/powerpoint/2010/main" val="325968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012162" cy="762000"/>
          </a:xfrm>
        </p:spPr>
        <p:txBody>
          <a:bodyPr/>
          <a:lstStyle/>
          <a:p>
            <a:r>
              <a:rPr lang="en-US" sz="4000" dirty="0" smtClean="0"/>
              <a:t>Voter-Approval Tax Rate (VATR)</a:t>
            </a:r>
            <a:endParaRPr lang="en-US" sz="4000" dirty="0"/>
          </a:p>
        </p:txBody>
      </p:sp>
      <p:sp>
        <p:nvSpPr>
          <p:cNvPr id="3" name="Content Placeholder 2"/>
          <p:cNvSpPr>
            <a:spLocks noGrp="1"/>
          </p:cNvSpPr>
          <p:nvPr>
            <p:ph idx="1"/>
          </p:nvPr>
        </p:nvSpPr>
        <p:spPr>
          <a:xfrm>
            <a:off x="871847" y="2286330"/>
            <a:ext cx="2702626" cy="2024413"/>
          </a:xfrm>
          <a:prstGeom prst="roundRect">
            <a:avLst/>
          </a:prstGeo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en-US" sz="2400" dirty="0"/>
              <a:t>D</a:t>
            </a:r>
            <a:r>
              <a:rPr lang="en-US" sz="2400" dirty="0" smtClean="0"/>
              <a:t>istrict’s Maximum Compressed Rate (MCR) for Tier 1 (determined by TEA) </a:t>
            </a:r>
            <a:endParaRPr lang="en-US" sz="2400" dirty="0"/>
          </a:p>
        </p:txBody>
      </p:sp>
      <p:sp>
        <p:nvSpPr>
          <p:cNvPr id="4" name="Cross 3"/>
          <p:cNvSpPr/>
          <p:nvPr/>
        </p:nvSpPr>
        <p:spPr>
          <a:xfrm>
            <a:off x="3811979" y="2761345"/>
            <a:ext cx="771897" cy="896256"/>
          </a:xfrm>
          <a:prstGeom prst="plus">
            <a:avLst>
              <a:gd name="adj" fmla="val 36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4821382" y="2005279"/>
            <a:ext cx="2363189" cy="2833915"/>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228611" indent="-228611" algn="l" defTabSz="609630" rtl="0" eaLnBrk="1" latinLnBrk="0" hangingPunct="1">
              <a:spcBef>
                <a:spcPct val="20000"/>
              </a:spcBef>
              <a:buFont typeface="Arial" pitchFamily="34" charset="0"/>
              <a:buChar char="•"/>
              <a:defRPr sz="2933" kern="1200">
                <a:solidFill>
                  <a:schemeClr val="dk1"/>
                </a:solidFill>
                <a:latin typeface="+mn-lt"/>
                <a:ea typeface="+mn-ea"/>
                <a:cs typeface="+mn-cs"/>
              </a:defRPr>
            </a:lvl1pPr>
            <a:lvl2pPr marL="495325" indent="-190510" algn="l" defTabSz="609630" rtl="0" eaLnBrk="1" latinLnBrk="0" hangingPunct="1">
              <a:spcBef>
                <a:spcPct val="20000"/>
              </a:spcBef>
              <a:buFont typeface="Arial" pitchFamily="34" charset="0"/>
              <a:buChar char="–"/>
              <a:defRPr sz="2133" kern="1200">
                <a:solidFill>
                  <a:schemeClr val="dk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dk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dk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dk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dk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dk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dk1"/>
                </a:solidFill>
                <a:latin typeface="+mn-lt"/>
                <a:ea typeface="+mn-ea"/>
                <a:cs typeface="+mn-cs"/>
              </a:defRPr>
            </a:lvl9pPr>
          </a:lstStyle>
          <a:p>
            <a:pPr marL="0" indent="0">
              <a:buFont typeface="Arial" pitchFamily="34" charset="0"/>
              <a:buNone/>
            </a:pPr>
            <a:r>
              <a:rPr lang="en-US" sz="2400" dirty="0" smtClean="0"/>
              <a:t>Higher of:</a:t>
            </a:r>
          </a:p>
          <a:p>
            <a:r>
              <a:rPr lang="en-US" sz="2400" dirty="0" smtClean="0"/>
              <a:t>Tier 2 Enrichment Rate from previous year or</a:t>
            </a:r>
          </a:p>
          <a:p>
            <a:r>
              <a:rPr lang="en-US" sz="2400" dirty="0" smtClean="0"/>
              <a:t>5 Cents</a:t>
            </a:r>
          </a:p>
        </p:txBody>
      </p:sp>
      <p:sp>
        <p:nvSpPr>
          <p:cNvPr id="6" name="Equal 5"/>
          <p:cNvSpPr/>
          <p:nvPr/>
        </p:nvSpPr>
        <p:spPr>
          <a:xfrm>
            <a:off x="7184571" y="2929411"/>
            <a:ext cx="1401288" cy="98565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8704612" y="2899400"/>
            <a:ext cx="2090057" cy="1015663"/>
          </a:xfrm>
          <a:prstGeom prst="rect">
            <a:avLst/>
          </a:prstGeom>
          <a:noFill/>
        </p:spPr>
        <p:txBody>
          <a:bodyPr wrap="square" rtlCol="0">
            <a:spAutoFit/>
          </a:bodyPr>
          <a:lstStyle/>
          <a:p>
            <a:r>
              <a:rPr lang="en-US" sz="6000" b="1" dirty="0" smtClean="0"/>
              <a:t>VATR</a:t>
            </a:r>
            <a:endParaRPr lang="en-US" sz="6000" b="1" dirty="0"/>
          </a:p>
        </p:txBody>
      </p:sp>
      <p:graphicFrame>
        <p:nvGraphicFramePr>
          <p:cNvPr id="10" name="Table 9"/>
          <p:cNvGraphicFramePr>
            <a:graphicFrameLocks noGrp="1"/>
          </p:cNvGraphicFramePr>
          <p:nvPr>
            <p:extLst>
              <p:ext uri="{D42A27DB-BD31-4B8C-83A1-F6EECF244321}">
                <p14:modId xmlns:p14="http://schemas.microsoft.com/office/powerpoint/2010/main" val="969588166"/>
              </p:ext>
            </p:extLst>
          </p:nvPr>
        </p:nvGraphicFramePr>
        <p:xfrm>
          <a:off x="712299" y="5339939"/>
          <a:ext cx="9578440" cy="914400"/>
        </p:xfrm>
        <a:graphic>
          <a:graphicData uri="http://schemas.openxmlformats.org/drawingml/2006/table">
            <a:tbl>
              <a:tblPr firstCol="1" bandRow="1">
                <a:tableStyleId>{5C22544A-7EE6-4342-B048-85BDC9FD1C3A}</a:tableStyleId>
              </a:tblPr>
              <a:tblGrid>
                <a:gridCol w="850077">
                  <a:extLst>
                    <a:ext uri="{9D8B030D-6E8A-4147-A177-3AD203B41FA5}">
                      <a16:colId xmlns:a16="http://schemas.microsoft.com/office/drawing/2014/main" val="1487451277"/>
                    </a:ext>
                  </a:extLst>
                </a:gridCol>
                <a:gridCol w="2339439">
                  <a:extLst>
                    <a:ext uri="{9D8B030D-6E8A-4147-A177-3AD203B41FA5}">
                      <a16:colId xmlns:a16="http://schemas.microsoft.com/office/drawing/2014/main" val="3615619662"/>
                    </a:ext>
                  </a:extLst>
                </a:gridCol>
                <a:gridCol w="3805271">
                  <a:extLst>
                    <a:ext uri="{9D8B030D-6E8A-4147-A177-3AD203B41FA5}">
                      <a16:colId xmlns:a16="http://schemas.microsoft.com/office/drawing/2014/main" val="1881630027"/>
                    </a:ext>
                  </a:extLst>
                </a:gridCol>
                <a:gridCol w="2583653">
                  <a:extLst>
                    <a:ext uri="{9D8B030D-6E8A-4147-A177-3AD203B41FA5}">
                      <a16:colId xmlns:a16="http://schemas.microsoft.com/office/drawing/2014/main" val="3938976190"/>
                    </a:ext>
                  </a:extLst>
                </a:gridCol>
              </a:tblGrid>
              <a:tr h="370840">
                <a:tc>
                  <a:txBody>
                    <a:bodyPr/>
                    <a:lstStyle/>
                    <a:p>
                      <a:r>
                        <a:rPr lang="en-US" sz="2400" dirty="0" smtClean="0"/>
                        <a:t>2021</a:t>
                      </a:r>
                      <a:endParaRPr lang="en-US" sz="2400" dirty="0"/>
                    </a:p>
                  </a:txBody>
                  <a:tcPr/>
                </a:tc>
                <a:tc>
                  <a:txBody>
                    <a:bodyPr/>
                    <a:lstStyle/>
                    <a:p>
                      <a:pPr algn="ctr"/>
                      <a:r>
                        <a:rPr lang="en-US" sz="2400" dirty="0" smtClean="0"/>
                        <a:t>$0.92</a:t>
                      </a:r>
                      <a:endParaRPr lang="en-US" sz="2400" dirty="0"/>
                    </a:p>
                  </a:txBody>
                  <a:tcPr/>
                </a:tc>
                <a:tc>
                  <a:txBody>
                    <a:bodyPr/>
                    <a:lstStyle/>
                    <a:p>
                      <a:pPr algn="ctr"/>
                      <a:r>
                        <a:rPr lang="en-US" sz="2400" dirty="0" smtClean="0"/>
                        <a:t>$0.05</a:t>
                      </a:r>
                      <a:endParaRPr lang="en-US" sz="2400" dirty="0"/>
                    </a:p>
                  </a:txBody>
                  <a:tcPr/>
                </a:tc>
                <a:tc>
                  <a:txBody>
                    <a:bodyPr/>
                    <a:lstStyle/>
                    <a:p>
                      <a:pPr algn="ctr"/>
                      <a:r>
                        <a:rPr lang="en-US" sz="2400" dirty="0" smtClean="0"/>
                        <a:t>$0.97</a:t>
                      </a:r>
                      <a:endParaRPr lang="en-US" sz="2400" dirty="0"/>
                    </a:p>
                  </a:txBody>
                  <a:tcPr/>
                </a:tc>
                <a:extLst>
                  <a:ext uri="{0D108BD9-81ED-4DB2-BD59-A6C34878D82A}">
                    <a16:rowId xmlns:a16="http://schemas.microsoft.com/office/drawing/2014/main" val="1788621339"/>
                  </a:ext>
                </a:extLst>
              </a:tr>
              <a:tr h="370840">
                <a:tc>
                  <a:txBody>
                    <a:bodyPr/>
                    <a:lstStyle/>
                    <a:p>
                      <a:r>
                        <a:rPr lang="en-US" sz="2400" dirty="0" smtClean="0"/>
                        <a:t>2022</a:t>
                      </a:r>
                      <a:endParaRPr lang="en-US" sz="2400" dirty="0"/>
                    </a:p>
                  </a:txBody>
                  <a:tcPr/>
                </a:tc>
                <a:tc>
                  <a:txBody>
                    <a:bodyPr/>
                    <a:lstStyle/>
                    <a:p>
                      <a:pPr algn="ctr"/>
                      <a:r>
                        <a:rPr lang="en-US" sz="2400" dirty="0" smtClean="0"/>
                        <a:t>$0.80</a:t>
                      </a:r>
                      <a:endParaRPr lang="en-US" sz="2400" dirty="0"/>
                    </a:p>
                  </a:txBody>
                  <a:tcPr/>
                </a:tc>
                <a:tc>
                  <a:txBody>
                    <a:bodyPr/>
                    <a:lstStyle/>
                    <a:p>
                      <a:pPr algn="ctr"/>
                      <a:r>
                        <a:rPr lang="en-US" sz="2400" dirty="0" smtClean="0"/>
                        <a:t>$0.05</a:t>
                      </a:r>
                      <a:endParaRPr lang="en-US" sz="2400" dirty="0"/>
                    </a:p>
                  </a:txBody>
                  <a:tcPr/>
                </a:tc>
                <a:tc>
                  <a:txBody>
                    <a:bodyPr/>
                    <a:lstStyle/>
                    <a:p>
                      <a:pPr algn="ctr"/>
                      <a:r>
                        <a:rPr lang="en-US" sz="2400" dirty="0" smtClean="0"/>
                        <a:t>$0.85</a:t>
                      </a:r>
                      <a:endParaRPr lang="en-US" sz="2400" dirty="0"/>
                    </a:p>
                  </a:txBody>
                  <a:tcPr/>
                </a:tc>
                <a:extLst>
                  <a:ext uri="{0D108BD9-81ED-4DB2-BD59-A6C34878D82A}">
                    <a16:rowId xmlns:a16="http://schemas.microsoft.com/office/drawing/2014/main" val="3347231338"/>
                  </a:ext>
                </a:extLst>
              </a:tr>
            </a:tbl>
          </a:graphicData>
        </a:graphic>
      </p:graphicFrame>
    </p:spTree>
    <p:extLst>
      <p:ext uri="{BB962C8B-B14F-4D97-AF65-F5344CB8AC3E}">
        <p14:creationId xmlns:p14="http://schemas.microsoft.com/office/powerpoint/2010/main" val="39299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763606" cy="762000"/>
          </a:xfrm>
        </p:spPr>
        <p:txBody>
          <a:bodyPr/>
          <a:lstStyle/>
          <a:p>
            <a:r>
              <a:rPr lang="en-US" dirty="0" smtClean="0"/>
              <a:t>BCISD Maintenance &amp; Operations Tax Rate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677998"/>
              </p:ext>
            </p:extLst>
          </p:nvPr>
        </p:nvGraphicFramePr>
        <p:xfrm>
          <a:off x="990600" y="1520043"/>
          <a:ext cx="9661566" cy="5106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01932" y="1745673"/>
            <a:ext cx="890650" cy="400110"/>
          </a:xfrm>
          <a:prstGeom prst="rect">
            <a:avLst/>
          </a:prstGeom>
          <a:noFill/>
        </p:spPr>
        <p:txBody>
          <a:bodyPr wrap="square" rtlCol="0">
            <a:spAutoFit/>
          </a:bodyPr>
          <a:lstStyle/>
          <a:p>
            <a:r>
              <a:rPr lang="en-US" sz="2000" b="1" dirty="0" smtClean="0"/>
              <a:t>$1.04</a:t>
            </a:r>
            <a:endParaRPr lang="en-US" sz="2000" b="1" dirty="0"/>
          </a:p>
        </p:txBody>
      </p:sp>
      <p:sp>
        <p:nvSpPr>
          <p:cNvPr id="6" name="TextBox 5"/>
          <p:cNvSpPr txBox="1"/>
          <p:nvPr/>
        </p:nvSpPr>
        <p:spPr>
          <a:xfrm>
            <a:off x="3572493" y="1745673"/>
            <a:ext cx="890650" cy="400110"/>
          </a:xfrm>
          <a:prstGeom prst="rect">
            <a:avLst/>
          </a:prstGeom>
          <a:noFill/>
        </p:spPr>
        <p:txBody>
          <a:bodyPr wrap="square" rtlCol="0">
            <a:spAutoFit/>
          </a:bodyPr>
          <a:lstStyle/>
          <a:p>
            <a:r>
              <a:rPr lang="en-US" sz="2000" b="1" dirty="0" smtClean="0"/>
              <a:t>$1.04</a:t>
            </a:r>
            <a:endParaRPr lang="en-US" sz="2000" b="1" dirty="0"/>
          </a:p>
        </p:txBody>
      </p:sp>
      <p:sp>
        <p:nvSpPr>
          <p:cNvPr id="7" name="TextBox 6"/>
          <p:cNvSpPr txBox="1"/>
          <p:nvPr/>
        </p:nvSpPr>
        <p:spPr>
          <a:xfrm>
            <a:off x="5043054" y="1808987"/>
            <a:ext cx="890650" cy="400110"/>
          </a:xfrm>
          <a:prstGeom prst="rect">
            <a:avLst/>
          </a:prstGeom>
          <a:noFill/>
        </p:spPr>
        <p:txBody>
          <a:bodyPr wrap="square" rtlCol="0">
            <a:spAutoFit/>
          </a:bodyPr>
          <a:lstStyle/>
          <a:p>
            <a:r>
              <a:rPr lang="en-US" sz="2000" b="1" dirty="0" smtClean="0"/>
              <a:t>$0.97</a:t>
            </a:r>
            <a:endParaRPr lang="en-US" sz="2000" b="1" dirty="0"/>
          </a:p>
        </p:txBody>
      </p:sp>
      <p:sp>
        <p:nvSpPr>
          <p:cNvPr id="8" name="TextBox 7"/>
          <p:cNvSpPr txBox="1"/>
          <p:nvPr/>
        </p:nvSpPr>
        <p:spPr>
          <a:xfrm>
            <a:off x="6513615" y="1808987"/>
            <a:ext cx="890650" cy="400110"/>
          </a:xfrm>
          <a:prstGeom prst="rect">
            <a:avLst/>
          </a:prstGeom>
          <a:noFill/>
        </p:spPr>
        <p:txBody>
          <a:bodyPr wrap="square" rtlCol="0">
            <a:spAutoFit/>
          </a:bodyPr>
          <a:lstStyle/>
          <a:p>
            <a:r>
              <a:rPr lang="en-US" sz="2000" b="1" dirty="0" smtClean="0"/>
              <a:t>$0.97</a:t>
            </a:r>
            <a:endParaRPr lang="en-US" sz="2000" b="1" dirty="0"/>
          </a:p>
        </p:txBody>
      </p:sp>
      <p:sp>
        <p:nvSpPr>
          <p:cNvPr id="9" name="TextBox 8"/>
          <p:cNvSpPr txBox="1"/>
          <p:nvPr/>
        </p:nvSpPr>
        <p:spPr>
          <a:xfrm>
            <a:off x="7901048" y="2209097"/>
            <a:ext cx="890650" cy="400110"/>
          </a:xfrm>
          <a:prstGeom prst="rect">
            <a:avLst/>
          </a:prstGeom>
          <a:noFill/>
        </p:spPr>
        <p:txBody>
          <a:bodyPr wrap="square" rtlCol="0">
            <a:spAutoFit/>
          </a:bodyPr>
          <a:lstStyle/>
          <a:p>
            <a:r>
              <a:rPr lang="en-US" sz="2000" b="1" dirty="0" smtClean="0"/>
              <a:t>$0.85</a:t>
            </a:r>
            <a:endParaRPr lang="en-US" sz="2000" b="1" dirty="0"/>
          </a:p>
        </p:txBody>
      </p:sp>
      <p:sp>
        <p:nvSpPr>
          <p:cNvPr id="10" name="TextBox 9"/>
          <p:cNvSpPr txBox="1"/>
          <p:nvPr/>
        </p:nvSpPr>
        <p:spPr>
          <a:xfrm>
            <a:off x="9371609" y="2209097"/>
            <a:ext cx="890650" cy="400110"/>
          </a:xfrm>
          <a:prstGeom prst="rect">
            <a:avLst/>
          </a:prstGeom>
          <a:noFill/>
        </p:spPr>
        <p:txBody>
          <a:bodyPr wrap="square" rtlCol="0">
            <a:spAutoFit/>
          </a:bodyPr>
          <a:lstStyle/>
          <a:p>
            <a:r>
              <a:rPr lang="en-US" sz="2000" b="1" dirty="0" smtClean="0"/>
              <a:t>$0.88</a:t>
            </a:r>
            <a:endParaRPr lang="en-US" sz="2000" b="1" dirty="0"/>
          </a:p>
        </p:txBody>
      </p:sp>
      <p:sp>
        <p:nvSpPr>
          <p:cNvPr id="11" name="Rectangle 10"/>
          <p:cNvSpPr/>
          <p:nvPr/>
        </p:nvSpPr>
        <p:spPr>
          <a:xfrm>
            <a:off x="9120248" y="1520043"/>
            <a:ext cx="1531917" cy="4750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20248" y="1520043"/>
            <a:ext cx="1609106" cy="1815882"/>
          </a:xfrm>
          <a:prstGeom prst="rect">
            <a:avLst/>
          </a:prstGeom>
          <a:noFill/>
        </p:spPr>
        <p:txBody>
          <a:bodyPr wrap="square" rtlCol="0">
            <a:spAutoFit/>
          </a:bodyPr>
          <a:lstStyle/>
          <a:p>
            <a:r>
              <a:rPr lang="en-US" sz="1600" i="1" dirty="0" smtClean="0"/>
              <a:t>Expected tax rate compression, based on preliminary data showing 17% value growth.</a:t>
            </a:r>
            <a:endParaRPr lang="en-US" sz="1600" i="1" dirty="0"/>
          </a:p>
        </p:txBody>
      </p:sp>
    </p:spTree>
    <p:extLst>
      <p:ext uri="{BB962C8B-B14F-4D97-AF65-F5344CB8AC3E}">
        <p14:creationId xmlns:p14="http://schemas.microsoft.com/office/powerpoint/2010/main" val="3057172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276718" cy="762000"/>
          </a:xfrm>
        </p:spPr>
        <p:txBody>
          <a:bodyPr/>
          <a:lstStyle/>
          <a:p>
            <a:r>
              <a:rPr lang="en-US" dirty="0" smtClean="0"/>
              <a:t>Voter-Approval Tax Rate Election (VATRE)</a:t>
            </a:r>
            <a:endParaRPr lang="en-US" dirty="0"/>
          </a:p>
        </p:txBody>
      </p:sp>
      <p:sp>
        <p:nvSpPr>
          <p:cNvPr id="3" name="Content Placeholder 2"/>
          <p:cNvSpPr>
            <a:spLocks noGrp="1"/>
          </p:cNvSpPr>
          <p:nvPr>
            <p:ph idx="1"/>
          </p:nvPr>
        </p:nvSpPr>
        <p:spPr>
          <a:xfrm>
            <a:off x="990600" y="1763815"/>
            <a:ext cx="9281556" cy="3580081"/>
          </a:xfrm>
        </p:spPr>
        <p:txBody>
          <a:bodyPr>
            <a:normAutofit/>
          </a:bodyPr>
          <a:lstStyle/>
          <a:p>
            <a:pPr>
              <a:spcAft>
                <a:spcPts val="1200"/>
              </a:spcAft>
            </a:pPr>
            <a:r>
              <a:rPr lang="en-US" dirty="0" smtClean="0"/>
              <a:t>If a district needs to adopt a tax rate that exceeds VATR, it will automatically trigger an election, seeking voter approval for the higher rate</a:t>
            </a:r>
          </a:p>
          <a:p>
            <a:pPr>
              <a:spcAft>
                <a:spcPts val="1200"/>
              </a:spcAft>
            </a:pPr>
            <a:r>
              <a:rPr lang="en-US" dirty="0" smtClean="0"/>
              <a:t> VATR Elections must occur on the November election date</a:t>
            </a:r>
          </a:p>
          <a:p>
            <a:pPr>
              <a:spcAft>
                <a:spcPts val="1200"/>
              </a:spcAft>
            </a:pPr>
            <a:r>
              <a:rPr lang="en-US" dirty="0" smtClean="0"/>
              <a:t>If the proposed rate is not approved by voters, then the district must adopt the lower VATR</a:t>
            </a:r>
            <a:endParaRPr lang="en-US" dirty="0"/>
          </a:p>
        </p:txBody>
      </p:sp>
    </p:spTree>
    <p:extLst>
      <p:ext uri="{BB962C8B-B14F-4D97-AF65-F5344CB8AC3E}">
        <p14:creationId xmlns:p14="http://schemas.microsoft.com/office/powerpoint/2010/main" val="2396006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Pennies</a:t>
            </a:r>
            <a:endParaRPr lang="en-US" dirty="0"/>
          </a:p>
        </p:txBody>
      </p:sp>
      <p:sp>
        <p:nvSpPr>
          <p:cNvPr id="3" name="Content Placeholder 2"/>
          <p:cNvSpPr>
            <a:spLocks noGrp="1"/>
          </p:cNvSpPr>
          <p:nvPr>
            <p:ph idx="1"/>
          </p:nvPr>
        </p:nvSpPr>
        <p:spPr>
          <a:xfrm>
            <a:off x="881138" y="1689100"/>
            <a:ext cx="8669262" cy="3683000"/>
          </a:xfrm>
        </p:spPr>
        <p:txBody>
          <a:bodyPr>
            <a:normAutofit fontScale="92500" lnSpcReduction="10000"/>
          </a:bodyPr>
          <a:lstStyle/>
          <a:p>
            <a:pPr>
              <a:spcAft>
                <a:spcPts val="1200"/>
              </a:spcAft>
            </a:pPr>
            <a:r>
              <a:rPr lang="en-US" dirty="0" smtClean="0"/>
              <a:t>Total of 8 available (5 by vote of Board; remaining 3 through VATR election)</a:t>
            </a:r>
          </a:p>
          <a:p>
            <a:pPr>
              <a:spcAft>
                <a:spcPts val="1200"/>
              </a:spcAft>
            </a:pPr>
            <a:r>
              <a:rPr lang="en-US" dirty="0" smtClean="0"/>
              <a:t>100% free of recapture</a:t>
            </a:r>
          </a:p>
          <a:p>
            <a:pPr>
              <a:spcAft>
                <a:spcPts val="1200"/>
              </a:spcAft>
            </a:pPr>
            <a:r>
              <a:rPr lang="en-US" dirty="0" smtClean="0"/>
              <a:t>In 2022-23, expected to be worth $89,600 per penny </a:t>
            </a:r>
          </a:p>
          <a:p>
            <a:pPr>
              <a:spcAft>
                <a:spcPts val="1200"/>
              </a:spcAft>
            </a:pPr>
            <a:r>
              <a:rPr lang="en-US" dirty="0" smtClean="0"/>
              <a:t>Value of golden pennies tied to property values—they increase when values increase and lose value when property values decline</a:t>
            </a:r>
          </a:p>
          <a:p>
            <a:endParaRPr lang="en-US" dirty="0"/>
          </a:p>
        </p:txBody>
      </p:sp>
      <p:pic>
        <p:nvPicPr>
          <p:cNvPr id="4"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ackgroundRemoval t="11400" b="91200" l="16200" r="84600">
                        <a14:foregroundMark x1="26400" y1="67200" x2="26400" y2="67200"/>
                        <a14:foregroundMark x1="77400" y1="77200" x2="77400" y2="77200"/>
                        <a14:foregroundMark x1="59200" y1="11600" x2="59200" y2="11600"/>
                        <a14:foregroundMark x1="84600" y1="68000" x2="84600" y2="68000"/>
                        <a14:foregroundMark x1="64400" y1="87800" x2="64400" y2="87800"/>
                        <a14:foregroundMark x1="16400" y1="80200" x2="16400" y2="80200"/>
                        <a14:foregroundMark x1="40000" y1="91200" x2="40000" y2="91200"/>
                      </a14:backgroundRemoval>
                    </a14:imgEffect>
                  </a14:imgLayer>
                </a14:imgProps>
              </a:ext>
              <a:ext uri="{28A0092B-C50C-407E-A947-70E740481C1C}">
                <a14:useLocalDpi xmlns:a14="http://schemas.microsoft.com/office/drawing/2010/main" val="0"/>
              </a:ext>
            </a:extLst>
          </a:blip>
          <a:srcRect l="11704" t="5471" r="10862" b="5734"/>
          <a:stretch/>
        </p:blipFill>
        <p:spPr>
          <a:xfrm>
            <a:off x="8729737" y="584200"/>
            <a:ext cx="2336801" cy="2679700"/>
          </a:xfrm>
          <a:prstGeom prst="rect">
            <a:avLst/>
          </a:prstGeom>
        </p:spPr>
      </p:pic>
    </p:spTree>
    <p:extLst>
      <p:ext uri="{BB962C8B-B14F-4D97-AF65-F5344CB8AC3E}">
        <p14:creationId xmlns:p14="http://schemas.microsoft.com/office/powerpoint/2010/main" val="317254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38" y="584200"/>
            <a:ext cx="9763606" cy="762000"/>
          </a:xfrm>
        </p:spPr>
        <p:txBody>
          <a:bodyPr/>
          <a:lstStyle/>
          <a:p>
            <a:r>
              <a:rPr lang="en-US" dirty="0" smtClean="0"/>
              <a:t>BCISD Maintenance &amp; Operations Tax Rate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677998"/>
              </p:ext>
            </p:extLst>
          </p:nvPr>
        </p:nvGraphicFramePr>
        <p:xfrm>
          <a:off x="990600" y="1520043"/>
          <a:ext cx="9661566" cy="5106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01932" y="1745673"/>
            <a:ext cx="890650" cy="400110"/>
          </a:xfrm>
          <a:prstGeom prst="rect">
            <a:avLst/>
          </a:prstGeom>
          <a:noFill/>
        </p:spPr>
        <p:txBody>
          <a:bodyPr wrap="square" rtlCol="0">
            <a:spAutoFit/>
          </a:bodyPr>
          <a:lstStyle/>
          <a:p>
            <a:r>
              <a:rPr lang="en-US" sz="2000" b="1" dirty="0" smtClean="0"/>
              <a:t>$1.04</a:t>
            </a:r>
            <a:endParaRPr lang="en-US" sz="2000" b="1" dirty="0"/>
          </a:p>
        </p:txBody>
      </p:sp>
      <p:sp>
        <p:nvSpPr>
          <p:cNvPr id="6" name="TextBox 5"/>
          <p:cNvSpPr txBox="1"/>
          <p:nvPr/>
        </p:nvSpPr>
        <p:spPr>
          <a:xfrm>
            <a:off x="3572493" y="1745673"/>
            <a:ext cx="890650" cy="400110"/>
          </a:xfrm>
          <a:prstGeom prst="rect">
            <a:avLst/>
          </a:prstGeom>
          <a:noFill/>
        </p:spPr>
        <p:txBody>
          <a:bodyPr wrap="square" rtlCol="0">
            <a:spAutoFit/>
          </a:bodyPr>
          <a:lstStyle/>
          <a:p>
            <a:r>
              <a:rPr lang="en-US" sz="2000" b="1" dirty="0" smtClean="0"/>
              <a:t>$1.04</a:t>
            </a:r>
            <a:endParaRPr lang="en-US" sz="2000" b="1" dirty="0"/>
          </a:p>
        </p:txBody>
      </p:sp>
      <p:sp>
        <p:nvSpPr>
          <p:cNvPr id="7" name="TextBox 6"/>
          <p:cNvSpPr txBox="1"/>
          <p:nvPr/>
        </p:nvSpPr>
        <p:spPr>
          <a:xfrm>
            <a:off x="5043054" y="1808987"/>
            <a:ext cx="890650" cy="400110"/>
          </a:xfrm>
          <a:prstGeom prst="rect">
            <a:avLst/>
          </a:prstGeom>
          <a:noFill/>
        </p:spPr>
        <p:txBody>
          <a:bodyPr wrap="square" rtlCol="0">
            <a:spAutoFit/>
          </a:bodyPr>
          <a:lstStyle/>
          <a:p>
            <a:r>
              <a:rPr lang="en-US" sz="2000" b="1" dirty="0" smtClean="0"/>
              <a:t>$0.97</a:t>
            </a:r>
            <a:endParaRPr lang="en-US" sz="2000" b="1" dirty="0"/>
          </a:p>
        </p:txBody>
      </p:sp>
      <p:sp>
        <p:nvSpPr>
          <p:cNvPr id="8" name="TextBox 7"/>
          <p:cNvSpPr txBox="1"/>
          <p:nvPr/>
        </p:nvSpPr>
        <p:spPr>
          <a:xfrm>
            <a:off x="6513615" y="1808987"/>
            <a:ext cx="890650" cy="400110"/>
          </a:xfrm>
          <a:prstGeom prst="rect">
            <a:avLst/>
          </a:prstGeom>
          <a:noFill/>
        </p:spPr>
        <p:txBody>
          <a:bodyPr wrap="square" rtlCol="0">
            <a:spAutoFit/>
          </a:bodyPr>
          <a:lstStyle/>
          <a:p>
            <a:r>
              <a:rPr lang="en-US" sz="2000" b="1" dirty="0" smtClean="0"/>
              <a:t>$0.97</a:t>
            </a:r>
            <a:endParaRPr lang="en-US" sz="2000" b="1" dirty="0"/>
          </a:p>
        </p:txBody>
      </p:sp>
      <p:sp>
        <p:nvSpPr>
          <p:cNvPr id="9" name="TextBox 8"/>
          <p:cNvSpPr txBox="1"/>
          <p:nvPr/>
        </p:nvSpPr>
        <p:spPr>
          <a:xfrm>
            <a:off x="7901048" y="2209097"/>
            <a:ext cx="890650" cy="400110"/>
          </a:xfrm>
          <a:prstGeom prst="rect">
            <a:avLst/>
          </a:prstGeom>
          <a:noFill/>
        </p:spPr>
        <p:txBody>
          <a:bodyPr wrap="square" rtlCol="0">
            <a:spAutoFit/>
          </a:bodyPr>
          <a:lstStyle/>
          <a:p>
            <a:r>
              <a:rPr lang="en-US" sz="2000" b="1" dirty="0" smtClean="0"/>
              <a:t>$0.85</a:t>
            </a:r>
            <a:endParaRPr lang="en-US" sz="2000" b="1" dirty="0"/>
          </a:p>
        </p:txBody>
      </p:sp>
      <p:sp>
        <p:nvSpPr>
          <p:cNvPr id="10" name="TextBox 9"/>
          <p:cNvSpPr txBox="1"/>
          <p:nvPr/>
        </p:nvSpPr>
        <p:spPr>
          <a:xfrm>
            <a:off x="9371609" y="2209097"/>
            <a:ext cx="890650" cy="400110"/>
          </a:xfrm>
          <a:prstGeom prst="rect">
            <a:avLst/>
          </a:prstGeom>
          <a:noFill/>
        </p:spPr>
        <p:txBody>
          <a:bodyPr wrap="square" rtlCol="0">
            <a:spAutoFit/>
          </a:bodyPr>
          <a:lstStyle/>
          <a:p>
            <a:r>
              <a:rPr lang="en-US" sz="2000" b="1" dirty="0" smtClean="0"/>
              <a:t>$0.88</a:t>
            </a:r>
            <a:endParaRPr lang="en-US" sz="2000" b="1" dirty="0"/>
          </a:p>
        </p:txBody>
      </p:sp>
    </p:spTree>
    <p:extLst>
      <p:ext uri="{BB962C8B-B14F-4D97-AF65-F5344CB8AC3E}">
        <p14:creationId xmlns:p14="http://schemas.microsoft.com/office/powerpoint/2010/main" val="3171356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6959</TotalTime>
  <Words>1637</Words>
  <Application>Microsoft Office PowerPoint</Application>
  <PresentationFormat>Widescreen</PresentationFormat>
  <Paragraphs>198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Arimo</vt:lpstr>
      <vt:lpstr>Calibri</vt:lpstr>
      <vt:lpstr>Ringside 2</vt:lpstr>
      <vt:lpstr>Roboto</vt:lpstr>
      <vt:lpstr>1_Office Theme</vt:lpstr>
      <vt:lpstr>School Finance &amp; Elections</vt:lpstr>
      <vt:lpstr>School funding losses for Borden County ISD</vt:lpstr>
      <vt:lpstr>Borden County ISD FSP Funding 2016-2025</vt:lpstr>
      <vt:lpstr>Maintenance &amp; Operations Tax Rate</vt:lpstr>
      <vt:lpstr>Voter-Approval Tax Rate (VATR)</vt:lpstr>
      <vt:lpstr>BCISD Maintenance &amp; Operations Tax Rate</vt:lpstr>
      <vt:lpstr>Voter-Approval Tax Rate Election (VATRE)</vt:lpstr>
      <vt:lpstr>Golden Pennies</vt:lpstr>
      <vt:lpstr>BCISD Maintenance &amp; Operations Tax Rate</vt:lpstr>
      <vt:lpstr>Golden Pennies</vt:lpstr>
      <vt:lpstr>Golden and Copper Pennies</vt:lpstr>
      <vt:lpstr>Borden County ISD FSP Funding 2016-2025</vt:lpstr>
      <vt:lpstr>BCISD FSP Funding with 3-cent 2022 VATRE</vt:lpstr>
      <vt:lpstr>VATR Election Considerations</vt:lpstr>
      <vt:lpstr>PowerPoint Presentation</vt:lpstr>
      <vt:lpstr>Voter-Approval Tax Rate Elections Outcomes</vt:lpstr>
      <vt:lpstr>Types of tax rates/elections – M&amp;O vs. I&amp;S</vt:lpstr>
      <vt:lpstr>PowerPoint Presentation</vt:lpstr>
    </vt:vector>
  </TitlesOfParts>
  <Company>Eanes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Rome</dc:creator>
  <cp:lastModifiedBy>Christy Rome</cp:lastModifiedBy>
  <cp:revision>47</cp:revision>
  <cp:lastPrinted>2022-04-18T16:18:24Z</cp:lastPrinted>
  <dcterms:created xsi:type="dcterms:W3CDTF">2022-04-08T16:20:08Z</dcterms:created>
  <dcterms:modified xsi:type="dcterms:W3CDTF">2022-04-19T02:30:19Z</dcterms:modified>
</cp:coreProperties>
</file>