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0" r:id="rId2"/>
  </p:sldMasterIdLst>
  <p:notesMasterIdLst>
    <p:notesMasterId r:id="rId55"/>
  </p:notesMasterIdLst>
  <p:handoutMasterIdLst>
    <p:handoutMasterId r:id="rId56"/>
  </p:handoutMasterIdLst>
  <p:sldIdLst>
    <p:sldId id="256" r:id="rId3"/>
    <p:sldId id="350" r:id="rId4"/>
    <p:sldId id="344" r:id="rId5"/>
    <p:sldId id="259" r:id="rId6"/>
    <p:sldId id="272" r:id="rId7"/>
    <p:sldId id="276" r:id="rId8"/>
    <p:sldId id="279" r:id="rId9"/>
    <p:sldId id="280" r:id="rId10"/>
    <p:sldId id="348" r:id="rId11"/>
    <p:sldId id="260" r:id="rId12"/>
    <p:sldId id="300" r:id="rId13"/>
    <p:sldId id="301" r:id="rId14"/>
    <p:sldId id="302" r:id="rId15"/>
    <p:sldId id="283" r:id="rId16"/>
    <p:sldId id="304" r:id="rId17"/>
    <p:sldId id="317" r:id="rId18"/>
    <p:sldId id="287" r:id="rId19"/>
    <p:sldId id="288" r:id="rId20"/>
    <p:sldId id="290" r:id="rId21"/>
    <p:sldId id="306" r:id="rId22"/>
    <p:sldId id="307" r:id="rId23"/>
    <p:sldId id="308" r:id="rId24"/>
    <p:sldId id="311" r:id="rId25"/>
    <p:sldId id="362" r:id="rId26"/>
    <p:sldId id="312" r:id="rId27"/>
    <p:sldId id="313" r:id="rId28"/>
    <p:sldId id="351" r:id="rId29"/>
    <p:sldId id="352" r:id="rId30"/>
    <p:sldId id="353" r:id="rId31"/>
    <p:sldId id="314" r:id="rId32"/>
    <p:sldId id="315" r:id="rId33"/>
    <p:sldId id="360" r:id="rId34"/>
    <p:sldId id="354" r:id="rId35"/>
    <p:sldId id="355" r:id="rId36"/>
    <p:sldId id="361" r:id="rId37"/>
    <p:sldId id="356" r:id="rId38"/>
    <p:sldId id="359" r:id="rId39"/>
    <p:sldId id="358" r:id="rId40"/>
    <p:sldId id="357" r:id="rId41"/>
    <p:sldId id="318" r:id="rId42"/>
    <p:sldId id="322" r:id="rId43"/>
    <p:sldId id="323" r:id="rId44"/>
    <p:sldId id="324" r:id="rId45"/>
    <p:sldId id="327" r:id="rId46"/>
    <p:sldId id="328" r:id="rId47"/>
    <p:sldId id="329" r:id="rId48"/>
    <p:sldId id="330" r:id="rId49"/>
    <p:sldId id="334" r:id="rId50"/>
    <p:sldId id="335" r:id="rId51"/>
    <p:sldId id="336" r:id="rId52"/>
    <p:sldId id="337" r:id="rId53"/>
    <p:sldId id="299" r:id="rId54"/>
  </p:sldIdLst>
  <p:sldSz cx="18288000" cy="10287000"/>
  <p:notesSz cx="7315200" cy="9601200"/>
  <p:embeddedFontLst>
    <p:embeddedFont>
      <p:font typeface="Arimo" panose="020B0604020202020204" charset="0"/>
      <p:regular r:id="rId57"/>
    </p:embeddedFont>
    <p:embeddedFont>
      <p:font typeface="Franklin Gothic Heavy" panose="020B0903020102020204" pitchFamily="34" charset="0"/>
      <p:regular r:id="rId58"/>
      <p:italic r:id="rId59"/>
    </p:embeddedFont>
    <p:embeddedFont>
      <p:font typeface="Tw Cen MT Condensed" panose="020B0606020104020203" pitchFamily="34" charset="0"/>
      <p:regular r:id="rId60"/>
      <p:bold r:id="rId61"/>
    </p:embeddedFont>
    <p:embeddedFont>
      <p:font typeface="Ringside 2" panose="020B0604020202020204" charset="0"/>
      <p:regular r:id="rId62"/>
    </p:embeddedFont>
    <p:embeddedFont>
      <p:font typeface="Trebuchet MS" panose="020B0603020202020204" pitchFamily="34" charset="0"/>
      <p:regular r:id="rId63"/>
      <p:bold r:id="rId64"/>
      <p:italic r:id="rId65"/>
      <p:boldItalic r:id="rId66"/>
    </p:embeddedFont>
    <p:embeddedFont>
      <p:font typeface="Aileron Regular" panose="020B0604020202020204" charset="0"/>
      <p:regular r:id="rId67"/>
    </p:embeddedFont>
    <p:embeddedFont>
      <p:font typeface="Ringside 1" panose="020B0604020202020204" charset="0"/>
      <p:regular r:id="rId68"/>
    </p:embeddedFont>
    <p:embeddedFont>
      <p:font typeface="Poppins Light" panose="020B0604020202020204" charset="0"/>
      <p:regular r:id="rId69"/>
    </p:embeddedFont>
    <p:embeddedFont>
      <p:font typeface="Gill Sans MT" panose="020B0502020104020203" pitchFamily="34" charset="0"/>
      <p:regular r:id="rId70"/>
      <p:bold r:id="rId71"/>
      <p:italic r:id="rId72"/>
      <p:boldItalic r:id="rId73"/>
    </p:embeddedFont>
    <p:embeddedFont>
      <p:font typeface="Aileron Heavy" panose="020B0604020202020204" charset="0"/>
      <p:regular r:id="rId74"/>
    </p:embeddedFont>
    <p:embeddedFont>
      <p:font typeface="Calibri" panose="020F0502020204030204" pitchFamily="34" charset="0"/>
      <p:regular r:id="rId75"/>
      <p:bold r:id="rId76"/>
      <p:italic r:id="rId77"/>
      <p:boldItalic r:id="rId78"/>
    </p:embeddedFont>
    <p:embeddedFont>
      <p:font typeface="Arial Black" panose="020B0A04020102020204" pitchFamily="34" charset="0"/>
      <p:bold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5BC"/>
    <a:srgbClr val="747272"/>
    <a:srgbClr val="EFF3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76047" autoAdjust="0"/>
  </p:normalViewPr>
  <p:slideViewPr>
    <p:cSldViewPr>
      <p:cViewPr varScale="1">
        <p:scale>
          <a:sx n="33" d="100"/>
          <a:sy n="33" d="100"/>
        </p:scale>
        <p:origin x="11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3.xml"/><Relationship Id="rId61" Type="http://schemas.openxmlformats.org/officeDocument/2006/relationships/font" Target="fonts/font5.fntdata"/><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6.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 Id="rId76" Type="http://schemas.openxmlformats.org/officeDocument/2006/relationships/font" Target="fonts/font20.fntdata"/><Relationship Id="rId7" Type="http://schemas.openxmlformats.org/officeDocument/2006/relationships/slide" Target="slides/slide5.xml"/><Relationship Id="rId71"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CRome\Documents\Historical%20Recapture%20and%20Ch41%20Data%201994-2019%20as%20of%202-13-19%20Quer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spPr>
            <a:solidFill>
              <a:srgbClr val="006600"/>
            </a:solidFill>
            <a:ln>
              <a:noFill/>
            </a:ln>
            <a:effectLst/>
          </c:spPr>
          <c:cat>
            <c:strRef>
              <c:f>Statewide!$B$2:$B$30</c:f>
              <c:strCache>
                <c:ptCount val="29"/>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pt idx="28">
                  <c:v>2022*</c:v>
                </c:pt>
              </c:strCache>
            </c:strRef>
          </c:cat>
          <c:val>
            <c:numRef>
              <c:f>Statewide!$C$2:$C$30</c:f>
              <c:numCache>
                <c:formatCode>_("$"* #,##0_);_("$"* \(#,##0\);_("$"* "-"??_);_(@_)</c:formatCode>
                <c:ptCount val="29"/>
                <c:pt idx="0">
                  <c:v>131480545</c:v>
                </c:pt>
                <c:pt idx="1">
                  <c:v>259663862</c:v>
                </c:pt>
                <c:pt idx="2">
                  <c:v>265525052</c:v>
                </c:pt>
                <c:pt idx="3">
                  <c:v>209329356</c:v>
                </c:pt>
                <c:pt idx="4">
                  <c:v>244894409</c:v>
                </c:pt>
                <c:pt idx="5">
                  <c:v>479084854</c:v>
                </c:pt>
                <c:pt idx="6">
                  <c:v>466462963</c:v>
                </c:pt>
                <c:pt idx="7">
                  <c:v>530152838</c:v>
                </c:pt>
                <c:pt idx="8">
                  <c:v>760957736</c:v>
                </c:pt>
                <c:pt idx="9">
                  <c:v>971535061</c:v>
                </c:pt>
                <c:pt idx="10">
                  <c:v>1075602976</c:v>
                </c:pt>
                <c:pt idx="11">
                  <c:v>1114880702</c:v>
                </c:pt>
                <c:pt idx="12">
                  <c:v>1298985554</c:v>
                </c:pt>
                <c:pt idx="13">
                  <c:v>1426512022</c:v>
                </c:pt>
                <c:pt idx="14">
                  <c:v>1137319193</c:v>
                </c:pt>
                <c:pt idx="15">
                  <c:v>1434887246</c:v>
                </c:pt>
                <c:pt idx="16">
                  <c:v>1071219907</c:v>
                </c:pt>
                <c:pt idx="17">
                  <c:v>1038261804</c:v>
                </c:pt>
                <c:pt idx="18">
                  <c:v>1085016723</c:v>
                </c:pt>
                <c:pt idx="19">
                  <c:v>1066593162</c:v>
                </c:pt>
                <c:pt idx="20">
                  <c:v>1205002704</c:v>
                </c:pt>
                <c:pt idx="21">
                  <c:v>1483246058</c:v>
                </c:pt>
                <c:pt idx="22">
                  <c:v>1575260848</c:v>
                </c:pt>
                <c:pt idx="23">
                  <c:v>1699046129</c:v>
                </c:pt>
                <c:pt idx="24">
                  <c:v>2004983853</c:v>
                </c:pt>
                <c:pt idx="25">
                  <c:v>2698952570</c:v>
                </c:pt>
                <c:pt idx="26">
                  <c:v>2562883184</c:v>
                </c:pt>
                <c:pt idx="27" formatCode="&quot;$&quot;#,##0">
                  <c:v>2964965289</c:v>
                </c:pt>
                <c:pt idx="28" formatCode="&quot;$&quot;#,##0">
                  <c:v>2667650867</c:v>
                </c:pt>
              </c:numCache>
            </c:numRef>
          </c:val>
          <c:extLst>
            <c:ext xmlns:c16="http://schemas.microsoft.com/office/drawing/2014/chart" uri="{C3380CC4-5D6E-409C-BE32-E72D297353CC}">
              <c16:uniqueId val="{00000000-B4C9-4D22-ABEF-72404C38F13F}"/>
            </c:ext>
          </c:extLst>
        </c:ser>
        <c:dLbls>
          <c:showLegendKey val="0"/>
          <c:showVal val="0"/>
          <c:showCatName val="0"/>
          <c:showSerName val="0"/>
          <c:showPercent val="0"/>
          <c:showBubbleSize val="0"/>
        </c:dLbls>
        <c:axId val="1279538864"/>
        <c:axId val="1279540112"/>
      </c:areaChart>
      <c:catAx>
        <c:axId val="12795388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279540112"/>
        <c:crosses val="autoZero"/>
        <c:auto val="1"/>
        <c:lblAlgn val="ctr"/>
        <c:lblOffset val="100"/>
        <c:noMultiLvlLbl val="0"/>
      </c:catAx>
      <c:valAx>
        <c:axId val="127954011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79538864"/>
        <c:crosses val="autoZero"/>
        <c:crossBetween val="midCat"/>
        <c:dispUnits>
          <c:builtInUnit val="billions"/>
          <c:dispUnitsLbl>
            <c:layout/>
            <c:spPr>
              <a:noFill/>
              <a:ln>
                <a:noFill/>
              </a:ln>
              <a:effectLst/>
            </c:spPr>
            <c:txPr>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34AF2BC1-76DC-484D-9B8E-71FC824FE6A3}" type="datetimeFigureOut">
              <a:rPr lang="en-US" smtClean="0"/>
              <a:t>11/16/2021</a:t>
            </a:fld>
            <a:endParaRPr lang="en-US"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667540D5-1DC5-4793-981B-3A3092ED7F33}" type="slidenum">
              <a:rPr lang="en-US" smtClean="0"/>
              <a:t>‹#›</a:t>
            </a:fld>
            <a:endParaRPr lang="en-US" dirty="0"/>
          </a:p>
        </p:txBody>
      </p:sp>
    </p:spTree>
    <p:extLst>
      <p:ext uri="{BB962C8B-B14F-4D97-AF65-F5344CB8AC3E}">
        <p14:creationId xmlns:p14="http://schemas.microsoft.com/office/powerpoint/2010/main" val="159991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48A1D70F-268C-4AAD-B4EE-73C6A5CEBDAA}" type="datetimeFigureOut">
              <a:rPr lang="en-US" smtClean="0"/>
              <a:t>11/16/2021</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786786E-9FC4-43B0-8EB0-DA81CAFDDF21}" type="slidenum">
              <a:rPr lang="en-US" smtClean="0"/>
              <a:t>‹#›</a:t>
            </a:fld>
            <a:endParaRPr lang="en-US" dirty="0"/>
          </a:p>
        </p:txBody>
      </p:sp>
    </p:spTree>
    <p:extLst>
      <p:ext uri="{BB962C8B-B14F-4D97-AF65-F5344CB8AC3E}">
        <p14:creationId xmlns:p14="http://schemas.microsoft.com/office/powerpoint/2010/main" val="1676562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a:t>
            </a:fld>
            <a:endParaRPr lang="en-US" dirty="0"/>
          </a:p>
        </p:txBody>
      </p:sp>
    </p:spTree>
    <p:extLst>
      <p:ext uri="{BB962C8B-B14F-4D97-AF65-F5344CB8AC3E}">
        <p14:creationId xmlns:p14="http://schemas.microsoft.com/office/powerpoint/2010/main" val="1992590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
            </a:r>
            <a:r>
              <a:rPr lang="en-US" dirty="0" smtClean="0"/>
              <a:t>then we had the third called session, which began and ended with everyone present.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10</a:t>
            </a:fld>
            <a:endParaRPr lang="en-US" dirty="0"/>
          </a:p>
        </p:txBody>
      </p:sp>
    </p:spTree>
    <p:extLst>
      <p:ext uri="{BB962C8B-B14F-4D97-AF65-F5344CB8AC3E}">
        <p14:creationId xmlns:p14="http://schemas.microsoft.com/office/powerpoint/2010/main" val="3863621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11</a:t>
            </a:fld>
            <a:endParaRPr lang="en-US" dirty="0"/>
          </a:p>
        </p:txBody>
      </p:sp>
    </p:spTree>
    <p:extLst>
      <p:ext uri="{BB962C8B-B14F-4D97-AF65-F5344CB8AC3E}">
        <p14:creationId xmlns:p14="http://schemas.microsoft.com/office/powerpoint/2010/main" val="1351641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12</a:t>
            </a:fld>
            <a:endParaRPr lang="en-US" dirty="0"/>
          </a:p>
        </p:txBody>
      </p:sp>
    </p:spTree>
    <p:extLst>
      <p:ext uri="{BB962C8B-B14F-4D97-AF65-F5344CB8AC3E}">
        <p14:creationId xmlns:p14="http://schemas.microsoft.com/office/powerpoint/2010/main" val="1906792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13</a:t>
            </a:fld>
            <a:endParaRPr lang="en-US" dirty="0"/>
          </a:p>
        </p:txBody>
      </p:sp>
    </p:spTree>
    <p:extLst>
      <p:ext uri="{BB962C8B-B14F-4D97-AF65-F5344CB8AC3E}">
        <p14:creationId xmlns:p14="http://schemas.microsoft.com/office/powerpoint/2010/main" val="2953202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14</a:t>
            </a:fld>
            <a:endParaRPr lang="en-US" dirty="0"/>
          </a:p>
        </p:txBody>
      </p:sp>
    </p:spTree>
    <p:extLst>
      <p:ext uri="{BB962C8B-B14F-4D97-AF65-F5344CB8AC3E}">
        <p14:creationId xmlns:p14="http://schemas.microsoft.com/office/powerpoint/2010/main" val="463558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15</a:t>
            </a:fld>
            <a:endParaRPr lang="en-US" dirty="0"/>
          </a:p>
        </p:txBody>
      </p:sp>
    </p:spTree>
    <p:extLst>
      <p:ext uri="{BB962C8B-B14F-4D97-AF65-F5344CB8AC3E}">
        <p14:creationId xmlns:p14="http://schemas.microsoft.com/office/powerpoint/2010/main" val="1451534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16</a:t>
            </a:fld>
            <a:endParaRPr lang="en-US" dirty="0"/>
          </a:p>
        </p:txBody>
      </p:sp>
    </p:spTree>
    <p:extLst>
      <p:ext uri="{BB962C8B-B14F-4D97-AF65-F5344CB8AC3E}">
        <p14:creationId xmlns:p14="http://schemas.microsoft.com/office/powerpoint/2010/main" val="1697018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Enough of that, let’s talk about a more uplifting</a:t>
            </a:r>
            <a:r>
              <a:rPr lang="en-US" baseline="0" dirty="0" smtClean="0"/>
              <a:t> subject…property taxes.</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17</a:t>
            </a:fld>
            <a:endParaRPr lang="en-US" dirty="0"/>
          </a:p>
        </p:txBody>
      </p:sp>
    </p:spTree>
    <p:extLst>
      <p:ext uri="{BB962C8B-B14F-4D97-AF65-F5344CB8AC3E}">
        <p14:creationId xmlns:p14="http://schemas.microsoft.com/office/powerpoint/2010/main" val="1827788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maps produced by TASBO comparing tax rates statewide to show how compression put in place by HB 3 is working.  Tax rates are being </a:t>
            </a:r>
            <a:r>
              <a:rPr lang="en-US" dirty="0" smtClean="0"/>
              <a:t>compressed,</a:t>
            </a:r>
            <a:r>
              <a:rPr lang="en-US" baseline="0" dirty="0" smtClean="0"/>
              <a:t> and that compression will continue.  The increase in the Homestead Exemption will slow the increase in taxable values some; there may be some districts that don’t see as much change in their tax rate and provide relief through the increased homestead exemption but not much decrease in rate.  Districts with heavy concentrations of residential taxpayers may not see much relief for their corporate taxpayers.  Districts with more of a mix/heavy concentration of corporate taxpayers will likely still say rates compress.  We think statewide, compression will continue.</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18</a:t>
            </a:fld>
            <a:endParaRPr lang="en-US" dirty="0"/>
          </a:p>
        </p:txBody>
      </p:sp>
    </p:spTree>
    <p:extLst>
      <p:ext uri="{BB962C8B-B14F-4D97-AF65-F5344CB8AC3E}">
        <p14:creationId xmlns:p14="http://schemas.microsoft.com/office/powerpoint/2010/main" val="2840586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a:t>
            </a:r>
            <a:r>
              <a:rPr lang="en-US" baseline="0" dirty="0" smtClean="0"/>
              <a:t>seen </a:t>
            </a:r>
            <a:r>
              <a:rPr lang="en-US" baseline="0" dirty="0" smtClean="0"/>
              <a:t>this before and now it has been updated with the most recent preliminary data</a:t>
            </a:r>
            <a:r>
              <a:rPr lang="en-US" baseline="0" dirty="0" smtClean="0"/>
              <a:t>.  It was derived based on conservative estimates, so the change with the homestead exemption did not change these numbers.  </a:t>
            </a:r>
            <a:r>
              <a:rPr lang="en-US" baseline="0" dirty="0" smtClean="0"/>
              <a:t>The cost of continued tax rate compression continues to climb.  And that means that state resources are going to be dedicated towards paying for that rather than investing in things like increasing the basic allotment or providing any new resources for schools.  Investing $2-$4 billion in temporary tax relief on top of this compression doesn’t contribute to the sustainability of our system.  How are we going to be able to afford this when the legislature adopts the budget for 24-25 when they convene in 2023?</a:t>
            </a:r>
            <a:endParaRPr lang="en-US" dirty="0"/>
          </a:p>
        </p:txBody>
      </p:sp>
      <p:sp>
        <p:nvSpPr>
          <p:cNvPr id="4" name="Slide Number Placeholder 3"/>
          <p:cNvSpPr>
            <a:spLocks noGrp="1"/>
          </p:cNvSpPr>
          <p:nvPr>
            <p:ph type="sldNum" sz="quarter" idx="5"/>
          </p:nvPr>
        </p:nvSpPr>
        <p:spPr/>
        <p:txBody>
          <a:bodyPr/>
          <a:lstStyle/>
          <a:p>
            <a:fld id="{C6236964-0B62-46BD-AA5F-FF6FE47B9D1E}" type="slidenum">
              <a:rPr lang="en-US" smtClean="0"/>
              <a:t>19</a:t>
            </a:fld>
            <a:endParaRPr lang="en-US" dirty="0"/>
          </a:p>
        </p:txBody>
      </p:sp>
    </p:spTree>
    <p:extLst>
      <p:ext uri="{BB962C8B-B14F-4D97-AF65-F5344CB8AC3E}">
        <p14:creationId xmlns:p14="http://schemas.microsoft.com/office/powerpoint/2010/main" val="3701093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2</a:t>
            </a:fld>
            <a:endParaRPr lang="en-US" dirty="0"/>
          </a:p>
        </p:txBody>
      </p:sp>
    </p:spTree>
    <p:extLst>
      <p:ext uri="{BB962C8B-B14F-4D97-AF65-F5344CB8AC3E}">
        <p14:creationId xmlns:p14="http://schemas.microsoft.com/office/powerpoint/2010/main" val="3927595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saw a larger number of VATR</a:t>
            </a:r>
            <a:r>
              <a:rPr lang="en-US" baseline="0" dirty="0" smtClean="0"/>
              <a:t> Elections proposed and a larger percentage of them pass.  You can see on this list that some districts that had failed elections in 2020 tried again this year and were able to adopt a higher rate on the 2</a:t>
            </a:r>
            <a:r>
              <a:rPr lang="en-US" baseline="30000" dirty="0" smtClean="0"/>
              <a:t>nd</a:t>
            </a:r>
            <a:r>
              <a:rPr lang="en-US" baseline="0" dirty="0" smtClean="0"/>
              <a:t> attempt.  One district (Rains ISD) was not so fortunate.</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20</a:t>
            </a:fld>
            <a:endParaRPr lang="en-US" dirty="0"/>
          </a:p>
        </p:txBody>
      </p:sp>
    </p:spTree>
    <p:extLst>
      <p:ext uri="{BB962C8B-B14F-4D97-AF65-F5344CB8AC3E}">
        <p14:creationId xmlns:p14="http://schemas.microsoft.com/office/powerpoint/2010/main" val="2472700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we saw a MUCH higher approval rate. </a:t>
            </a:r>
            <a:r>
              <a:rPr lang="en-US" baseline="0" dirty="0" smtClean="0"/>
              <a:t> Looking at the tax rates proposed for adoption, I noticed something comparing the years.  While we saw some districts in both years pursue both a rate that was 12-13 cents higher vs. some that were 2-3 pennies more, we saw more districts attempt the much higher rate in 2020 and fail compared to the vast majority of districts in 2021 that sought access to 2-3 golden pennies.  Additionally, given the effect of ongoing tax rate compression, there were a number of districts for which the 2-3 cent increase (sometimes combined with I&amp;S and sometimes not) still produced a lower overall tax rate than the previous year, and that was an easier sell with voters.</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21</a:t>
            </a:fld>
            <a:endParaRPr lang="en-US" dirty="0"/>
          </a:p>
        </p:txBody>
      </p:sp>
    </p:spTree>
    <p:extLst>
      <p:ext uri="{BB962C8B-B14F-4D97-AF65-F5344CB8AC3E}">
        <p14:creationId xmlns:p14="http://schemas.microsoft.com/office/powerpoint/2010/main" val="750087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Bond elections didn’t enjoy quite the same passing rate.  We’re still assessing the reasons</a:t>
            </a:r>
            <a:r>
              <a:rPr lang="en-US" baseline="0" dirty="0" smtClean="0"/>
              <a:t> for that, but here are a few theories: first: the tide has turned and many voters share the same line of thinking as the members of the Senate Finance Committee in that video that I shared of their hearing regarding property tax relief.  Or maybe the timing played a role and voting taxpayers are still uncertain economic times (during which they heard schools got a boatload of money).  I think the bigger reason is potentially that the laws state leaders put into effect to make bonds more difficult to pass are doing the job they intended.  </a:t>
            </a:r>
            <a:r>
              <a:rPr lang="en-US" dirty="0" smtClean="0"/>
              <a:t>  </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22</a:t>
            </a:fld>
            <a:endParaRPr lang="en-US" dirty="0"/>
          </a:p>
        </p:txBody>
      </p:sp>
    </p:spTree>
    <p:extLst>
      <p:ext uri="{BB962C8B-B14F-4D97-AF65-F5344CB8AC3E}">
        <p14:creationId xmlns:p14="http://schemas.microsoft.com/office/powerpoint/2010/main" val="15183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when you break the</a:t>
            </a:r>
            <a:r>
              <a:rPr lang="en-US" baseline="0" dirty="0" smtClean="0"/>
              <a:t> propositions down by purpose, they help shed a little light on how wildly unpopular bond propositions were that had to do with athletics construction and improvement.  Same could be said for fine arts.  Now these results don’t tell any district necessarily how things will play out in their community, but knowing and understanding the trends are important.  I will also say that as we surveyed the many communities with propositions in this last election, some did an excellent job of communicating with voters, and some did not.  Communication is important. </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23</a:t>
            </a:fld>
            <a:endParaRPr lang="en-US" dirty="0"/>
          </a:p>
        </p:txBody>
      </p:sp>
    </p:spTree>
    <p:extLst>
      <p:ext uri="{BB962C8B-B14F-4D97-AF65-F5344CB8AC3E}">
        <p14:creationId xmlns:p14="http://schemas.microsoft.com/office/powerpoint/2010/main" val="2690249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offer these numbers</a:t>
            </a:r>
            <a:r>
              <a:rPr lang="en-US" baseline="0" dirty="0" smtClean="0"/>
              <a:t> to you just to illustrate the fact that the turnout in this November election was pretty low compared to what we’ve become accustomed to.  These are statewide numbers, so turnout in your community may look a little different.</a:t>
            </a:r>
          </a:p>
          <a:p>
            <a:endParaRPr lang="en-US" baseline="0" dirty="0" smtClean="0"/>
          </a:p>
          <a:p>
            <a:r>
              <a:rPr lang="en-US" baseline="0" dirty="0" smtClean="0"/>
              <a:t>Also because we’re about to talk about turnover in the Texas Legislature and until the 2020 Presidential election there were those that say “turnout leads to turnover” right up until the point that it didn’t (not in Texas anyway).  Voters caused greater turnover in 2018, when while turnout was still relatively high, it was considerably less than in 2020.  So it isn’t just about sheer numbers.  What matters most are voters who take it seriously.  Voters who research and vote for candidates that align with their values—whatever those values may be.  That is more important than voting willy </a:t>
            </a:r>
            <a:r>
              <a:rPr lang="en-US" baseline="0" dirty="0" err="1" smtClean="0"/>
              <a:t>nilly</a:t>
            </a:r>
            <a:r>
              <a:rPr lang="en-US" baseline="0" dirty="0" smtClean="0"/>
              <a:t> so you can post a photo of your “I voted” sticker on social media.  </a:t>
            </a:r>
          </a:p>
          <a:p>
            <a:endParaRPr lang="en-US" baseline="0" dirty="0" smtClean="0"/>
          </a:p>
          <a:p>
            <a:r>
              <a:rPr lang="en-US" baseline="0" dirty="0" smtClean="0"/>
              <a:t>Some of these bond and VATRE elections were VERY close and determined by 2-3 votes in some cases.  It matters who shows up to vote.</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24</a:t>
            </a:fld>
            <a:endParaRPr lang="en-US" dirty="0"/>
          </a:p>
        </p:txBody>
      </p:sp>
    </p:spTree>
    <p:extLst>
      <p:ext uri="{BB962C8B-B14F-4D97-AF65-F5344CB8AC3E}">
        <p14:creationId xmlns:p14="http://schemas.microsoft.com/office/powerpoint/2010/main" val="115239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f2d0045fc9_22_75: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smtClean="0"/>
              <a:t>Regardless </a:t>
            </a:r>
            <a:r>
              <a:rPr lang="en-US" dirty="0"/>
              <a:t>of how many special sessions </a:t>
            </a:r>
            <a:r>
              <a:rPr lang="en-US" dirty="0" smtClean="0"/>
              <a:t>we had following the 87</a:t>
            </a:r>
            <a:r>
              <a:rPr lang="en-US" baseline="30000" dirty="0" smtClean="0"/>
              <a:t>th</a:t>
            </a:r>
            <a:r>
              <a:rPr lang="en-US" dirty="0" smtClean="0"/>
              <a:t> Legislative Session, </a:t>
            </a:r>
            <a:r>
              <a:rPr lang="en-US" dirty="0"/>
              <a:t>the 88th Legislative Session </a:t>
            </a:r>
            <a:r>
              <a:rPr lang="en-US" dirty="0" smtClean="0"/>
              <a:t>is still</a:t>
            </a:r>
            <a:r>
              <a:rPr lang="en-US" baseline="0" dirty="0" smtClean="0"/>
              <a:t> just as many days away and </a:t>
            </a:r>
            <a:r>
              <a:rPr lang="en-US" dirty="0" smtClean="0"/>
              <a:t>will </a:t>
            </a:r>
            <a:r>
              <a:rPr lang="en-US" dirty="0"/>
              <a:t>begin in </a:t>
            </a:r>
            <a:r>
              <a:rPr lang="en-US" dirty="0" smtClean="0"/>
              <a:t>January 2023</a:t>
            </a:r>
            <a:r>
              <a:rPr lang="en-US" dirty="0"/>
              <a:t>.</a:t>
            </a:r>
            <a:endParaRPr dirty="0"/>
          </a:p>
        </p:txBody>
      </p:sp>
      <p:sp>
        <p:nvSpPr>
          <p:cNvPr id="299" name="Google Shape;299;gf2d0045fc9_22_75: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0127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f2badccf6f_1_80: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a:t>At this point in time, we are not certain that the Big Three will remain the same.  Abbott has drawn both primary and general election opponents, and his approval ratings are at an all-time low.  The Lt. Governor </a:t>
            </a:r>
            <a:r>
              <a:rPr lang="en-US" dirty="0" smtClean="0"/>
              <a:t>has drawn a few opponents as well.  </a:t>
            </a:r>
            <a:r>
              <a:rPr lang="en-US" dirty="0"/>
              <a:t>Even so, I would say that if Abbott and Patrick want to return, then they likely will.  </a:t>
            </a:r>
            <a:endParaRPr dirty="0"/>
          </a:p>
          <a:p>
            <a:endParaRPr dirty="0"/>
          </a:p>
          <a:p>
            <a:r>
              <a:rPr lang="en-US" dirty="0"/>
              <a:t>Then we have Speaker Phelan, who was first elected to that post in January 2021, after he declared support from 83 of this colleagues two days after the November 2020 election.  That list of his original 83 has dwindled to </a:t>
            </a:r>
            <a:r>
              <a:rPr lang="en-US" dirty="0" smtClean="0"/>
              <a:t>72 </a:t>
            </a:r>
            <a:r>
              <a:rPr lang="en-US" dirty="0"/>
              <a:t>after the </a:t>
            </a:r>
            <a:r>
              <a:rPr lang="en-US" dirty="0" smtClean="0"/>
              <a:t>retirements </a:t>
            </a:r>
            <a:r>
              <a:rPr lang="en-US" dirty="0"/>
              <a:t>that have been announced so far, and it’s safe to say that he’s lost the support of some of the Democrats on that original list of 83.  It takes 76 votes to be elected Speaker.  Will he achieve the number necessary for re-election to that post?</a:t>
            </a:r>
            <a:endParaRPr dirty="0"/>
          </a:p>
          <a:p>
            <a:endParaRPr dirty="0"/>
          </a:p>
          <a:p>
            <a:r>
              <a:rPr lang="en-US" dirty="0"/>
              <a:t>It’s safe to say that education was not a priority for any of the Big Three in 2021.  Will that change for 2023?</a:t>
            </a:r>
            <a:endParaRPr dirty="0"/>
          </a:p>
        </p:txBody>
      </p:sp>
      <p:sp>
        <p:nvSpPr>
          <p:cNvPr id="304" name="Google Shape;304;gf2badccf6f_1_80: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887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f2badccf6f_1_80: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smtClean="0"/>
              <a:t>When</a:t>
            </a:r>
            <a:r>
              <a:rPr lang="en-US" baseline="0" dirty="0" smtClean="0"/>
              <a:t> it comes to the Governor’s race, Greg Abbott is not alone in the primary or general election.</a:t>
            </a:r>
            <a:endParaRPr dirty="0"/>
          </a:p>
        </p:txBody>
      </p:sp>
      <p:sp>
        <p:nvSpPr>
          <p:cNvPr id="304" name="Google Shape;304;gf2badccf6f_1_80: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4955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f2badccf6f_1_80: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smtClean="0"/>
              <a:t>In the Primary, [CLICK] he’s going to face the likes of this guy, and [CLICK] former Republican</a:t>
            </a:r>
            <a:r>
              <a:rPr lang="en-US" baseline="0" dirty="0" smtClean="0"/>
              <a:t> Party Chairman Allen West, who is perhaps best known for his recent bout with COVID.  And then [CLICK] no one who has been driving on I-35 lately can forget about former State Senator Don </a:t>
            </a:r>
            <a:r>
              <a:rPr lang="en-US" baseline="0" dirty="0" err="1" smtClean="0"/>
              <a:t>Huffines</a:t>
            </a:r>
            <a:r>
              <a:rPr lang="en-US" baseline="0" dirty="0" smtClean="0"/>
              <a:t>.</a:t>
            </a:r>
            <a:endParaRPr dirty="0"/>
          </a:p>
        </p:txBody>
      </p:sp>
      <p:sp>
        <p:nvSpPr>
          <p:cNvPr id="304" name="Google Shape;304;gf2badccf6f_1_80: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3546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f2badccf6f_1_80: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smtClean="0"/>
              <a:t>Then in the General Election</a:t>
            </a:r>
            <a:r>
              <a:rPr lang="en-US" baseline="0" dirty="0" smtClean="0"/>
              <a:t> Abbott is likely to face Democratic challenger </a:t>
            </a:r>
            <a:r>
              <a:rPr lang="en-US" baseline="0" dirty="0" err="1" smtClean="0"/>
              <a:t>Beto</a:t>
            </a:r>
            <a:r>
              <a:rPr lang="en-US" baseline="0" dirty="0" smtClean="0"/>
              <a:t> O’Rourke (who just reported raising $2 million in the first 24 hours of his campaign), and maybe even this guy, because </a:t>
            </a:r>
            <a:r>
              <a:rPr lang="en-US" baseline="0" dirty="0" err="1" smtClean="0"/>
              <a:t>McConaughey</a:t>
            </a:r>
            <a:r>
              <a:rPr lang="en-US" baseline="0" dirty="0" smtClean="0"/>
              <a:t> hasn’t ruled it out.  Alright, alright, alright.</a:t>
            </a:r>
            <a:endParaRPr dirty="0"/>
          </a:p>
        </p:txBody>
      </p:sp>
      <p:sp>
        <p:nvSpPr>
          <p:cNvPr id="304" name="Google Shape;304;gf2badccf6f_1_80: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87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this photo pretty well captures how the Regular session ended, what the first called special session looked like (and at least half of the second</a:t>
            </a:r>
            <a:r>
              <a:rPr lang="en-US" baseline="0" dirty="0" smtClean="0"/>
              <a:t> called session).  But then everyone eventually came home and they got back to business.  Maybe this is the reason legislative appropriations are not based on Average Daily Attendance like schools…</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3</a:t>
            </a:fld>
            <a:endParaRPr lang="en-US" dirty="0"/>
          </a:p>
        </p:txBody>
      </p:sp>
    </p:spTree>
    <p:extLst>
      <p:ext uri="{BB962C8B-B14F-4D97-AF65-F5344CB8AC3E}">
        <p14:creationId xmlns:p14="http://schemas.microsoft.com/office/powerpoint/2010/main" val="1321182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f2badccf6f_1_99: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a:t>Even if the Big Three remain the same, there may be some changes in regards to their lieutenants.  Senator Jane Nelson has announced her retirement, so we will certainly have a new chair of Senate Finance.  If he chooses to return, Senator Taylor is certainly expected to maintain his post.  On the House side, two chairmen have already announced their impending retirements.  If the Speaker changes, chairmanship posts will change as well.  But even if there is consistency with Speaker Phelan, it’s not all that unlikely that we may see someone different named as Chair of the House Public Education Committee in 2023.</a:t>
            </a:r>
            <a:endParaRPr/>
          </a:p>
        </p:txBody>
      </p:sp>
      <p:sp>
        <p:nvSpPr>
          <p:cNvPr id="324" name="Google Shape;324;gf2badccf6f_1_99: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6878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a:t>This is the time when we redraw the maps every 10 years, and that means that legislative districts are going to change.  That typically brings some of the highest amounts of turnover you might see between sessions.  You know what else does that? This toxic legislative cycle we’ve been living through (and we’re not done yet).  Unfortunately, some of the most solid and thoughtful members have already announced retirements, and we expect quite a few more to come.  </a:t>
            </a:r>
            <a:endParaRPr dirty="0"/>
          </a:p>
          <a:p>
            <a:endParaRPr dirty="0"/>
          </a:p>
          <a:p>
            <a:r>
              <a:rPr lang="en-US" dirty="0"/>
              <a:t>And just as changes in personalities can change the dynamics and outcome of a session, so can the composition of chairmanships.  </a:t>
            </a:r>
            <a:endParaRPr dirty="0"/>
          </a:p>
        </p:txBody>
      </p:sp>
      <p:sp>
        <p:nvSpPr>
          <p:cNvPr id="344" name="Google Shape;344;gf2badccf6f_1_118: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4600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smtClean="0"/>
              <a:t>Just to put things in perspective about the impact</a:t>
            </a:r>
            <a:r>
              <a:rPr lang="en-US" baseline="0" dirty="0" smtClean="0"/>
              <a:t> redistricting can have, you can see the turnover numbers from the last time we had new maps in 2013.  We can probably expect similar numbers in the House this time around, and I would not be surprised if we saw the number in the Senate grow a bit higher as well.</a:t>
            </a:r>
            <a:endParaRPr dirty="0"/>
          </a:p>
        </p:txBody>
      </p:sp>
      <p:sp>
        <p:nvSpPr>
          <p:cNvPr id="344" name="Google Shape;344;gf2badccf6f_1_118: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5555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smtClean="0"/>
              <a:t>And while numbers</a:t>
            </a:r>
            <a:r>
              <a:rPr lang="en-US" baseline="0" dirty="0" smtClean="0"/>
              <a:t> of new members are important, it is also important to note who is stepping down.  On this list of four, you have senators that rank 3</a:t>
            </a:r>
            <a:r>
              <a:rPr lang="en-US" baseline="30000" dirty="0" smtClean="0"/>
              <a:t>rd</a:t>
            </a:r>
            <a:r>
              <a:rPr lang="en-US" baseline="0" dirty="0" smtClean="0"/>
              <a:t>, 4</a:t>
            </a:r>
            <a:r>
              <a:rPr lang="en-US" baseline="30000" dirty="0" smtClean="0"/>
              <a:t>th</a:t>
            </a:r>
            <a:r>
              <a:rPr lang="en-US" baseline="0" dirty="0" smtClean="0"/>
              <a:t>, and 7</a:t>
            </a:r>
            <a:r>
              <a:rPr lang="en-US" baseline="30000" dirty="0" smtClean="0"/>
              <a:t>th</a:t>
            </a:r>
            <a:r>
              <a:rPr lang="en-US" baseline="0" dirty="0" smtClean="0"/>
              <a:t> in terms of seniority.  This is a big deal.  Lucio served in the Senate for 30 years, Nelson for 28, and </a:t>
            </a:r>
            <a:r>
              <a:rPr lang="en-US" baseline="0" dirty="0" err="1" smtClean="0"/>
              <a:t>Seliger</a:t>
            </a:r>
            <a:r>
              <a:rPr lang="en-US" baseline="0" dirty="0" smtClean="0"/>
              <a:t> for 17.</a:t>
            </a:r>
            <a:endParaRPr dirty="0"/>
          </a:p>
        </p:txBody>
      </p:sp>
      <p:sp>
        <p:nvSpPr>
          <p:cNvPr id="344" name="Google Shape;344;gf2badccf6f_1_118: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1599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smtClean="0"/>
              <a:t>And here are the 22 names of those we know are not returning</a:t>
            </a:r>
            <a:r>
              <a:rPr lang="en-US" baseline="0" dirty="0" smtClean="0"/>
              <a:t> to the Texas House.  </a:t>
            </a:r>
            <a:endParaRPr dirty="0"/>
          </a:p>
        </p:txBody>
      </p:sp>
      <p:sp>
        <p:nvSpPr>
          <p:cNvPr id="344" name="Google Shape;344;gf2badccf6f_1_118: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4900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smtClean="0"/>
              <a:t>Five of the 22 names are currently chairs of committees that are stepping down.  And as you are fully aware, there are several long-serving</a:t>
            </a:r>
            <a:r>
              <a:rPr lang="en-US" baseline="0" dirty="0" smtClean="0"/>
              <a:t> members on this list that have served as influential chairmen in the past.  There are some true friends of education, and in particular the Texas School Coalition and it is unclear who will fill those seats and the roles that they played.</a:t>
            </a:r>
          </a:p>
          <a:p>
            <a:endParaRPr lang="en-US" baseline="0" dirty="0" smtClean="0"/>
          </a:p>
          <a:p>
            <a:r>
              <a:rPr lang="en-US" baseline="0" dirty="0" smtClean="0"/>
              <a:t>One other thing to mention as we talk about changes in the Texas House is that Chairman Ryan Guillen switched parties and became a Republican this week, which further solidified the Republican control of the House.</a:t>
            </a:r>
            <a:endParaRPr dirty="0"/>
          </a:p>
        </p:txBody>
      </p:sp>
      <p:sp>
        <p:nvSpPr>
          <p:cNvPr id="344" name="Google Shape;344;gf2badccf6f_1_118: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3517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smtClean="0"/>
              <a:t>But someone will step forward and fill those seats.  And while many of the people may change, we aren’t expecting much else will.  As you could see on that list of folks retiring</a:t>
            </a:r>
            <a:r>
              <a:rPr lang="en-US" baseline="0" dirty="0" smtClean="0"/>
              <a:t> or running elsewhere, we’re losing some moderate and rational thinkers.  Those folks are likely to replaced with individuals who are more extreme (regardless of their political leanings, we expect newly elected members to be either more conservative or more liberal in most cases than who they are replacing)</a:t>
            </a:r>
            <a:endParaRPr dirty="0"/>
          </a:p>
        </p:txBody>
      </p:sp>
      <p:sp>
        <p:nvSpPr>
          <p:cNvPr id="344" name="Google Shape;344;gf2badccf6f_1_118: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6879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smtClean="0"/>
              <a:t>We saw</a:t>
            </a:r>
            <a:r>
              <a:rPr lang="en-US" baseline="0" dirty="0" smtClean="0"/>
              <a:t> again and again this session the theme of eroding local control.  State leaders tend to forget that the same folks that elect them to the offices they hold select who serves at the local level.  They don’t trust voters to make good choices at the local level and they certainly don’t trust local elected leaders to make the right decision.  Thus, we see an increase of more and more state control of things—in schools and elsewhere.  In large part, I attribute that to the loss of trust between state leaders and local school officials.  That’s something we have to work to rebuild.  While it may seem easier for them to make decisions in a vacuum and not consult with those back home (or bother to case what those at home think), the easy decision is often not the best decision.  While they may not trust local officials or local voters, they do seem to implicitly trust parents and want to empower them more and more (except the parents they disagree with—not them).</a:t>
            </a:r>
            <a:endParaRPr dirty="0"/>
          </a:p>
        </p:txBody>
      </p:sp>
      <p:sp>
        <p:nvSpPr>
          <p:cNvPr id="344" name="Google Shape;344;gf2badccf6f_1_118: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392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smtClean="0"/>
              <a:t>A couple of you asked about an update of where we stand with Chapter 313</a:t>
            </a:r>
            <a:r>
              <a:rPr lang="en-US" baseline="0" dirty="0" smtClean="0"/>
              <a:t> agreements.  As you know, that chapter of the tax code was not renewed and therefore set to expire at the end of 2022.  There was an attempt to propose a two year extension during the third special session, and ultimately it was determined that the same obstacle from the regular session remained in the special session. So I think we can expect a blank slate for economic development deals in 2023, and I don’t think those incentives will be very beneficial to schools, which means they will rarely be used.  Stay tuned…it’s still a long road ahead of us on that one.</a:t>
            </a:r>
            <a:endParaRPr dirty="0"/>
          </a:p>
        </p:txBody>
      </p:sp>
      <p:sp>
        <p:nvSpPr>
          <p:cNvPr id="344" name="Google Shape;344;gf2badccf6f_1_118: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8347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smtClean="0"/>
              <a:t>We also had some questions about fund balances.  When Dan </a:t>
            </a:r>
            <a:r>
              <a:rPr lang="en-US" dirty="0" err="1" smtClean="0"/>
              <a:t>Huberty</a:t>
            </a:r>
            <a:r>
              <a:rPr lang="en-US" dirty="0" smtClean="0"/>
              <a:t> announced</a:t>
            </a:r>
            <a:r>
              <a:rPr lang="en-US" baseline="0" dirty="0" smtClean="0"/>
              <a:t> his retirement, it’s perhaps fair to say they are safer, but not safe.  As you recall, Senator Larry Taylor has been very vocal about this topic (though he did not file legislation as </a:t>
            </a:r>
            <a:r>
              <a:rPr lang="en-US" baseline="0" dirty="0" err="1" smtClean="0"/>
              <a:t>Huberty</a:t>
            </a:r>
            <a:r>
              <a:rPr lang="en-US" baseline="0" dirty="0" smtClean="0"/>
              <a:t> did).  And the Texas Public Policy Foundation continues to beat this drum.  They are not going to go away.  They are going to keep requesting and publishing data on fund balance amounts and totals. Please be strategic with ESSER dollars.  I know many of you are putting quite a bit in your fund balance as you spend ESSER dollars on allowable purposes this year.  I’m not going to tell you that is a bad idea.  What I am going to tell you is that you need to have a good story to tell in regards to how you spent your ESSER dollars and what was accomplished through that.  Spending on things you would have already spent isn’t the most compelling story.</a:t>
            </a:r>
            <a:endParaRPr dirty="0"/>
          </a:p>
        </p:txBody>
      </p:sp>
      <p:sp>
        <p:nvSpPr>
          <p:cNvPr id="344" name="Google Shape;344;gf2badccf6f_1_118: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743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The second special began</a:t>
            </a:r>
            <a:r>
              <a:rPr lang="en-US" baseline="0" dirty="0" smtClean="0"/>
              <a:t> with an equally empty House chamber at first.  But then a quorum was achieved and the House began to conduct business. Eventually the elections bill over which members of both parties had some very strong feelings passed and was signed into law.  And only after that bill passed did the legislature finally approve of appropriations to continue the legislative branch of government.</a:t>
            </a:r>
            <a:endParaRPr lang="en-US" dirty="0" smtClean="0"/>
          </a:p>
          <a:p>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4</a:t>
            </a:fld>
            <a:endParaRPr lang="en-US" dirty="0"/>
          </a:p>
        </p:txBody>
      </p:sp>
    </p:spTree>
    <p:extLst>
      <p:ext uri="{BB962C8B-B14F-4D97-AF65-F5344CB8AC3E}">
        <p14:creationId xmlns:p14="http://schemas.microsoft.com/office/powerpoint/2010/main" val="835797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am going to give you a little sample of the presentation I’ve been fortunate enough to travel to different parts of the state to deliver.  This presentation is available</a:t>
            </a:r>
            <a:r>
              <a:rPr lang="en-US" baseline="0" dirty="0" smtClean="0"/>
              <a:t> for you to download in the Members Area of our website (sign-in with your email address and password you select).  And please feel free to use all or part of this presentation in your community.</a:t>
            </a:r>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40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746613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think of our school finance system like a glass of water.  The size of the glass is determined by the school finance formulas</a:t>
            </a:r>
            <a:r>
              <a:rPr lang="en-US" baseline="0" dirty="0" smtClean="0"/>
              <a:t> and how they calculate a school district’s funding entitlement.  The more students you serve, the bigger your glass.  The more students you serve with certain characteristics also increases the size of your glass.  District characteristics (such as being small or mid-sized) can also increase the size of the glass. A district’s tax effort also relates the size of the glass.  A higher tax rate increases the size and a lower tax rate reduces the size.</a:t>
            </a:r>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88741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 take that glass and you use local property taxes to fill the glass.  If</a:t>
            </a:r>
            <a:r>
              <a:rPr lang="en-US" baseline="0" dirty="0" smtClean="0"/>
              <a:t> local property tax revenue doesn’t provide enough “water,” then the state will subsidize the funding and fill the remaining space with water of its own.  But in the case of a recapture district, you collect so much in taxes that it spills over outside your glass.  That’s local revenue in excess of entitlement, which is the technical name of recapture in state law.</a:t>
            </a:r>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42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53052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ways you can reduce how much water spills outside your glass. You have to either get a bigger glass (by</a:t>
            </a:r>
            <a:r>
              <a:rPr lang="en-US" baseline="0" dirty="0" smtClean="0"/>
              <a:t> increasing the entitlement the state school finance formulas calculate—by increasing student counts/student characteristics that draw down additional funding weights or increasing your tax rate) OR you can reduce the amount of water flowing into the glass via reduced property values (which is not great for the local economy).</a:t>
            </a:r>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43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790137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there</a:t>
            </a:r>
            <a:r>
              <a:rPr lang="en-US" baseline="0" dirty="0" smtClean="0"/>
              <a:t> is a lack of sympathy for recapture districts because “they can afford it.”  But there is a big difference in property wealth and personal wealth.  While the formulas are intended to adjust entitlement amounts so that districts are allowed to keep what they need to serve the students enrolled in their district, the formulas are imperfect and often fall short.  What many people don’t realize is that many recapture districts serve high percentages of students in poverty while sending millions of dollars to the state.</a:t>
            </a:r>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44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01629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also have those who</a:t>
            </a:r>
            <a:r>
              <a:rPr lang="en-US" baseline="0" dirty="0" smtClean="0"/>
              <a:t> say they don’t mind recapture because they know the recaptured funds benefit others schools in need.  If only that were true.  Actually, the state treasury is the beneficiary.  The more recapture dollars that are collected, the less state revenue that must be spent on education.  State revenue is freed up to be spend elsewhere.  This is demonstrated by the fact that increased recapture doesn’t translate into increased funding for schools.  The funding formulas that determine entitlement amounts state the same, even if the state collects another billion in recapture.</a:t>
            </a:r>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45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570663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there are plenty of folks who believe that the Legislature reduced recapture in 2019 with</a:t>
            </a:r>
            <a:r>
              <a:rPr lang="en-US" baseline="0" dirty="0" smtClean="0"/>
              <a:t> the passage of HB 3.  That’s actually a matter of perspective.  We were on the trajectory for recapture to hit $6 billion in one year five years into the future.  So if you compare our current circumstances against what could have been (absent of change), then you can make the case that recapture is reduced from what could have been.  However, compared to the actual amounts, you will see that recapture, while it enjoyed a slight dip in 2020, is back to being higher than it was prior to passage of HB 3.  So whether you consider recapture reduced or not depends on whether you are comparing it to actual or hypothetical numbers.</a:t>
            </a:r>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46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586478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graph shows recapture amounts from 1994 (the first year of recapture) through the estimates for the total in the current school year.  We landed just under $3 billion in 2021.  The amount projected for 2023 in the General Appropriations Act adopted by the Legislature indicates that we will exceed $3 billion in 2023.</a:t>
            </a:r>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06401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live in a state</a:t>
            </a:r>
            <a:r>
              <a:rPr lang="en-US" baseline="0" dirty="0" smtClean="0"/>
              <a:t> where the legislature meets every other year (thank goodness) and that means they adopt a two-year budget (based on estimates).  Then they adopt a supplemental appropriations act as a “true-up” of those estimates based on actual numbers.  The pattern we’ve seen is that the legislature adopts a budget that says recapture will be less than it actually is.  They appropriate enough state funds to pay for public education with less recapture than is actually collected.  Then they adopt a supplemental appropriations act in which the increased amount of recapture that was actually paid is recognized as a state savings that frees up state dollars to be spent on other things.</a:t>
            </a:r>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48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20608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49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47722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quick recap of what passed that</a:t>
            </a:r>
            <a:r>
              <a:rPr lang="en-US" baseline="0" dirty="0" smtClean="0"/>
              <a:t> affects schools in some way during the 2</a:t>
            </a:r>
            <a:r>
              <a:rPr lang="en-US" baseline="30000" dirty="0" smtClean="0"/>
              <a:t>nd</a:t>
            </a:r>
            <a:r>
              <a:rPr lang="en-US" baseline="0" dirty="0" smtClean="0"/>
              <a:t> special session.  The election bill isn’t listed here; while changes to elections certainly affect schools, there was nothing in the bill that singles schools out or impacts school elections in any way that doesn’t impact all elections in general.</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5</a:t>
            </a:fld>
            <a:endParaRPr lang="en-US" dirty="0"/>
          </a:p>
        </p:txBody>
      </p:sp>
    </p:spTree>
    <p:extLst>
      <p:ext uri="{BB962C8B-B14F-4D97-AF65-F5344CB8AC3E}">
        <p14:creationId xmlns:p14="http://schemas.microsoft.com/office/powerpoint/2010/main" val="36629469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50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97285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three possible</a:t>
            </a:r>
            <a:r>
              <a:rPr lang="en-US" baseline="0" dirty="0" smtClean="0"/>
              <a:t> solutions that could help.  They aren’t the only solutions, but it will hopefully start the conversation.  This first one has to do with the cost of education.  This is an adjustment that was once made in the school finance formulas, but it was never updated and was eventually repealed.  The Legislature agreed to study it and revisit the issue later, but then they ignored the report that was issued in January 2021 (https://tea.texas.gov/sites/default/files/hb3-transportation-report.pdf).  Adopting such an adjustment would increase the size of the glass.  </a:t>
            </a:r>
          </a:p>
          <a:p>
            <a:endParaRPr lang="en-US" baseline="0" dirty="0" smtClean="0"/>
          </a:p>
          <a:p>
            <a:r>
              <a:rPr lang="en-US" baseline="0" dirty="0" smtClean="0"/>
              <a:t>Next, we could stop the shell game and ensure that if additional dollars are paid in recapture that it results in additional dollars for schools (on top of entitlement funding).</a:t>
            </a:r>
          </a:p>
          <a:p>
            <a:endParaRPr lang="en-US" baseline="0" dirty="0" smtClean="0"/>
          </a:p>
          <a:p>
            <a:r>
              <a:rPr lang="en-US" baseline="0" dirty="0" smtClean="0"/>
              <a:t>Finally, we can increase transparency for taxpayers so that everyone is aware of where their dollars are going.  This heightened awareness could help lead to reforms down the road.</a:t>
            </a:r>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51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58025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Happy to answer any questions.</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52</a:t>
            </a:fld>
            <a:endParaRPr lang="en-US" dirty="0"/>
          </a:p>
        </p:txBody>
      </p:sp>
    </p:spTree>
    <p:extLst>
      <p:ext uri="{BB962C8B-B14F-4D97-AF65-F5344CB8AC3E}">
        <p14:creationId xmlns:p14="http://schemas.microsoft.com/office/powerpoint/2010/main" val="1803001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Legislators</a:t>
            </a:r>
            <a:r>
              <a:rPr lang="en-US" baseline="0" dirty="0" smtClean="0"/>
              <a:t> also passed property tax relief bills in the 2</a:t>
            </a:r>
            <a:r>
              <a:rPr lang="en-US" baseline="30000" dirty="0" smtClean="0"/>
              <a:t>nd</a:t>
            </a:r>
            <a:r>
              <a:rPr lang="en-US" baseline="0" dirty="0" smtClean="0"/>
              <a:t> special.  All of these were by Bettencourt and sponsored by Meyer.  SB 8 addressed the issue of a homebuyer who purchased a home that was not previously receiving a homestead exemption, as it was not owner occupied before.  That homeowner then had to pay higher taxes in the first partial year of ownership before they could apply for the exemption.  Now they will be entitled to a refund for their proportional share of the taxes—that refund will be funded by the state.</a:t>
            </a:r>
          </a:p>
          <a:p>
            <a:endParaRPr lang="en-US" baseline="0" dirty="0" smtClean="0"/>
          </a:p>
          <a:p>
            <a:r>
              <a:rPr lang="en-US" baseline="0" dirty="0" smtClean="0"/>
              <a:t>All of these bills were heard on the first Saturday of the first special session in July.  Remember that picture I showed you? Well, I testified for the property tax relief THAT THE STATE SHOULD PAY FOR, not school districts.  And Senator Bettencourt listened and amended the bill with our language.  The bills didn’t pass in the first special.  But when they came back in the second special (and did pass), he filed them with our language providing funding, and that is what ultimately passed.  They provided all of five minute’s notice for the hearing on these bills in the second session, and there was no way for me to make it there in time to testify then.  So the lesson here is that when presented with an opportunity to weigh in on an issue, take it.  You never know if you will get the opportunity again or not.</a:t>
            </a:r>
          </a:p>
          <a:p>
            <a:endParaRPr lang="en-US" baseline="0" dirty="0" smtClean="0"/>
          </a:p>
          <a:p>
            <a:r>
              <a:rPr lang="en-US" baseline="0" dirty="0" smtClean="0"/>
              <a:t>The last two bills on the list here affect the elderly (65 and older) and disabled on the frozen tax levy.  Those folks did not benefit from the tax relief offered through HB 3 in 2019 (because their taxes were frozen).  Now, under SB 12 they will be entitled to the same tax relief as everyone else if the constitutional amendment proposed through SJR 2 is adopted in May.  Because of the requirement for voter approval, this change will not take effect until tax year 2022.  </a:t>
            </a:r>
          </a:p>
          <a:p>
            <a:endParaRPr lang="en-US" baseline="0" dirty="0" smtClean="0"/>
          </a:p>
          <a:p>
            <a:r>
              <a:rPr lang="en-US" baseline="0" dirty="0" smtClean="0"/>
              <a:t>Again, our recommended language was added to ensure that it is fully funded by the state and will not result in a loss of funding for districts. </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6</a:t>
            </a:fld>
            <a:endParaRPr lang="en-US" dirty="0"/>
          </a:p>
        </p:txBody>
      </p:sp>
    </p:spTree>
    <p:extLst>
      <p:ext uri="{BB962C8B-B14F-4D97-AF65-F5344CB8AC3E}">
        <p14:creationId xmlns:p14="http://schemas.microsoft.com/office/powerpoint/2010/main" val="2488392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clock</a:t>
            </a:r>
            <a:r>
              <a:rPr lang="en-US" baseline="0" dirty="0" smtClean="0"/>
              <a:t> ran out on HB 1468 in the regular session and it looked like all hope was lost.  But a bill was finally passed that allows schools to receive ADA funding for up to 10% of enrolled students (if eligible, more on that in a few).  The bill that passed doesn’t allow the same degree of local control on this that we had hoped for, but it does open a door of possibility that wasn’t there before.  Districts that were operating programs before this new law were in effect will receive funding for eligible students in the program meets requirements.    Districts can partner for remote offerings.  Remote programs will be treated as a separate campus for accountability purposes.  Lots of provisions were added to the bill to protect against students who might be unsuccessful or not as well served in a remote program.  These changes do not impact those programs previously operating under the Virtual School Network.  The bill also allows a few select full-time virtual programs to continue without the 10% enrollment cap.</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7</a:t>
            </a:fld>
            <a:endParaRPr lang="en-US" dirty="0"/>
          </a:p>
        </p:txBody>
      </p:sp>
    </p:spTree>
    <p:extLst>
      <p:ext uri="{BB962C8B-B14F-4D97-AF65-F5344CB8AC3E}">
        <p14:creationId xmlns:p14="http://schemas.microsoft.com/office/powerpoint/2010/main" val="483473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have to perform a lot of checks to ensure that a student is eligible for funding under SB 15.  Some of this information, you may not even have.  TEA will be providing a list through TEAL to help districts obtain this information for students who may be new to their district.  It’s also challenging because you may not have a clear knowable answer for a parent about whether their child qualifies when they call to inquire.</a:t>
            </a:r>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8</a:t>
            </a:fld>
            <a:endParaRPr lang="en-US" dirty="0"/>
          </a:p>
        </p:txBody>
      </p:sp>
    </p:spTree>
    <p:extLst>
      <p:ext uri="{BB962C8B-B14F-4D97-AF65-F5344CB8AC3E}">
        <p14:creationId xmlns:p14="http://schemas.microsoft.com/office/powerpoint/2010/main" val="1543031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Following the 2</a:t>
            </a:r>
            <a:r>
              <a:rPr lang="en-US" baseline="30000" dirty="0" smtClean="0"/>
              <a:t>nd</a:t>
            </a:r>
            <a:r>
              <a:rPr lang="en-US" baseline="0" dirty="0" smtClean="0"/>
              <a:t> special, let’s check back in on where the Lt. Governor’s priorities stand </a:t>
            </a:r>
            <a:r>
              <a:rPr lang="en-US" baseline="0" dirty="0" smtClean="0"/>
              <a:t>now…</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9</a:t>
            </a:fld>
            <a:endParaRPr lang="en-US" dirty="0"/>
          </a:p>
        </p:txBody>
      </p:sp>
    </p:spTree>
    <p:extLst>
      <p:ext uri="{BB962C8B-B14F-4D97-AF65-F5344CB8AC3E}">
        <p14:creationId xmlns:p14="http://schemas.microsoft.com/office/powerpoint/2010/main" val="3598930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5456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5498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5671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7688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1857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696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9033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5281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93157" y="876300"/>
            <a:ext cx="10287000" cy="1143000"/>
          </a:xfrm>
        </p:spPr>
        <p:txBody>
          <a:bodyPr/>
          <a:lstStyle>
            <a:lvl1pPr algn="l">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1485900" y="3162300"/>
            <a:ext cx="13525500" cy="4525963"/>
          </a:xfrm>
        </p:spPr>
        <p:txBody>
          <a:bodyPr/>
          <a:lstStyle>
            <a:lvl1pPr>
              <a:defRPr sz="4400"/>
            </a:lvl1pPr>
            <a:lvl2pPr>
              <a:defRPr sz="32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flipH="1">
            <a:off x="1485900" y="2019300"/>
            <a:ext cx="1482090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9813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293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835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11/16/2021</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11/16/2021</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11/16/2021</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11/16/2021</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11/16/2021</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102870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AutoShape 11"/>
          <p:cNvSpPr/>
          <p:nvPr userDrawn="1"/>
        </p:nvSpPr>
        <p:spPr>
          <a:xfrm>
            <a:off x="16293153" y="0"/>
            <a:ext cx="1994847" cy="7913398"/>
          </a:xfrm>
          <a:prstGeom prst="rect">
            <a:avLst/>
          </a:prstGeom>
          <a:solidFill>
            <a:srgbClr val="1B75BC"/>
          </a:solidFill>
        </p:spPr>
      </p:sp>
      <p:pic>
        <p:nvPicPr>
          <p:cNvPr id="8" name="Picture 12"/>
          <p:cNvPicPr>
            <a:picLocks noChangeAspect="1"/>
          </p:cNvPicPr>
          <p:nvPr userDrawn="1"/>
        </p:nvPicPr>
        <p:blipFill>
          <a:blip r:embed="rId13"/>
          <a:srcRect/>
          <a:stretch>
            <a:fillRect/>
          </a:stretch>
        </p:blipFill>
        <p:spPr>
          <a:xfrm>
            <a:off x="16469772" y="8149460"/>
            <a:ext cx="1641609" cy="1909992"/>
          </a:xfrm>
          <a:prstGeom prst="rect">
            <a:avLst/>
          </a:prstGeom>
        </p:spPr>
      </p:pic>
      <p:sp>
        <p:nvSpPr>
          <p:cNvPr id="10" name="Rectangle 9"/>
          <p:cNvSpPr/>
          <p:nvPr userDrawn="1"/>
        </p:nvSpPr>
        <p:spPr>
          <a:xfrm flipV="1">
            <a:off x="0" y="10059452"/>
            <a:ext cx="15925799" cy="2732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922526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9.sv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9.sv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18.xml"/><Relationship Id="rId5" Type="http://schemas.openxmlformats.org/officeDocument/2006/relationships/image" Target="../media/image9.sv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1.png"/><Relationship Id="rId4" Type="http://schemas.openxmlformats.org/officeDocument/2006/relationships/image" Target="../media/image4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680" y="-22151"/>
            <a:ext cx="15177977" cy="10118651"/>
          </a:xfrm>
          <a:prstGeom prst="rect">
            <a:avLst/>
          </a:prstGeom>
        </p:spPr>
      </p:pic>
      <p:sp>
        <p:nvSpPr>
          <p:cNvPr id="12" name="Rectangle 11"/>
          <p:cNvSpPr/>
          <p:nvPr/>
        </p:nvSpPr>
        <p:spPr>
          <a:xfrm>
            <a:off x="16154400" y="0"/>
            <a:ext cx="2133600" cy="10287000"/>
          </a:xfrm>
          <a:prstGeom prst="rect">
            <a:avLst/>
          </a:prstGeom>
          <a:solidFill>
            <a:srgbClr val="EF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7"/>
          <p:cNvGrpSpPr/>
          <p:nvPr/>
        </p:nvGrpSpPr>
        <p:grpSpPr>
          <a:xfrm>
            <a:off x="9677400" y="922680"/>
            <a:ext cx="8610600" cy="1384995"/>
            <a:chOff x="0" y="0"/>
            <a:chExt cx="3406922" cy="1243789"/>
          </a:xfrm>
          <a:solidFill>
            <a:srgbClr val="1B75BC"/>
          </a:solidFill>
        </p:grpSpPr>
        <p:sp>
          <p:nvSpPr>
            <p:cNvPr id="8" name="Freeform 8"/>
            <p:cNvSpPr/>
            <p:nvPr/>
          </p:nvSpPr>
          <p:spPr>
            <a:xfrm>
              <a:off x="0" y="0"/>
              <a:ext cx="3406922" cy="1243789"/>
            </a:xfrm>
            <a:custGeom>
              <a:avLst/>
              <a:gdLst/>
              <a:ahLst/>
              <a:cxnLst/>
              <a:rect l="l" t="t" r="r" b="b"/>
              <a:pathLst>
                <a:path w="3406922" h="1243789">
                  <a:moveTo>
                    <a:pt x="0" y="0"/>
                  </a:moveTo>
                  <a:lnTo>
                    <a:pt x="3406922" y="0"/>
                  </a:lnTo>
                  <a:lnTo>
                    <a:pt x="3406922" y="1243789"/>
                  </a:lnTo>
                  <a:lnTo>
                    <a:pt x="0" y="1243789"/>
                  </a:lnTo>
                  <a:close/>
                </a:path>
              </a:pathLst>
            </a:custGeom>
            <a:grpFill/>
          </p:spPr>
        </p:sp>
      </p:grpSp>
      <p:sp>
        <p:nvSpPr>
          <p:cNvPr id="10" name="TextBox 10"/>
          <p:cNvSpPr txBox="1"/>
          <p:nvPr/>
        </p:nvSpPr>
        <p:spPr>
          <a:xfrm>
            <a:off x="9906000" y="922680"/>
            <a:ext cx="8262565" cy="1384995"/>
          </a:xfrm>
          <a:prstGeom prst="rect">
            <a:avLst/>
          </a:prstGeom>
        </p:spPr>
        <p:txBody>
          <a:bodyPr wrap="square" lIns="0" tIns="0" rIns="0" bIns="0" rtlCol="0" anchor="t">
            <a:spAutoFit/>
          </a:bodyPr>
          <a:lstStyle/>
          <a:p>
            <a:pPr algn="ctr">
              <a:lnSpc>
                <a:spcPts val="10831"/>
              </a:lnSpc>
            </a:pPr>
            <a:r>
              <a:rPr lang="en-US" sz="7736" spc="-131" dirty="0" smtClean="0">
                <a:solidFill>
                  <a:srgbClr val="FFFFFF"/>
                </a:solidFill>
                <a:latin typeface="Franklin Gothic Heavy" panose="020B0903020102020204" pitchFamily="34" charset="0"/>
              </a:rPr>
              <a:t>Fall 2021 Update</a:t>
            </a:r>
            <a:endParaRPr lang="en-US" sz="7736" spc="-131" dirty="0">
              <a:solidFill>
                <a:srgbClr val="FFFFFF"/>
              </a:solidFill>
              <a:latin typeface="Franklin Gothic Heavy" panose="020B0903020102020204" pitchFamily="34" charset="0"/>
            </a:endParaRPr>
          </a:p>
        </p:txBody>
      </p:sp>
      <p:sp>
        <p:nvSpPr>
          <p:cNvPr id="11" name="TextBox 11"/>
          <p:cNvSpPr txBox="1"/>
          <p:nvPr/>
        </p:nvSpPr>
        <p:spPr>
          <a:xfrm>
            <a:off x="14259669" y="7320949"/>
            <a:ext cx="3789462" cy="577081"/>
          </a:xfrm>
          <a:prstGeom prst="rect">
            <a:avLst/>
          </a:prstGeom>
        </p:spPr>
        <p:txBody>
          <a:bodyPr lIns="0" tIns="0" rIns="0" bIns="0" rtlCol="0" anchor="t">
            <a:spAutoFit/>
          </a:bodyPr>
          <a:lstStyle/>
          <a:p>
            <a:pPr>
              <a:lnSpc>
                <a:spcPts val="4467"/>
              </a:lnSpc>
            </a:pPr>
            <a:r>
              <a:rPr lang="en-US" sz="3190" dirty="0" smtClean="0">
                <a:solidFill>
                  <a:srgbClr val="000000"/>
                </a:solidFill>
              </a:rPr>
              <a:t>November </a:t>
            </a:r>
            <a:r>
              <a:rPr lang="en-US" sz="3190" dirty="0" smtClean="0">
                <a:solidFill>
                  <a:srgbClr val="000000"/>
                </a:solidFill>
              </a:rPr>
              <a:t>17, </a:t>
            </a:r>
            <a:r>
              <a:rPr lang="en-US" sz="3190" dirty="0">
                <a:solidFill>
                  <a:srgbClr val="000000"/>
                </a:solidFill>
              </a:rPr>
              <a:t>2021</a:t>
            </a:r>
          </a:p>
        </p:txBody>
      </p:sp>
      <p:pic>
        <p:nvPicPr>
          <p:cNvPr id="6" name="Picture 6"/>
          <p:cNvPicPr>
            <a:picLocks noChangeAspect="1"/>
          </p:cNvPicPr>
          <p:nvPr/>
        </p:nvPicPr>
        <p:blipFill>
          <a:blip r:embed="rId4"/>
          <a:srcRect/>
          <a:stretch>
            <a:fillRect/>
          </a:stretch>
        </p:blipFill>
        <p:spPr>
          <a:xfrm>
            <a:off x="12901861" y="8107456"/>
            <a:ext cx="4935333" cy="139303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5" y="-114300"/>
            <a:ext cx="6208802" cy="10515600"/>
            <a:chOff x="0" y="0"/>
            <a:chExt cx="8278403" cy="14020800"/>
          </a:xfrm>
        </p:grpSpPr>
        <p:pic>
          <p:nvPicPr>
            <p:cNvPr id="3" name="Picture 3"/>
            <p:cNvPicPr>
              <a:picLocks noChangeAspect="1"/>
            </p:cNvPicPr>
            <p:nvPr/>
          </p:nvPicPr>
          <p:blipFill>
            <a:blip r:embed="rId3"/>
            <a:srcRect l="19810" r="19810"/>
            <a:stretch>
              <a:fillRect/>
            </a:stretch>
          </p:blipFill>
          <p:spPr>
            <a:xfrm>
              <a:off x="0" y="4834467"/>
              <a:ext cx="8278403" cy="9186333"/>
            </a:xfrm>
            <a:prstGeom prst="rect">
              <a:avLst/>
            </a:prstGeom>
          </p:spPr>
        </p:pic>
        <p:pic>
          <p:nvPicPr>
            <p:cNvPr id="4" name="Picture 4"/>
            <p:cNvPicPr>
              <a:picLocks noChangeAspect="1"/>
            </p:cNvPicPr>
            <p:nvPr/>
          </p:nvPicPr>
          <p:blipFill>
            <a:blip r:embed="rId4"/>
            <a:srcRect t="8439" b="8439"/>
            <a:stretch>
              <a:fillRect/>
            </a:stretch>
          </p:blipFill>
          <p:spPr>
            <a:xfrm>
              <a:off x="0" y="0"/>
              <a:ext cx="8278403"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488898"/>
            <a:ext cx="7576255" cy="5270409"/>
            <a:chOff x="0" y="-142875"/>
            <a:chExt cx="10101673" cy="7027212"/>
          </a:xfrm>
        </p:grpSpPr>
        <p:sp>
          <p:nvSpPr>
            <p:cNvPr id="7" name="TextBox 7"/>
            <p:cNvSpPr txBox="1"/>
            <p:nvPr/>
          </p:nvSpPr>
          <p:spPr>
            <a:xfrm>
              <a:off x="0" y="-142875"/>
              <a:ext cx="10101673" cy="3021542"/>
            </a:xfrm>
            <a:prstGeom prst="rect">
              <a:avLst/>
            </a:prstGeom>
          </p:spPr>
          <p:txBody>
            <a:bodyPr lIns="0" tIns="0" rIns="0" bIns="0" rtlCol="0" anchor="t">
              <a:spAutoFit/>
            </a:bodyPr>
            <a:lstStyle/>
            <a:p>
              <a:pPr>
                <a:lnSpc>
                  <a:spcPts val="8520"/>
                </a:lnSpc>
              </a:pPr>
              <a:r>
                <a:rPr lang="en-US" sz="7100" dirty="0">
                  <a:solidFill>
                    <a:srgbClr val="EFF3F4"/>
                  </a:solidFill>
                  <a:latin typeface="Ringside 2" panose="020B0604020202020204" charset="0"/>
                  <a:cs typeface="Ringside 2" panose="020B0604020202020204" charset="0"/>
                </a:rPr>
                <a:t>Third Called Special Session</a:t>
              </a:r>
            </a:p>
          </p:txBody>
        </p:sp>
        <p:sp>
          <p:nvSpPr>
            <p:cNvPr id="8" name="TextBox 8"/>
            <p:cNvSpPr txBox="1"/>
            <p:nvPr/>
          </p:nvSpPr>
          <p:spPr>
            <a:xfrm>
              <a:off x="0" y="3404931"/>
              <a:ext cx="9492077" cy="657225"/>
            </a:xfrm>
            <a:prstGeom prst="rect">
              <a:avLst/>
            </a:prstGeom>
          </p:spPr>
          <p:txBody>
            <a:bodyPr lIns="0" tIns="0" rIns="0" bIns="0" rtlCol="0" anchor="t">
              <a:spAutoFit/>
            </a:bodyPr>
            <a:lstStyle/>
            <a:p>
              <a:pPr>
                <a:lnSpc>
                  <a:spcPts val="3840"/>
                </a:lnSpc>
              </a:pPr>
              <a:endParaRPr dirty="0"/>
            </a:p>
          </p:txBody>
        </p:sp>
        <p:sp>
          <p:nvSpPr>
            <p:cNvPr id="9" name="TextBox 9"/>
            <p:cNvSpPr txBox="1"/>
            <p:nvPr/>
          </p:nvSpPr>
          <p:spPr>
            <a:xfrm>
              <a:off x="0" y="5995205"/>
              <a:ext cx="9492077" cy="889132"/>
            </a:xfrm>
            <a:prstGeom prst="rect">
              <a:avLst/>
            </a:prstGeom>
          </p:spPr>
          <p:txBody>
            <a:bodyPr lIns="0" tIns="0" rIns="0" bIns="0" rtlCol="0" anchor="t">
              <a:spAutoFit/>
            </a:bodyPr>
            <a:lstStyle/>
            <a:p>
              <a:pPr>
                <a:lnSpc>
                  <a:spcPts val="5249"/>
                </a:lnSpc>
              </a:pPr>
              <a:r>
                <a:rPr lang="en-US" sz="3499" spc="69" dirty="0">
                  <a:solidFill>
                    <a:srgbClr val="EFF3F4"/>
                  </a:solidFill>
                  <a:latin typeface="Poppins Light"/>
                </a:rPr>
                <a:t>September 20 - October </a:t>
              </a:r>
              <a:r>
                <a:rPr lang="en-US" sz="3499" spc="69" dirty="0" smtClean="0">
                  <a:solidFill>
                    <a:srgbClr val="EFF3F4"/>
                  </a:solidFill>
                  <a:latin typeface="Poppins Light"/>
                </a:rPr>
                <a:t>18</a:t>
              </a:r>
              <a:endParaRPr lang="en-US" sz="3499" spc="69" dirty="0">
                <a:solidFill>
                  <a:srgbClr val="EFF3F4"/>
                </a:solidFill>
                <a:latin typeface="Poppins Light"/>
              </a:endParaRPr>
            </a:p>
          </p:txBody>
        </p:sp>
        <p:sp>
          <p:nvSpPr>
            <p:cNvPr id="10" name="AutoShape 10"/>
            <p:cNvSpPr/>
            <p:nvPr/>
          </p:nvSpPr>
          <p:spPr>
            <a:xfrm>
              <a:off x="0" y="4974167"/>
              <a:ext cx="1524000" cy="152400"/>
            </a:xfrm>
            <a:prstGeom prst="rect">
              <a:avLst/>
            </a:prstGeom>
            <a:solidFill>
              <a:srgbClr val="EFF3F4"/>
            </a:solidFill>
          </p:spPr>
        </p:sp>
      </p:grpSp>
      <p:sp>
        <p:nvSpPr>
          <p:cNvPr id="11" name="AutoShape 11"/>
          <p:cNvSpPr/>
          <p:nvPr/>
        </p:nvSpPr>
        <p:spPr>
          <a:xfrm>
            <a:off x="16293153" y="-1028700"/>
            <a:ext cx="1994847" cy="8942098"/>
          </a:xfrm>
          <a:prstGeom prst="rect">
            <a:avLst/>
          </a:prstGeom>
          <a:solidFill>
            <a:srgbClr val="1B75BC"/>
          </a:solidFill>
        </p:spPr>
      </p:sp>
      <p:pic>
        <p:nvPicPr>
          <p:cNvPr id="12" name="Picture 12"/>
          <p:cNvPicPr>
            <a:picLocks noChangeAspect="1"/>
          </p:cNvPicPr>
          <p:nvPr/>
        </p:nvPicPr>
        <p:blipFill>
          <a:blip r:embed="rId5"/>
          <a:srcRect/>
          <a:stretch>
            <a:fillRect/>
          </a:stretch>
        </p:blipFill>
        <p:spPr>
          <a:xfrm>
            <a:off x="16469772" y="8149460"/>
            <a:ext cx="1641609" cy="190999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7363" y="647700"/>
            <a:ext cx="14280243" cy="1143000"/>
          </a:xfrm>
        </p:spPr>
        <p:txBody>
          <a:bodyPr/>
          <a:lstStyle/>
          <a:p>
            <a:r>
              <a:rPr lang="en-US" dirty="0"/>
              <a:t>B</a:t>
            </a:r>
            <a:r>
              <a:rPr lang="en-US" dirty="0" smtClean="0"/>
              <a:t>ills passed in the 3</a:t>
            </a:r>
            <a:r>
              <a:rPr lang="en-US" baseline="30000" dirty="0" smtClean="0"/>
              <a:t>rd</a:t>
            </a:r>
            <a:r>
              <a:rPr lang="en-US" dirty="0" smtClean="0"/>
              <a:t> Special Session</a:t>
            </a:r>
            <a:endParaRPr lang="en-US" dirty="0"/>
          </a:p>
        </p:txBody>
      </p:sp>
      <p:sp>
        <p:nvSpPr>
          <p:cNvPr id="3" name="Content Placeholder 2"/>
          <p:cNvSpPr>
            <a:spLocks noGrp="1"/>
          </p:cNvSpPr>
          <p:nvPr>
            <p:ph idx="1"/>
          </p:nvPr>
        </p:nvSpPr>
        <p:spPr>
          <a:xfrm>
            <a:off x="1507362" y="2552700"/>
            <a:ext cx="14647037" cy="7239000"/>
          </a:xfrm>
        </p:spPr>
        <p:txBody>
          <a:bodyPr>
            <a:normAutofit/>
          </a:bodyPr>
          <a:lstStyle/>
          <a:p>
            <a:pPr>
              <a:spcAft>
                <a:spcPts val="1200"/>
              </a:spcAft>
            </a:pPr>
            <a:r>
              <a:rPr lang="en-US" b="1" dirty="0"/>
              <a:t>H</a:t>
            </a:r>
            <a:r>
              <a:rPr lang="en-US" b="1" dirty="0" smtClean="0"/>
              <a:t>B 1</a:t>
            </a:r>
            <a:r>
              <a:rPr lang="en-US" dirty="0"/>
              <a:t> (</a:t>
            </a:r>
            <a:r>
              <a:rPr lang="en-US" dirty="0" smtClean="0"/>
              <a:t>Hunter/Huffman), new Texas House map</a:t>
            </a:r>
          </a:p>
          <a:p>
            <a:pPr>
              <a:spcAft>
                <a:spcPts val="1200"/>
              </a:spcAft>
            </a:pPr>
            <a:r>
              <a:rPr lang="en-US" b="1" dirty="0" smtClean="0"/>
              <a:t>SB 4 </a:t>
            </a:r>
            <a:r>
              <a:rPr lang="en-US" dirty="0" smtClean="0"/>
              <a:t>(Huffman/Hunter), new Texas Senate map</a:t>
            </a:r>
          </a:p>
          <a:p>
            <a:pPr>
              <a:spcAft>
                <a:spcPts val="1200"/>
              </a:spcAft>
            </a:pPr>
            <a:r>
              <a:rPr lang="en-US" b="1" dirty="0" smtClean="0"/>
              <a:t>SB 6</a:t>
            </a:r>
            <a:r>
              <a:rPr lang="en-US" dirty="0"/>
              <a:t> (Huffman/Hunter), new </a:t>
            </a:r>
            <a:r>
              <a:rPr lang="en-US" dirty="0" smtClean="0"/>
              <a:t>US Congressional map for Texas</a:t>
            </a:r>
            <a:endParaRPr lang="en-US" dirty="0"/>
          </a:p>
          <a:p>
            <a:pPr>
              <a:spcAft>
                <a:spcPts val="1200"/>
              </a:spcAft>
            </a:pPr>
            <a:r>
              <a:rPr lang="en-US" b="1" dirty="0" smtClean="0"/>
              <a:t>SB </a:t>
            </a:r>
            <a:r>
              <a:rPr lang="en-US" b="1" dirty="0"/>
              <a:t>7</a:t>
            </a:r>
            <a:r>
              <a:rPr lang="en-US" dirty="0"/>
              <a:t> (</a:t>
            </a:r>
            <a:r>
              <a:rPr lang="en-US" dirty="0" smtClean="0"/>
              <a:t>Huffman/Hunter), new SBOE map</a:t>
            </a:r>
            <a:endParaRPr lang="en-US" dirty="0"/>
          </a:p>
          <a:p>
            <a:pPr>
              <a:spcAft>
                <a:spcPts val="1200"/>
              </a:spcAft>
            </a:pPr>
            <a:r>
              <a:rPr lang="en-US" b="1" dirty="0" smtClean="0"/>
              <a:t>SB 5</a:t>
            </a:r>
            <a:r>
              <a:rPr lang="en-US" dirty="0"/>
              <a:t> </a:t>
            </a:r>
            <a:r>
              <a:rPr lang="en-US" dirty="0" smtClean="0"/>
              <a:t>(Lucio/Patterson) -</a:t>
            </a:r>
            <a:r>
              <a:rPr lang="en-US" dirty="0"/>
              <a:t> </a:t>
            </a:r>
            <a:r>
              <a:rPr lang="en-US" dirty="0" smtClean="0"/>
              <a:t>penalties for unlawful restraint of dog</a:t>
            </a:r>
            <a:endParaRPr lang="en-US" dirty="0"/>
          </a:p>
          <a:p>
            <a:pPr>
              <a:spcAft>
                <a:spcPts val="1200"/>
              </a:spcAft>
            </a:pPr>
            <a:r>
              <a:rPr lang="en-US" b="1" dirty="0" smtClean="0"/>
              <a:t>SB 52</a:t>
            </a:r>
            <a:r>
              <a:rPr lang="en-US" dirty="0"/>
              <a:t> </a:t>
            </a:r>
            <a:r>
              <a:rPr lang="en-US" dirty="0" smtClean="0"/>
              <a:t>(Creighton/</a:t>
            </a:r>
            <a:r>
              <a:rPr lang="en-US" dirty="0" err="1" smtClean="0"/>
              <a:t>Bonnen</a:t>
            </a:r>
            <a:r>
              <a:rPr lang="en-US" dirty="0" smtClean="0"/>
              <a:t>), $600 million in Tuition Revenue Bonds for higher education</a:t>
            </a:r>
            <a:endParaRPr lang="en-US" dirty="0"/>
          </a:p>
        </p:txBody>
      </p:sp>
    </p:spTree>
    <p:extLst>
      <p:ext uri="{BB962C8B-B14F-4D97-AF65-F5344CB8AC3E}">
        <p14:creationId xmlns:p14="http://schemas.microsoft.com/office/powerpoint/2010/main" val="1619072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7363" y="647700"/>
            <a:ext cx="14280243" cy="1143000"/>
          </a:xfrm>
        </p:spPr>
        <p:txBody>
          <a:bodyPr/>
          <a:lstStyle/>
          <a:p>
            <a:r>
              <a:rPr lang="en-US" dirty="0" smtClean="0"/>
              <a:t>Education/school finance bills passed in </a:t>
            </a:r>
            <a:br>
              <a:rPr lang="en-US" dirty="0" smtClean="0"/>
            </a:br>
            <a:r>
              <a:rPr lang="en-US" dirty="0" smtClean="0"/>
              <a:t>3</a:t>
            </a:r>
            <a:r>
              <a:rPr lang="en-US" baseline="30000" dirty="0" smtClean="0"/>
              <a:t>rd</a:t>
            </a:r>
            <a:r>
              <a:rPr lang="en-US" dirty="0" smtClean="0"/>
              <a:t> Special Session</a:t>
            </a:r>
            <a:endParaRPr lang="en-US" dirty="0"/>
          </a:p>
        </p:txBody>
      </p:sp>
      <p:sp>
        <p:nvSpPr>
          <p:cNvPr id="3" name="Content Placeholder 2"/>
          <p:cNvSpPr>
            <a:spLocks noGrp="1"/>
          </p:cNvSpPr>
          <p:nvPr>
            <p:ph idx="1"/>
          </p:nvPr>
        </p:nvSpPr>
        <p:spPr>
          <a:xfrm>
            <a:off x="1507363" y="2552700"/>
            <a:ext cx="13525500" cy="7239000"/>
          </a:xfrm>
        </p:spPr>
        <p:txBody>
          <a:bodyPr>
            <a:normAutofit/>
          </a:bodyPr>
          <a:lstStyle/>
          <a:p>
            <a:pPr>
              <a:spcBef>
                <a:spcPts val="1800"/>
              </a:spcBef>
              <a:spcAft>
                <a:spcPts val="1800"/>
              </a:spcAft>
            </a:pPr>
            <a:r>
              <a:rPr lang="en-US" b="1" dirty="0" smtClean="0"/>
              <a:t>SB </a:t>
            </a:r>
            <a:r>
              <a:rPr lang="en-US" b="1" dirty="0"/>
              <a:t>8</a:t>
            </a:r>
            <a:r>
              <a:rPr lang="en-US" dirty="0"/>
              <a:t> </a:t>
            </a:r>
            <a:r>
              <a:rPr lang="en-US" dirty="0" smtClean="0"/>
              <a:t>(Nelson/</a:t>
            </a:r>
            <a:r>
              <a:rPr lang="en-US" dirty="0" err="1" smtClean="0"/>
              <a:t>Bonnen</a:t>
            </a:r>
            <a:r>
              <a:rPr lang="en-US" dirty="0" smtClean="0"/>
              <a:t>), Appropriation of $13.3 billion in federal funds, including $500 million for broadband and $286 million for TRS-Care and </a:t>
            </a:r>
            <a:r>
              <a:rPr lang="en-US" dirty="0" err="1" smtClean="0"/>
              <a:t>TRSActiveCare</a:t>
            </a:r>
            <a:endParaRPr lang="en-US" dirty="0" smtClean="0"/>
          </a:p>
          <a:p>
            <a:pPr>
              <a:spcBef>
                <a:spcPts val="1800"/>
              </a:spcBef>
              <a:spcAft>
                <a:spcPts val="1800"/>
              </a:spcAft>
            </a:pPr>
            <a:r>
              <a:rPr lang="en-US" b="1" dirty="0"/>
              <a:t>H</a:t>
            </a:r>
            <a:r>
              <a:rPr lang="en-US" b="1" dirty="0" smtClean="0"/>
              <a:t>B 25</a:t>
            </a:r>
            <a:r>
              <a:rPr lang="en-US" dirty="0"/>
              <a:t> </a:t>
            </a:r>
            <a:r>
              <a:rPr lang="en-US" dirty="0" smtClean="0"/>
              <a:t>(Swanson/Perry), UIL athletic participation to be based on participant’s sex at birth</a:t>
            </a:r>
            <a:endParaRPr lang="en-US" dirty="0"/>
          </a:p>
          <a:p>
            <a:pPr>
              <a:spcBef>
                <a:spcPts val="1800"/>
              </a:spcBef>
              <a:spcAft>
                <a:spcPts val="1800"/>
              </a:spcAft>
            </a:pPr>
            <a:r>
              <a:rPr lang="en-US" b="1" dirty="0"/>
              <a:t>SB </a:t>
            </a:r>
            <a:r>
              <a:rPr lang="en-US" b="1" dirty="0" smtClean="0"/>
              <a:t>1/SJR 2</a:t>
            </a:r>
            <a:r>
              <a:rPr lang="en-US" dirty="0"/>
              <a:t> (</a:t>
            </a:r>
            <a:r>
              <a:rPr lang="en-US" dirty="0" smtClean="0"/>
              <a:t>Bettencourt/Meyer</a:t>
            </a:r>
            <a:r>
              <a:rPr lang="en-US" dirty="0"/>
              <a:t>), proposed constitutional amendment increased </a:t>
            </a:r>
            <a:r>
              <a:rPr lang="en-US" dirty="0" smtClean="0"/>
              <a:t>homestead exemption for school property taxes to $40K, with hold harmless for schools</a:t>
            </a:r>
          </a:p>
        </p:txBody>
      </p:sp>
    </p:spTree>
    <p:extLst>
      <p:ext uri="{BB962C8B-B14F-4D97-AF65-F5344CB8AC3E}">
        <p14:creationId xmlns:p14="http://schemas.microsoft.com/office/powerpoint/2010/main" val="1895823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190500"/>
            <a:ext cx="10863020" cy="769441"/>
          </a:xfrm>
          <a:prstGeom prst="rect">
            <a:avLst/>
          </a:prstGeom>
          <a:noFill/>
        </p:spPr>
        <p:txBody>
          <a:bodyPr wrap="square" rtlCol="0">
            <a:spAutoFit/>
          </a:bodyPr>
          <a:lstStyle/>
          <a:p>
            <a:pPr algn="r"/>
            <a:r>
              <a:rPr lang="en-US" sz="4400" b="1" dirty="0" smtClean="0"/>
              <a:t>Lt. Governor Dan Patrick’s 31 Priorities</a:t>
            </a:r>
            <a:endParaRPr lang="en-US" sz="4400" b="1" dirty="0"/>
          </a:p>
        </p:txBody>
      </p:sp>
      <p:sp>
        <p:nvSpPr>
          <p:cNvPr id="4" name="TextBox 3"/>
          <p:cNvSpPr txBox="1"/>
          <p:nvPr/>
        </p:nvSpPr>
        <p:spPr>
          <a:xfrm>
            <a:off x="457200" y="2095500"/>
            <a:ext cx="10591800" cy="7478970"/>
          </a:xfrm>
          <a:prstGeom prst="rect">
            <a:avLst/>
          </a:prstGeom>
          <a:noFill/>
        </p:spPr>
        <p:txBody>
          <a:bodyPr wrap="square" rtlCol="0">
            <a:spAutoFit/>
          </a:bodyPr>
          <a:lstStyle/>
          <a:p>
            <a:r>
              <a:rPr lang="en-US" sz="2400" dirty="0"/>
              <a:t>SB 1 – The State Budget</a:t>
            </a:r>
          </a:p>
          <a:p>
            <a:r>
              <a:rPr lang="en-US" sz="2400" dirty="0"/>
              <a:t>SB 2 – ERCOT Reform</a:t>
            </a:r>
          </a:p>
          <a:p>
            <a:r>
              <a:rPr lang="en-US" sz="2400" dirty="0"/>
              <a:t>SB 3 – Power Grid Stability</a:t>
            </a:r>
          </a:p>
          <a:p>
            <a:r>
              <a:rPr lang="en-US" sz="2400" dirty="0"/>
              <a:t>SB 4 – Star Spangled Banner Protection Act</a:t>
            </a:r>
          </a:p>
          <a:p>
            <a:r>
              <a:rPr lang="en-US" sz="2400" dirty="0"/>
              <a:t>SB 5 (HB 5) – Statewide Broadband Access</a:t>
            </a:r>
          </a:p>
          <a:p>
            <a:r>
              <a:rPr lang="en-US" sz="2400" dirty="0"/>
              <a:t>SB 6 – Pandemic Liability Protection Act</a:t>
            </a:r>
          </a:p>
          <a:p>
            <a:r>
              <a:rPr lang="en-US" sz="2400" dirty="0"/>
              <a:t>SB 8 – The Heartbeat Bill</a:t>
            </a:r>
          </a:p>
          <a:p>
            <a:r>
              <a:rPr lang="en-US" sz="2400" dirty="0"/>
              <a:t>SB 9 (HB 1280) – Abortion Ban Trigger</a:t>
            </a:r>
          </a:p>
          <a:p>
            <a:r>
              <a:rPr lang="en-US" sz="2400" dirty="0"/>
              <a:t>SB 13 – Oil &amp; Gas Investment Protection</a:t>
            </a:r>
          </a:p>
          <a:p>
            <a:r>
              <a:rPr lang="en-US" sz="2400" dirty="0"/>
              <a:t>SB 15 – Ban Sale of Personal Data from Certain State Agencies</a:t>
            </a:r>
          </a:p>
          <a:p>
            <a:r>
              <a:rPr lang="en-US" sz="2400" dirty="0"/>
              <a:t>SB 17 (HB 19) – Protect Texas Trucking</a:t>
            </a:r>
          </a:p>
          <a:p>
            <a:r>
              <a:rPr lang="en-US" sz="2400" dirty="0"/>
              <a:t>SB 18 (HB 1500) – Protect Second Amendment Businesses</a:t>
            </a:r>
          </a:p>
          <a:p>
            <a:r>
              <a:rPr lang="en-US" sz="2400" dirty="0"/>
              <a:t>SB 19 – Stop Corporate Gun Boycotts</a:t>
            </a:r>
          </a:p>
          <a:p>
            <a:r>
              <a:rPr lang="en-US" sz="2400" dirty="0"/>
              <a:t>SB 20 – Second Amendment Protections for Travelers</a:t>
            </a:r>
          </a:p>
          <a:p>
            <a:r>
              <a:rPr lang="en-US" sz="2400" dirty="0"/>
              <a:t>SB 22 – First Responders Pandemic Care Act</a:t>
            </a:r>
          </a:p>
          <a:p>
            <a:r>
              <a:rPr lang="en-US" sz="2400" dirty="0"/>
              <a:t>SB 23 – Stop Local Police Defunding</a:t>
            </a:r>
          </a:p>
          <a:p>
            <a:r>
              <a:rPr lang="en-US" sz="2400" dirty="0"/>
              <a:t>SB 24 – Law Enforcement Transparency Act</a:t>
            </a:r>
          </a:p>
          <a:p>
            <a:r>
              <a:rPr lang="en-US" sz="2400" dirty="0"/>
              <a:t>SB 25 – Family Nursing Home Visitation Rights</a:t>
            </a:r>
          </a:p>
          <a:p>
            <a:r>
              <a:rPr lang="en-US" sz="2400" dirty="0"/>
              <a:t>SB 26 (HB 1239) – Protect Our Freedom to Worship</a:t>
            </a:r>
          </a:p>
          <a:p>
            <a:r>
              <a:rPr lang="en-US" sz="2400" dirty="0"/>
              <a:t>SB 30 – Remove Racist Restrictions from Real Estate </a:t>
            </a:r>
            <a:r>
              <a:rPr lang="en-US" sz="2400" dirty="0" smtClean="0"/>
              <a:t>Deeds</a:t>
            </a:r>
            <a:endParaRPr lang="en-US" sz="2800" dirty="0"/>
          </a:p>
        </p:txBody>
      </p:sp>
      <p:sp>
        <p:nvSpPr>
          <p:cNvPr id="5" name="TextBox 4"/>
          <p:cNvSpPr txBox="1"/>
          <p:nvPr/>
        </p:nvSpPr>
        <p:spPr>
          <a:xfrm>
            <a:off x="457200" y="1257300"/>
            <a:ext cx="8305800" cy="830997"/>
          </a:xfrm>
          <a:prstGeom prst="rect">
            <a:avLst/>
          </a:prstGeom>
          <a:noFill/>
        </p:spPr>
        <p:txBody>
          <a:bodyPr wrap="square" rtlCol="0">
            <a:spAutoFit/>
          </a:bodyPr>
          <a:lstStyle/>
          <a:p>
            <a:r>
              <a:rPr lang="en-US" sz="4800" u="sng" dirty="0" smtClean="0"/>
              <a:t>Passed in 87R</a:t>
            </a:r>
            <a:endParaRPr lang="en-US" sz="4800" u="sng" dirty="0"/>
          </a:p>
        </p:txBody>
      </p:sp>
      <p:pic>
        <p:nvPicPr>
          <p:cNvPr id="5122" name="Picture 2" descr="Checkmark High Res Stock Image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1699" t="14649" r="18111" b="20176"/>
          <a:stretch/>
        </p:blipFill>
        <p:spPr bwMode="auto">
          <a:xfrm>
            <a:off x="4038600" y="1021497"/>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877300" y="2459523"/>
            <a:ext cx="7924800" cy="2092881"/>
          </a:xfrm>
          <a:prstGeom prst="rect">
            <a:avLst/>
          </a:prstGeom>
          <a:noFill/>
        </p:spPr>
        <p:txBody>
          <a:bodyPr wrap="square" rtlCol="0">
            <a:spAutoFit/>
          </a:bodyPr>
          <a:lstStyle/>
          <a:p>
            <a:r>
              <a:rPr lang="en-US" sz="2800" dirty="0"/>
              <a:t>SB </a:t>
            </a:r>
            <a:r>
              <a:rPr lang="en-US" sz="2800" dirty="0" smtClean="0"/>
              <a:t>1 </a:t>
            </a:r>
            <a:r>
              <a:rPr lang="en-US" sz="2800" dirty="0"/>
              <a:t>– Election &amp; Ballot Security</a:t>
            </a:r>
          </a:p>
          <a:p>
            <a:r>
              <a:rPr lang="en-US" sz="2800" dirty="0" smtClean="0"/>
              <a:t>HB 20 </a:t>
            </a:r>
            <a:r>
              <a:rPr lang="en-US" sz="2800" dirty="0"/>
              <a:t>– Protect Free Speech on Social Media</a:t>
            </a:r>
          </a:p>
          <a:p>
            <a:r>
              <a:rPr lang="en-US" sz="2800" dirty="0" smtClean="0"/>
              <a:t>SB </a:t>
            </a:r>
            <a:r>
              <a:rPr lang="en-US" sz="2800" dirty="0"/>
              <a:t>6</a:t>
            </a:r>
            <a:r>
              <a:rPr lang="en-US" sz="2800" dirty="0" smtClean="0"/>
              <a:t> </a:t>
            </a:r>
            <a:r>
              <a:rPr lang="en-US" sz="2800" dirty="0"/>
              <a:t>– Bail Reform</a:t>
            </a:r>
          </a:p>
          <a:p>
            <a:r>
              <a:rPr lang="en-US" sz="2800" dirty="0"/>
              <a:t>SB </a:t>
            </a:r>
            <a:r>
              <a:rPr lang="en-US" sz="2800" dirty="0" smtClean="0"/>
              <a:t>15 </a:t>
            </a:r>
            <a:r>
              <a:rPr lang="en-US" sz="2800" dirty="0"/>
              <a:t>– Expanding Virtual Learning </a:t>
            </a:r>
            <a:endParaRPr lang="en-US" sz="2800" dirty="0" smtClean="0"/>
          </a:p>
          <a:p>
            <a:endParaRPr lang="en-US" dirty="0"/>
          </a:p>
        </p:txBody>
      </p:sp>
      <p:sp>
        <p:nvSpPr>
          <p:cNvPr id="8" name="TextBox 7"/>
          <p:cNvSpPr txBox="1"/>
          <p:nvPr/>
        </p:nvSpPr>
        <p:spPr>
          <a:xfrm>
            <a:off x="8877300" y="1455003"/>
            <a:ext cx="8305800" cy="830997"/>
          </a:xfrm>
          <a:prstGeom prst="rect">
            <a:avLst/>
          </a:prstGeom>
          <a:noFill/>
        </p:spPr>
        <p:txBody>
          <a:bodyPr wrap="square" rtlCol="0">
            <a:spAutoFit/>
          </a:bodyPr>
          <a:lstStyle/>
          <a:p>
            <a:r>
              <a:rPr lang="en-US" sz="4800" u="sng" dirty="0" smtClean="0"/>
              <a:t>Passed in 2</a:t>
            </a:r>
            <a:r>
              <a:rPr lang="en-US" sz="4800" u="sng" baseline="30000" dirty="0" smtClean="0"/>
              <a:t>nd</a:t>
            </a:r>
            <a:r>
              <a:rPr lang="en-US" sz="4800" u="sng" dirty="0" smtClean="0"/>
              <a:t> Special</a:t>
            </a:r>
            <a:endParaRPr lang="en-US" sz="4800" u="sng" dirty="0"/>
          </a:p>
        </p:txBody>
      </p:sp>
      <p:sp>
        <p:nvSpPr>
          <p:cNvPr id="7" name="Multiply 6"/>
          <p:cNvSpPr/>
          <p:nvPr/>
        </p:nvSpPr>
        <p:spPr>
          <a:xfrm>
            <a:off x="13758620" y="5711037"/>
            <a:ext cx="2519120" cy="2209800"/>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792430" y="6460479"/>
            <a:ext cx="8305800" cy="830997"/>
          </a:xfrm>
          <a:prstGeom prst="rect">
            <a:avLst/>
          </a:prstGeom>
          <a:noFill/>
        </p:spPr>
        <p:txBody>
          <a:bodyPr wrap="square" rtlCol="0">
            <a:spAutoFit/>
          </a:bodyPr>
          <a:lstStyle/>
          <a:p>
            <a:r>
              <a:rPr lang="en-US" sz="4800" u="sng" dirty="0" smtClean="0"/>
              <a:t>Failed to Pass</a:t>
            </a:r>
            <a:endParaRPr lang="en-US" sz="4800" u="sng" dirty="0"/>
          </a:p>
        </p:txBody>
      </p:sp>
      <p:pic>
        <p:nvPicPr>
          <p:cNvPr id="10" name="Picture 2" descr="Checkmark High Res Stock Image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1699" t="14649" r="18111" b="20176"/>
          <a:stretch/>
        </p:blipFill>
        <p:spPr bwMode="auto">
          <a:xfrm>
            <a:off x="14021122" y="800560"/>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751651" y="7389255"/>
            <a:ext cx="6972300" cy="2523768"/>
          </a:xfrm>
          <a:prstGeom prst="rect">
            <a:avLst/>
          </a:prstGeom>
          <a:noFill/>
        </p:spPr>
        <p:txBody>
          <a:bodyPr wrap="square" rtlCol="0">
            <a:spAutoFit/>
          </a:bodyPr>
          <a:lstStyle/>
          <a:p>
            <a:pPr marL="514350" indent="-514350">
              <a:buFont typeface="+mj-lt"/>
              <a:buAutoNum type="arabicPeriod"/>
            </a:pPr>
            <a:r>
              <a:rPr lang="en-US" sz="2800" dirty="0" smtClean="0"/>
              <a:t>Stop </a:t>
            </a:r>
            <a:r>
              <a:rPr lang="en-US" sz="2800" dirty="0"/>
              <a:t>Taxpayer Funded Lobbying</a:t>
            </a:r>
          </a:p>
          <a:p>
            <a:pPr marL="514350" indent="-514350">
              <a:buFont typeface="+mj-lt"/>
              <a:buAutoNum type="arabicPeriod"/>
            </a:pPr>
            <a:r>
              <a:rPr lang="en-US" sz="2800" dirty="0" smtClean="0"/>
              <a:t>Appellate </a:t>
            </a:r>
            <a:r>
              <a:rPr lang="en-US" sz="2800" dirty="0"/>
              <a:t>Court </a:t>
            </a:r>
            <a:r>
              <a:rPr lang="en-US" sz="2800" dirty="0" smtClean="0"/>
              <a:t>Reorganization</a:t>
            </a:r>
          </a:p>
          <a:p>
            <a:pPr marL="514350" indent="-514350">
              <a:buFont typeface="+mj-lt"/>
              <a:buAutoNum type="arabicPeriod"/>
            </a:pPr>
            <a:r>
              <a:rPr lang="en-US" sz="2800" dirty="0" smtClean="0"/>
              <a:t>Business </a:t>
            </a:r>
            <a:r>
              <a:rPr lang="en-US" sz="2800" dirty="0"/>
              <a:t>Freedom and Uniformity Act</a:t>
            </a:r>
          </a:p>
          <a:p>
            <a:pPr marL="514350" indent="-514350">
              <a:buFont typeface="+mj-lt"/>
              <a:buAutoNum type="arabicPeriod"/>
            </a:pPr>
            <a:r>
              <a:rPr lang="en-US" sz="2800" dirty="0" smtClean="0"/>
              <a:t>Protect </a:t>
            </a:r>
            <a:r>
              <a:rPr lang="en-US" sz="2800" dirty="0"/>
              <a:t>State-held Personal </a:t>
            </a:r>
            <a:r>
              <a:rPr lang="en-US" sz="2800" dirty="0" smtClean="0"/>
              <a:t>Data</a:t>
            </a:r>
            <a:endParaRPr lang="en-US" sz="2800" dirty="0"/>
          </a:p>
          <a:p>
            <a:pPr marL="514350" indent="-514350">
              <a:buFont typeface="+mj-lt"/>
              <a:buAutoNum type="arabicPeriod"/>
            </a:pPr>
            <a:r>
              <a:rPr lang="en-US" sz="2800" dirty="0" smtClean="0"/>
              <a:t>Charter </a:t>
            </a:r>
            <a:r>
              <a:rPr lang="en-US" sz="2800" dirty="0"/>
              <a:t>School Equity Act</a:t>
            </a:r>
          </a:p>
          <a:p>
            <a:endParaRPr lang="en-US" dirty="0"/>
          </a:p>
        </p:txBody>
      </p:sp>
      <p:sp>
        <p:nvSpPr>
          <p:cNvPr id="12" name="TextBox 11"/>
          <p:cNvSpPr txBox="1"/>
          <p:nvPr/>
        </p:nvSpPr>
        <p:spPr>
          <a:xfrm>
            <a:off x="8792430" y="4326879"/>
            <a:ext cx="8305800" cy="830997"/>
          </a:xfrm>
          <a:prstGeom prst="rect">
            <a:avLst/>
          </a:prstGeom>
          <a:noFill/>
        </p:spPr>
        <p:txBody>
          <a:bodyPr wrap="square" rtlCol="0">
            <a:spAutoFit/>
          </a:bodyPr>
          <a:lstStyle/>
          <a:p>
            <a:r>
              <a:rPr lang="en-US" sz="4800" u="sng" dirty="0" smtClean="0"/>
              <a:t>Passed in 3</a:t>
            </a:r>
            <a:r>
              <a:rPr lang="en-US" sz="4800" u="sng" baseline="30000" dirty="0" smtClean="0"/>
              <a:t>rd</a:t>
            </a:r>
            <a:r>
              <a:rPr lang="en-US" sz="4800" u="sng" dirty="0" smtClean="0"/>
              <a:t> Special</a:t>
            </a:r>
            <a:endParaRPr lang="en-US" sz="4800" u="sng" dirty="0"/>
          </a:p>
        </p:txBody>
      </p:sp>
      <p:pic>
        <p:nvPicPr>
          <p:cNvPr id="13" name="Picture 2" descr="Checkmark High Res Stock Image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1699" t="14649" r="18111" b="20176"/>
          <a:stretch/>
        </p:blipFill>
        <p:spPr bwMode="auto">
          <a:xfrm>
            <a:off x="14144140" y="3699678"/>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877300" y="5157876"/>
            <a:ext cx="5829300" cy="1231106"/>
          </a:xfrm>
          <a:prstGeom prst="rect">
            <a:avLst/>
          </a:prstGeom>
          <a:noFill/>
        </p:spPr>
        <p:txBody>
          <a:bodyPr wrap="square" rtlCol="0">
            <a:spAutoFit/>
          </a:bodyPr>
          <a:lstStyle/>
          <a:p>
            <a:r>
              <a:rPr lang="en-US" sz="2800" dirty="0" smtClean="0"/>
              <a:t>HB 25 - Fair </a:t>
            </a:r>
            <a:r>
              <a:rPr lang="en-US" sz="2800" dirty="0"/>
              <a:t>Sports for Women &amp; Girls</a:t>
            </a:r>
          </a:p>
          <a:p>
            <a:r>
              <a:rPr lang="en-US" sz="2800" dirty="0" smtClean="0"/>
              <a:t>SB 4 - Senate </a:t>
            </a:r>
            <a:r>
              <a:rPr lang="en-US" sz="2800" dirty="0"/>
              <a:t>Redistricting Act</a:t>
            </a:r>
          </a:p>
          <a:p>
            <a:endParaRPr lang="en-US" dirty="0"/>
          </a:p>
        </p:txBody>
      </p:sp>
    </p:spTree>
    <p:extLst>
      <p:ext uri="{BB962C8B-B14F-4D97-AF65-F5344CB8AC3E}">
        <p14:creationId xmlns:p14="http://schemas.microsoft.com/office/powerpoint/2010/main" val="11771549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99" y="723900"/>
            <a:ext cx="13518243" cy="1143000"/>
          </a:xfrm>
        </p:spPr>
        <p:txBody>
          <a:bodyPr/>
          <a:lstStyle/>
          <a:p>
            <a:r>
              <a:rPr lang="en-US" dirty="0" smtClean="0"/>
              <a:t>Property Tax Relief</a:t>
            </a:r>
            <a:br>
              <a:rPr lang="en-US" dirty="0" smtClean="0"/>
            </a:br>
            <a:r>
              <a:rPr lang="en-US" sz="4800" b="0" dirty="0" smtClean="0"/>
              <a:t>SB 1 (Bettencourt/Meyer)</a:t>
            </a:r>
            <a:endParaRPr lang="en-US" b="0" dirty="0"/>
          </a:p>
        </p:txBody>
      </p:sp>
      <p:sp>
        <p:nvSpPr>
          <p:cNvPr id="5" name="Content Placeholder 4"/>
          <p:cNvSpPr>
            <a:spLocks noGrp="1"/>
          </p:cNvSpPr>
          <p:nvPr>
            <p:ph idx="1"/>
          </p:nvPr>
        </p:nvSpPr>
        <p:spPr>
          <a:xfrm>
            <a:off x="1521341" y="3238500"/>
            <a:ext cx="6723679" cy="6904074"/>
          </a:xfrm>
        </p:spPr>
        <p:txBody>
          <a:bodyPr>
            <a:normAutofit fontScale="92500" lnSpcReduction="20000"/>
          </a:bodyPr>
          <a:lstStyle/>
          <a:p>
            <a:pPr>
              <a:spcAft>
                <a:spcPts val="1200"/>
              </a:spcAft>
            </a:pPr>
            <a:r>
              <a:rPr lang="en-US" dirty="0" smtClean="0"/>
              <a:t>Reduced </a:t>
            </a:r>
            <a:r>
              <a:rPr lang="en-US" dirty="0"/>
              <a:t>all MCRs by </a:t>
            </a:r>
            <a:r>
              <a:rPr lang="en-US" dirty="0" smtClean="0"/>
              <a:t>about 6 </a:t>
            </a:r>
            <a:r>
              <a:rPr lang="en-US" dirty="0"/>
              <a:t>cents in </a:t>
            </a:r>
            <a:r>
              <a:rPr lang="en-US" dirty="0" smtClean="0"/>
              <a:t>2022, with rates reverting back following year</a:t>
            </a:r>
          </a:p>
          <a:p>
            <a:pPr>
              <a:spcAft>
                <a:spcPts val="1200"/>
              </a:spcAft>
            </a:pPr>
            <a:r>
              <a:rPr lang="en-US" dirty="0" smtClean="0"/>
              <a:t>Prohibited VATR Elections in 2022</a:t>
            </a:r>
            <a:endParaRPr lang="en-US" dirty="0"/>
          </a:p>
          <a:p>
            <a:r>
              <a:rPr lang="en-US" dirty="0"/>
              <a:t>A</a:t>
            </a:r>
            <a:r>
              <a:rPr lang="en-US" dirty="0" smtClean="0"/>
              <a:t>dded new </a:t>
            </a:r>
            <a:r>
              <a:rPr lang="en-US" dirty="0"/>
              <a:t>language </a:t>
            </a:r>
            <a:r>
              <a:rPr lang="en-US" u="sng" dirty="0"/>
              <a:t>on </a:t>
            </a:r>
            <a:r>
              <a:rPr lang="en-US" u="sng" dirty="0" smtClean="0"/>
              <a:t>the ballot</a:t>
            </a:r>
            <a:r>
              <a:rPr lang="en-US" dirty="0" smtClean="0"/>
              <a:t> </a:t>
            </a:r>
            <a:r>
              <a:rPr lang="en-US" dirty="0"/>
              <a:t>comparing rate if TRE </a:t>
            </a:r>
            <a:r>
              <a:rPr lang="en-US" dirty="0" smtClean="0"/>
              <a:t>passed vs. </a:t>
            </a:r>
            <a:r>
              <a:rPr lang="en-US" dirty="0"/>
              <a:t>if it does not </a:t>
            </a:r>
            <a:r>
              <a:rPr lang="en-US" dirty="0" smtClean="0"/>
              <a:t>pass</a:t>
            </a:r>
          </a:p>
          <a:p>
            <a:pPr marL="800100" lvl="2" indent="0">
              <a:buNone/>
            </a:pPr>
            <a:r>
              <a:rPr lang="en-US" sz="3200" i="1" dirty="0" smtClean="0"/>
              <a:t>“If </a:t>
            </a:r>
            <a:r>
              <a:rPr lang="en-US" sz="3200" i="1" dirty="0"/>
              <a:t>the adopted tax rate is not ratified, the (name of school district) may not adopt a tax rate that exceeds ____ (insert the school district ’s voter-approval tax rate)." </a:t>
            </a:r>
          </a:p>
          <a:p>
            <a:endParaRPr lang="en-US" dirty="0"/>
          </a:p>
        </p:txBody>
      </p:sp>
      <p:sp>
        <p:nvSpPr>
          <p:cNvPr id="3" name="TextBox 2"/>
          <p:cNvSpPr txBox="1"/>
          <p:nvPr/>
        </p:nvSpPr>
        <p:spPr>
          <a:xfrm>
            <a:off x="1485899" y="2247900"/>
            <a:ext cx="6759121" cy="707886"/>
          </a:xfrm>
          <a:prstGeom prst="rect">
            <a:avLst/>
          </a:prstGeom>
          <a:solidFill>
            <a:srgbClr val="C00000"/>
          </a:solidFill>
        </p:spPr>
        <p:txBody>
          <a:bodyPr wrap="square" rtlCol="0">
            <a:spAutoFit/>
          </a:bodyPr>
          <a:lstStyle/>
          <a:p>
            <a:pPr algn="ctr"/>
            <a:r>
              <a:rPr lang="en-US" sz="4000" b="1" dirty="0" smtClean="0">
                <a:solidFill>
                  <a:schemeClr val="bg1"/>
                </a:solidFill>
              </a:rPr>
              <a:t>SENATE VERSION</a:t>
            </a:r>
            <a:endParaRPr lang="en-US" sz="4000" b="1" dirty="0">
              <a:solidFill>
                <a:schemeClr val="bg1"/>
              </a:solidFill>
            </a:endParaRPr>
          </a:p>
        </p:txBody>
      </p:sp>
      <p:sp>
        <p:nvSpPr>
          <p:cNvPr id="6" name="TextBox 5"/>
          <p:cNvSpPr txBox="1"/>
          <p:nvPr/>
        </p:nvSpPr>
        <p:spPr>
          <a:xfrm>
            <a:off x="8915400" y="2226570"/>
            <a:ext cx="6759121" cy="707886"/>
          </a:xfrm>
          <a:prstGeom prst="rect">
            <a:avLst/>
          </a:prstGeom>
          <a:solidFill>
            <a:srgbClr val="C00000"/>
          </a:solidFill>
        </p:spPr>
        <p:txBody>
          <a:bodyPr wrap="square" rtlCol="0">
            <a:spAutoFit/>
          </a:bodyPr>
          <a:lstStyle/>
          <a:p>
            <a:pPr algn="ctr"/>
            <a:r>
              <a:rPr lang="en-US" sz="4000" b="1" dirty="0" smtClean="0">
                <a:solidFill>
                  <a:schemeClr val="bg1"/>
                </a:solidFill>
              </a:rPr>
              <a:t>HOUSE VERSION</a:t>
            </a:r>
            <a:endParaRPr lang="en-US" sz="4000" b="1" dirty="0">
              <a:solidFill>
                <a:schemeClr val="bg1"/>
              </a:solidFill>
            </a:endParaRPr>
          </a:p>
        </p:txBody>
      </p:sp>
      <p:sp>
        <p:nvSpPr>
          <p:cNvPr id="7" name="Content Placeholder 4"/>
          <p:cNvSpPr txBox="1">
            <a:spLocks/>
          </p:cNvSpPr>
          <p:nvPr/>
        </p:nvSpPr>
        <p:spPr>
          <a:xfrm>
            <a:off x="9252813" y="3238500"/>
            <a:ext cx="6421708" cy="69040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en-US" sz="4100" dirty="0"/>
              <a:t>Provided a one-time payment to homeowners (expected to be roughly $535 per homestead)</a:t>
            </a:r>
            <a:endParaRPr lang="en-US" sz="4100" i="1" dirty="0"/>
          </a:p>
          <a:p>
            <a:pPr>
              <a:spcAft>
                <a:spcPts val="1200"/>
              </a:spcAft>
            </a:pPr>
            <a:r>
              <a:rPr lang="en-US" sz="4100" dirty="0" smtClean="0"/>
              <a:t>(Paid for with federal funds)</a:t>
            </a:r>
            <a:endParaRPr lang="en-US" sz="4100" dirty="0"/>
          </a:p>
        </p:txBody>
      </p:sp>
      <p:cxnSp>
        <p:nvCxnSpPr>
          <p:cNvPr id="9" name="Straight Connector 8"/>
          <p:cNvCxnSpPr/>
          <p:nvPr/>
        </p:nvCxnSpPr>
        <p:spPr>
          <a:xfrm>
            <a:off x="8534400" y="2247900"/>
            <a:ext cx="0" cy="6934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768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99" y="723900"/>
            <a:ext cx="13518243" cy="1143000"/>
          </a:xfrm>
        </p:spPr>
        <p:txBody>
          <a:bodyPr/>
          <a:lstStyle/>
          <a:p>
            <a:r>
              <a:rPr lang="en-US" dirty="0" smtClean="0"/>
              <a:t>Property Tax Relief</a:t>
            </a:r>
            <a:br>
              <a:rPr lang="en-US" dirty="0" smtClean="0"/>
            </a:br>
            <a:r>
              <a:rPr lang="en-US" sz="4800" b="0" dirty="0" smtClean="0"/>
              <a:t>SB 1 (Bettencourt/Meyer)</a:t>
            </a:r>
            <a:endParaRPr lang="en-US" b="0" dirty="0"/>
          </a:p>
        </p:txBody>
      </p:sp>
      <p:sp>
        <p:nvSpPr>
          <p:cNvPr id="5" name="Content Placeholder 4"/>
          <p:cNvSpPr>
            <a:spLocks noGrp="1"/>
          </p:cNvSpPr>
          <p:nvPr>
            <p:ph idx="1"/>
          </p:nvPr>
        </p:nvSpPr>
        <p:spPr>
          <a:xfrm>
            <a:off x="1485899" y="2552700"/>
            <a:ext cx="13525500" cy="6172200"/>
          </a:xfrm>
        </p:spPr>
        <p:txBody>
          <a:bodyPr>
            <a:normAutofit fontScale="92500" lnSpcReduction="10000"/>
          </a:bodyPr>
          <a:lstStyle/>
          <a:p>
            <a:pPr marL="0" indent="0">
              <a:buNone/>
            </a:pPr>
            <a:r>
              <a:rPr lang="en-US" b="1" u="sng" dirty="0" smtClean="0"/>
              <a:t>The version that passed</a:t>
            </a:r>
          </a:p>
          <a:p>
            <a:r>
              <a:rPr lang="en-US" dirty="0" smtClean="0"/>
              <a:t>Increases homestead exemption for school property taxes by $15,000 (from $25,000 to $40,000)</a:t>
            </a:r>
          </a:p>
          <a:p>
            <a:r>
              <a:rPr lang="en-US" dirty="0" smtClean="0"/>
              <a:t>Hold harmless ensures no schools lose funding (M&amp;O and I&amp;S for debt issued by September 1, 2021)</a:t>
            </a:r>
          </a:p>
          <a:p>
            <a:r>
              <a:rPr lang="en-US" dirty="0" smtClean="0"/>
              <a:t>To take effect in Tax Year 2022, if SJR 2 is approved by voters in May 2022</a:t>
            </a:r>
          </a:p>
          <a:p>
            <a:r>
              <a:rPr lang="en-US" dirty="0" smtClean="0"/>
              <a:t>Expected to cost more than the estimated $355 million, and to reduce recapture by $84 million statewide</a:t>
            </a:r>
          </a:p>
          <a:p>
            <a:endParaRPr lang="en-US" sz="3200" i="1" dirty="0"/>
          </a:p>
          <a:p>
            <a:endParaRPr lang="en-US" dirty="0"/>
          </a:p>
        </p:txBody>
      </p:sp>
    </p:spTree>
    <p:extLst>
      <p:ext uri="{BB962C8B-B14F-4D97-AF65-F5344CB8AC3E}">
        <p14:creationId xmlns:p14="http://schemas.microsoft.com/office/powerpoint/2010/main" val="33466445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91563" y="57150"/>
            <a:ext cx="6208802" cy="10515600"/>
            <a:chOff x="0" y="0"/>
            <a:chExt cx="8278403" cy="14020800"/>
          </a:xfrm>
        </p:grpSpPr>
        <p:pic>
          <p:nvPicPr>
            <p:cNvPr id="3" name="Picture 3"/>
            <p:cNvPicPr>
              <a:picLocks noChangeAspect="1"/>
            </p:cNvPicPr>
            <p:nvPr/>
          </p:nvPicPr>
          <p:blipFill>
            <a:blip r:embed="rId3"/>
            <a:srcRect t="22766" b="3255"/>
            <a:stretch>
              <a:fillRect/>
            </a:stretch>
          </p:blipFill>
          <p:spPr>
            <a:xfrm>
              <a:off x="0" y="4834467"/>
              <a:ext cx="8278403" cy="9186333"/>
            </a:xfrm>
            <a:prstGeom prst="rect">
              <a:avLst/>
            </a:prstGeom>
          </p:spPr>
        </p:pic>
        <p:pic>
          <p:nvPicPr>
            <p:cNvPr id="4" name="Picture 4"/>
            <p:cNvPicPr>
              <a:picLocks noChangeAspect="1"/>
            </p:cNvPicPr>
            <p:nvPr/>
          </p:nvPicPr>
          <p:blipFill>
            <a:blip r:embed="rId4"/>
            <a:srcRect l="4108" r="3067" b="7515"/>
            <a:stretch>
              <a:fillRect/>
            </a:stretch>
          </p:blipFill>
          <p:spPr>
            <a:xfrm>
              <a:off x="0" y="0"/>
              <a:ext cx="8278403"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729004"/>
            <a:ext cx="7576255" cy="5766838"/>
            <a:chOff x="0" y="0"/>
            <a:chExt cx="10101673" cy="7689117"/>
          </a:xfrm>
        </p:grpSpPr>
        <p:sp>
          <p:nvSpPr>
            <p:cNvPr id="7" name="TextBox 7"/>
            <p:cNvSpPr txBox="1"/>
            <p:nvPr/>
          </p:nvSpPr>
          <p:spPr>
            <a:xfrm>
              <a:off x="0" y="-28575"/>
              <a:ext cx="10101673" cy="2910321"/>
            </a:xfrm>
            <a:prstGeom prst="rect">
              <a:avLst/>
            </a:prstGeom>
          </p:spPr>
          <p:txBody>
            <a:bodyPr lIns="0" tIns="0" rIns="0" bIns="0" rtlCol="0" anchor="t">
              <a:spAutoFit/>
            </a:bodyPr>
            <a:lstStyle/>
            <a:p>
              <a:pPr>
                <a:lnSpc>
                  <a:spcPts val="8520"/>
                </a:lnSpc>
              </a:pPr>
              <a:r>
                <a:rPr lang="en-US" sz="7100" b="1" dirty="0">
                  <a:solidFill>
                    <a:srgbClr val="EFF3F4"/>
                  </a:solidFill>
                  <a:latin typeface="Ringside 1" panose="020B0604020202020204" charset="0"/>
                  <a:cs typeface="Ringside 1" panose="020B0604020202020204" charset="0"/>
                </a:rPr>
                <a:t>Fourth Called Special Session?</a:t>
              </a:r>
            </a:p>
          </p:txBody>
        </p:sp>
        <p:sp>
          <p:nvSpPr>
            <p:cNvPr id="8" name="TextBox 8"/>
            <p:cNvSpPr txBox="1"/>
            <p:nvPr/>
          </p:nvSpPr>
          <p:spPr>
            <a:xfrm>
              <a:off x="0" y="3408010"/>
              <a:ext cx="9492077" cy="657225"/>
            </a:xfrm>
            <a:prstGeom prst="rect">
              <a:avLst/>
            </a:prstGeom>
          </p:spPr>
          <p:txBody>
            <a:bodyPr lIns="0" tIns="0" rIns="0" bIns="0" rtlCol="0" anchor="t">
              <a:spAutoFit/>
            </a:bodyPr>
            <a:lstStyle/>
            <a:p>
              <a:pPr>
                <a:lnSpc>
                  <a:spcPts val="3840"/>
                </a:lnSpc>
              </a:pPr>
              <a:endParaRPr/>
            </a:p>
          </p:txBody>
        </p:sp>
        <p:sp>
          <p:nvSpPr>
            <p:cNvPr id="9" name="TextBox 9"/>
            <p:cNvSpPr txBox="1"/>
            <p:nvPr/>
          </p:nvSpPr>
          <p:spPr>
            <a:xfrm>
              <a:off x="0" y="5998284"/>
              <a:ext cx="9492077" cy="1690833"/>
            </a:xfrm>
            <a:prstGeom prst="rect">
              <a:avLst/>
            </a:prstGeom>
          </p:spPr>
          <p:txBody>
            <a:bodyPr lIns="0" tIns="0" rIns="0" bIns="0" rtlCol="0" anchor="t">
              <a:spAutoFit/>
            </a:bodyPr>
            <a:lstStyle/>
            <a:p>
              <a:pPr>
                <a:lnSpc>
                  <a:spcPts val="5249"/>
                </a:lnSpc>
              </a:pPr>
              <a:r>
                <a:rPr lang="en-US" sz="3499" spc="69" dirty="0">
                  <a:solidFill>
                    <a:srgbClr val="EFF3F4"/>
                  </a:solidFill>
                  <a:latin typeface="Poppins Light"/>
                </a:rPr>
                <a:t>January 2022?</a:t>
              </a:r>
            </a:p>
            <a:p>
              <a:pPr>
                <a:lnSpc>
                  <a:spcPts val="5249"/>
                </a:lnSpc>
              </a:pPr>
              <a:r>
                <a:rPr lang="en-US" sz="3499" spc="69" dirty="0">
                  <a:solidFill>
                    <a:srgbClr val="EFF3F4"/>
                  </a:solidFill>
                  <a:latin typeface="Poppins Light"/>
                </a:rPr>
                <a:t>We sure hope not.</a:t>
              </a:r>
            </a:p>
          </p:txBody>
        </p:sp>
        <p:sp>
          <p:nvSpPr>
            <p:cNvPr id="10" name="AutoShape 10"/>
            <p:cNvSpPr/>
            <p:nvPr/>
          </p:nvSpPr>
          <p:spPr>
            <a:xfrm>
              <a:off x="0" y="4977246"/>
              <a:ext cx="1524000" cy="152400"/>
            </a:xfrm>
            <a:prstGeom prst="rect">
              <a:avLst/>
            </a:prstGeom>
            <a:solidFill>
              <a:srgbClr val="EFF3F4"/>
            </a:solidFill>
          </p:spPr>
        </p:sp>
      </p:grpSp>
      <p:sp>
        <p:nvSpPr>
          <p:cNvPr id="11" name="AutoShape 11"/>
          <p:cNvSpPr/>
          <p:nvPr/>
        </p:nvSpPr>
        <p:spPr>
          <a:xfrm>
            <a:off x="16293153" y="-1028700"/>
            <a:ext cx="1994847" cy="8942098"/>
          </a:xfrm>
          <a:prstGeom prst="rect">
            <a:avLst/>
          </a:prstGeom>
          <a:solidFill>
            <a:srgbClr val="1B75BC"/>
          </a:solidFill>
        </p:spPr>
      </p:sp>
      <p:pic>
        <p:nvPicPr>
          <p:cNvPr id="12" name="Picture 12"/>
          <p:cNvPicPr>
            <a:picLocks noChangeAspect="1"/>
          </p:cNvPicPr>
          <p:nvPr/>
        </p:nvPicPr>
        <p:blipFill>
          <a:blip r:embed="rId5"/>
          <a:srcRect/>
          <a:stretch>
            <a:fillRect/>
          </a:stretch>
        </p:blipFill>
        <p:spPr>
          <a:xfrm>
            <a:off x="16469772" y="8149460"/>
            <a:ext cx="1641609" cy="1909992"/>
          </a:xfrm>
          <a:prstGeom prst="rect">
            <a:avLst/>
          </a:prstGeom>
        </p:spPr>
      </p:pic>
    </p:spTree>
    <p:extLst>
      <p:ext uri="{BB962C8B-B14F-4D97-AF65-F5344CB8AC3E}">
        <p14:creationId xmlns:p14="http://schemas.microsoft.com/office/powerpoint/2010/main" val="19817648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62255" y="-114300"/>
            <a:ext cx="6208802" cy="10515600"/>
            <a:chOff x="0" y="0"/>
            <a:chExt cx="8278403" cy="14020800"/>
          </a:xfrm>
        </p:grpSpPr>
        <p:pic>
          <p:nvPicPr>
            <p:cNvPr id="3" name="Picture 3"/>
            <p:cNvPicPr>
              <a:picLocks noChangeAspect="1"/>
            </p:cNvPicPr>
            <p:nvPr/>
          </p:nvPicPr>
          <p:blipFill>
            <a:blip r:embed="rId3"/>
            <a:srcRect l="19961" r="19961"/>
            <a:stretch>
              <a:fillRect/>
            </a:stretch>
          </p:blipFill>
          <p:spPr>
            <a:xfrm>
              <a:off x="0" y="4834467"/>
              <a:ext cx="8278403" cy="9186333"/>
            </a:xfrm>
            <a:prstGeom prst="rect">
              <a:avLst/>
            </a:prstGeom>
          </p:spPr>
        </p:pic>
        <p:pic>
          <p:nvPicPr>
            <p:cNvPr id="4" name="Picture 4"/>
            <p:cNvPicPr>
              <a:picLocks noChangeAspect="1"/>
            </p:cNvPicPr>
            <p:nvPr/>
          </p:nvPicPr>
          <p:blipFill>
            <a:blip r:embed="rId4"/>
            <a:srcRect b="16774"/>
            <a:stretch>
              <a:fillRect/>
            </a:stretch>
          </p:blipFill>
          <p:spPr>
            <a:xfrm>
              <a:off x="0" y="0"/>
              <a:ext cx="8278403"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805604"/>
            <a:ext cx="7576255" cy="4675792"/>
            <a:chOff x="0" y="0"/>
            <a:chExt cx="10101673" cy="6234389"/>
          </a:xfrm>
        </p:grpSpPr>
        <p:sp>
          <p:nvSpPr>
            <p:cNvPr id="7" name="TextBox 7"/>
            <p:cNvSpPr txBox="1"/>
            <p:nvPr/>
          </p:nvSpPr>
          <p:spPr>
            <a:xfrm>
              <a:off x="0" y="-28575"/>
              <a:ext cx="10101673" cy="1467908"/>
            </a:xfrm>
            <a:prstGeom prst="rect">
              <a:avLst/>
            </a:prstGeom>
          </p:spPr>
          <p:txBody>
            <a:bodyPr lIns="0" tIns="0" rIns="0" bIns="0" rtlCol="0" anchor="t">
              <a:spAutoFit/>
            </a:bodyPr>
            <a:lstStyle/>
            <a:p>
              <a:pPr>
                <a:lnSpc>
                  <a:spcPts val="8520"/>
                </a:lnSpc>
              </a:pPr>
              <a:r>
                <a:rPr lang="en-US" sz="8000" dirty="0">
                  <a:solidFill>
                    <a:srgbClr val="EFF3F4"/>
                  </a:solidFill>
                  <a:latin typeface="Ringside 2" panose="020B0604020202020204" charset="0"/>
                  <a:cs typeface="Ringside 2" panose="020B0604020202020204" charset="0"/>
                </a:rPr>
                <a:t>Property Taxes</a:t>
              </a:r>
            </a:p>
          </p:txBody>
        </p:sp>
        <p:sp>
          <p:nvSpPr>
            <p:cNvPr id="8" name="TextBox 8"/>
            <p:cNvSpPr txBox="1"/>
            <p:nvPr/>
          </p:nvSpPr>
          <p:spPr>
            <a:xfrm>
              <a:off x="0" y="1965597"/>
              <a:ext cx="9492077" cy="657225"/>
            </a:xfrm>
            <a:prstGeom prst="rect">
              <a:avLst/>
            </a:prstGeom>
          </p:spPr>
          <p:txBody>
            <a:bodyPr lIns="0" tIns="0" rIns="0" bIns="0" rtlCol="0" anchor="t">
              <a:spAutoFit/>
            </a:bodyPr>
            <a:lstStyle/>
            <a:p>
              <a:pPr>
                <a:lnSpc>
                  <a:spcPts val="3840"/>
                </a:lnSpc>
              </a:pPr>
              <a:endParaRPr dirty="0"/>
            </a:p>
          </p:txBody>
        </p:sp>
        <p:sp>
          <p:nvSpPr>
            <p:cNvPr id="9" name="TextBox 9"/>
            <p:cNvSpPr txBox="1"/>
            <p:nvPr/>
          </p:nvSpPr>
          <p:spPr>
            <a:xfrm>
              <a:off x="0" y="4555872"/>
              <a:ext cx="9492077" cy="1678517"/>
            </a:xfrm>
            <a:prstGeom prst="rect">
              <a:avLst/>
            </a:prstGeom>
          </p:spPr>
          <p:txBody>
            <a:bodyPr lIns="0" tIns="0" rIns="0" bIns="0" rtlCol="0" anchor="t">
              <a:spAutoFit/>
            </a:bodyPr>
            <a:lstStyle/>
            <a:p>
              <a:pPr>
                <a:lnSpc>
                  <a:spcPts val="5249"/>
                </a:lnSpc>
              </a:pPr>
              <a:r>
                <a:rPr lang="en-US" sz="3499" spc="69" dirty="0">
                  <a:solidFill>
                    <a:srgbClr val="EFF3F4"/>
                  </a:solidFill>
                  <a:latin typeface="Poppins Light"/>
                </a:rPr>
                <a:t>The state of property taxes and effects of rate compression</a:t>
              </a:r>
            </a:p>
          </p:txBody>
        </p:sp>
        <p:sp>
          <p:nvSpPr>
            <p:cNvPr id="10" name="AutoShape 10"/>
            <p:cNvSpPr/>
            <p:nvPr/>
          </p:nvSpPr>
          <p:spPr>
            <a:xfrm>
              <a:off x="0" y="3534833"/>
              <a:ext cx="1524000" cy="152400"/>
            </a:xfrm>
            <a:prstGeom prst="rect">
              <a:avLst/>
            </a:prstGeom>
            <a:solidFill>
              <a:srgbClr val="EFF3F4"/>
            </a:solidFill>
          </p:spPr>
        </p:sp>
      </p:grpSp>
      <p:sp>
        <p:nvSpPr>
          <p:cNvPr id="11" name="AutoShape 11"/>
          <p:cNvSpPr/>
          <p:nvPr/>
        </p:nvSpPr>
        <p:spPr>
          <a:xfrm>
            <a:off x="16293153" y="-1028700"/>
            <a:ext cx="1994847" cy="8942098"/>
          </a:xfrm>
          <a:prstGeom prst="rect">
            <a:avLst/>
          </a:prstGeom>
          <a:solidFill>
            <a:srgbClr val="1B75BC"/>
          </a:solidFill>
        </p:spPr>
      </p:sp>
      <p:pic>
        <p:nvPicPr>
          <p:cNvPr id="12" name="Picture 12"/>
          <p:cNvPicPr>
            <a:picLocks noChangeAspect="1"/>
          </p:cNvPicPr>
          <p:nvPr/>
        </p:nvPicPr>
        <p:blipFill>
          <a:blip r:embed="rId5"/>
          <a:srcRect/>
          <a:stretch>
            <a:fillRect/>
          </a:stretch>
        </p:blipFill>
        <p:spPr>
          <a:xfrm>
            <a:off x="16469772" y="8149460"/>
            <a:ext cx="1641609" cy="1909992"/>
          </a:xfrm>
          <a:prstGeom prst="rect">
            <a:avLst/>
          </a:prstGeom>
        </p:spPr>
      </p:pic>
    </p:spTree>
    <p:extLst>
      <p:ext uri="{BB962C8B-B14F-4D97-AF65-F5344CB8AC3E}">
        <p14:creationId xmlns:p14="http://schemas.microsoft.com/office/powerpoint/2010/main" val="9592664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4AFF1F-79CE-4B56-A4E0-FD68E9DCECEB}"/>
              </a:ext>
            </a:extLst>
          </p:cNvPr>
          <p:cNvGrpSpPr/>
          <p:nvPr/>
        </p:nvGrpSpPr>
        <p:grpSpPr>
          <a:xfrm>
            <a:off x="7991540" y="2009443"/>
            <a:ext cx="8313855" cy="7031388"/>
            <a:chOff x="422415" y="110149"/>
            <a:chExt cx="7370618" cy="6073833"/>
          </a:xfrm>
        </p:grpSpPr>
        <p:pic>
          <p:nvPicPr>
            <p:cNvPr id="3" name="Picture 2" descr="Map&#10;&#10;Description automatically generated">
              <a:extLst>
                <a:ext uri="{FF2B5EF4-FFF2-40B4-BE49-F238E27FC236}">
                  <a16:creationId xmlns:a16="http://schemas.microsoft.com/office/drawing/2014/main" id="{33274C43-6A46-4588-8B4C-480D03347F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415" y="110149"/>
              <a:ext cx="7370618" cy="6073833"/>
            </a:xfrm>
            <a:prstGeom prst="rect">
              <a:avLst/>
            </a:prstGeom>
          </p:spPr>
        </p:pic>
        <p:cxnSp>
          <p:nvCxnSpPr>
            <p:cNvPr id="4" name="Straight Connector 3">
              <a:extLst>
                <a:ext uri="{FF2B5EF4-FFF2-40B4-BE49-F238E27FC236}">
                  <a16:creationId xmlns:a16="http://schemas.microsoft.com/office/drawing/2014/main" id="{70216FBE-B81B-43E4-86B5-71C17A219123}"/>
                </a:ext>
              </a:extLst>
            </p:cNvPr>
            <p:cNvCxnSpPr/>
            <p:nvPr/>
          </p:nvCxnSpPr>
          <p:spPr>
            <a:xfrm>
              <a:off x="4099337" y="344912"/>
              <a:ext cx="0" cy="332764"/>
            </a:xfrm>
            <a:prstGeom prst="line">
              <a:avLst/>
            </a:prstGeom>
            <a:ln w="10795">
              <a:solidFill>
                <a:srgbClr val="777779"/>
              </a:solidFill>
            </a:ln>
          </p:spPr>
          <p:style>
            <a:lnRef idx="1">
              <a:schemeClr val="accent1"/>
            </a:lnRef>
            <a:fillRef idx="0">
              <a:schemeClr val="accent1"/>
            </a:fillRef>
            <a:effectRef idx="0">
              <a:schemeClr val="accent1"/>
            </a:effectRef>
            <a:fontRef idx="minor">
              <a:schemeClr val="tx1"/>
            </a:fontRef>
          </p:style>
        </p:cxnSp>
      </p:grpSp>
      <p:pic>
        <p:nvPicPr>
          <p:cNvPr id="5" name="Picture 4" descr="Map&#10;&#10;Description automatically generated">
            <a:extLst>
              <a:ext uri="{FF2B5EF4-FFF2-40B4-BE49-F238E27FC236}">
                <a16:creationId xmlns:a16="http://schemas.microsoft.com/office/drawing/2014/main" id="{4191BBA0-DF14-485A-ADC2-6B594196CE0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103" b="89804" l="27052" r="73971"/>
                    </a14:imgEffect>
                  </a14:imgLayer>
                </a14:imgProps>
              </a:ext>
              <a:ext uri="{28A0092B-C50C-407E-A947-70E740481C1C}">
                <a14:useLocalDpi xmlns:a14="http://schemas.microsoft.com/office/drawing/2010/main" val="0"/>
              </a:ext>
            </a:extLst>
          </a:blip>
          <a:srcRect l="26250" t="9482" r="24687" b="9267"/>
          <a:stretch/>
        </p:blipFill>
        <p:spPr>
          <a:xfrm>
            <a:off x="158877" y="2168735"/>
            <a:ext cx="8097338" cy="6515694"/>
          </a:xfrm>
          <a:prstGeom prst="rect">
            <a:avLst/>
          </a:prstGeom>
        </p:spPr>
      </p:pic>
      <p:grpSp>
        <p:nvGrpSpPr>
          <p:cNvPr id="6" name="Group 5">
            <a:extLst>
              <a:ext uri="{FF2B5EF4-FFF2-40B4-BE49-F238E27FC236}">
                <a16:creationId xmlns:a16="http://schemas.microsoft.com/office/drawing/2014/main" id="{F55DDBED-B0EE-4EAC-ADB6-756ACC2F06AE}"/>
              </a:ext>
            </a:extLst>
          </p:cNvPr>
          <p:cNvGrpSpPr/>
          <p:nvPr/>
        </p:nvGrpSpPr>
        <p:grpSpPr>
          <a:xfrm>
            <a:off x="376642" y="7417247"/>
            <a:ext cx="5136509" cy="2101248"/>
            <a:chOff x="365821" y="4767189"/>
            <a:chExt cx="3483586" cy="1392521"/>
          </a:xfrm>
        </p:grpSpPr>
        <p:grpSp>
          <p:nvGrpSpPr>
            <p:cNvPr id="7" name="Group 6">
              <a:extLst>
                <a:ext uri="{FF2B5EF4-FFF2-40B4-BE49-F238E27FC236}">
                  <a16:creationId xmlns:a16="http://schemas.microsoft.com/office/drawing/2014/main" id="{4CC133CC-6749-4DC4-810E-4CA3A61777FF}"/>
                </a:ext>
              </a:extLst>
            </p:cNvPr>
            <p:cNvGrpSpPr/>
            <p:nvPr/>
          </p:nvGrpSpPr>
          <p:grpSpPr>
            <a:xfrm>
              <a:off x="365821" y="4767189"/>
              <a:ext cx="2076544" cy="1383745"/>
              <a:chOff x="517800" y="3700130"/>
              <a:chExt cx="2076544" cy="1383745"/>
            </a:xfrm>
          </p:grpSpPr>
          <p:grpSp>
            <p:nvGrpSpPr>
              <p:cNvPr id="14" name="Group 13">
                <a:extLst>
                  <a:ext uri="{FF2B5EF4-FFF2-40B4-BE49-F238E27FC236}">
                    <a16:creationId xmlns:a16="http://schemas.microsoft.com/office/drawing/2014/main" id="{D5264D9A-5B7E-4ED1-9C14-05EAF3665A98}"/>
                  </a:ext>
                </a:extLst>
              </p:cNvPr>
              <p:cNvGrpSpPr/>
              <p:nvPr/>
            </p:nvGrpSpPr>
            <p:grpSpPr>
              <a:xfrm>
                <a:off x="517800" y="3779590"/>
                <a:ext cx="170120" cy="1224824"/>
                <a:chOff x="337039" y="3779590"/>
                <a:chExt cx="170120" cy="1224824"/>
              </a:xfrm>
            </p:grpSpPr>
            <p:sp>
              <p:nvSpPr>
                <p:cNvPr id="21" name="Rectangle: Rounded Corners 43">
                  <a:extLst>
                    <a:ext uri="{FF2B5EF4-FFF2-40B4-BE49-F238E27FC236}">
                      <a16:creationId xmlns:a16="http://schemas.microsoft.com/office/drawing/2014/main" id="{7B9BDBB9-3086-47D2-A285-0398A7202BF2}"/>
                    </a:ext>
                  </a:extLst>
                </p:cNvPr>
                <p:cNvSpPr/>
                <p:nvPr/>
              </p:nvSpPr>
              <p:spPr>
                <a:xfrm>
                  <a:off x="337039" y="3779590"/>
                  <a:ext cx="170120" cy="148856"/>
                </a:xfrm>
                <a:prstGeom prst="roundRect">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44">
                  <a:extLst>
                    <a:ext uri="{FF2B5EF4-FFF2-40B4-BE49-F238E27FC236}">
                      <a16:creationId xmlns:a16="http://schemas.microsoft.com/office/drawing/2014/main" id="{016ED7A1-A468-40BC-91AA-9BAB17094D34}"/>
                    </a:ext>
                  </a:extLst>
                </p:cNvPr>
                <p:cNvSpPr/>
                <p:nvPr/>
              </p:nvSpPr>
              <p:spPr>
                <a:xfrm>
                  <a:off x="337039" y="4048582"/>
                  <a:ext cx="170120" cy="148856"/>
                </a:xfrm>
                <a:prstGeom prst="roundRect">
                  <a:avLst/>
                </a:prstGeom>
                <a:solidFill>
                  <a:srgbClr val="8ED3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45">
                  <a:extLst>
                    <a:ext uri="{FF2B5EF4-FFF2-40B4-BE49-F238E27FC236}">
                      <a16:creationId xmlns:a16="http://schemas.microsoft.com/office/drawing/2014/main" id="{A89553AA-71B0-43AA-8E89-E3C44CC5DAD6}"/>
                    </a:ext>
                  </a:extLst>
                </p:cNvPr>
                <p:cNvSpPr/>
                <p:nvPr/>
              </p:nvSpPr>
              <p:spPr>
                <a:xfrm>
                  <a:off x="337039" y="4317574"/>
                  <a:ext cx="170120" cy="148856"/>
                </a:xfrm>
                <a:prstGeom prst="roundRect">
                  <a:avLst/>
                </a:prstGeom>
                <a:solidFill>
                  <a:srgbClr val="3ABF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46">
                  <a:extLst>
                    <a:ext uri="{FF2B5EF4-FFF2-40B4-BE49-F238E27FC236}">
                      <a16:creationId xmlns:a16="http://schemas.microsoft.com/office/drawing/2014/main" id="{46BC759C-68AE-445C-9FC7-7A43F43184BC}"/>
                    </a:ext>
                  </a:extLst>
                </p:cNvPr>
                <p:cNvSpPr/>
                <p:nvPr/>
              </p:nvSpPr>
              <p:spPr>
                <a:xfrm>
                  <a:off x="337039" y="4586566"/>
                  <a:ext cx="170120" cy="148856"/>
                </a:xfrm>
                <a:prstGeom prst="roundRect">
                  <a:avLst/>
                </a:prstGeom>
                <a:solidFill>
                  <a:srgbClr val="2468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47">
                  <a:extLst>
                    <a:ext uri="{FF2B5EF4-FFF2-40B4-BE49-F238E27FC236}">
                      <a16:creationId xmlns:a16="http://schemas.microsoft.com/office/drawing/2014/main" id="{0C1A9946-3C7C-4E65-8D4F-540AC24A2E60}"/>
                    </a:ext>
                  </a:extLst>
                </p:cNvPr>
                <p:cNvSpPr/>
                <p:nvPr/>
              </p:nvSpPr>
              <p:spPr>
                <a:xfrm>
                  <a:off x="337039" y="4855558"/>
                  <a:ext cx="170120" cy="148856"/>
                </a:xfrm>
                <a:prstGeom prst="roundRect">
                  <a:avLst/>
                </a:prstGeom>
                <a:solidFill>
                  <a:srgbClr val="551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BC69832C-626A-4F4E-921F-FFD043972A00}"/>
                  </a:ext>
                </a:extLst>
              </p:cNvPr>
              <p:cNvGrpSpPr/>
              <p:nvPr/>
            </p:nvGrpSpPr>
            <p:grpSpPr>
              <a:xfrm>
                <a:off x="754912" y="3700130"/>
                <a:ext cx="1839432" cy="1383745"/>
                <a:chOff x="754912" y="3700130"/>
                <a:chExt cx="1839432" cy="1383745"/>
              </a:xfrm>
            </p:grpSpPr>
            <p:sp>
              <p:nvSpPr>
                <p:cNvPr id="16" name="TextBox 15">
                  <a:extLst>
                    <a:ext uri="{FF2B5EF4-FFF2-40B4-BE49-F238E27FC236}">
                      <a16:creationId xmlns:a16="http://schemas.microsoft.com/office/drawing/2014/main" id="{260D56DB-282E-4F9B-8AFB-CAC692F47C92}"/>
                    </a:ext>
                  </a:extLst>
                </p:cNvPr>
                <p:cNvSpPr txBox="1"/>
                <p:nvPr/>
              </p:nvSpPr>
              <p:spPr>
                <a:xfrm>
                  <a:off x="754912" y="3700130"/>
                  <a:ext cx="1839432" cy="307777"/>
                </a:xfrm>
                <a:prstGeom prst="rect">
                  <a:avLst/>
                </a:prstGeom>
                <a:noFill/>
              </p:spPr>
              <p:txBody>
                <a:bodyPr wrap="square" rtlCol="0">
                  <a:spAutoFit/>
                </a:bodyPr>
                <a:lstStyle/>
                <a:p>
                  <a:r>
                    <a:rPr lang="en-US" sz="1400" dirty="0">
                      <a:latin typeface="Gill Sans MT" panose="020B0502020104020203" pitchFamily="34" charset="0"/>
                    </a:rPr>
                    <a:t>$0.9164</a:t>
                  </a:r>
                </a:p>
              </p:txBody>
            </p:sp>
            <p:sp>
              <p:nvSpPr>
                <p:cNvPr id="17" name="TextBox 16">
                  <a:extLst>
                    <a:ext uri="{FF2B5EF4-FFF2-40B4-BE49-F238E27FC236}">
                      <a16:creationId xmlns:a16="http://schemas.microsoft.com/office/drawing/2014/main" id="{153DCAC9-B8DD-46CD-BE1A-C0606D5A818E}"/>
                    </a:ext>
                  </a:extLst>
                </p:cNvPr>
                <p:cNvSpPr txBox="1"/>
                <p:nvPr/>
              </p:nvSpPr>
              <p:spPr>
                <a:xfrm>
                  <a:off x="754912" y="3969122"/>
                  <a:ext cx="1839432" cy="307777"/>
                </a:xfrm>
                <a:prstGeom prst="rect">
                  <a:avLst/>
                </a:prstGeom>
                <a:noFill/>
              </p:spPr>
              <p:txBody>
                <a:bodyPr wrap="square" rtlCol="0">
                  <a:spAutoFit/>
                </a:bodyPr>
                <a:lstStyle/>
                <a:p>
                  <a:r>
                    <a:rPr lang="en-US" sz="1400" dirty="0">
                      <a:latin typeface="Gill Sans MT" panose="020B0502020104020203" pitchFamily="34" charset="0"/>
                    </a:rPr>
                    <a:t>$0.8908 – 0.9163</a:t>
                  </a:r>
                </a:p>
              </p:txBody>
            </p:sp>
            <p:sp>
              <p:nvSpPr>
                <p:cNvPr id="18" name="TextBox 17">
                  <a:extLst>
                    <a:ext uri="{FF2B5EF4-FFF2-40B4-BE49-F238E27FC236}">
                      <a16:creationId xmlns:a16="http://schemas.microsoft.com/office/drawing/2014/main" id="{2FA304D7-0C74-40CD-A31B-48F08F9C809E}"/>
                    </a:ext>
                  </a:extLst>
                </p:cNvPr>
                <p:cNvSpPr txBox="1"/>
                <p:nvPr/>
              </p:nvSpPr>
              <p:spPr>
                <a:xfrm>
                  <a:off x="754912" y="4238114"/>
                  <a:ext cx="1839432" cy="307777"/>
                </a:xfrm>
                <a:prstGeom prst="rect">
                  <a:avLst/>
                </a:prstGeom>
                <a:noFill/>
              </p:spPr>
              <p:txBody>
                <a:bodyPr wrap="square" rtlCol="0">
                  <a:spAutoFit/>
                </a:bodyPr>
                <a:lstStyle/>
                <a:p>
                  <a:r>
                    <a:rPr lang="en-US" sz="1400" dirty="0">
                      <a:latin typeface="Gill Sans MT" panose="020B0502020104020203" pitchFamily="34" charset="0"/>
                    </a:rPr>
                    <a:t>$0.8665 – 0.8907</a:t>
                  </a:r>
                </a:p>
              </p:txBody>
            </p:sp>
            <p:sp>
              <p:nvSpPr>
                <p:cNvPr id="19" name="TextBox 18">
                  <a:extLst>
                    <a:ext uri="{FF2B5EF4-FFF2-40B4-BE49-F238E27FC236}">
                      <a16:creationId xmlns:a16="http://schemas.microsoft.com/office/drawing/2014/main" id="{3E01AFA2-9B8D-42E7-BD3C-05EE3EC7CD1E}"/>
                    </a:ext>
                  </a:extLst>
                </p:cNvPr>
                <p:cNvSpPr txBox="1"/>
                <p:nvPr/>
              </p:nvSpPr>
              <p:spPr>
                <a:xfrm>
                  <a:off x="754912" y="4507106"/>
                  <a:ext cx="1839432" cy="307777"/>
                </a:xfrm>
                <a:prstGeom prst="rect">
                  <a:avLst/>
                </a:prstGeom>
                <a:noFill/>
              </p:spPr>
              <p:txBody>
                <a:bodyPr wrap="square" rtlCol="0">
                  <a:spAutoFit/>
                </a:bodyPr>
                <a:lstStyle/>
                <a:p>
                  <a:r>
                    <a:rPr lang="en-US" sz="1400" dirty="0">
                      <a:latin typeface="Gill Sans MT" panose="020B0502020104020203" pitchFamily="34" charset="0"/>
                    </a:rPr>
                    <a:t>$0.8248 – 0.8664</a:t>
                  </a:r>
                </a:p>
              </p:txBody>
            </p:sp>
            <p:sp>
              <p:nvSpPr>
                <p:cNvPr id="20" name="TextBox 19">
                  <a:extLst>
                    <a:ext uri="{FF2B5EF4-FFF2-40B4-BE49-F238E27FC236}">
                      <a16:creationId xmlns:a16="http://schemas.microsoft.com/office/drawing/2014/main" id="{BA655E7B-D700-43E2-A816-B8B06F5533B0}"/>
                    </a:ext>
                  </a:extLst>
                </p:cNvPr>
                <p:cNvSpPr txBox="1"/>
                <p:nvPr/>
              </p:nvSpPr>
              <p:spPr>
                <a:xfrm>
                  <a:off x="754912" y="4776098"/>
                  <a:ext cx="1839432" cy="307777"/>
                </a:xfrm>
                <a:prstGeom prst="rect">
                  <a:avLst/>
                </a:prstGeom>
                <a:noFill/>
              </p:spPr>
              <p:txBody>
                <a:bodyPr wrap="square" rtlCol="0">
                  <a:spAutoFit/>
                </a:bodyPr>
                <a:lstStyle/>
                <a:p>
                  <a:r>
                    <a:rPr lang="en-US" sz="1400" dirty="0">
                      <a:latin typeface="Gill Sans MT" panose="020B0502020104020203" pitchFamily="34" charset="0"/>
                    </a:rPr>
                    <a:t>$0.8247</a:t>
                  </a:r>
                </a:p>
              </p:txBody>
            </p:sp>
          </p:grpSp>
        </p:grpSp>
        <p:grpSp>
          <p:nvGrpSpPr>
            <p:cNvPr id="8" name="Group 7">
              <a:extLst>
                <a:ext uri="{FF2B5EF4-FFF2-40B4-BE49-F238E27FC236}">
                  <a16:creationId xmlns:a16="http://schemas.microsoft.com/office/drawing/2014/main" id="{D685E19C-6BF4-4603-8E1E-3CFE2092AF0F}"/>
                </a:ext>
              </a:extLst>
            </p:cNvPr>
            <p:cNvGrpSpPr/>
            <p:nvPr/>
          </p:nvGrpSpPr>
          <p:grpSpPr>
            <a:xfrm>
              <a:off x="2009975" y="4775965"/>
              <a:ext cx="1839432" cy="1383745"/>
              <a:chOff x="2009975" y="4807864"/>
              <a:chExt cx="1839432" cy="1383745"/>
            </a:xfrm>
          </p:grpSpPr>
          <p:sp>
            <p:nvSpPr>
              <p:cNvPr id="9" name="TextBox 8">
                <a:extLst>
                  <a:ext uri="{FF2B5EF4-FFF2-40B4-BE49-F238E27FC236}">
                    <a16:creationId xmlns:a16="http://schemas.microsoft.com/office/drawing/2014/main" id="{6BA225F9-22FF-4FEA-9E20-E92AE11396C3}"/>
                  </a:ext>
                </a:extLst>
              </p:cNvPr>
              <p:cNvSpPr txBox="1"/>
              <p:nvPr/>
            </p:nvSpPr>
            <p:spPr>
              <a:xfrm>
                <a:off x="2009975" y="4807864"/>
                <a:ext cx="1839432" cy="307777"/>
              </a:xfrm>
              <a:prstGeom prst="rect">
                <a:avLst/>
              </a:prstGeom>
              <a:noFill/>
            </p:spPr>
            <p:txBody>
              <a:bodyPr wrap="square" rtlCol="0">
                <a:spAutoFit/>
              </a:bodyPr>
              <a:lstStyle/>
              <a:p>
                <a:r>
                  <a:rPr lang="en-US" sz="1400" dirty="0">
                    <a:latin typeface="Gill Sans MT" panose="020B0502020104020203" pitchFamily="34" charset="0"/>
                  </a:rPr>
                  <a:t>475 districts</a:t>
                </a:r>
              </a:p>
            </p:txBody>
          </p:sp>
          <p:sp>
            <p:nvSpPr>
              <p:cNvPr id="10" name="TextBox 9">
                <a:extLst>
                  <a:ext uri="{FF2B5EF4-FFF2-40B4-BE49-F238E27FC236}">
                    <a16:creationId xmlns:a16="http://schemas.microsoft.com/office/drawing/2014/main" id="{BBB2D460-5BAD-4B58-B958-D48C3FA9C9F1}"/>
                  </a:ext>
                </a:extLst>
              </p:cNvPr>
              <p:cNvSpPr txBox="1"/>
              <p:nvPr/>
            </p:nvSpPr>
            <p:spPr>
              <a:xfrm>
                <a:off x="2009975" y="5076856"/>
                <a:ext cx="1839432" cy="307777"/>
              </a:xfrm>
              <a:prstGeom prst="rect">
                <a:avLst/>
              </a:prstGeom>
              <a:noFill/>
            </p:spPr>
            <p:txBody>
              <a:bodyPr wrap="square" rtlCol="0">
                <a:spAutoFit/>
              </a:bodyPr>
              <a:lstStyle/>
              <a:p>
                <a:r>
                  <a:rPr lang="en-US" sz="1400" dirty="0">
                    <a:latin typeface="Gill Sans MT" panose="020B0502020104020203" pitchFamily="34" charset="0"/>
                  </a:rPr>
                  <a:t>181 districts</a:t>
                </a:r>
              </a:p>
            </p:txBody>
          </p:sp>
          <p:sp>
            <p:nvSpPr>
              <p:cNvPr id="11" name="TextBox 10">
                <a:extLst>
                  <a:ext uri="{FF2B5EF4-FFF2-40B4-BE49-F238E27FC236}">
                    <a16:creationId xmlns:a16="http://schemas.microsoft.com/office/drawing/2014/main" id="{E7EC9A8A-906B-4CC7-AD69-F42A473AB81E}"/>
                  </a:ext>
                </a:extLst>
              </p:cNvPr>
              <p:cNvSpPr txBox="1"/>
              <p:nvPr/>
            </p:nvSpPr>
            <p:spPr>
              <a:xfrm>
                <a:off x="2009975" y="5345848"/>
                <a:ext cx="1839432" cy="307777"/>
              </a:xfrm>
              <a:prstGeom prst="rect">
                <a:avLst/>
              </a:prstGeom>
              <a:noFill/>
            </p:spPr>
            <p:txBody>
              <a:bodyPr wrap="square" rtlCol="0">
                <a:spAutoFit/>
              </a:bodyPr>
              <a:lstStyle/>
              <a:p>
                <a:r>
                  <a:rPr lang="en-US" sz="1400" dirty="0">
                    <a:latin typeface="Gill Sans MT" panose="020B0502020104020203" pitchFamily="34" charset="0"/>
                  </a:rPr>
                  <a:t>153 districts</a:t>
                </a:r>
              </a:p>
            </p:txBody>
          </p:sp>
          <p:sp>
            <p:nvSpPr>
              <p:cNvPr id="12" name="TextBox 11">
                <a:extLst>
                  <a:ext uri="{FF2B5EF4-FFF2-40B4-BE49-F238E27FC236}">
                    <a16:creationId xmlns:a16="http://schemas.microsoft.com/office/drawing/2014/main" id="{3B3507B7-E542-475E-BDBD-7280560A0A82}"/>
                  </a:ext>
                </a:extLst>
              </p:cNvPr>
              <p:cNvSpPr txBox="1"/>
              <p:nvPr/>
            </p:nvSpPr>
            <p:spPr>
              <a:xfrm>
                <a:off x="2009975" y="5614840"/>
                <a:ext cx="1839432" cy="307777"/>
              </a:xfrm>
              <a:prstGeom prst="rect">
                <a:avLst/>
              </a:prstGeom>
              <a:noFill/>
            </p:spPr>
            <p:txBody>
              <a:bodyPr wrap="square" rtlCol="0">
                <a:spAutoFit/>
              </a:bodyPr>
              <a:lstStyle/>
              <a:p>
                <a:r>
                  <a:rPr lang="en-US" sz="1400" dirty="0">
                    <a:latin typeface="Gill Sans MT" panose="020B0502020104020203" pitchFamily="34" charset="0"/>
                  </a:rPr>
                  <a:t>134 districts</a:t>
                </a:r>
              </a:p>
            </p:txBody>
          </p:sp>
          <p:sp>
            <p:nvSpPr>
              <p:cNvPr id="13" name="TextBox 12">
                <a:extLst>
                  <a:ext uri="{FF2B5EF4-FFF2-40B4-BE49-F238E27FC236}">
                    <a16:creationId xmlns:a16="http://schemas.microsoft.com/office/drawing/2014/main" id="{4BE1B6C7-0B8D-489B-80A1-640206CC27C1}"/>
                  </a:ext>
                </a:extLst>
              </p:cNvPr>
              <p:cNvSpPr txBox="1"/>
              <p:nvPr/>
            </p:nvSpPr>
            <p:spPr>
              <a:xfrm>
                <a:off x="2009975" y="5883832"/>
                <a:ext cx="1839432" cy="307777"/>
              </a:xfrm>
              <a:prstGeom prst="rect">
                <a:avLst/>
              </a:prstGeom>
              <a:noFill/>
            </p:spPr>
            <p:txBody>
              <a:bodyPr wrap="square" rtlCol="0">
                <a:spAutoFit/>
              </a:bodyPr>
              <a:lstStyle/>
              <a:p>
                <a:r>
                  <a:rPr lang="en-US" sz="1400" dirty="0">
                    <a:latin typeface="Gill Sans MT" panose="020B0502020104020203" pitchFamily="34" charset="0"/>
                  </a:rPr>
                  <a:t> 72 districts</a:t>
                </a:r>
              </a:p>
            </p:txBody>
          </p:sp>
        </p:grpSp>
      </p:grpSp>
      <p:grpSp>
        <p:nvGrpSpPr>
          <p:cNvPr id="26" name="Group 25">
            <a:extLst>
              <a:ext uri="{FF2B5EF4-FFF2-40B4-BE49-F238E27FC236}">
                <a16:creationId xmlns:a16="http://schemas.microsoft.com/office/drawing/2014/main" id="{246CDCEA-9B2C-476B-AEA2-EC6DA6168479}"/>
              </a:ext>
            </a:extLst>
          </p:cNvPr>
          <p:cNvGrpSpPr/>
          <p:nvPr/>
        </p:nvGrpSpPr>
        <p:grpSpPr>
          <a:xfrm>
            <a:off x="8460145" y="7625164"/>
            <a:ext cx="5136509" cy="2101248"/>
            <a:chOff x="365821" y="4767189"/>
            <a:chExt cx="3483586" cy="1392521"/>
          </a:xfrm>
        </p:grpSpPr>
        <p:grpSp>
          <p:nvGrpSpPr>
            <p:cNvPr id="27" name="Group 26">
              <a:extLst>
                <a:ext uri="{FF2B5EF4-FFF2-40B4-BE49-F238E27FC236}">
                  <a16:creationId xmlns:a16="http://schemas.microsoft.com/office/drawing/2014/main" id="{EF29ED52-CCAE-4DB4-8D50-424B8F772F88}"/>
                </a:ext>
              </a:extLst>
            </p:cNvPr>
            <p:cNvGrpSpPr/>
            <p:nvPr/>
          </p:nvGrpSpPr>
          <p:grpSpPr>
            <a:xfrm>
              <a:off x="365821" y="4767189"/>
              <a:ext cx="2076544" cy="1383745"/>
              <a:chOff x="517800" y="3700130"/>
              <a:chExt cx="2076544" cy="1383745"/>
            </a:xfrm>
          </p:grpSpPr>
          <p:grpSp>
            <p:nvGrpSpPr>
              <p:cNvPr id="34" name="Group 33">
                <a:extLst>
                  <a:ext uri="{FF2B5EF4-FFF2-40B4-BE49-F238E27FC236}">
                    <a16:creationId xmlns:a16="http://schemas.microsoft.com/office/drawing/2014/main" id="{C48B3B77-8D06-4325-BCD0-0C9F30707150}"/>
                  </a:ext>
                </a:extLst>
              </p:cNvPr>
              <p:cNvGrpSpPr/>
              <p:nvPr/>
            </p:nvGrpSpPr>
            <p:grpSpPr>
              <a:xfrm>
                <a:off x="517800" y="3779590"/>
                <a:ext cx="170120" cy="1224824"/>
                <a:chOff x="337039" y="3779590"/>
                <a:chExt cx="170120" cy="1224824"/>
              </a:xfrm>
            </p:grpSpPr>
            <p:sp>
              <p:nvSpPr>
                <p:cNvPr id="41" name="Rectangle: Rounded Corners 83">
                  <a:extLst>
                    <a:ext uri="{FF2B5EF4-FFF2-40B4-BE49-F238E27FC236}">
                      <a16:creationId xmlns:a16="http://schemas.microsoft.com/office/drawing/2014/main" id="{46909F65-81AA-4DB8-9BAE-01CA0BDEE0C7}"/>
                    </a:ext>
                  </a:extLst>
                </p:cNvPr>
                <p:cNvSpPr/>
                <p:nvPr/>
              </p:nvSpPr>
              <p:spPr>
                <a:xfrm>
                  <a:off x="337039" y="3779590"/>
                  <a:ext cx="170120" cy="148856"/>
                </a:xfrm>
                <a:prstGeom prst="roundRect">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84">
                  <a:extLst>
                    <a:ext uri="{FF2B5EF4-FFF2-40B4-BE49-F238E27FC236}">
                      <a16:creationId xmlns:a16="http://schemas.microsoft.com/office/drawing/2014/main" id="{18027172-2761-4FE5-B102-4745FD3DC5DC}"/>
                    </a:ext>
                  </a:extLst>
                </p:cNvPr>
                <p:cNvSpPr/>
                <p:nvPr/>
              </p:nvSpPr>
              <p:spPr>
                <a:xfrm>
                  <a:off x="337039" y="4048582"/>
                  <a:ext cx="170120" cy="148856"/>
                </a:xfrm>
                <a:prstGeom prst="roundRect">
                  <a:avLst/>
                </a:prstGeom>
                <a:solidFill>
                  <a:srgbClr val="8ED3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Rounded Corners 85">
                  <a:extLst>
                    <a:ext uri="{FF2B5EF4-FFF2-40B4-BE49-F238E27FC236}">
                      <a16:creationId xmlns:a16="http://schemas.microsoft.com/office/drawing/2014/main" id="{7A3B50EC-E715-4869-A534-A4FC8C5CB971}"/>
                    </a:ext>
                  </a:extLst>
                </p:cNvPr>
                <p:cNvSpPr/>
                <p:nvPr/>
              </p:nvSpPr>
              <p:spPr>
                <a:xfrm>
                  <a:off x="337039" y="4317574"/>
                  <a:ext cx="170120" cy="148856"/>
                </a:xfrm>
                <a:prstGeom prst="roundRect">
                  <a:avLst/>
                </a:prstGeom>
                <a:solidFill>
                  <a:srgbClr val="3ABF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Rounded Corners 86">
                  <a:extLst>
                    <a:ext uri="{FF2B5EF4-FFF2-40B4-BE49-F238E27FC236}">
                      <a16:creationId xmlns:a16="http://schemas.microsoft.com/office/drawing/2014/main" id="{54132CBD-6F23-43F9-9055-B63318E9E459}"/>
                    </a:ext>
                  </a:extLst>
                </p:cNvPr>
                <p:cNvSpPr/>
                <p:nvPr/>
              </p:nvSpPr>
              <p:spPr>
                <a:xfrm>
                  <a:off x="337039" y="4586566"/>
                  <a:ext cx="170120" cy="148856"/>
                </a:xfrm>
                <a:prstGeom prst="roundRect">
                  <a:avLst/>
                </a:prstGeom>
                <a:solidFill>
                  <a:srgbClr val="2468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Rounded Corners 87">
                  <a:extLst>
                    <a:ext uri="{FF2B5EF4-FFF2-40B4-BE49-F238E27FC236}">
                      <a16:creationId xmlns:a16="http://schemas.microsoft.com/office/drawing/2014/main" id="{A4857362-93F2-49A2-9DC2-200CF644CAE8}"/>
                    </a:ext>
                  </a:extLst>
                </p:cNvPr>
                <p:cNvSpPr/>
                <p:nvPr/>
              </p:nvSpPr>
              <p:spPr>
                <a:xfrm>
                  <a:off x="337039" y="4855558"/>
                  <a:ext cx="170120" cy="148856"/>
                </a:xfrm>
                <a:prstGeom prst="roundRect">
                  <a:avLst/>
                </a:prstGeom>
                <a:solidFill>
                  <a:srgbClr val="5510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DDA6849C-6D2A-469D-8AA9-F2B175DF752B}"/>
                  </a:ext>
                </a:extLst>
              </p:cNvPr>
              <p:cNvGrpSpPr/>
              <p:nvPr/>
            </p:nvGrpSpPr>
            <p:grpSpPr>
              <a:xfrm>
                <a:off x="754912" y="3700130"/>
                <a:ext cx="1839432" cy="1383745"/>
                <a:chOff x="754912" y="3700130"/>
                <a:chExt cx="1839432" cy="1383745"/>
              </a:xfrm>
            </p:grpSpPr>
            <p:sp>
              <p:nvSpPr>
                <p:cNvPr id="36" name="TextBox 35">
                  <a:extLst>
                    <a:ext uri="{FF2B5EF4-FFF2-40B4-BE49-F238E27FC236}">
                      <a16:creationId xmlns:a16="http://schemas.microsoft.com/office/drawing/2014/main" id="{6CF47B4D-A299-4C06-BF30-57C3610018DB}"/>
                    </a:ext>
                  </a:extLst>
                </p:cNvPr>
                <p:cNvSpPr txBox="1"/>
                <p:nvPr/>
              </p:nvSpPr>
              <p:spPr>
                <a:xfrm>
                  <a:off x="754912" y="3700130"/>
                  <a:ext cx="1839432" cy="307777"/>
                </a:xfrm>
                <a:prstGeom prst="rect">
                  <a:avLst/>
                </a:prstGeom>
                <a:noFill/>
              </p:spPr>
              <p:txBody>
                <a:bodyPr wrap="square" rtlCol="0">
                  <a:spAutoFit/>
                </a:bodyPr>
                <a:lstStyle/>
                <a:p>
                  <a:r>
                    <a:rPr lang="en-US" sz="1400" dirty="0">
                      <a:latin typeface="Gill Sans MT" panose="020B0502020104020203" pitchFamily="34" charset="0"/>
                    </a:rPr>
                    <a:t>$0.9134</a:t>
                  </a:r>
                </a:p>
              </p:txBody>
            </p:sp>
            <p:sp>
              <p:nvSpPr>
                <p:cNvPr id="37" name="TextBox 36">
                  <a:extLst>
                    <a:ext uri="{FF2B5EF4-FFF2-40B4-BE49-F238E27FC236}">
                      <a16:creationId xmlns:a16="http://schemas.microsoft.com/office/drawing/2014/main" id="{0C4B4356-F8D4-4D01-810F-53B1FC5AB088}"/>
                    </a:ext>
                  </a:extLst>
                </p:cNvPr>
                <p:cNvSpPr txBox="1"/>
                <p:nvPr/>
              </p:nvSpPr>
              <p:spPr>
                <a:xfrm>
                  <a:off x="754912" y="3969122"/>
                  <a:ext cx="1839432" cy="307777"/>
                </a:xfrm>
                <a:prstGeom prst="rect">
                  <a:avLst/>
                </a:prstGeom>
                <a:noFill/>
              </p:spPr>
              <p:txBody>
                <a:bodyPr wrap="square" rtlCol="0">
                  <a:spAutoFit/>
                </a:bodyPr>
                <a:lstStyle/>
                <a:p>
                  <a:r>
                    <a:rPr lang="en-US" sz="1400" dirty="0">
                      <a:latin typeface="Gill Sans MT" panose="020B0502020104020203" pitchFamily="34" charset="0"/>
                    </a:rPr>
                    <a:t>$0.8821 – 0.9133</a:t>
                  </a:r>
                </a:p>
              </p:txBody>
            </p:sp>
            <p:sp>
              <p:nvSpPr>
                <p:cNvPr id="38" name="TextBox 37">
                  <a:extLst>
                    <a:ext uri="{FF2B5EF4-FFF2-40B4-BE49-F238E27FC236}">
                      <a16:creationId xmlns:a16="http://schemas.microsoft.com/office/drawing/2014/main" id="{BD27937D-2964-48DE-987F-DC1DC2563718}"/>
                    </a:ext>
                  </a:extLst>
                </p:cNvPr>
                <p:cNvSpPr txBox="1"/>
                <p:nvPr/>
              </p:nvSpPr>
              <p:spPr>
                <a:xfrm>
                  <a:off x="754912" y="4238114"/>
                  <a:ext cx="1839432" cy="307777"/>
                </a:xfrm>
                <a:prstGeom prst="rect">
                  <a:avLst/>
                </a:prstGeom>
                <a:noFill/>
              </p:spPr>
              <p:txBody>
                <a:bodyPr wrap="square" rtlCol="0">
                  <a:spAutoFit/>
                </a:bodyPr>
                <a:lstStyle/>
                <a:p>
                  <a:r>
                    <a:rPr lang="en-US" sz="1400" dirty="0">
                      <a:latin typeface="Gill Sans MT" panose="020B0502020104020203" pitchFamily="34" charset="0"/>
                    </a:rPr>
                    <a:t>$0.8521 – 0.8820</a:t>
                  </a:r>
                </a:p>
              </p:txBody>
            </p:sp>
            <p:sp>
              <p:nvSpPr>
                <p:cNvPr id="39" name="TextBox 38">
                  <a:extLst>
                    <a:ext uri="{FF2B5EF4-FFF2-40B4-BE49-F238E27FC236}">
                      <a16:creationId xmlns:a16="http://schemas.microsoft.com/office/drawing/2014/main" id="{4AA59132-1E06-4F8E-BBA0-D20704AC3DC0}"/>
                    </a:ext>
                  </a:extLst>
                </p:cNvPr>
                <p:cNvSpPr txBox="1"/>
                <p:nvPr/>
              </p:nvSpPr>
              <p:spPr>
                <a:xfrm>
                  <a:off x="754912" y="4507106"/>
                  <a:ext cx="1839432" cy="307777"/>
                </a:xfrm>
                <a:prstGeom prst="rect">
                  <a:avLst/>
                </a:prstGeom>
                <a:noFill/>
              </p:spPr>
              <p:txBody>
                <a:bodyPr wrap="square" rtlCol="0">
                  <a:spAutoFit/>
                </a:bodyPr>
                <a:lstStyle/>
                <a:p>
                  <a:r>
                    <a:rPr lang="en-US" sz="1400" dirty="0">
                      <a:latin typeface="Gill Sans MT" panose="020B0502020104020203" pitchFamily="34" charset="0"/>
                    </a:rPr>
                    <a:t>$0.8221 – 0.8520</a:t>
                  </a:r>
                </a:p>
              </p:txBody>
            </p:sp>
            <p:sp>
              <p:nvSpPr>
                <p:cNvPr id="40" name="TextBox 39">
                  <a:extLst>
                    <a:ext uri="{FF2B5EF4-FFF2-40B4-BE49-F238E27FC236}">
                      <a16:creationId xmlns:a16="http://schemas.microsoft.com/office/drawing/2014/main" id="{635DF48C-E300-4BB4-8741-2549266B52F8}"/>
                    </a:ext>
                  </a:extLst>
                </p:cNvPr>
                <p:cNvSpPr txBox="1"/>
                <p:nvPr/>
              </p:nvSpPr>
              <p:spPr>
                <a:xfrm>
                  <a:off x="754912" y="4776098"/>
                  <a:ext cx="1839432" cy="307777"/>
                </a:xfrm>
                <a:prstGeom prst="rect">
                  <a:avLst/>
                </a:prstGeom>
                <a:noFill/>
              </p:spPr>
              <p:txBody>
                <a:bodyPr wrap="square" rtlCol="0">
                  <a:spAutoFit/>
                </a:bodyPr>
                <a:lstStyle/>
                <a:p>
                  <a:r>
                    <a:rPr lang="en-US" sz="1400" dirty="0">
                      <a:latin typeface="Gill Sans MT" panose="020B0502020104020203" pitchFamily="34" charset="0"/>
                    </a:rPr>
                    <a:t>$0.8220</a:t>
                  </a:r>
                </a:p>
              </p:txBody>
            </p:sp>
          </p:grpSp>
        </p:grpSp>
        <p:grpSp>
          <p:nvGrpSpPr>
            <p:cNvPr id="28" name="Group 27">
              <a:extLst>
                <a:ext uri="{FF2B5EF4-FFF2-40B4-BE49-F238E27FC236}">
                  <a16:creationId xmlns:a16="http://schemas.microsoft.com/office/drawing/2014/main" id="{20B3E8A7-2AD0-40DA-B0DA-2270499154AA}"/>
                </a:ext>
              </a:extLst>
            </p:cNvPr>
            <p:cNvGrpSpPr/>
            <p:nvPr/>
          </p:nvGrpSpPr>
          <p:grpSpPr>
            <a:xfrm>
              <a:off x="2009975" y="4775965"/>
              <a:ext cx="1839432" cy="1383745"/>
              <a:chOff x="2009975" y="4807864"/>
              <a:chExt cx="1839432" cy="1383745"/>
            </a:xfrm>
          </p:grpSpPr>
          <p:sp>
            <p:nvSpPr>
              <p:cNvPr id="29" name="TextBox 28">
                <a:extLst>
                  <a:ext uri="{FF2B5EF4-FFF2-40B4-BE49-F238E27FC236}">
                    <a16:creationId xmlns:a16="http://schemas.microsoft.com/office/drawing/2014/main" id="{D0A1F296-DB1D-4295-AB02-CE4510BD8C10}"/>
                  </a:ext>
                </a:extLst>
              </p:cNvPr>
              <p:cNvSpPr txBox="1"/>
              <p:nvPr/>
            </p:nvSpPr>
            <p:spPr>
              <a:xfrm>
                <a:off x="2009975" y="4807864"/>
                <a:ext cx="1839432" cy="307777"/>
              </a:xfrm>
              <a:prstGeom prst="rect">
                <a:avLst/>
              </a:prstGeom>
              <a:noFill/>
            </p:spPr>
            <p:txBody>
              <a:bodyPr wrap="square" rtlCol="0">
                <a:spAutoFit/>
              </a:bodyPr>
              <a:lstStyle/>
              <a:p>
                <a:r>
                  <a:rPr lang="en-US" sz="1400" dirty="0">
                    <a:latin typeface="Gill Sans MT" panose="020B0502020104020203" pitchFamily="34" charset="0"/>
                  </a:rPr>
                  <a:t>207 districts</a:t>
                </a:r>
              </a:p>
            </p:txBody>
          </p:sp>
          <p:sp>
            <p:nvSpPr>
              <p:cNvPr id="30" name="TextBox 29">
                <a:extLst>
                  <a:ext uri="{FF2B5EF4-FFF2-40B4-BE49-F238E27FC236}">
                    <a16:creationId xmlns:a16="http://schemas.microsoft.com/office/drawing/2014/main" id="{2B5B6B46-28A6-4B24-947E-72E7258F77EF}"/>
                  </a:ext>
                </a:extLst>
              </p:cNvPr>
              <p:cNvSpPr txBox="1"/>
              <p:nvPr/>
            </p:nvSpPr>
            <p:spPr>
              <a:xfrm>
                <a:off x="2009975" y="5076856"/>
                <a:ext cx="1839432" cy="307777"/>
              </a:xfrm>
              <a:prstGeom prst="rect">
                <a:avLst/>
              </a:prstGeom>
              <a:noFill/>
            </p:spPr>
            <p:txBody>
              <a:bodyPr wrap="square" rtlCol="0">
                <a:spAutoFit/>
              </a:bodyPr>
              <a:lstStyle/>
              <a:p>
                <a:r>
                  <a:rPr lang="en-US" sz="1400" dirty="0">
                    <a:latin typeface="Gill Sans MT" panose="020B0502020104020203" pitchFamily="34" charset="0"/>
                  </a:rPr>
                  <a:t>152 districts</a:t>
                </a:r>
              </a:p>
            </p:txBody>
          </p:sp>
          <p:sp>
            <p:nvSpPr>
              <p:cNvPr id="31" name="TextBox 30">
                <a:extLst>
                  <a:ext uri="{FF2B5EF4-FFF2-40B4-BE49-F238E27FC236}">
                    <a16:creationId xmlns:a16="http://schemas.microsoft.com/office/drawing/2014/main" id="{459250DA-D73E-4C62-88D9-4B6F8E91502F}"/>
                  </a:ext>
                </a:extLst>
              </p:cNvPr>
              <p:cNvSpPr txBox="1"/>
              <p:nvPr/>
            </p:nvSpPr>
            <p:spPr>
              <a:xfrm>
                <a:off x="2009975" y="5345848"/>
                <a:ext cx="1839432" cy="307777"/>
              </a:xfrm>
              <a:prstGeom prst="rect">
                <a:avLst/>
              </a:prstGeom>
              <a:noFill/>
            </p:spPr>
            <p:txBody>
              <a:bodyPr wrap="square" rtlCol="0">
                <a:spAutoFit/>
              </a:bodyPr>
              <a:lstStyle/>
              <a:p>
                <a:r>
                  <a:rPr lang="en-US" sz="1400" dirty="0">
                    <a:latin typeface="Gill Sans MT" panose="020B0502020104020203" pitchFamily="34" charset="0"/>
                  </a:rPr>
                  <a:t>169 districts</a:t>
                </a:r>
              </a:p>
            </p:txBody>
          </p:sp>
          <p:sp>
            <p:nvSpPr>
              <p:cNvPr id="32" name="TextBox 31">
                <a:extLst>
                  <a:ext uri="{FF2B5EF4-FFF2-40B4-BE49-F238E27FC236}">
                    <a16:creationId xmlns:a16="http://schemas.microsoft.com/office/drawing/2014/main" id="{0419F367-ABC7-4742-87E3-249B5F831171}"/>
                  </a:ext>
                </a:extLst>
              </p:cNvPr>
              <p:cNvSpPr txBox="1"/>
              <p:nvPr/>
            </p:nvSpPr>
            <p:spPr>
              <a:xfrm>
                <a:off x="2009975" y="5614840"/>
                <a:ext cx="1839432" cy="307777"/>
              </a:xfrm>
              <a:prstGeom prst="rect">
                <a:avLst/>
              </a:prstGeom>
              <a:noFill/>
            </p:spPr>
            <p:txBody>
              <a:bodyPr wrap="square" rtlCol="0">
                <a:spAutoFit/>
              </a:bodyPr>
              <a:lstStyle/>
              <a:p>
                <a:r>
                  <a:rPr lang="en-US" sz="1400" dirty="0">
                    <a:latin typeface="Gill Sans MT" panose="020B0502020104020203" pitchFamily="34" charset="0"/>
                  </a:rPr>
                  <a:t>173 districts</a:t>
                </a:r>
              </a:p>
            </p:txBody>
          </p:sp>
          <p:sp>
            <p:nvSpPr>
              <p:cNvPr id="33" name="TextBox 32">
                <a:extLst>
                  <a:ext uri="{FF2B5EF4-FFF2-40B4-BE49-F238E27FC236}">
                    <a16:creationId xmlns:a16="http://schemas.microsoft.com/office/drawing/2014/main" id="{31C45610-A632-405C-9523-D3F7CA70DDB3}"/>
                  </a:ext>
                </a:extLst>
              </p:cNvPr>
              <p:cNvSpPr txBox="1"/>
              <p:nvPr/>
            </p:nvSpPr>
            <p:spPr>
              <a:xfrm>
                <a:off x="2009975" y="5883832"/>
                <a:ext cx="1839432" cy="307777"/>
              </a:xfrm>
              <a:prstGeom prst="rect">
                <a:avLst/>
              </a:prstGeom>
              <a:noFill/>
            </p:spPr>
            <p:txBody>
              <a:bodyPr wrap="square" rtlCol="0">
                <a:spAutoFit/>
              </a:bodyPr>
              <a:lstStyle/>
              <a:p>
                <a:r>
                  <a:rPr lang="en-US" sz="1400" dirty="0">
                    <a:latin typeface="Gill Sans MT" panose="020B0502020104020203" pitchFamily="34" charset="0"/>
                  </a:rPr>
                  <a:t>314 districts</a:t>
                </a:r>
              </a:p>
            </p:txBody>
          </p:sp>
        </p:grpSp>
      </p:grpSp>
      <p:sp>
        <p:nvSpPr>
          <p:cNvPr id="46" name="TextBox 45">
            <a:extLst>
              <a:ext uri="{FF2B5EF4-FFF2-40B4-BE49-F238E27FC236}">
                <a16:creationId xmlns:a16="http://schemas.microsoft.com/office/drawing/2014/main" id="{30FBA379-47D8-4FCC-9802-B02F64B87914}"/>
              </a:ext>
            </a:extLst>
          </p:cNvPr>
          <p:cNvSpPr txBox="1"/>
          <p:nvPr/>
        </p:nvSpPr>
        <p:spPr>
          <a:xfrm>
            <a:off x="990600" y="780301"/>
            <a:ext cx="13030200"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TAX RATE </a:t>
            </a:r>
            <a:r>
              <a:rPr lang="en-US" sz="4800" b="1" dirty="0" smtClean="0">
                <a:latin typeface="Arial" panose="020B0604020202020204" pitchFamily="34" charset="0"/>
                <a:cs typeface="Arial" panose="020B0604020202020204" pitchFamily="34" charset="0"/>
              </a:rPr>
              <a:t>COMPRESSION</a:t>
            </a:r>
            <a:r>
              <a:rPr lang="en-US" sz="4800" b="1" dirty="0">
                <a:latin typeface="Arial" panose="020B0604020202020204" pitchFamily="34" charset="0"/>
                <a:cs typeface="Arial" panose="020B0604020202020204" pitchFamily="34" charset="0"/>
              </a:rPr>
              <a:t>: </a:t>
            </a:r>
            <a:r>
              <a:rPr lang="en-US" sz="4800" b="1" dirty="0" smtClean="0">
                <a:latin typeface="Arial" panose="020B0604020202020204" pitchFamily="34" charset="0"/>
                <a:cs typeface="Arial" panose="020B0604020202020204" pitchFamily="34" charset="0"/>
              </a:rPr>
              <a:t>2020 vs 2021</a:t>
            </a:r>
            <a:endParaRPr lang="en-US" sz="4800" b="1"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BA937A95-3AAC-450C-AEA7-384F5AE90B40}"/>
              </a:ext>
            </a:extLst>
          </p:cNvPr>
          <p:cNvSpPr txBox="1"/>
          <p:nvPr/>
        </p:nvSpPr>
        <p:spPr>
          <a:xfrm>
            <a:off x="8427454" y="7127717"/>
            <a:ext cx="3122559" cy="400110"/>
          </a:xfrm>
          <a:prstGeom prst="rect">
            <a:avLst/>
          </a:prstGeom>
          <a:noFill/>
        </p:spPr>
        <p:txBody>
          <a:bodyPr wrap="square" rtlCol="0">
            <a:spAutoFit/>
          </a:bodyPr>
          <a:lstStyle/>
          <a:p>
            <a:r>
              <a:rPr lang="en-US" sz="2000" b="1" dirty="0">
                <a:solidFill>
                  <a:srgbClr val="FF0000"/>
                </a:solidFill>
              </a:rPr>
              <a:t>PRELIMINARY</a:t>
            </a:r>
            <a:endParaRPr lang="en-US" sz="2000" b="1" dirty="0"/>
          </a:p>
        </p:txBody>
      </p:sp>
      <p:cxnSp>
        <p:nvCxnSpPr>
          <p:cNvPr id="50" name="Straight Connector 49"/>
          <p:cNvCxnSpPr/>
          <p:nvPr/>
        </p:nvCxnSpPr>
        <p:spPr>
          <a:xfrm>
            <a:off x="376642" y="4964571"/>
            <a:ext cx="206175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30439" y="2330888"/>
            <a:ext cx="0" cy="2633683"/>
          </a:xfrm>
          <a:prstGeom prst="line">
            <a:avLst/>
          </a:prstGeom>
          <a:ln>
            <a:solidFill>
              <a:srgbClr val="747272"/>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082372" y="9759679"/>
            <a:ext cx="13691028" cy="646331"/>
          </a:xfrm>
          <a:prstGeom prst="rect">
            <a:avLst/>
          </a:prstGeom>
          <a:noFill/>
        </p:spPr>
        <p:txBody>
          <a:bodyPr wrap="square" rtlCol="0">
            <a:spAutoFit/>
          </a:bodyPr>
          <a:lstStyle/>
          <a:p>
            <a:r>
              <a:rPr lang="en-US" i="1" dirty="0"/>
              <a:t>©2021 Texas Association of School Business Officials. All rights reserved. Do not duplicate or distribute without express permission.</a:t>
            </a:r>
          </a:p>
          <a:p>
            <a:endParaRPr lang="en-US" dirty="0"/>
          </a:p>
        </p:txBody>
      </p:sp>
    </p:spTree>
    <p:extLst>
      <p:ext uri="{BB962C8B-B14F-4D97-AF65-F5344CB8AC3E}">
        <p14:creationId xmlns:p14="http://schemas.microsoft.com/office/powerpoint/2010/main" val="4138680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691E7C-0259-40F3-80A5-96923D7D81DC}"/>
              </a:ext>
            </a:extLst>
          </p:cNvPr>
          <p:cNvSpPr>
            <a:spLocks noGrp="1"/>
          </p:cNvSpPr>
          <p:nvPr>
            <p:ph type="dt" sz="half" idx="10"/>
          </p:nvPr>
        </p:nvSpPr>
        <p:spPr/>
        <p:txBody>
          <a:bodyPr/>
          <a:lstStyle/>
          <a:p>
            <a:fld id="{3D1655E6-7D9E-4917-81B6-6A8E2B00F8D6}" type="datetime1">
              <a:rPr lang="en-US" smtClean="0"/>
              <a:t>11/16/2021</a:t>
            </a:fld>
            <a:endParaRPr lang="en-US" dirty="0"/>
          </a:p>
        </p:txBody>
      </p:sp>
      <p:sp>
        <p:nvSpPr>
          <p:cNvPr id="4" name="Footer Placeholder 3">
            <a:extLst>
              <a:ext uri="{FF2B5EF4-FFF2-40B4-BE49-F238E27FC236}">
                <a16:creationId xmlns:a16="http://schemas.microsoft.com/office/drawing/2014/main" id="{F5998DFE-067D-4AD4-BF83-0A8276020179}"/>
              </a:ext>
            </a:extLst>
          </p:cNvPr>
          <p:cNvSpPr>
            <a:spLocks noGrp="1"/>
          </p:cNvSpPr>
          <p:nvPr>
            <p:ph type="ftr" sz="quarter" idx="11"/>
          </p:nvPr>
        </p:nvSpPr>
        <p:spPr/>
        <p:txBody>
          <a:bodyPr/>
          <a:lstStyle/>
          <a:p>
            <a:r>
              <a:rPr lang="en-US" dirty="0"/>
              <a:t>©2019 Texas Association of School Business Officials. All rights reserved. Do not duplicate or distribute without express permission.</a:t>
            </a:r>
          </a:p>
        </p:txBody>
      </p:sp>
      <p:sp>
        <p:nvSpPr>
          <p:cNvPr id="5" name="Slide Number Placeholder 4">
            <a:extLst>
              <a:ext uri="{FF2B5EF4-FFF2-40B4-BE49-F238E27FC236}">
                <a16:creationId xmlns:a16="http://schemas.microsoft.com/office/drawing/2014/main" id="{BA142577-BEC0-4729-AEE1-3965CE7EC217}"/>
              </a:ext>
            </a:extLst>
          </p:cNvPr>
          <p:cNvSpPr>
            <a:spLocks noGrp="1"/>
          </p:cNvSpPr>
          <p:nvPr>
            <p:ph type="sldNum" sz="quarter" idx="12"/>
          </p:nvPr>
        </p:nvSpPr>
        <p:spPr/>
        <p:txBody>
          <a:bodyPr/>
          <a:lstStyle/>
          <a:p>
            <a:fld id="{83AD5058-CDAF-4189-8437-BD52B82C84EF}" type="slidenum">
              <a:rPr lang="en-US" smtClean="0"/>
              <a:t>19</a:t>
            </a:fld>
            <a:endParaRPr lang="en-US" dirty="0"/>
          </a:p>
        </p:txBody>
      </p:sp>
      <p:grpSp>
        <p:nvGrpSpPr>
          <p:cNvPr id="72" name="Group 71">
            <a:extLst>
              <a:ext uri="{FF2B5EF4-FFF2-40B4-BE49-F238E27FC236}">
                <a16:creationId xmlns:a16="http://schemas.microsoft.com/office/drawing/2014/main" id="{9D729889-6A35-4F9F-BD81-EC55049DCA0E}"/>
              </a:ext>
            </a:extLst>
          </p:cNvPr>
          <p:cNvGrpSpPr/>
          <p:nvPr/>
        </p:nvGrpSpPr>
        <p:grpSpPr>
          <a:xfrm>
            <a:off x="358785" y="723900"/>
            <a:ext cx="10700597" cy="8778168"/>
            <a:chOff x="2630755" y="447194"/>
            <a:chExt cx="7133731" cy="5852112"/>
          </a:xfrm>
        </p:grpSpPr>
        <p:grpSp>
          <p:nvGrpSpPr>
            <p:cNvPr id="11" name="Group 10">
              <a:extLst>
                <a:ext uri="{FF2B5EF4-FFF2-40B4-BE49-F238E27FC236}">
                  <a16:creationId xmlns:a16="http://schemas.microsoft.com/office/drawing/2014/main" id="{7C4218D4-8316-4D64-B6D8-858915F9408E}"/>
                </a:ext>
              </a:extLst>
            </p:cNvPr>
            <p:cNvGrpSpPr/>
            <p:nvPr/>
          </p:nvGrpSpPr>
          <p:grpSpPr>
            <a:xfrm>
              <a:off x="2630755" y="447194"/>
              <a:ext cx="7133731" cy="5086038"/>
              <a:chOff x="2630755" y="866543"/>
              <a:chExt cx="7133731" cy="5086038"/>
            </a:xfrm>
          </p:grpSpPr>
          <p:grpSp>
            <p:nvGrpSpPr>
              <p:cNvPr id="9" name="Group 8">
                <a:extLst>
                  <a:ext uri="{FF2B5EF4-FFF2-40B4-BE49-F238E27FC236}">
                    <a16:creationId xmlns:a16="http://schemas.microsoft.com/office/drawing/2014/main" id="{294F815B-489D-4C7A-BEB3-9135900C1435}"/>
                  </a:ext>
                </a:extLst>
              </p:cNvPr>
              <p:cNvGrpSpPr/>
              <p:nvPr/>
            </p:nvGrpSpPr>
            <p:grpSpPr>
              <a:xfrm>
                <a:off x="2647721" y="905419"/>
                <a:ext cx="6913524" cy="5047162"/>
                <a:chOff x="2647721" y="905419"/>
                <a:chExt cx="6913524" cy="5047162"/>
              </a:xfrm>
            </p:grpSpPr>
            <p:pic>
              <p:nvPicPr>
                <p:cNvPr id="7" name="Picture 6">
                  <a:extLst>
                    <a:ext uri="{FF2B5EF4-FFF2-40B4-BE49-F238E27FC236}">
                      <a16:creationId xmlns:a16="http://schemas.microsoft.com/office/drawing/2014/main" id="{7CE09DDA-A284-45D7-BF07-744DEE5EB1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47721" y="905419"/>
                  <a:ext cx="6913524" cy="5047162"/>
                </a:xfrm>
                <a:prstGeom prst="rect">
                  <a:avLst/>
                </a:prstGeom>
              </p:spPr>
            </p:pic>
            <p:sp>
              <p:nvSpPr>
                <p:cNvPr id="8" name="TextBox 7">
                  <a:extLst>
                    <a:ext uri="{FF2B5EF4-FFF2-40B4-BE49-F238E27FC236}">
                      <a16:creationId xmlns:a16="http://schemas.microsoft.com/office/drawing/2014/main" id="{0AE09285-3433-4B08-A999-A97E84E14C97}"/>
                    </a:ext>
                  </a:extLst>
                </p:cNvPr>
                <p:cNvSpPr txBox="1"/>
                <p:nvPr/>
              </p:nvSpPr>
              <p:spPr>
                <a:xfrm>
                  <a:off x="5418684" y="475102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12" name="TextBox 11">
                  <a:extLst>
                    <a:ext uri="{FF2B5EF4-FFF2-40B4-BE49-F238E27FC236}">
                      <a16:creationId xmlns:a16="http://schemas.microsoft.com/office/drawing/2014/main" id="{D42C3FD6-FC42-4F58-B108-DE2F1A299AA2}"/>
                    </a:ext>
                  </a:extLst>
                </p:cNvPr>
                <p:cNvSpPr txBox="1"/>
                <p:nvPr/>
              </p:nvSpPr>
              <p:spPr>
                <a:xfrm>
                  <a:off x="4379006" y="475102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15" name="TextBox 14">
                  <a:extLst>
                    <a:ext uri="{FF2B5EF4-FFF2-40B4-BE49-F238E27FC236}">
                      <a16:creationId xmlns:a16="http://schemas.microsoft.com/office/drawing/2014/main" id="{61ACDB29-4434-44EC-8A81-A3347D66F4BB}"/>
                    </a:ext>
                  </a:extLst>
                </p:cNvPr>
                <p:cNvSpPr txBox="1"/>
                <p:nvPr/>
              </p:nvSpPr>
              <p:spPr>
                <a:xfrm>
                  <a:off x="3317556" y="475102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16" name="TextBox 15">
                  <a:extLst>
                    <a:ext uri="{FF2B5EF4-FFF2-40B4-BE49-F238E27FC236}">
                      <a16:creationId xmlns:a16="http://schemas.microsoft.com/office/drawing/2014/main" id="{2412D6EB-D146-4900-80AC-BCC8B8D12E84}"/>
                    </a:ext>
                  </a:extLst>
                </p:cNvPr>
                <p:cNvSpPr txBox="1"/>
                <p:nvPr/>
              </p:nvSpPr>
              <p:spPr>
                <a:xfrm>
                  <a:off x="8632703" y="475102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17" name="TextBox 16">
                  <a:extLst>
                    <a:ext uri="{FF2B5EF4-FFF2-40B4-BE49-F238E27FC236}">
                      <a16:creationId xmlns:a16="http://schemas.microsoft.com/office/drawing/2014/main" id="{BA6F0DDC-2C8B-4474-953A-A3EBB9B3315A}"/>
                    </a:ext>
                  </a:extLst>
                </p:cNvPr>
                <p:cNvSpPr txBox="1"/>
                <p:nvPr/>
              </p:nvSpPr>
              <p:spPr>
                <a:xfrm>
                  <a:off x="7598774" y="475102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18" name="TextBox 17">
                  <a:extLst>
                    <a:ext uri="{FF2B5EF4-FFF2-40B4-BE49-F238E27FC236}">
                      <a16:creationId xmlns:a16="http://schemas.microsoft.com/office/drawing/2014/main" id="{7539E660-617D-48C8-BD38-658D453A57F0}"/>
                    </a:ext>
                  </a:extLst>
                </p:cNvPr>
                <p:cNvSpPr txBox="1"/>
                <p:nvPr/>
              </p:nvSpPr>
              <p:spPr>
                <a:xfrm>
                  <a:off x="6513406" y="4751025"/>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$0.07</a:t>
                  </a:r>
                </a:p>
              </p:txBody>
            </p:sp>
            <p:sp>
              <p:nvSpPr>
                <p:cNvPr id="20" name="TextBox 19">
                  <a:extLst>
                    <a:ext uri="{FF2B5EF4-FFF2-40B4-BE49-F238E27FC236}">
                      <a16:creationId xmlns:a16="http://schemas.microsoft.com/office/drawing/2014/main" id="{76456D97-EE64-4665-84C2-AB74E91378F1}"/>
                    </a:ext>
                  </a:extLst>
                </p:cNvPr>
                <p:cNvSpPr txBox="1"/>
                <p:nvPr/>
              </p:nvSpPr>
              <p:spPr>
                <a:xfrm>
                  <a:off x="5418684" y="4049015"/>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a:t>
                  </a:r>
                </a:p>
              </p:txBody>
            </p:sp>
            <p:sp>
              <p:nvSpPr>
                <p:cNvPr id="21" name="TextBox 20">
                  <a:extLst>
                    <a:ext uri="{FF2B5EF4-FFF2-40B4-BE49-F238E27FC236}">
                      <a16:creationId xmlns:a16="http://schemas.microsoft.com/office/drawing/2014/main" id="{2645F31D-398C-480A-A73D-94E793AE7AED}"/>
                    </a:ext>
                  </a:extLst>
                </p:cNvPr>
                <p:cNvSpPr txBox="1"/>
                <p:nvPr/>
              </p:nvSpPr>
              <p:spPr>
                <a:xfrm>
                  <a:off x="4379006" y="4049015"/>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a:t>
                  </a:r>
                </a:p>
              </p:txBody>
            </p:sp>
            <p:sp>
              <p:nvSpPr>
                <p:cNvPr id="23" name="TextBox 22">
                  <a:extLst>
                    <a:ext uri="{FF2B5EF4-FFF2-40B4-BE49-F238E27FC236}">
                      <a16:creationId xmlns:a16="http://schemas.microsoft.com/office/drawing/2014/main" id="{550EDE6B-3231-402F-9714-14DF8B5AF05C}"/>
                    </a:ext>
                  </a:extLst>
                </p:cNvPr>
                <p:cNvSpPr txBox="1"/>
                <p:nvPr/>
              </p:nvSpPr>
              <p:spPr>
                <a:xfrm>
                  <a:off x="8632703" y="4049015"/>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a:t>
                  </a:r>
                </a:p>
              </p:txBody>
            </p:sp>
            <p:sp>
              <p:nvSpPr>
                <p:cNvPr id="24" name="TextBox 23">
                  <a:extLst>
                    <a:ext uri="{FF2B5EF4-FFF2-40B4-BE49-F238E27FC236}">
                      <a16:creationId xmlns:a16="http://schemas.microsoft.com/office/drawing/2014/main" id="{EECEFD86-FA69-4EEE-80E0-BA0ABD1225FA}"/>
                    </a:ext>
                  </a:extLst>
                </p:cNvPr>
                <p:cNvSpPr txBox="1"/>
                <p:nvPr/>
              </p:nvSpPr>
              <p:spPr>
                <a:xfrm>
                  <a:off x="7598774" y="4049015"/>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a:t>
                  </a:r>
                </a:p>
              </p:txBody>
            </p:sp>
            <p:sp>
              <p:nvSpPr>
                <p:cNvPr id="25" name="TextBox 24">
                  <a:extLst>
                    <a:ext uri="{FF2B5EF4-FFF2-40B4-BE49-F238E27FC236}">
                      <a16:creationId xmlns:a16="http://schemas.microsoft.com/office/drawing/2014/main" id="{992C4ADE-4264-42A7-B590-71313A1166EA}"/>
                    </a:ext>
                  </a:extLst>
                </p:cNvPr>
                <p:cNvSpPr txBox="1"/>
                <p:nvPr/>
              </p:nvSpPr>
              <p:spPr>
                <a:xfrm>
                  <a:off x="6513406" y="4049015"/>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$0.03</a:t>
                  </a:r>
                </a:p>
              </p:txBody>
            </p:sp>
            <p:sp>
              <p:nvSpPr>
                <p:cNvPr id="26" name="TextBox 25">
                  <a:extLst>
                    <a:ext uri="{FF2B5EF4-FFF2-40B4-BE49-F238E27FC236}">
                      <a16:creationId xmlns:a16="http://schemas.microsoft.com/office/drawing/2014/main" id="{D820EDC4-0424-4989-911A-23FA257AFD4E}"/>
                    </a:ext>
                  </a:extLst>
                </p:cNvPr>
                <p:cNvSpPr txBox="1"/>
                <p:nvPr/>
              </p:nvSpPr>
              <p:spPr>
                <a:xfrm>
                  <a:off x="5429900" y="3517653"/>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$0.03</a:t>
                  </a:r>
                </a:p>
              </p:txBody>
            </p:sp>
            <p:sp>
              <p:nvSpPr>
                <p:cNvPr id="29" name="TextBox 28">
                  <a:extLst>
                    <a:ext uri="{FF2B5EF4-FFF2-40B4-BE49-F238E27FC236}">
                      <a16:creationId xmlns:a16="http://schemas.microsoft.com/office/drawing/2014/main" id="{F634DDDE-B978-489E-A628-1A3E628BA63D}"/>
                    </a:ext>
                  </a:extLst>
                </p:cNvPr>
                <p:cNvSpPr txBox="1"/>
                <p:nvPr/>
              </p:nvSpPr>
              <p:spPr>
                <a:xfrm>
                  <a:off x="8643919" y="3517653"/>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$0.03</a:t>
                  </a:r>
                </a:p>
              </p:txBody>
            </p:sp>
            <p:sp>
              <p:nvSpPr>
                <p:cNvPr id="30" name="TextBox 29">
                  <a:extLst>
                    <a:ext uri="{FF2B5EF4-FFF2-40B4-BE49-F238E27FC236}">
                      <a16:creationId xmlns:a16="http://schemas.microsoft.com/office/drawing/2014/main" id="{71437CD7-9FBF-4920-8369-3F01D56A47D7}"/>
                    </a:ext>
                  </a:extLst>
                </p:cNvPr>
                <p:cNvSpPr txBox="1"/>
                <p:nvPr/>
              </p:nvSpPr>
              <p:spPr>
                <a:xfrm>
                  <a:off x="7609990" y="3517653"/>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$0.03</a:t>
                  </a:r>
                </a:p>
              </p:txBody>
            </p:sp>
            <p:sp>
              <p:nvSpPr>
                <p:cNvPr id="31" name="TextBox 30">
                  <a:extLst>
                    <a:ext uri="{FF2B5EF4-FFF2-40B4-BE49-F238E27FC236}">
                      <a16:creationId xmlns:a16="http://schemas.microsoft.com/office/drawing/2014/main" id="{5446CF05-94BA-4564-A1F1-A22B86F5B642}"/>
                    </a:ext>
                  </a:extLst>
                </p:cNvPr>
                <p:cNvSpPr txBox="1"/>
                <p:nvPr/>
              </p:nvSpPr>
              <p:spPr>
                <a:xfrm>
                  <a:off x="6524622" y="3517653"/>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$0.03</a:t>
                  </a:r>
                </a:p>
              </p:txBody>
            </p:sp>
            <p:sp>
              <p:nvSpPr>
                <p:cNvPr id="35" name="TextBox 34">
                  <a:extLst>
                    <a:ext uri="{FF2B5EF4-FFF2-40B4-BE49-F238E27FC236}">
                      <a16:creationId xmlns:a16="http://schemas.microsoft.com/office/drawing/2014/main" id="{E13672AF-D4DB-4B77-80EB-C9626269A471}"/>
                    </a:ext>
                  </a:extLst>
                </p:cNvPr>
                <p:cNvSpPr txBox="1"/>
                <p:nvPr/>
              </p:nvSpPr>
              <p:spPr>
                <a:xfrm>
                  <a:off x="8622542" y="3026463"/>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$0.02</a:t>
                  </a:r>
                </a:p>
              </p:txBody>
            </p:sp>
            <p:sp>
              <p:nvSpPr>
                <p:cNvPr id="36" name="TextBox 35">
                  <a:extLst>
                    <a:ext uri="{FF2B5EF4-FFF2-40B4-BE49-F238E27FC236}">
                      <a16:creationId xmlns:a16="http://schemas.microsoft.com/office/drawing/2014/main" id="{576C53B4-7DA3-44B1-A5E0-7DC248413C3B}"/>
                    </a:ext>
                  </a:extLst>
                </p:cNvPr>
                <p:cNvSpPr txBox="1"/>
                <p:nvPr/>
              </p:nvSpPr>
              <p:spPr>
                <a:xfrm>
                  <a:off x="7588613" y="3026463"/>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$0.02</a:t>
                  </a:r>
                </a:p>
              </p:txBody>
            </p:sp>
            <p:sp>
              <p:nvSpPr>
                <p:cNvPr id="37" name="TextBox 36">
                  <a:extLst>
                    <a:ext uri="{FF2B5EF4-FFF2-40B4-BE49-F238E27FC236}">
                      <a16:creationId xmlns:a16="http://schemas.microsoft.com/office/drawing/2014/main" id="{9FF7B67C-B911-4037-8DFA-6827AB74D88A}"/>
                    </a:ext>
                  </a:extLst>
                </p:cNvPr>
                <p:cNvSpPr txBox="1"/>
                <p:nvPr/>
              </p:nvSpPr>
              <p:spPr>
                <a:xfrm>
                  <a:off x="6503245" y="3026463"/>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$0.02</a:t>
                  </a:r>
                </a:p>
              </p:txBody>
            </p:sp>
            <p:sp>
              <p:nvSpPr>
                <p:cNvPr id="41" name="TextBox 40">
                  <a:extLst>
                    <a:ext uri="{FF2B5EF4-FFF2-40B4-BE49-F238E27FC236}">
                      <a16:creationId xmlns:a16="http://schemas.microsoft.com/office/drawing/2014/main" id="{601B5F26-6E7A-4D41-AAFF-6003C3977907}"/>
                    </a:ext>
                  </a:extLst>
                </p:cNvPr>
                <p:cNvSpPr txBox="1"/>
                <p:nvPr/>
              </p:nvSpPr>
              <p:spPr>
                <a:xfrm>
                  <a:off x="8637929" y="2637293"/>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$0.02</a:t>
                  </a:r>
                </a:p>
              </p:txBody>
            </p:sp>
            <p:sp>
              <p:nvSpPr>
                <p:cNvPr id="42" name="TextBox 41">
                  <a:extLst>
                    <a:ext uri="{FF2B5EF4-FFF2-40B4-BE49-F238E27FC236}">
                      <a16:creationId xmlns:a16="http://schemas.microsoft.com/office/drawing/2014/main" id="{4BD77B24-080A-4830-9556-CE3D60032AAE}"/>
                    </a:ext>
                  </a:extLst>
                </p:cNvPr>
                <p:cNvSpPr txBox="1"/>
                <p:nvPr/>
              </p:nvSpPr>
              <p:spPr>
                <a:xfrm>
                  <a:off x="7604000" y="2637293"/>
                  <a:ext cx="685799" cy="338554"/>
                </a:xfrm>
                <a:prstGeom prst="rect">
                  <a:avLst/>
                </a:prstGeom>
                <a:noFill/>
              </p:spPr>
              <p:txBody>
                <a:bodyPr wrap="square" rtlCol="0">
                  <a:spAutoFit/>
                </a:bodyPr>
                <a:lstStyle/>
                <a:p>
                  <a:pPr algn="ctr"/>
                  <a:r>
                    <a:rPr lang="en-US" sz="2700" dirty="0">
                      <a:solidFill>
                        <a:schemeClr val="bg1"/>
                      </a:solidFill>
                      <a:latin typeface="Tw Cen MT Condensed" panose="020B0606020104020203" pitchFamily="34" charset="0"/>
                    </a:rPr>
                    <a:t>$0.02</a:t>
                  </a:r>
                </a:p>
              </p:txBody>
            </p:sp>
            <p:sp>
              <p:nvSpPr>
                <p:cNvPr id="50" name="TextBox 49">
                  <a:extLst>
                    <a:ext uri="{FF2B5EF4-FFF2-40B4-BE49-F238E27FC236}">
                      <a16:creationId xmlns:a16="http://schemas.microsoft.com/office/drawing/2014/main" id="{DD965AB6-68B2-4051-A349-A5D46DF6E605}"/>
                    </a:ext>
                  </a:extLst>
                </p:cNvPr>
                <p:cNvSpPr txBox="1"/>
                <p:nvPr/>
              </p:nvSpPr>
              <p:spPr>
                <a:xfrm>
                  <a:off x="8656500" y="2256529"/>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$0.02</a:t>
                  </a:r>
                </a:p>
              </p:txBody>
            </p:sp>
          </p:grpSp>
          <p:sp>
            <p:nvSpPr>
              <p:cNvPr id="10" name="Rectangle 9">
                <a:extLst>
                  <a:ext uri="{FF2B5EF4-FFF2-40B4-BE49-F238E27FC236}">
                    <a16:creationId xmlns:a16="http://schemas.microsoft.com/office/drawing/2014/main" id="{D4B6A00D-5DA3-4BC8-99E0-3A14EBD1B986}"/>
                  </a:ext>
                </a:extLst>
              </p:cNvPr>
              <p:cNvSpPr/>
              <p:nvPr/>
            </p:nvSpPr>
            <p:spPr>
              <a:xfrm>
                <a:off x="2630755" y="866543"/>
                <a:ext cx="7133731" cy="608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
          <p:nvSpPr>
            <p:cNvPr id="51" name="Rectangle 50">
              <a:extLst>
                <a:ext uri="{FF2B5EF4-FFF2-40B4-BE49-F238E27FC236}">
                  <a16:creationId xmlns:a16="http://schemas.microsoft.com/office/drawing/2014/main" id="{2EA727FA-6AFE-4FEE-BB98-81CC24FDE420}"/>
                </a:ext>
              </a:extLst>
            </p:cNvPr>
            <p:cNvSpPr/>
            <p:nvPr/>
          </p:nvSpPr>
          <p:spPr>
            <a:xfrm>
              <a:off x="3233854" y="5572108"/>
              <a:ext cx="6084648" cy="327988"/>
            </a:xfrm>
            <a:prstGeom prst="rect">
              <a:avLst/>
            </a:prstGeom>
            <a:gradFill flip="none" rotWithShape="1">
              <a:gsLst>
                <a:gs pos="22000">
                  <a:srgbClr val="CF4F01"/>
                </a:gs>
                <a:gs pos="55000">
                  <a:srgbClr val="FF9900"/>
                </a:gs>
                <a:gs pos="77000">
                  <a:srgbClr val="FFB84F"/>
                </a:gs>
                <a:gs pos="100000">
                  <a:srgbClr val="FFFFB7"/>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56" name="Group 55">
              <a:extLst>
                <a:ext uri="{FF2B5EF4-FFF2-40B4-BE49-F238E27FC236}">
                  <a16:creationId xmlns:a16="http://schemas.microsoft.com/office/drawing/2014/main" id="{F2E76410-EFAC-47A6-990C-771EB5968454}"/>
                </a:ext>
              </a:extLst>
            </p:cNvPr>
            <p:cNvGrpSpPr/>
            <p:nvPr/>
          </p:nvGrpSpPr>
          <p:grpSpPr>
            <a:xfrm>
              <a:off x="3270095" y="5741376"/>
              <a:ext cx="685799" cy="557930"/>
              <a:chOff x="3270095" y="5736102"/>
              <a:chExt cx="685799" cy="557930"/>
            </a:xfrm>
          </p:grpSpPr>
          <p:cxnSp>
            <p:nvCxnSpPr>
              <p:cNvPr id="53" name="Straight Connector 52">
                <a:extLst>
                  <a:ext uri="{FF2B5EF4-FFF2-40B4-BE49-F238E27FC236}">
                    <a16:creationId xmlns:a16="http://schemas.microsoft.com/office/drawing/2014/main" id="{C2FE078B-AF29-4656-997F-D43847F15EC3}"/>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D5B1B92-D5F9-426C-9DB0-44A298BD4BEC}"/>
                  </a:ext>
                </a:extLst>
              </p:cNvPr>
              <p:cNvSpPr txBox="1"/>
              <p:nvPr/>
            </p:nvSpPr>
            <p:spPr>
              <a:xfrm>
                <a:off x="3270095" y="59554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$0.07</a:t>
                </a:r>
              </a:p>
            </p:txBody>
          </p:sp>
        </p:grpSp>
        <p:grpSp>
          <p:nvGrpSpPr>
            <p:cNvPr id="57" name="Group 56">
              <a:extLst>
                <a:ext uri="{FF2B5EF4-FFF2-40B4-BE49-F238E27FC236}">
                  <a16:creationId xmlns:a16="http://schemas.microsoft.com/office/drawing/2014/main" id="{5B3D234A-99A5-4A4F-8877-E8036B18EC4A}"/>
                </a:ext>
              </a:extLst>
            </p:cNvPr>
            <p:cNvGrpSpPr/>
            <p:nvPr/>
          </p:nvGrpSpPr>
          <p:grpSpPr>
            <a:xfrm>
              <a:off x="4335034" y="5741376"/>
              <a:ext cx="685799" cy="557930"/>
              <a:chOff x="3270095" y="5736102"/>
              <a:chExt cx="685799" cy="557930"/>
            </a:xfrm>
          </p:grpSpPr>
          <p:cxnSp>
            <p:nvCxnSpPr>
              <p:cNvPr id="58" name="Straight Connector 57">
                <a:extLst>
                  <a:ext uri="{FF2B5EF4-FFF2-40B4-BE49-F238E27FC236}">
                    <a16:creationId xmlns:a16="http://schemas.microsoft.com/office/drawing/2014/main" id="{EE860779-E774-4F82-B28A-9A979C7BAD18}"/>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378BC2E-9999-412A-AECF-5D20A546102F}"/>
                  </a:ext>
                </a:extLst>
              </p:cNvPr>
              <p:cNvSpPr txBox="1"/>
              <p:nvPr/>
            </p:nvSpPr>
            <p:spPr>
              <a:xfrm>
                <a:off x="3270095" y="59554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$0.10</a:t>
                </a:r>
              </a:p>
            </p:txBody>
          </p:sp>
        </p:grpSp>
        <p:grpSp>
          <p:nvGrpSpPr>
            <p:cNvPr id="60" name="Group 59">
              <a:extLst>
                <a:ext uri="{FF2B5EF4-FFF2-40B4-BE49-F238E27FC236}">
                  <a16:creationId xmlns:a16="http://schemas.microsoft.com/office/drawing/2014/main" id="{134DB7CF-2339-4783-AC0B-81984B281774}"/>
                </a:ext>
              </a:extLst>
            </p:cNvPr>
            <p:cNvGrpSpPr/>
            <p:nvPr/>
          </p:nvGrpSpPr>
          <p:grpSpPr>
            <a:xfrm>
              <a:off x="5451805" y="5754076"/>
              <a:ext cx="685799" cy="532530"/>
              <a:chOff x="3270095" y="5736102"/>
              <a:chExt cx="685799" cy="532530"/>
            </a:xfrm>
          </p:grpSpPr>
          <p:cxnSp>
            <p:nvCxnSpPr>
              <p:cNvPr id="61" name="Straight Connector 60">
                <a:extLst>
                  <a:ext uri="{FF2B5EF4-FFF2-40B4-BE49-F238E27FC236}">
                    <a16:creationId xmlns:a16="http://schemas.microsoft.com/office/drawing/2014/main" id="{0DBF60D1-C700-455A-8DB5-F525EBD1AEE8}"/>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8A62D01-9365-4B82-97C9-1E55B345872E}"/>
                  </a:ext>
                </a:extLst>
              </p:cNvPr>
              <p:cNvSpPr txBox="1"/>
              <p:nvPr/>
            </p:nvSpPr>
            <p:spPr>
              <a:xfrm>
                <a:off x="3270095" y="59300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$0.13</a:t>
                </a:r>
              </a:p>
            </p:txBody>
          </p:sp>
        </p:grpSp>
        <p:grpSp>
          <p:nvGrpSpPr>
            <p:cNvPr id="63" name="Group 62">
              <a:extLst>
                <a:ext uri="{FF2B5EF4-FFF2-40B4-BE49-F238E27FC236}">
                  <a16:creationId xmlns:a16="http://schemas.microsoft.com/office/drawing/2014/main" id="{F8D2CD08-6C85-4222-AD27-982B255F599B}"/>
                </a:ext>
              </a:extLst>
            </p:cNvPr>
            <p:cNvGrpSpPr/>
            <p:nvPr/>
          </p:nvGrpSpPr>
          <p:grpSpPr>
            <a:xfrm>
              <a:off x="6513405" y="5741376"/>
              <a:ext cx="685799" cy="557930"/>
              <a:chOff x="3270095" y="5736102"/>
              <a:chExt cx="685799" cy="557930"/>
            </a:xfrm>
          </p:grpSpPr>
          <p:cxnSp>
            <p:nvCxnSpPr>
              <p:cNvPr id="64" name="Straight Connector 63">
                <a:extLst>
                  <a:ext uri="{FF2B5EF4-FFF2-40B4-BE49-F238E27FC236}">
                    <a16:creationId xmlns:a16="http://schemas.microsoft.com/office/drawing/2014/main" id="{3B768A7A-1FBD-4AE1-8BC0-83961E2F1A29}"/>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3F646E8D-8AE2-4ED9-A00D-DDA8DC3A38E3}"/>
                  </a:ext>
                </a:extLst>
              </p:cNvPr>
              <p:cNvSpPr txBox="1"/>
              <p:nvPr/>
            </p:nvSpPr>
            <p:spPr>
              <a:xfrm>
                <a:off x="3270095" y="59554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$0.15</a:t>
                </a:r>
              </a:p>
            </p:txBody>
          </p:sp>
        </p:grpSp>
        <p:grpSp>
          <p:nvGrpSpPr>
            <p:cNvPr id="66" name="Group 65">
              <a:extLst>
                <a:ext uri="{FF2B5EF4-FFF2-40B4-BE49-F238E27FC236}">
                  <a16:creationId xmlns:a16="http://schemas.microsoft.com/office/drawing/2014/main" id="{5CF635E9-4089-4DDE-8674-BC6D783B8A12}"/>
                </a:ext>
              </a:extLst>
            </p:cNvPr>
            <p:cNvGrpSpPr/>
            <p:nvPr/>
          </p:nvGrpSpPr>
          <p:grpSpPr>
            <a:xfrm>
              <a:off x="7572478" y="5741376"/>
              <a:ext cx="685799" cy="557930"/>
              <a:chOff x="3270095" y="5736102"/>
              <a:chExt cx="685799" cy="557930"/>
            </a:xfrm>
          </p:grpSpPr>
          <p:cxnSp>
            <p:nvCxnSpPr>
              <p:cNvPr id="67" name="Straight Connector 66">
                <a:extLst>
                  <a:ext uri="{FF2B5EF4-FFF2-40B4-BE49-F238E27FC236}">
                    <a16:creationId xmlns:a16="http://schemas.microsoft.com/office/drawing/2014/main" id="{AF3E18C9-5365-404A-9223-1D4A4D11F5ED}"/>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23CF28E-3B73-4BB6-A5F4-A3986E541C1A}"/>
                  </a:ext>
                </a:extLst>
              </p:cNvPr>
              <p:cNvSpPr txBox="1"/>
              <p:nvPr/>
            </p:nvSpPr>
            <p:spPr>
              <a:xfrm>
                <a:off x="3270095" y="59554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$0.17</a:t>
                </a:r>
              </a:p>
            </p:txBody>
          </p:sp>
        </p:grpSp>
        <p:grpSp>
          <p:nvGrpSpPr>
            <p:cNvPr id="69" name="Group 68">
              <a:extLst>
                <a:ext uri="{FF2B5EF4-FFF2-40B4-BE49-F238E27FC236}">
                  <a16:creationId xmlns:a16="http://schemas.microsoft.com/office/drawing/2014/main" id="{7BF71BFB-A18F-48F4-91E6-4942A605ABA0}"/>
                </a:ext>
              </a:extLst>
            </p:cNvPr>
            <p:cNvGrpSpPr/>
            <p:nvPr/>
          </p:nvGrpSpPr>
          <p:grpSpPr>
            <a:xfrm>
              <a:off x="8656501" y="5741376"/>
              <a:ext cx="685799" cy="557930"/>
              <a:chOff x="3270095" y="5736102"/>
              <a:chExt cx="685799" cy="557930"/>
            </a:xfrm>
          </p:grpSpPr>
          <p:cxnSp>
            <p:nvCxnSpPr>
              <p:cNvPr id="70" name="Straight Connector 69">
                <a:extLst>
                  <a:ext uri="{FF2B5EF4-FFF2-40B4-BE49-F238E27FC236}">
                    <a16:creationId xmlns:a16="http://schemas.microsoft.com/office/drawing/2014/main" id="{BCC32A45-63B6-465C-993F-C27AF1C2D032}"/>
                  </a:ext>
                </a:extLst>
              </p:cNvPr>
              <p:cNvCxnSpPr>
                <a:cxnSpLocks/>
              </p:cNvCxnSpPr>
              <p:nvPr/>
            </p:nvCxnSpPr>
            <p:spPr>
              <a:xfrm>
                <a:off x="3612994" y="5736102"/>
                <a:ext cx="0" cy="263254"/>
              </a:xfrm>
              <a:prstGeom prst="line">
                <a:avLst/>
              </a:prstGeom>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00732F9B-5065-4679-856F-04105DB88FE7}"/>
                  </a:ext>
                </a:extLst>
              </p:cNvPr>
              <p:cNvSpPr txBox="1"/>
              <p:nvPr/>
            </p:nvSpPr>
            <p:spPr>
              <a:xfrm>
                <a:off x="3270095" y="5955478"/>
                <a:ext cx="685799" cy="338554"/>
              </a:xfrm>
              <a:prstGeom prst="rect">
                <a:avLst/>
              </a:prstGeom>
              <a:noFill/>
            </p:spPr>
            <p:txBody>
              <a:bodyPr wrap="square" rtlCol="0">
                <a:spAutoFit/>
              </a:bodyPr>
              <a:lstStyle/>
              <a:p>
                <a:pPr algn="ctr"/>
                <a:r>
                  <a:rPr lang="en-US" sz="2700" dirty="0">
                    <a:latin typeface="Tw Cen MT Condensed" panose="020B0606020104020203" pitchFamily="34" charset="0"/>
                  </a:rPr>
                  <a:t>$0.19</a:t>
                </a:r>
              </a:p>
            </p:txBody>
          </p:sp>
        </p:grpSp>
      </p:grpSp>
      <p:sp>
        <p:nvSpPr>
          <p:cNvPr id="6" name="Title 5">
            <a:extLst>
              <a:ext uri="{FF2B5EF4-FFF2-40B4-BE49-F238E27FC236}">
                <a16:creationId xmlns:a16="http://schemas.microsoft.com/office/drawing/2014/main" id="{B56F5F24-D0F6-4214-B70F-718A02FE75FC}"/>
              </a:ext>
            </a:extLst>
          </p:cNvPr>
          <p:cNvSpPr>
            <a:spLocks noGrp="1"/>
          </p:cNvSpPr>
          <p:nvPr>
            <p:ph type="title"/>
          </p:nvPr>
        </p:nvSpPr>
        <p:spPr>
          <a:xfrm>
            <a:off x="0" y="184200"/>
            <a:ext cx="16105412" cy="1079399"/>
          </a:xfrm>
        </p:spPr>
        <p:txBody>
          <a:bodyPr>
            <a:noAutofit/>
          </a:bodyPr>
          <a:lstStyle/>
          <a:p>
            <a:r>
              <a:rPr lang="en-US" sz="4800" b="1" dirty="0">
                <a:solidFill>
                  <a:srgbClr val="FF0000"/>
                </a:solidFill>
              </a:rPr>
              <a:t>PRELIMINARY</a:t>
            </a:r>
            <a:r>
              <a:rPr lang="en-US" sz="4800" b="1" dirty="0"/>
              <a:t> Cost of </a:t>
            </a:r>
            <a:r>
              <a:rPr lang="en-US" sz="4800" b="1" dirty="0" smtClean="0"/>
              <a:t>Tax Rate Compression</a:t>
            </a:r>
            <a:endParaRPr lang="en-US" sz="4800" b="1" dirty="0">
              <a:latin typeface="+mn-lt"/>
            </a:endParaRPr>
          </a:p>
        </p:txBody>
      </p:sp>
      <p:sp>
        <p:nvSpPr>
          <p:cNvPr id="73" name="TextBox 72">
            <a:extLst>
              <a:ext uri="{FF2B5EF4-FFF2-40B4-BE49-F238E27FC236}">
                <a16:creationId xmlns:a16="http://schemas.microsoft.com/office/drawing/2014/main" id="{CD68A5EF-3CAE-43D1-89D9-594F824C3FB2}"/>
              </a:ext>
            </a:extLst>
          </p:cNvPr>
          <p:cNvSpPr txBox="1"/>
          <p:nvPr/>
        </p:nvSpPr>
        <p:spPr>
          <a:xfrm>
            <a:off x="10950317" y="4626328"/>
            <a:ext cx="4534465" cy="4524315"/>
          </a:xfrm>
          <a:prstGeom prst="rect">
            <a:avLst/>
          </a:prstGeom>
          <a:noFill/>
        </p:spPr>
        <p:txBody>
          <a:bodyPr wrap="square" rtlCol="0">
            <a:spAutoFit/>
          </a:bodyPr>
          <a:lstStyle/>
          <a:p>
            <a:r>
              <a:rPr lang="en-US" sz="2400" dirty="0"/>
              <a:t>The columns show the original cost of each round of compression at the time it occurs.</a:t>
            </a:r>
          </a:p>
          <a:p>
            <a:endParaRPr lang="en-US" sz="2400" dirty="0"/>
          </a:p>
          <a:p>
            <a:r>
              <a:rPr lang="en-US" sz="2400" dirty="0"/>
              <a:t>The area behind the columns shows the cumulative cost of compression.  Cumulative cost is higher because of growth in the tax base over time.  The cumulative number of pennies “purchased” through compression is shown below the graph.</a:t>
            </a:r>
          </a:p>
        </p:txBody>
      </p:sp>
      <p:graphicFrame>
        <p:nvGraphicFramePr>
          <p:cNvPr id="74" name="Table 6">
            <a:extLst>
              <a:ext uri="{FF2B5EF4-FFF2-40B4-BE49-F238E27FC236}">
                <a16:creationId xmlns:a16="http://schemas.microsoft.com/office/drawing/2014/main" id="{063D4ABD-6EF5-48DC-8FF7-7190D0260E06}"/>
              </a:ext>
            </a:extLst>
          </p:cNvPr>
          <p:cNvGraphicFramePr>
            <a:graphicFrameLocks noGrp="1"/>
          </p:cNvGraphicFramePr>
          <p:nvPr>
            <p:extLst>
              <p:ext uri="{D42A27DB-BD31-4B8C-83A1-F6EECF244321}">
                <p14:modId xmlns:p14="http://schemas.microsoft.com/office/powerpoint/2010/main" val="2302167481"/>
              </p:ext>
            </p:extLst>
          </p:nvPr>
        </p:nvGraphicFramePr>
        <p:xfrm>
          <a:off x="10920439" y="1630513"/>
          <a:ext cx="5601203" cy="2628900"/>
        </p:xfrm>
        <a:graphic>
          <a:graphicData uri="http://schemas.openxmlformats.org/drawingml/2006/table">
            <a:tbl>
              <a:tblPr firstRow="1" bandRow="1">
                <a:tableStyleId>{793D81CF-94F2-401A-BA57-92F5A7B2D0C5}</a:tableStyleId>
              </a:tblPr>
              <a:tblGrid>
                <a:gridCol w="1562603">
                  <a:extLst>
                    <a:ext uri="{9D8B030D-6E8A-4147-A177-3AD203B41FA5}">
                      <a16:colId xmlns:a16="http://schemas.microsoft.com/office/drawing/2014/main" val="3700428233"/>
                    </a:ext>
                  </a:extLst>
                </a:gridCol>
                <a:gridCol w="2057400">
                  <a:extLst>
                    <a:ext uri="{9D8B030D-6E8A-4147-A177-3AD203B41FA5}">
                      <a16:colId xmlns:a16="http://schemas.microsoft.com/office/drawing/2014/main" val="3053004921"/>
                    </a:ext>
                  </a:extLst>
                </a:gridCol>
                <a:gridCol w="1981200">
                  <a:extLst>
                    <a:ext uri="{9D8B030D-6E8A-4147-A177-3AD203B41FA5}">
                      <a16:colId xmlns:a16="http://schemas.microsoft.com/office/drawing/2014/main" val="2103545368"/>
                    </a:ext>
                  </a:extLst>
                </a:gridCol>
              </a:tblGrid>
              <a:tr h="960120">
                <a:tc>
                  <a:txBody>
                    <a:bodyPr/>
                    <a:lstStyle/>
                    <a:p>
                      <a:pPr algn="ctr"/>
                      <a:r>
                        <a:rPr lang="en-US" sz="2700" dirty="0"/>
                        <a:t>Year</a:t>
                      </a:r>
                    </a:p>
                  </a:txBody>
                  <a:tcPr marL="137160" marR="137160" marT="68580" marB="68580" anchor="ctr"/>
                </a:tc>
                <a:tc>
                  <a:txBody>
                    <a:bodyPr/>
                    <a:lstStyle/>
                    <a:p>
                      <a:pPr algn="ctr"/>
                      <a:r>
                        <a:rPr lang="en-US" sz="2700" dirty="0"/>
                        <a:t>Pennies Compressed</a:t>
                      </a:r>
                    </a:p>
                  </a:txBody>
                  <a:tcPr marL="137160" marR="137160" marT="68580" marB="68580"/>
                </a:tc>
                <a:tc>
                  <a:txBody>
                    <a:bodyPr/>
                    <a:lstStyle/>
                    <a:p>
                      <a:pPr algn="ctr"/>
                      <a:r>
                        <a:rPr lang="en-US" sz="2700" dirty="0"/>
                        <a:t>Cost</a:t>
                      </a:r>
                      <a:br>
                        <a:rPr lang="en-US" sz="2700" dirty="0"/>
                      </a:br>
                      <a:r>
                        <a:rPr lang="en-US" sz="2700" dirty="0"/>
                        <a:t>(in billions)</a:t>
                      </a:r>
                    </a:p>
                  </a:txBody>
                  <a:tcPr marL="137160" marR="137160" marT="68580" marB="68580"/>
                </a:tc>
                <a:extLst>
                  <a:ext uri="{0D108BD9-81ED-4DB2-BD59-A6C34878D82A}">
                    <a16:rowId xmlns:a16="http://schemas.microsoft.com/office/drawing/2014/main" val="3323866968"/>
                  </a:ext>
                </a:extLst>
              </a:tr>
              <a:tr h="556260">
                <a:tc>
                  <a:txBody>
                    <a:bodyPr/>
                    <a:lstStyle/>
                    <a:p>
                      <a:r>
                        <a:rPr lang="en-US" sz="2700" dirty="0"/>
                        <a:t>2019-20</a:t>
                      </a:r>
                    </a:p>
                  </a:txBody>
                  <a:tcPr marL="137160" marR="137160" marT="68580" marB="68580"/>
                </a:tc>
                <a:tc>
                  <a:txBody>
                    <a:bodyPr/>
                    <a:lstStyle/>
                    <a:p>
                      <a:pPr algn="ctr"/>
                      <a:r>
                        <a:rPr lang="en-US" sz="2700" dirty="0"/>
                        <a:t>$0.07</a:t>
                      </a:r>
                    </a:p>
                  </a:txBody>
                  <a:tcPr marL="137160" marR="137160" marT="68580" marB="68580"/>
                </a:tc>
                <a:tc>
                  <a:txBody>
                    <a:bodyPr/>
                    <a:lstStyle/>
                    <a:p>
                      <a:pPr algn="ctr"/>
                      <a:r>
                        <a:rPr lang="en-US" sz="2700" dirty="0"/>
                        <a:t>$1.92</a:t>
                      </a:r>
                    </a:p>
                  </a:txBody>
                  <a:tcPr marL="137160" marR="137160" marT="68580" marB="68580"/>
                </a:tc>
                <a:extLst>
                  <a:ext uri="{0D108BD9-81ED-4DB2-BD59-A6C34878D82A}">
                    <a16:rowId xmlns:a16="http://schemas.microsoft.com/office/drawing/2014/main" val="1191030877"/>
                  </a:ext>
                </a:extLst>
              </a:tr>
              <a:tr h="556260">
                <a:tc>
                  <a:txBody>
                    <a:bodyPr/>
                    <a:lstStyle/>
                    <a:p>
                      <a:r>
                        <a:rPr lang="en-US" sz="2700" dirty="0"/>
                        <a:t>2020-21</a:t>
                      </a:r>
                    </a:p>
                  </a:txBody>
                  <a:tcPr marL="137160" marR="137160" marT="68580" marB="68580"/>
                </a:tc>
                <a:tc>
                  <a:txBody>
                    <a:bodyPr/>
                    <a:lstStyle/>
                    <a:p>
                      <a:pPr algn="ctr"/>
                      <a:r>
                        <a:rPr lang="en-US" sz="2700" dirty="0"/>
                        <a:t>$0.03</a:t>
                      </a:r>
                    </a:p>
                  </a:txBody>
                  <a:tcPr marL="137160" marR="137160" marT="68580" marB="68580"/>
                </a:tc>
                <a:tc>
                  <a:txBody>
                    <a:bodyPr/>
                    <a:lstStyle/>
                    <a:p>
                      <a:pPr algn="ctr"/>
                      <a:r>
                        <a:rPr lang="en-US" sz="2700" dirty="0"/>
                        <a:t>$0.90</a:t>
                      </a:r>
                    </a:p>
                  </a:txBody>
                  <a:tcPr marL="137160" marR="137160" marT="68580" marB="68580"/>
                </a:tc>
                <a:extLst>
                  <a:ext uri="{0D108BD9-81ED-4DB2-BD59-A6C34878D82A}">
                    <a16:rowId xmlns:a16="http://schemas.microsoft.com/office/drawing/2014/main" val="3507692631"/>
                  </a:ext>
                </a:extLst>
              </a:tr>
              <a:tr h="556260">
                <a:tc>
                  <a:txBody>
                    <a:bodyPr/>
                    <a:lstStyle/>
                    <a:p>
                      <a:r>
                        <a:rPr lang="en-US" sz="2700" dirty="0"/>
                        <a:t>2021-22</a:t>
                      </a:r>
                    </a:p>
                  </a:txBody>
                  <a:tcPr marL="137160" marR="137160" marT="68580" marB="68580"/>
                </a:tc>
                <a:tc>
                  <a:txBody>
                    <a:bodyPr/>
                    <a:lstStyle/>
                    <a:p>
                      <a:pPr algn="ctr"/>
                      <a:r>
                        <a:rPr lang="en-US" sz="2700" dirty="0"/>
                        <a:t>$0.03</a:t>
                      </a:r>
                    </a:p>
                  </a:txBody>
                  <a:tcPr marL="137160" marR="137160" marT="68580" marB="68580"/>
                </a:tc>
                <a:tc>
                  <a:txBody>
                    <a:bodyPr/>
                    <a:lstStyle/>
                    <a:p>
                      <a:pPr algn="ctr"/>
                      <a:r>
                        <a:rPr lang="en-US" sz="2700" dirty="0"/>
                        <a:t>$1.06</a:t>
                      </a:r>
                    </a:p>
                  </a:txBody>
                  <a:tcPr marL="137160" marR="137160" marT="68580" marB="68580"/>
                </a:tc>
                <a:extLst>
                  <a:ext uri="{0D108BD9-81ED-4DB2-BD59-A6C34878D82A}">
                    <a16:rowId xmlns:a16="http://schemas.microsoft.com/office/drawing/2014/main" val="683175472"/>
                  </a:ext>
                </a:extLst>
              </a:tr>
            </a:tbl>
          </a:graphicData>
        </a:graphic>
      </p:graphicFrame>
      <p:sp>
        <p:nvSpPr>
          <p:cNvPr id="55" name="TextBox 54"/>
          <p:cNvSpPr txBox="1"/>
          <p:nvPr/>
        </p:nvSpPr>
        <p:spPr>
          <a:xfrm>
            <a:off x="2082372" y="9759679"/>
            <a:ext cx="13691028" cy="646331"/>
          </a:xfrm>
          <a:prstGeom prst="rect">
            <a:avLst/>
          </a:prstGeom>
          <a:noFill/>
        </p:spPr>
        <p:txBody>
          <a:bodyPr wrap="square" rtlCol="0">
            <a:spAutoFit/>
          </a:bodyPr>
          <a:lstStyle/>
          <a:p>
            <a:r>
              <a:rPr lang="en-US" i="1" dirty="0"/>
              <a:t>©2021 Texas Association of School Business Officials. All rights reserved. Do not duplicate or distribute without express permission.</a:t>
            </a:r>
          </a:p>
          <a:p>
            <a:endParaRPr lang="en-US" dirty="0"/>
          </a:p>
        </p:txBody>
      </p:sp>
    </p:spTree>
    <p:extLst>
      <p:ext uri="{BB962C8B-B14F-4D97-AF65-F5344CB8AC3E}">
        <p14:creationId xmlns:p14="http://schemas.microsoft.com/office/powerpoint/2010/main" val="1399560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789024"/>
            <a:ext cx="10210800" cy="239767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4194984"/>
            <a:ext cx="7859663" cy="199839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0626" y="8121997"/>
            <a:ext cx="3672170" cy="1110075"/>
          </a:xfrm>
          <a:prstGeom prst="rect">
            <a:avLst/>
          </a:prstGeom>
        </p:spPr>
      </p:pic>
      <p:sp>
        <p:nvSpPr>
          <p:cNvPr id="5" name="TextBox 4"/>
          <p:cNvSpPr txBox="1"/>
          <p:nvPr/>
        </p:nvSpPr>
        <p:spPr>
          <a:xfrm>
            <a:off x="0" y="454104"/>
            <a:ext cx="18288000" cy="1107996"/>
          </a:xfrm>
          <a:prstGeom prst="rect">
            <a:avLst/>
          </a:prstGeom>
          <a:noFill/>
        </p:spPr>
        <p:txBody>
          <a:bodyPr wrap="square" rtlCol="0">
            <a:spAutoFit/>
          </a:bodyPr>
          <a:lstStyle/>
          <a:p>
            <a:pPr algn="ctr"/>
            <a:r>
              <a:rPr lang="en-US" sz="6600" b="1" dirty="0">
                <a:latin typeface="+mj-lt"/>
              </a:rPr>
              <a:t>Thank you to </a:t>
            </a:r>
            <a:r>
              <a:rPr lang="en-US" sz="6600" b="1" dirty="0" smtClean="0">
                <a:latin typeface="+mj-lt"/>
              </a:rPr>
              <a:t>our Sponsors!</a:t>
            </a:r>
            <a:endParaRPr lang="en-US" sz="6600" b="1" dirty="0">
              <a:latin typeface="+mj-lt"/>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6134100"/>
            <a:ext cx="6172200" cy="1523518"/>
          </a:xfrm>
          <a:prstGeom prst="rect">
            <a:avLst/>
          </a:prstGeom>
        </p:spPr>
      </p:pic>
    </p:spTree>
    <p:extLst>
      <p:ext uri="{BB962C8B-B14F-4D97-AF65-F5344CB8AC3E}">
        <p14:creationId xmlns:p14="http://schemas.microsoft.com/office/powerpoint/2010/main" val="21765857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p:nvPr/>
        </p:nvSpPr>
        <p:spPr>
          <a:xfrm>
            <a:off x="16293153" y="-1028700"/>
            <a:ext cx="1994847" cy="8942098"/>
          </a:xfrm>
          <a:prstGeom prst="rect">
            <a:avLst/>
          </a:prstGeom>
          <a:solidFill>
            <a:srgbClr val="1B75BC"/>
          </a:solidFill>
        </p:spPr>
      </p:sp>
      <p:pic>
        <p:nvPicPr>
          <p:cNvPr id="8" name="Picture 8"/>
          <p:cNvPicPr>
            <a:picLocks noChangeAspect="1"/>
          </p:cNvPicPr>
          <p:nvPr/>
        </p:nvPicPr>
        <p:blipFill>
          <a:blip r:embed="rId3"/>
          <a:srcRect/>
          <a:stretch>
            <a:fillRect/>
          </a:stretch>
        </p:blipFill>
        <p:spPr>
          <a:xfrm>
            <a:off x="16469772" y="8149460"/>
            <a:ext cx="1641609" cy="1909992"/>
          </a:xfrm>
          <a:prstGeom prst="rect">
            <a:avLst/>
          </a:prstGeom>
        </p:spPr>
      </p:pic>
      <p:sp>
        <p:nvSpPr>
          <p:cNvPr id="9" name="AutoShape 9"/>
          <p:cNvSpPr/>
          <p:nvPr/>
        </p:nvSpPr>
        <p:spPr>
          <a:xfrm>
            <a:off x="489655" y="2772266"/>
            <a:ext cx="15167546" cy="0"/>
          </a:xfrm>
          <a:prstGeom prst="line">
            <a:avLst/>
          </a:prstGeom>
          <a:ln w="19050" cap="rnd">
            <a:solidFill>
              <a:srgbClr val="000000"/>
            </a:solidFill>
            <a:prstDash val="solid"/>
            <a:headEnd type="none" w="sm" len="sm"/>
            <a:tailEnd type="none" w="sm" len="sm"/>
          </a:ln>
        </p:spPr>
      </p:sp>
      <p:sp>
        <p:nvSpPr>
          <p:cNvPr id="10" name="AutoShape 10"/>
          <p:cNvSpPr/>
          <p:nvPr/>
        </p:nvSpPr>
        <p:spPr>
          <a:xfrm rot="-5400000">
            <a:off x="3900223" y="5733175"/>
            <a:ext cx="7955153" cy="0"/>
          </a:xfrm>
          <a:prstGeom prst="line">
            <a:avLst/>
          </a:prstGeom>
          <a:ln w="19050" cap="rnd">
            <a:solidFill>
              <a:srgbClr val="000000"/>
            </a:solidFill>
            <a:prstDash val="solid"/>
            <a:headEnd type="none" w="sm" len="sm"/>
            <a:tailEnd type="none" w="sm" len="sm"/>
          </a:ln>
        </p:spPr>
      </p:sp>
      <p:sp>
        <p:nvSpPr>
          <p:cNvPr id="11" name="AutoShape 11"/>
          <p:cNvSpPr/>
          <p:nvPr/>
        </p:nvSpPr>
        <p:spPr>
          <a:xfrm rot="-5400000">
            <a:off x="-888352" y="5674655"/>
            <a:ext cx="7955153" cy="0"/>
          </a:xfrm>
          <a:prstGeom prst="line">
            <a:avLst/>
          </a:prstGeom>
          <a:ln w="19050" cap="rnd">
            <a:solidFill>
              <a:srgbClr val="000000"/>
            </a:solidFill>
            <a:prstDash val="solid"/>
            <a:headEnd type="none" w="sm" len="sm"/>
            <a:tailEnd type="none" w="sm" len="sm"/>
          </a:ln>
        </p:spPr>
      </p:sp>
      <p:sp>
        <p:nvSpPr>
          <p:cNvPr id="12" name="AutoShape 12"/>
          <p:cNvSpPr/>
          <p:nvPr/>
        </p:nvSpPr>
        <p:spPr>
          <a:xfrm>
            <a:off x="489655" y="6888176"/>
            <a:ext cx="15167546" cy="0"/>
          </a:xfrm>
          <a:prstGeom prst="line">
            <a:avLst/>
          </a:prstGeom>
          <a:ln w="19050" cap="rnd">
            <a:solidFill>
              <a:srgbClr val="000000"/>
            </a:solidFill>
            <a:prstDash val="solid"/>
            <a:headEnd type="none" w="sm" len="sm"/>
            <a:tailEnd type="none" w="sm" len="sm"/>
          </a:ln>
        </p:spPr>
      </p:sp>
      <p:sp>
        <p:nvSpPr>
          <p:cNvPr id="13" name="TextBox 13"/>
          <p:cNvSpPr txBox="1"/>
          <p:nvPr/>
        </p:nvSpPr>
        <p:spPr>
          <a:xfrm>
            <a:off x="3113037" y="1752543"/>
            <a:ext cx="4755237" cy="1053061"/>
          </a:xfrm>
          <a:prstGeom prst="rect">
            <a:avLst/>
          </a:prstGeom>
        </p:spPr>
        <p:txBody>
          <a:bodyPr lIns="0" tIns="0" rIns="0" bIns="0" rtlCol="0" anchor="t">
            <a:spAutoFit/>
          </a:bodyPr>
          <a:lstStyle/>
          <a:p>
            <a:pPr algn="ctr">
              <a:lnSpc>
                <a:spcPts val="8489"/>
              </a:lnSpc>
            </a:pPr>
            <a:r>
              <a:rPr lang="en-US" sz="6063" dirty="0">
                <a:solidFill>
                  <a:srgbClr val="000000"/>
                </a:solidFill>
                <a:latin typeface="Ringside 1"/>
              </a:rPr>
              <a:t>2020</a:t>
            </a:r>
          </a:p>
        </p:txBody>
      </p:sp>
      <p:sp>
        <p:nvSpPr>
          <p:cNvPr id="14" name="TextBox 14"/>
          <p:cNvSpPr txBox="1"/>
          <p:nvPr/>
        </p:nvSpPr>
        <p:spPr>
          <a:xfrm>
            <a:off x="7887324" y="1752543"/>
            <a:ext cx="7769877" cy="1053061"/>
          </a:xfrm>
          <a:prstGeom prst="rect">
            <a:avLst/>
          </a:prstGeom>
        </p:spPr>
        <p:txBody>
          <a:bodyPr lIns="0" tIns="0" rIns="0" bIns="0" rtlCol="0" anchor="t">
            <a:spAutoFit/>
          </a:bodyPr>
          <a:lstStyle/>
          <a:p>
            <a:pPr algn="ctr">
              <a:lnSpc>
                <a:spcPts val="8489"/>
              </a:lnSpc>
            </a:pPr>
            <a:r>
              <a:rPr lang="en-US" sz="6063">
                <a:solidFill>
                  <a:srgbClr val="000000"/>
                </a:solidFill>
                <a:latin typeface="Ringside 1"/>
              </a:rPr>
              <a:t>2021</a:t>
            </a:r>
          </a:p>
        </p:txBody>
      </p:sp>
      <p:sp>
        <p:nvSpPr>
          <p:cNvPr id="15" name="TextBox 15"/>
          <p:cNvSpPr txBox="1"/>
          <p:nvPr/>
        </p:nvSpPr>
        <p:spPr>
          <a:xfrm>
            <a:off x="311828" y="4467049"/>
            <a:ext cx="2753584" cy="676451"/>
          </a:xfrm>
          <a:prstGeom prst="rect">
            <a:avLst/>
          </a:prstGeom>
        </p:spPr>
        <p:txBody>
          <a:bodyPr lIns="0" tIns="0" rIns="0" bIns="0" rtlCol="0" anchor="t">
            <a:spAutoFit/>
          </a:bodyPr>
          <a:lstStyle/>
          <a:p>
            <a:pPr algn="ctr">
              <a:lnSpc>
                <a:spcPts val="5383"/>
              </a:lnSpc>
            </a:pPr>
            <a:r>
              <a:rPr lang="en-US" sz="3845">
                <a:solidFill>
                  <a:srgbClr val="000000"/>
                </a:solidFill>
                <a:latin typeface="Ringside 2"/>
              </a:rPr>
              <a:t>ADOPTED</a:t>
            </a:r>
          </a:p>
        </p:txBody>
      </p:sp>
      <p:sp>
        <p:nvSpPr>
          <p:cNvPr id="16" name="TextBox 16"/>
          <p:cNvSpPr txBox="1"/>
          <p:nvPr/>
        </p:nvSpPr>
        <p:spPr>
          <a:xfrm>
            <a:off x="311828" y="7984861"/>
            <a:ext cx="2753584" cy="676451"/>
          </a:xfrm>
          <a:prstGeom prst="rect">
            <a:avLst/>
          </a:prstGeom>
        </p:spPr>
        <p:txBody>
          <a:bodyPr lIns="0" tIns="0" rIns="0" bIns="0" rtlCol="0" anchor="t">
            <a:spAutoFit/>
          </a:bodyPr>
          <a:lstStyle/>
          <a:p>
            <a:pPr algn="ctr">
              <a:lnSpc>
                <a:spcPts val="5383"/>
              </a:lnSpc>
            </a:pPr>
            <a:r>
              <a:rPr lang="en-US" sz="3845">
                <a:solidFill>
                  <a:srgbClr val="000000"/>
                </a:solidFill>
                <a:latin typeface="Ringside 2"/>
              </a:rPr>
              <a:t>FAILED</a:t>
            </a:r>
          </a:p>
        </p:txBody>
      </p:sp>
      <p:sp>
        <p:nvSpPr>
          <p:cNvPr id="17" name="TextBox 17"/>
          <p:cNvSpPr txBox="1"/>
          <p:nvPr/>
        </p:nvSpPr>
        <p:spPr>
          <a:xfrm>
            <a:off x="3113037" y="2893578"/>
            <a:ext cx="3933529" cy="2385268"/>
          </a:xfrm>
          <a:prstGeom prst="rect">
            <a:avLst/>
          </a:prstGeom>
        </p:spPr>
        <p:txBody>
          <a:bodyPr lIns="0" tIns="0" rIns="0" bIns="0" rtlCol="0" anchor="t">
            <a:spAutoFit/>
          </a:bodyPr>
          <a:lstStyle/>
          <a:p>
            <a:pPr marL="694689" lvl="1" indent="-457200">
              <a:lnSpc>
                <a:spcPts val="3079"/>
              </a:lnSpc>
              <a:buFont typeface="+mj-lt"/>
              <a:buAutoNum type="arabicPeriod"/>
            </a:pPr>
            <a:r>
              <a:rPr lang="en-US" sz="2400" dirty="0">
                <a:solidFill>
                  <a:srgbClr val="000000"/>
                </a:solidFill>
              </a:rPr>
              <a:t> Arlington ISD</a:t>
            </a:r>
          </a:p>
          <a:p>
            <a:pPr marL="694689" lvl="1" indent="-457200">
              <a:lnSpc>
                <a:spcPts val="3079"/>
              </a:lnSpc>
              <a:buFont typeface="+mj-lt"/>
              <a:buAutoNum type="arabicPeriod"/>
            </a:pPr>
            <a:r>
              <a:rPr lang="en-US" sz="2400" dirty="0">
                <a:solidFill>
                  <a:srgbClr val="000000"/>
                </a:solidFill>
              </a:rPr>
              <a:t> Eanes ISD</a:t>
            </a:r>
          </a:p>
          <a:p>
            <a:pPr marL="694689" lvl="1" indent="-457200">
              <a:lnSpc>
                <a:spcPts val="3079"/>
              </a:lnSpc>
              <a:buFont typeface="+mj-lt"/>
              <a:buAutoNum type="arabicPeriod"/>
            </a:pPr>
            <a:r>
              <a:rPr lang="en-US" sz="2400" dirty="0">
                <a:solidFill>
                  <a:srgbClr val="000000"/>
                </a:solidFill>
              </a:rPr>
              <a:t> Fort Worth ISD</a:t>
            </a:r>
          </a:p>
          <a:p>
            <a:pPr marL="694689" lvl="1" indent="-457200">
              <a:lnSpc>
                <a:spcPts val="3079"/>
              </a:lnSpc>
              <a:buFont typeface="+mj-lt"/>
              <a:buAutoNum type="arabicPeriod"/>
            </a:pPr>
            <a:r>
              <a:rPr lang="en-US" sz="2400" dirty="0">
                <a:solidFill>
                  <a:srgbClr val="000000"/>
                </a:solidFill>
              </a:rPr>
              <a:t> Franklin ISD</a:t>
            </a:r>
          </a:p>
          <a:p>
            <a:pPr marL="694689" lvl="1" indent="-457200">
              <a:lnSpc>
                <a:spcPts val="3079"/>
              </a:lnSpc>
              <a:buFont typeface="+mj-lt"/>
              <a:buAutoNum type="arabicPeriod"/>
            </a:pPr>
            <a:r>
              <a:rPr lang="en-US" sz="2400" dirty="0">
                <a:solidFill>
                  <a:srgbClr val="000000"/>
                </a:solidFill>
              </a:rPr>
              <a:t> Pringle-Morse CISD</a:t>
            </a:r>
          </a:p>
          <a:p>
            <a:pPr algn="just">
              <a:lnSpc>
                <a:spcPts val="3079"/>
              </a:lnSpc>
            </a:pPr>
            <a:endParaRPr lang="en-US" sz="2400" dirty="0">
              <a:solidFill>
                <a:srgbClr val="000000"/>
              </a:solidFill>
            </a:endParaRPr>
          </a:p>
        </p:txBody>
      </p:sp>
      <p:sp>
        <p:nvSpPr>
          <p:cNvPr id="18" name="TextBox 18"/>
          <p:cNvSpPr txBox="1"/>
          <p:nvPr/>
        </p:nvSpPr>
        <p:spPr>
          <a:xfrm>
            <a:off x="311828" y="389421"/>
            <a:ext cx="14309047" cy="850093"/>
          </a:xfrm>
          <a:prstGeom prst="rect">
            <a:avLst/>
          </a:prstGeom>
        </p:spPr>
        <p:txBody>
          <a:bodyPr lIns="0" tIns="0" rIns="0" bIns="0" rtlCol="0" anchor="t">
            <a:spAutoFit/>
          </a:bodyPr>
          <a:lstStyle/>
          <a:p>
            <a:pPr algn="ctr">
              <a:lnSpc>
                <a:spcPts val="6789"/>
              </a:lnSpc>
            </a:pPr>
            <a:r>
              <a:rPr lang="en-US" sz="4849" dirty="0">
                <a:solidFill>
                  <a:srgbClr val="000000"/>
                </a:solidFill>
                <a:latin typeface="Ringside 1"/>
              </a:rPr>
              <a:t>Voter-Approval Tax Rate Elections (VATRE)</a:t>
            </a:r>
          </a:p>
        </p:txBody>
      </p:sp>
      <p:sp>
        <p:nvSpPr>
          <p:cNvPr id="19" name="TextBox 19"/>
          <p:cNvSpPr txBox="1"/>
          <p:nvPr/>
        </p:nvSpPr>
        <p:spPr>
          <a:xfrm>
            <a:off x="8064609" y="2958614"/>
            <a:ext cx="4341230" cy="3693319"/>
          </a:xfrm>
          <a:prstGeom prst="rect">
            <a:avLst/>
          </a:prstGeom>
        </p:spPr>
        <p:txBody>
          <a:bodyPr wrap="square" lIns="0" tIns="0" rIns="0" bIns="0" rtlCol="0" anchor="t">
            <a:spAutoFit/>
          </a:bodyPr>
          <a:lstStyle/>
          <a:p>
            <a:pPr marL="694689" lvl="1" indent="-457200">
              <a:buFont typeface="+mj-lt"/>
              <a:buAutoNum type="arabicPeriod"/>
            </a:pPr>
            <a:r>
              <a:rPr lang="en-US" sz="2400" dirty="0">
                <a:solidFill>
                  <a:srgbClr val="000000"/>
                </a:solidFill>
              </a:rPr>
              <a:t> Alamo Heights ISD</a:t>
            </a:r>
          </a:p>
          <a:p>
            <a:pPr marL="694689" lvl="1" indent="-457200">
              <a:buFont typeface="+mj-lt"/>
              <a:buAutoNum type="arabicPeriod"/>
            </a:pPr>
            <a:r>
              <a:rPr lang="en-US" sz="2400" dirty="0">
                <a:solidFill>
                  <a:srgbClr val="000000"/>
                </a:solidFill>
              </a:rPr>
              <a:t> Alto ISD</a:t>
            </a:r>
          </a:p>
          <a:p>
            <a:pPr marL="694689" lvl="1" indent="-457200">
              <a:buFont typeface="+mj-lt"/>
              <a:buAutoNum type="arabicPeriod"/>
            </a:pPr>
            <a:r>
              <a:rPr lang="en-US" sz="2400" dirty="0">
                <a:solidFill>
                  <a:srgbClr val="000000"/>
                </a:solidFill>
              </a:rPr>
              <a:t> Comal ISD</a:t>
            </a:r>
          </a:p>
          <a:p>
            <a:pPr marL="694689" lvl="1" indent="-457200">
              <a:buFont typeface="+mj-lt"/>
              <a:buAutoNum type="arabicPeriod"/>
            </a:pPr>
            <a:r>
              <a:rPr lang="en-US" sz="2400" dirty="0">
                <a:solidFill>
                  <a:srgbClr val="000000"/>
                </a:solidFill>
              </a:rPr>
              <a:t> Godley ISD</a:t>
            </a:r>
          </a:p>
          <a:p>
            <a:pPr marL="694689" lvl="1" indent="-457200">
              <a:buFont typeface="+mj-lt"/>
              <a:buAutoNum type="arabicPeriod"/>
            </a:pPr>
            <a:r>
              <a:rPr lang="en-US" sz="2400" dirty="0">
                <a:solidFill>
                  <a:srgbClr val="000000"/>
                </a:solidFill>
              </a:rPr>
              <a:t> Highland Park ISD</a:t>
            </a:r>
          </a:p>
          <a:p>
            <a:pPr marL="694689" lvl="1" indent="-457200">
              <a:buFont typeface="+mj-lt"/>
              <a:buAutoNum type="arabicPeriod"/>
            </a:pPr>
            <a:r>
              <a:rPr lang="en-US" sz="2400" dirty="0">
                <a:solidFill>
                  <a:srgbClr val="000000"/>
                </a:solidFill>
              </a:rPr>
              <a:t> Lake Travis ISD</a:t>
            </a:r>
          </a:p>
          <a:p>
            <a:pPr marL="694689" lvl="1" indent="-457200">
              <a:buFont typeface="+mj-lt"/>
              <a:buAutoNum type="arabicPeriod"/>
            </a:pPr>
            <a:r>
              <a:rPr lang="en-US" sz="2400" dirty="0">
                <a:solidFill>
                  <a:srgbClr val="000000"/>
                </a:solidFill>
              </a:rPr>
              <a:t> Mansfield ISD</a:t>
            </a:r>
          </a:p>
          <a:p>
            <a:pPr marL="694689" lvl="1" indent="-457200">
              <a:buFont typeface="+mj-lt"/>
              <a:buAutoNum type="arabicPeriod"/>
            </a:pPr>
            <a:r>
              <a:rPr lang="en-US" sz="2400" dirty="0">
                <a:solidFill>
                  <a:srgbClr val="000000"/>
                </a:solidFill>
              </a:rPr>
              <a:t> </a:t>
            </a:r>
            <a:r>
              <a:rPr lang="en-US" sz="2400" dirty="0" err="1">
                <a:solidFill>
                  <a:srgbClr val="000000"/>
                </a:solidFill>
              </a:rPr>
              <a:t>Needville</a:t>
            </a:r>
            <a:r>
              <a:rPr lang="en-US" sz="2400" dirty="0">
                <a:solidFill>
                  <a:srgbClr val="000000"/>
                </a:solidFill>
              </a:rPr>
              <a:t> ISD</a:t>
            </a:r>
          </a:p>
          <a:p>
            <a:pPr marL="694689" lvl="1" indent="-457200">
              <a:buFont typeface="+mj-lt"/>
              <a:buAutoNum type="arabicPeriod"/>
            </a:pPr>
            <a:r>
              <a:rPr lang="en-US" sz="2400" dirty="0">
                <a:solidFill>
                  <a:srgbClr val="000000"/>
                </a:solidFill>
              </a:rPr>
              <a:t> Pampa ISD</a:t>
            </a:r>
          </a:p>
          <a:p>
            <a:pPr marL="694689" lvl="1" indent="-457200">
              <a:buFont typeface="+mj-lt"/>
              <a:buAutoNum type="arabicPeriod"/>
            </a:pPr>
            <a:r>
              <a:rPr lang="en-US" sz="2400" dirty="0">
                <a:solidFill>
                  <a:srgbClr val="000000"/>
                </a:solidFill>
              </a:rPr>
              <a:t> Pearland ISD</a:t>
            </a:r>
          </a:p>
        </p:txBody>
      </p:sp>
      <p:sp>
        <p:nvSpPr>
          <p:cNvPr id="20" name="TextBox 20"/>
          <p:cNvSpPr txBox="1"/>
          <p:nvPr/>
        </p:nvSpPr>
        <p:spPr>
          <a:xfrm>
            <a:off x="11654812" y="2893578"/>
            <a:ext cx="4414729" cy="2332562"/>
          </a:xfrm>
          <a:prstGeom prst="rect">
            <a:avLst/>
          </a:prstGeom>
        </p:spPr>
        <p:txBody>
          <a:bodyPr lIns="0" tIns="0" rIns="0" bIns="0" rtlCol="0" anchor="t">
            <a:spAutoFit/>
          </a:bodyPr>
          <a:lstStyle/>
          <a:p>
            <a:pPr>
              <a:lnSpc>
                <a:spcPts val="3079"/>
              </a:lnSpc>
            </a:pPr>
            <a:r>
              <a:rPr lang="en-US" sz="2400" dirty="0">
                <a:solidFill>
                  <a:srgbClr val="000000"/>
                </a:solidFill>
              </a:rPr>
              <a:t>11. </a:t>
            </a:r>
            <a:r>
              <a:rPr lang="en-US" sz="2400" dirty="0" err="1">
                <a:solidFill>
                  <a:srgbClr val="000000"/>
                </a:solidFill>
              </a:rPr>
              <a:t>Plemons</a:t>
            </a:r>
            <a:r>
              <a:rPr lang="en-US" sz="2400" dirty="0">
                <a:solidFill>
                  <a:srgbClr val="000000"/>
                </a:solidFill>
              </a:rPr>
              <a:t>-Stinnett-Phillips CISD</a:t>
            </a:r>
          </a:p>
          <a:p>
            <a:pPr>
              <a:lnSpc>
                <a:spcPts val="3079"/>
              </a:lnSpc>
            </a:pPr>
            <a:r>
              <a:rPr lang="en-US" sz="2400" dirty="0">
                <a:solidFill>
                  <a:srgbClr val="000000"/>
                </a:solidFill>
              </a:rPr>
              <a:t>12. Rankin ISD</a:t>
            </a:r>
          </a:p>
          <a:p>
            <a:pPr>
              <a:lnSpc>
                <a:spcPts val="3079"/>
              </a:lnSpc>
            </a:pPr>
            <a:r>
              <a:rPr lang="en-US" sz="2400" dirty="0">
                <a:solidFill>
                  <a:srgbClr val="000000"/>
                </a:solidFill>
              </a:rPr>
              <a:t>13. Victoria ISD</a:t>
            </a:r>
          </a:p>
          <a:p>
            <a:pPr>
              <a:lnSpc>
                <a:spcPts val="3079"/>
              </a:lnSpc>
            </a:pPr>
            <a:r>
              <a:rPr lang="en-US" sz="2400" dirty="0">
                <a:solidFill>
                  <a:srgbClr val="000000"/>
                </a:solidFill>
              </a:rPr>
              <a:t>14. White Settlement ISD</a:t>
            </a:r>
          </a:p>
          <a:p>
            <a:pPr>
              <a:lnSpc>
                <a:spcPts val="3079"/>
              </a:lnSpc>
            </a:pPr>
            <a:r>
              <a:rPr lang="en-US" sz="2400" dirty="0">
                <a:solidFill>
                  <a:srgbClr val="000000"/>
                </a:solidFill>
              </a:rPr>
              <a:t>15. Wink-Loving ISD</a:t>
            </a:r>
          </a:p>
          <a:p>
            <a:pPr>
              <a:lnSpc>
                <a:spcPts val="3079"/>
              </a:lnSpc>
            </a:pPr>
            <a:endParaRPr lang="en-US" sz="1599" dirty="0">
              <a:solidFill>
                <a:srgbClr val="000000"/>
              </a:solidFill>
              <a:latin typeface="Arimo"/>
            </a:endParaRPr>
          </a:p>
        </p:txBody>
      </p:sp>
      <p:sp>
        <p:nvSpPr>
          <p:cNvPr id="21" name="TextBox 21"/>
          <p:cNvSpPr txBox="1"/>
          <p:nvPr/>
        </p:nvSpPr>
        <p:spPr>
          <a:xfrm>
            <a:off x="3089224" y="7013040"/>
            <a:ext cx="4601766" cy="2757871"/>
          </a:xfrm>
          <a:prstGeom prst="rect">
            <a:avLst/>
          </a:prstGeom>
        </p:spPr>
        <p:txBody>
          <a:bodyPr lIns="0" tIns="0" rIns="0" bIns="0" rtlCol="0" anchor="t">
            <a:spAutoFit/>
          </a:bodyPr>
          <a:lstStyle/>
          <a:p>
            <a:pPr marL="694689" lvl="1" indent="-457200">
              <a:lnSpc>
                <a:spcPts val="3079"/>
              </a:lnSpc>
              <a:buFont typeface="+mj-lt"/>
              <a:buAutoNum type="arabicPeriod"/>
            </a:pPr>
            <a:r>
              <a:rPr lang="en-US" sz="2400" dirty="0">
                <a:solidFill>
                  <a:srgbClr val="000000"/>
                </a:solidFill>
              </a:rPr>
              <a:t> Garland ISD</a:t>
            </a:r>
          </a:p>
          <a:p>
            <a:pPr marL="694689" lvl="1" indent="-457200">
              <a:lnSpc>
                <a:spcPts val="3079"/>
              </a:lnSpc>
              <a:buFont typeface="+mj-lt"/>
              <a:buAutoNum type="arabicPeriod"/>
            </a:pPr>
            <a:r>
              <a:rPr lang="en-US" sz="2400" dirty="0">
                <a:solidFill>
                  <a:srgbClr val="000000"/>
                </a:solidFill>
              </a:rPr>
              <a:t> Junction ISD</a:t>
            </a:r>
          </a:p>
          <a:p>
            <a:pPr marL="694689" lvl="1" indent="-457200">
              <a:lnSpc>
                <a:spcPts val="3079"/>
              </a:lnSpc>
              <a:buFont typeface="+mj-lt"/>
              <a:buAutoNum type="arabicPeriod"/>
            </a:pPr>
            <a:r>
              <a:rPr lang="en-US" sz="2400" dirty="0">
                <a:solidFill>
                  <a:srgbClr val="000000"/>
                </a:solidFill>
              </a:rPr>
              <a:t> </a:t>
            </a:r>
            <a:r>
              <a:rPr lang="en-US" sz="2400" dirty="0" err="1">
                <a:solidFill>
                  <a:srgbClr val="000000"/>
                </a:solidFill>
              </a:rPr>
              <a:t>Needville</a:t>
            </a:r>
            <a:r>
              <a:rPr lang="en-US" sz="2400" dirty="0">
                <a:solidFill>
                  <a:srgbClr val="000000"/>
                </a:solidFill>
              </a:rPr>
              <a:t> ISD</a:t>
            </a:r>
          </a:p>
          <a:p>
            <a:pPr marL="694689" lvl="1" indent="-457200">
              <a:lnSpc>
                <a:spcPts val="3079"/>
              </a:lnSpc>
              <a:buFont typeface="+mj-lt"/>
              <a:buAutoNum type="arabicPeriod"/>
            </a:pPr>
            <a:r>
              <a:rPr lang="en-US" sz="2400" dirty="0">
                <a:solidFill>
                  <a:srgbClr val="000000"/>
                </a:solidFill>
              </a:rPr>
              <a:t> Northwest ISD</a:t>
            </a:r>
          </a:p>
          <a:p>
            <a:pPr marL="694689" lvl="1" indent="-457200">
              <a:lnSpc>
                <a:spcPts val="3079"/>
              </a:lnSpc>
              <a:buFont typeface="+mj-lt"/>
              <a:buAutoNum type="arabicPeriod"/>
            </a:pPr>
            <a:r>
              <a:rPr lang="en-US" sz="2400" dirty="0">
                <a:solidFill>
                  <a:srgbClr val="000000"/>
                </a:solidFill>
              </a:rPr>
              <a:t> Pearland ISD</a:t>
            </a:r>
          </a:p>
          <a:p>
            <a:pPr marL="694689" lvl="1" indent="-457200">
              <a:lnSpc>
                <a:spcPts val="3079"/>
              </a:lnSpc>
              <a:buFont typeface="+mj-lt"/>
              <a:buAutoNum type="arabicPeriod"/>
            </a:pPr>
            <a:r>
              <a:rPr lang="en-US" sz="2400" dirty="0">
                <a:solidFill>
                  <a:srgbClr val="000000"/>
                </a:solidFill>
              </a:rPr>
              <a:t> </a:t>
            </a:r>
            <a:r>
              <a:rPr lang="en-US" sz="2400" dirty="0" err="1">
                <a:solidFill>
                  <a:srgbClr val="000000"/>
                </a:solidFill>
              </a:rPr>
              <a:t>Plemons</a:t>
            </a:r>
            <a:r>
              <a:rPr lang="en-US" sz="2400" dirty="0">
                <a:solidFill>
                  <a:srgbClr val="000000"/>
                </a:solidFill>
              </a:rPr>
              <a:t>-Stinnett-Phillips CISD</a:t>
            </a:r>
          </a:p>
          <a:p>
            <a:pPr marL="694689" lvl="1" indent="-457200">
              <a:lnSpc>
                <a:spcPts val="3079"/>
              </a:lnSpc>
              <a:buFont typeface="+mj-lt"/>
              <a:buAutoNum type="arabicPeriod"/>
            </a:pPr>
            <a:r>
              <a:rPr lang="en-US" sz="2400" dirty="0">
                <a:solidFill>
                  <a:srgbClr val="000000"/>
                </a:solidFill>
              </a:rPr>
              <a:t> Rains ISD</a:t>
            </a:r>
          </a:p>
        </p:txBody>
      </p:sp>
      <p:sp>
        <p:nvSpPr>
          <p:cNvPr id="22" name="TextBox 22"/>
          <p:cNvSpPr txBox="1"/>
          <p:nvPr/>
        </p:nvSpPr>
        <p:spPr>
          <a:xfrm>
            <a:off x="8138333" y="7117858"/>
            <a:ext cx="3729673" cy="1590179"/>
          </a:xfrm>
          <a:prstGeom prst="rect">
            <a:avLst/>
          </a:prstGeom>
        </p:spPr>
        <p:txBody>
          <a:bodyPr wrap="square" lIns="0" tIns="0" rIns="0" bIns="0" rtlCol="0" anchor="t">
            <a:spAutoFit/>
          </a:bodyPr>
          <a:lstStyle/>
          <a:p>
            <a:pPr marL="694689" lvl="1" indent="-457200">
              <a:lnSpc>
                <a:spcPts val="3079"/>
              </a:lnSpc>
              <a:buFont typeface="+mj-lt"/>
              <a:buAutoNum type="arabicPeriod"/>
            </a:pPr>
            <a:r>
              <a:rPr lang="en-US" sz="2400" dirty="0">
                <a:solidFill>
                  <a:srgbClr val="000000"/>
                </a:solidFill>
              </a:rPr>
              <a:t> Liberty ISD</a:t>
            </a:r>
          </a:p>
          <a:p>
            <a:pPr marL="694689" lvl="1" indent="-457200">
              <a:lnSpc>
                <a:spcPts val="3079"/>
              </a:lnSpc>
              <a:buFont typeface="+mj-lt"/>
              <a:buAutoNum type="arabicPeriod"/>
            </a:pPr>
            <a:r>
              <a:rPr lang="en-US" sz="2400" dirty="0">
                <a:solidFill>
                  <a:srgbClr val="000000"/>
                </a:solidFill>
              </a:rPr>
              <a:t> New Diana ISD</a:t>
            </a:r>
          </a:p>
          <a:p>
            <a:pPr marL="694689" lvl="1" indent="-457200">
              <a:lnSpc>
                <a:spcPts val="3079"/>
              </a:lnSpc>
              <a:buFont typeface="+mj-lt"/>
              <a:buAutoNum type="arabicPeriod"/>
            </a:pPr>
            <a:r>
              <a:rPr lang="en-US" sz="2400" dirty="0">
                <a:solidFill>
                  <a:srgbClr val="000000"/>
                </a:solidFill>
              </a:rPr>
              <a:t> Pflugerville ISD</a:t>
            </a:r>
          </a:p>
          <a:p>
            <a:pPr marL="694689" lvl="1" indent="-457200">
              <a:lnSpc>
                <a:spcPts val="3079"/>
              </a:lnSpc>
              <a:buFont typeface="+mj-lt"/>
              <a:buAutoNum type="arabicPeriod"/>
            </a:pPr>
            <a:r>
              <a:rPr lang="en-US" sz="2400" dirty="0">
                <a:solidFill>
                  <a:srgbClr val="000000"/>
                </a:solidFill>
              </a:rPr>
              <a:t> Rains ISD</a:t>
            </a:r>
          </a:p>
        </p:txBody>
      </p:sp>
    </p:spTree>
    <p:extLst>
      <p:ext uri="{BB962C8B-B14F-4D97-AF65-F5344CB8AC3E}">
        <p14:creationId xmlns:p14="http://schemas.microsoft.com/office/powerpoint/2010/main" val="1719501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99" y="723900"/>
            <a:ext cx="13518243" cy="1143000"/>
          </a:xfrm>
        </p:spPr>
        <p:txBody>
          <a:bodyPr/>
          <a:lstStyle/>
          <a:p>
            <a:r>
              <a:rPr lang="en-US" dirty="0" smtClean="0"/>
              <a:t>Voter-Approval Tax Rate Elections (VATRE)</a:t>
            </a:r>
            <a:endParaRPr lang="en-US" b="0" dirty="0"/>
          </a:p>
        </p:txBody>
      </p:sp>
      <p:sp>
        <p:nvSpPr>
          <p:cNvPr id="5" name="Content Placeholder 4"/>
          <p:cNvSpPr>
            <a:spLocks noGrp="1"/>
          </p:cNvSpPr>
          <p:nvPr>
            <p:ph idx="1"/>
          </p:nvPr>
        </p:nvSpPr>
        <p:spPr>
          <a:xfrm>
            <a:off x="1485899" y="2705100"/>
            <a:ext cx="13525500" cy="5334000"/>
          </a:xfrm>
        </p:spPr>
        <p:txBody>
          <a:bodyPr>
            <a:normAutofit/>
          </a:bodyPr>
          <a:lstStyle/>
          <a:p>
            <a:r>
              <a:rPr lang="en-US" dirty="0" smtClean="0"/>
              <a:t>42% approval rate in 2020 (5 of 12)</a:t>
            </a:r>
          </a:p>
          <a:p>
            <a:r>
              <a:rPr lang="en-US" dirty="0" smtClean="0"/>
              <a:t>79% approval rate in 2021 (15 of 19)</a:t>
            </a:r>
          </a:p>
          <a:p>
            <a:r>
              <a:rPr lang="en-US" dirty="0" smtClean="0"/>
              <a:t>2 districts were approved to access an additional 12-13 cents</a:t>
            </a:r>
          </a:p>
          <a:p>
            <a:r>
              <a:rPr lang="en-US" dirty="0" smtClean="0"/>
              <a:t>Most sought to access 2-3 Tier II pennies</a:t>
            </a:r>
            <a:endParaRPr lang="en-US" dirty="0"/>
          </a:p>
          <a:p>
            <a:endParaRPr lang="en-US" dirty="0"/>
          </a:p>
        </p:txBody>
      </p:sp>
    </p:spTree>
    <p:extLst>
      <p:ext uri="{BB962C8B-B14F-4D97-AF65-F5344CB8AC3E}">
        <p14:creationId xmlns:p14="http://schemas.microsoft.com/office/powerpoint/2010/main" val="296888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99" y="723900"/>
            <a:ext cx="13518243" cy="1143000"/>
          </a:xfrm>
        </p:spPr>
        <p:txBody>
          <a:bodyPr/>
          <a:lstStyle/>
          <a:p>
            <a:r>
              <a:rPr lang="en-US" dirty="0" smtClean="0"/>
              <a:t>November 2021 Bond Elections</a:t>
            </a:r>
            <a:endParaRPr lang="en-US" b="0" dirty="0"/>
          </a:p>
        </p:txBody>
      </p:sp>
      <p:sp>
        <p:nvSpPr>
          <p:cNvPr id="5" name="Content Placeholder 4"/>
          <p:cNvSpPr>
            <a:spLocks noGrp="1"/>
          </p:cNvSpPr>
          <p:nvPr>
            <p:ph idx="1"/>
          </p:nvPr>
        </p:nvSpPr>
        <p:spPr>
          <a:xfrm>
            <a:off x="1485899" y="2705100"/>
            <a:ext cx="13525500" cy="5334000"/>
          </a:xfrm>
        </p:spPr>
        <p:txBody>
          <a:bodyPr>
            <a:normAutofit/>
          </a:bodyPr>
          <a:lstStyle/>
          <a:p>
            <a:r>
              <a:rPr lang="en-US" dirty="0" smtClean="0"/>
              <a:t>59% </a:t>
            </a:r>
            <a:r>
              <a:rPr lang="en-US" dirty="0" smtClean="0"/>
              <a:t>of </a:t>
            </a:r>
            <a:r>
              <a:rPr lang="en-US" dirty="0" smtClean="0"/>
              <a:t>63 </a:t>
            </a:r>
            <a:r>
              <a:rPr lang="en-US" dirty="0" smtClean="0"/>
              <a:t>districts passed at least one proposition</a:t>
            </a:r>
          </a:p>
          <a:p>
            <a:r>
              <a:rPr lang="en-US" dirty="0" smtClean="0"/>
              <a:t>47% </a:t>
            </a:r>
            <a:r>
              <a:rPr lang="en-US" dirty="0" smtClean="0"/>
              <a:t>of </a:t>
            </a:r>
            <a:r>
              <a:rPr lang="en-US" dirty="0" smtClean="0"/>
              <a:t>111 </a:t>
            </a:r>
            <a:r>
              <a:rPr lang="en-US" dirty="0" smtClean="0"/>
              <a:t>proposed propositions were approved</a:t>
            </a:r>
          </a:p>
          <a:p>
            <a:r>
              <a:rPr lang="en-US" dirty="0" smtClean="0"/>
              <a:t>60% of the total dollar amount proposed was approved ($</a:t>
            </a:r>
            <a:r>
              <a:rPr lang="en-US" dirty="0" smtClean="0"/>
              <a:t>5.25 </a:t>
            </a:r>
            <a:r>
              <a:rPr lang="en-US" dirty="0" smtClean="0"/>
              <a:t>billion)</a:t>
            </a:r>
          </a:p>
          <a:p>
            <a:r>
              <a:rPr lang="en-US" dirty="0" smtClean="0"/>
              <a:t>Typical approval rates hover around 80% (or higher)</a:t>
            </a:r>
            <a:endParaRPr lang="en-US" dirty="0"/>
          </a:p>
          <a:p>
            <a:endParaRPr lang="en-US" dirty="0"/>
          </a:p>
        </p:txBody>
      </p:sp>
    </p:spTree>
    <p:extLst>
      <p:ext uri="{BB962C8B-B14F-4D97-AF65-F5344CB8AC3E}">
        <p14:creationId xmlns:p14="http://schemas.microsoft.com/office/powerpoint/2010/main" val="1668472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99" y="723900"/>
            <a:ext cx="13518243" cy="1143000"/>
          </a:xfrm>
        </p:spPr>
        <p:txBody>
          <a:bodyPr/>
          <a:lstStyle/>
          <a:p>
            <a:r>
              <a:rPr lang="en-US" dirty="0" smtClean="0"/>
              <a:t>November 2021 Bond Elections by Purpose</a:t>
            </a:r>
            <a:endParaRPr lang="en-US" b="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4690469"/>
              </p:ext>
            </p:extLst>
          </p:nvPr>
        </p:nvGraphicFramePr>
        <p:xfrm>
          <a:off x="1521994" y="2552700"/>
          <a:ext cx="13482148" cy="4785360"/>
        </p:xfrm>
        <a:graphic>
          <a:graphicData uri="http://schemas.openxmlformats.org/drawingml/2006/table">
            <a:tbl>
              <a:tblPr firstRow="1" bandRow="1">
                <a:tableStyleId>{5C22544A-7EE6-4342-B048-85BDC9FD1C3A}</a:tableStyleId>
              </a:tblPr>
              <a:tblGrid>
                <a:gridCol w="3812006">
                  <a:extLst>
                    <a:ext uri="{9D8B030D-6E8A-4147-A177-3AD203B41FA5}">
                      <a16:colId xmlns:a16="http://schemas.microsoft.com/office/drawing/2014/main" val="1835715683"/>
                    </a:ext>
                  </a:extLst>
                </a:gridCol>
                <a:gridCol w="2057400">
                  <a:extLst>
                    <a:ext uri="{9D8B030D-6E8A-4147-A177-3AD203B41FA5}">
                      <a16:colId xmlns:a16="http://schemas.microsoft.com/office/drawing/2014/main" val="3166313603"/>
                    </a:ext>
                  </a:extLst>
                </a:gridCol>
                <a:gridCol w="1828800">
                  <a:extLst>
                    <a:ext uri="{9D8B030D-6E8A-4147-A177-3AD203B41FA5}">
                      <a16:colId xmlns:a16="http://schemas.microsoft.com/office/drawing/2014/main" val="1479577812"/>
                    </a:ext>
                  </a:extLst>
                </a:gridCol>
                <a:gridCol w="2514600">
                  <a:extLst>
                    <a:ext uri="{9D8B030D-6E8A-4147-A177-3AD203B41FA5}">
                      <a16:colId xmlns:a16="http://schemas.microsoft.com/office/drawing/2014/main" val="1804107825"/>
                    </a:ext>
                  </a:extLst>
                </a:gridCol>
                <a:gridCol w="3269342">
                  <a:extLst>
                    <a:ext uri="{9D8B030D-6E8A-4147-A177-3AD203B41FA5}">
                      <a16:colId xmlns:a16="http://schemas.microsoft.com/office/drawing/2014/main" val="3644714778"/>
                    </a:ext>
                  </a:extLst>
                </a:gridCol>
              </a:tblGrid>
              <a:tr h="370840">
                <a:tc>
                  <a:txBody>
                    <a:bodyPr/>
                    <a:lstStyle/>
                    <a:p>
                      <a:r>
                        <a:rPr lang="en-US" sz="3400" dirty="0" smtClean="0"/>
                        <a:t>Purpose</a:t>
                      </a:r>
                      <a:endParaRPr lang="en-US" sz="3400" dirty="0"/>
                    </a:p>
                  </a:txBody>
                  <a:tcPr anchor="ctr"/>
                </a:tc>
                <a:tc>
                  <a:txBody>
                    <a:bodyPr/>
                    <a:lstStyle/>
                    <a:p>
                      <a:pPr algn="ctr"/>
                      <a:r>
                        <a:rPr lang="en-US" sz="3400" dirty="0" smtClean="0"/>
                        <a:t>Number Proposed</a:t>
                      </a:r>
                      <a:endParaRPr lang="en-US" sz="3400" dirty="0"/>
                    </a:p>
                  </a:txBody>
                  <a:tcPr anchor="ctr"/>
                </a:tc>
                <a:tc>
                  <a:txBody>
                    <a:bodyPr/>
                    <a:lstStyle/>
                    <a:p>
                      <a:pPr algn="ctr"/>
                      <a:r>
                        <a:rPr lang="en-US" sz="3400" dirty="0" smtClean="0"/>
                        <a:t>Approval</a:t>
                      </a:r>
                      <a:r>
                        <a:rPr lang="en-US" sz="3400" baseline="0" dirty="0" smtClean="0"/>
                        <a:t> Rate</a:t>
                      </a:r>
                      <a:endParaRPr lang="en-US" sz="3400" dirty="0"/>
                    </a:p>
                  </a:txBody>
                  <a:tcPr anchor="ctr"/>
                </a:tc>
                <a:tc>
                  <a:txBody>
                    <a:bodyPr/>
                    <a:lstStyle/>
                    <a:p>
                      <a:pPr algn="ctr"/>
                      <a:r>
                        <a:rPr lang="en-US" sz="3400" dirty="0" smtClean="0"/>
                        <a:t>Amount Approved</a:t>
                      </a:r>
                      <a:endParaRPr lang="en-US" sz="3400" dirty="0"/>
                    </a:p>
                  </a:txBody>
                  <a:tcPr anchor="ctr"/>
                </a:tc>
                <a:tc>
                  <a:txBody>
                    <a:bodyPr/>
                    <a:lstStyle/>
                    <a:p>
                      <a:pPr algn="ctr"/>
                      <a:r>
                        <a:rPr lang="en-US" sz="3400" dirty="0" smtClean="0"/>
                        <a:t>% of Total $</a:t>
                      </a:r>
                      <a:r>
                        <a:rPr lang="en-US" sz="3400" baseline="0" dirty="0" smtClean="0"/>
                        <a:t> Approved</a:t>
                      </a:r>
                      <a:endParaRPr lang="en-US" sz="3400" dirty="0"/>
                    </a:p>
                  </a:txBody>
                  <a:tcPr anchor="ctr"/>
                </a:tc>
                <a:extLst>
                  <a:ext uri="{0D108BD9-81ED-4DB2-BD59-A6C34878D82A}">
                    <a16:rowId xmlns:a16="http://schemas.microsoft.com/office/drawing/2014/main" val="3971101097"/>
                  </a:ext>
                </a:extLst>
              </a:tr>
              <a:tr h="370840">
                <a:tc>
                  <a:txBody>
                    <a:bodyPr/>
                    <a:lstStyle/>
                    <a:p>
                      <a:r>
                        <a:rPr lang="en-US" sz="3400" dirty="0" smtClean="0"/>
                        <a:t>School Building</a:t>
                      </a:r>
                      <a:endParaRPr lang="en-US" sz="3400" dirty="0"/>
                    </a:p>
                  </a:txBody>
                  <a:tcPr/>
                </a:tc>
                <a:tc>
                  <a:txBody>
                    <a:bodyPr/>
                    <a:lstStyle/>
                    <a:p>
                      <a:pPr algn="ctr"/>
                      <a:r>
                        <a:rPr lang="en-US" sz="3400" dirty="0" smtClean="0"/>
                        <a:t>62</a:t>
                      </a:r>
                      <a:endParaRPr lang="en-US" sz="3400" dirty="0"/>
                    </a:p>
                  </a:txBody>
                  <a:tcPr/>
                </a:tc>
                <a:tc>
                  <a:txBody>
                    <a:bodyPr/>
                    <a:lstStyle/>
                    <a:p>
                      <a:pPr algn="ctr"/>
                      <a:r>
                        <a:rPr lang="en-US" sz="3400" dirty="0" smtClean="0"/>
                        <a:t>55%</a:t>
                      </a:r>
                      <a:endParaRPr lang="en-US" sz="3400" dirty="0"/>
                    </a:p>
                  </a:txBody>
                  <a:tcPr/>
                </a:tc>
                <a:tc>
                  <a:txBody>
                    <a:bodyPr/>
                    <a:lstStyle/>
                    <a:p>
                      <a:pPr algn="r"/>
                      <a:r>
                        <a:rPr lang="en-US" sz="3400" dirty="0" smtClean="0"/>
                        <a:t>$</a:t>
                      </a:r>
                      <a:r>
                        <a:rPr lang="en-US" sz="3400" dirty="0" smtClean="0"/>
                        <a:t>5.04 </a:t>
                      </a:r>
                      <a:r>
                        <a:rPr lang="en-US" sz="3400" dirty="0" smtClean="0"/>
                        <a:t>billion</a:t>
                      </a:r>
                      <a:endParaRPr lang="en-US" sz="3400" dirty="0"/>
                    </a:p>
                  </a:txBody>
                  <a:tcPr/>
                </a:tc>
                <a:tc>
                  <a:txBody>
                    <a:bodyPr/>
                    <a:lstStyle/>
                    <a:p>
                      <a:pPr algn="ctr"/>
                      <a:r>
                        <a:rPr lang="en-US" sz="3400" dirty="0" smtClean="0"/>
                        <a:t>65%</a:t>
                      </a:r>
                      <a:endParaRPr lang="en-US" sz="3400" dirty="0"/>
                    </a:p>
                  </a:txBody>
                  <a:tcPr/>
                </a:tc>
                <a:extLst>
                  <a:ext uri="{0D108BD9-81ED-4DB2-BD59-A6C34878D82A}">
                    <a16:rowId xmlns:a16="http://schemas.microsoft.com/office/drawing/2014/main" val="4253616030"/>
                  </a:ext>
                </a:extLst>
              </a:tr>
              <a:tr h="370840">
                <a:tc>
                  <a:txBody>
                    <a:bodyPr/>
                    <a:lstStyle/>
                    <a:p>
                      <a:r>
                        <a:rPr lang="en-US" sz="3400" dirty="0" smtClean="0"/>
                        <a:t>Athletics</a:t>
                      </a:r>
                      <a:endParaRPr lang="en-US" sz="3400" dirty="0"/>
                    </a:p>
                  </a:txBody>
                  <a:tcPr/>
                </a:tc>
                <a:tc>
                  <a:txBody>
                    <a:bodyPr/>
                    <a:lstStyle/>
                    <a:p>
                      <a:pPr algn="ctr"/>
                      <a:r>
                        <a:rPr lang="en-US" sz="3400" dirty="0" smtClean="0"/>
                        <a:t>30</a:t>
                      </a:r>
                      <a:endParaRPr lang="en-US" sz="3400" dirty="0"/>
                    </a:p>
                  </a:txBody>
                  <a:tcPr/>
                </a:tc>
                <a:tc>
                  <a:txBody>
                    <a:bodyPr/>
                    <a:lstStyle/>
                    <a:p>
                      <a:pPr algn="ctr"/>
                      <a:r>
                        <a:rPr lang="en-US" sz="3400" dirty="0" smtClean="0"/>
                        <a:t>23%</a:t>
                      </a:r>
                      <a:endParaRPr lang="en-US" sz="3400" dirty="0"/>
                    </a:p>
                  </a:txBody>
                  <a:tcPr/>
                </a:tc>
                <a:tc>
                  <a:txBody>
                    <a:bodyPr/>
                    <a:lstStyle/>
                    <a:p>
                      <a:pPr algn="r"/>
                      <a:r>
                        <a:rPr lang="en-US" sz="3400" dirty="0" smtClean="0"/>
                        <a:t>$24 million</a:t>
                      </a:r>
                      <a:endParaRPr lang="en-US" sz="3400" dirty="0"/>
                    </a:p>
                  </a:txBody>
                  <a:tcPr/>
                </a:tc>
                <a:tc>
                  <a:txBody>
                    <a:bodyPr/>
                    <a:lstStyle/>
                    <a:p>
                      <a:pPr algn="ctr"/>
                      <a:r>
                        <a:rPr lang="en-US" sz="3400" dirty="0" smtClean="0"/>
                        <a:t>5%</a:t>
                      </a:r>
                      <a:endParaRPr lang="en-US" sz="3400" dirty="0"/>
                    </a:p>
                  </a:txBody>
                  <a:tcPr/>
                </a:tc>
                <a:extLst>
                  <a:ext uri="{0D108BD9-81ED-4DB2-BD59-A6C34878D82A}">
                    <a16:rowId xmlns:a16="http://schemas.microsoft.com/office/drawing/2014/main" val="4007929980"/>
                  </a:ext>
                </a:extLst>
              </a:tr>
              <a:tr h="370840">
                <a:tc>
                  <a:txBody>
                    <a:bodyPr/>
                    <a:lstStyle/>
                    <a:p>
                      <a:r>
                        <a:rPr lang="en-US" sz="3400" dirty="0" smtClean="0"/>
                        <a:t>Technology</a:t>
                      </a:r>
                      <a:endParaRPr lang="en-US" sz="3400" dirty="0"/>
                    </a:p>
                  </a:txBody>
                  <a:tcPr/>
                </a:tc>
                <a:tc>
                  <a:txBody>
                    <a:bodyPr/>
                    <a:lstStyle/>
                    <a:p>
                      <a:pPr algn="ctr"/>
                      <a:r>
                        <a:rPr lang="en-US" sz="3400" dirty="0" smtClean="0"/>
                        <a:t>9</a:t>
                      </a:r>
                      <a:endParaRPr lang="en-US" sz="3400" dirty="0"/>
                    </a:p>
                  </a:txBody>
                  <a:tcPr/>
                </a:tc>
                <a:tc>
                  <a:txBody>
                    <a:bodyPr/>
                    <a:lstStyle/>
                    <a:p>
                      <a:pPr algn="ctr"/>
                      <a:r>
                        <a:rPr lang="en-US" sz="3400" dirty="0" smtClean="0"/>
                        <a:t>89%</a:t>
                      </a:r>
                      <a:endParaRPr lang="en-US" sz="3400" dirty="0"/>
                    </a:p>
                  </a:txBody>
                  <a:tcPr/>
                </a:tc>
                <a:tc>
                  <a:txBody>
                    <a:bodyPr/>
                    <a:lstStyle/>
                    <a:p>
                      <a:pPr algn="r"/>
                      <a:r>
                        <a:rPr lang="en-US" sz="3400" dirty="0" smtClean="0"/>
                        <a:t>$170 million</a:t>
                      </a:r>
                      <a:endParaRPr lang="en-US" sz="3400" dirty="0"/>
                    </a:p>
                  </a:txBody>
                  <a:tcPr/>
                </a:tc>
                <a:tc>
                  <a:txBody>
                    <a:bodyPr/>
                    <a:lstStyle/>
                    <a:p>
                      <a:pPr algn="ctr"/>
                      <a:r>
                        <a:rPr lang="en-US" sz="3400" dirty="0" smtClean="0"/>
                        <a:t>83%</a:t>
                      </a:r>
                      <a:endParaRPr lang="en-US" sz="3400" dirty="0"/>
                    </a:p>
                  </a:txBody>
                  <a:tcPr/>
                </a:tc>
                <a:extLst>
                  <a:ext uri="{0D108BD9-81ED-4DB2-BD59-A6C34878D82A}">
                    <a16:rowId xmlns:a16="http://schemas.microsoft.com/office/drawing/2014/main" val="129416964"/>
                  </a:ext>
                </a:extLst>
              </a:tr>
              <a:tr h="370840">
                <a:tc>
                  <a:txBody>
                    <a:bodyPr/>
                    <a:lstStyle/>
                    <a:p>
                      <a:r>
                        <a:rPr lang="en-US" sz="3400" dirty="0" smtClean="0"/>
                        <a:t>Recreational Facility</a:t>
                      </a:r>
                      <a:endParaRPr lang="en-US" sz="3400" dirty="0"/>
                    </a:p>
                  </a:txBody>
                  <a:tcPr/>
                </a:tc>
                <a:tc>
                  <a:txBody>
                    <a:bodyPr/>
                    <a:lstStyle/>
                    <a:p>
                      <a:pPr algn="ctr"/>
                      <a:r>
                        <a:rPr lang="en-US" sz="3400" dirty="0" smtClean="0"/>
                        <a:t>4</a:t>
                      </a:r>
                      <a:endParaRPr lang="en-US" sz="3400" dirty="0"/>
                    </a:p>
                  </a:txBody>
                  <a:tcPr/>
                </a:tc>
                <a:tc>
                  <a:txBody>
                    <a:bodyPr/>
                    <a:lstStyle/>
                    <a:p>
                      <a:pPr algn="ctr"/>
                      <a:r>
                        <a:rPr lang="en-US" sz="3400" dirty="0" smtClean="0"/>
                        <a:t>50%</a:t>
                      </a:r>
                      <a:endParaRPr lang="en-US" sz="3400" dirty="0"/>
                    </a:p>
                  </a:txBody>
                  <a:tcPr/>
                </a:tc>
                <a:tc>
                  <a:txBody>
                    <a:bodyPr/>
                    <a:lstStyle/>
                    <a:p>
                      <a:pPr algn="r"/>
                      <a:r>
                        <a:rPr lang="en-US" sz="3400" dirty="0" smtClean="0"/>
                        <a:t>$16.5 million</a:t>
                      </a:r>
                      <a:endParaRPr lang="en-US" sz="3400" dirty="0"/>
                    </a:p>
                  </a:txBody>
                  <a:tcPr/>
                </a:tc>
                <a:tc>
                  <a:txBody>
                    <a:bodyPr/>
                    <a:lstStyle/>
                    <a:p>
                      <a:pPr algn="ctr"/>
                      <a:r>
                        <a:rPr lang="en-US" sz="3400" dirty="0" smtClean="0"/>
                        <a:t>15%</a:t>
                      </a:r>
                      <a:endParaRPr lang="en-US" sz="3400" dirty="0"/>
                    </a:p>
                  </a:txBody>
                  <a:tcPr/>
                </a:tc>
                <a:extLst>
                  <a:ext uri="{0D108BD9-81ED-4DB2-BD59-A6C34878D82A}">
                    <a16:rowId xmlns:a16="http://schemas.microsoft.com/office/drawing/2014/main" val="2090604020"/>
                  </a:ext>
                </a:extLst>
              </a:tr>
              <a:tr h="370840">
                <a:tc>
                  <a:txBody>
                    <a:bodyPr/>
                    <a:lstStyle/>
                    <a:p>
                      <a:r>
                        <a:rPr lang="en-US" sz="3400" dirty="0" smtClean="0"/>
                        <a:t>Fine Arts</a:t>
                      </a:r>
                      <a:endParaRPr lang="en-US" sz="3400" dirty="0"/>
                    </a:p>
                  </a:txBody>
                  <a:tcPr/>
                </a:tc>
                <a:tc>
                  <a:txBody>
                    <a:bodyPr/>
                    <a:lstStyle/>
                    <a:p>
                      <a:pPr algn="ctr"/>
                      <a:r>
                        <a:rPr lang="en-US" sz="3400" dirty="0" smtClean="0"/>
                        <a:t>4</a:t>
                      </a:r>
                      <a:endParaRPr lang="en-US" sz="3400" dirty="0"/>
                    </a:p>
                  </a:txBody>
                  <a:tcPr/>
                </a:tc>
                <a:tc>
                  <a:txBody>
                    <a:bodyPr/>
                    <a:lstStyle/>
                    <a:p>
                      <a:pPr algn="ctr"/>
                      <a:r>
                        <a:rPr lang="en-US" sz="3400" dirty="0" smtClean="0"/>
                        <a:t>0%</a:t>
                      </a:r>
                      <a:endParaRPr lang="en-US" sz="3400" dirty="0"/>
                    </a:p>
                  </a:txBody>
                  <a:tcPr/>
                </a:tc>
                <a:tc>
                  <a:txBody>
                    <a:bodyPr/>
                    <a:lstStyle/>
                    <a:p>
                      <a:pPr algn="r"/>
                      <a:r>
                        <a:rPr lang="en-US" sz="3400" dirty="0" smtClean="0"/>
                        <a:t>$0</a:t>
                      </a:r>
                      <a:endParaRPr lang="en-US" sz="3400" dirty="0"/>
                    </a:p>
                  </a:txBody>
                  <a:tcPr/>
                </a:tc>
                <a:tc>
                  <a:txBody>
                    <a:bodyPr/>
                    <a:lstStyle/>
                    <a:p>
                      <a:pPr algn="ctr"/>
                      <a:r>
                        <a:rPr lang="en-US" sz="3400" dirty="0" smtClean="0"/>
                        <a:t>0%</a:t>
                      </a:r>
                      <a:endParaRPr lang="en-US" sz="3400" dirty="0"/>
                    </a:p>
                  </a:txBody>
                  <a:tcPr/>
                </a:tc>
                <a:extLst>
                  <a:ext uri="{0D108BD9-81ED-4DB2-BD59-A6C34878D82A}">
                    <a16:rowId xmlns:a16="http://schemas.microsoft.com/office/drawing/2014/main" val="1013515292"/>
                  </a:ext>
                </a:extLst>
              </a:tr>
              <a:tr h="370840">
                <a:tc>
                  <a:txBody>
                    <a:bodyPr/>
                    <a:lstStyle/>
                    <a:p>
                      <a:r>
                        <a:rPr lang="en-US" sz="3400" dirty="0" smtClean="0"/>
                        <a:t>Refunding</a:t>
                      </a:r>
                      <a:endParaRPr lang="en-US" sz="3400" dirty="0"/>
                    </a:p>
                  </a:txBody>
                  <a:tcPr/>
                </a:tc>
                <a:tc>
                  <a:txBody>
                    <a:bodyPr/>
                    <a:lstStyle/>
                    <a:p>
                      <a:pPr algn="ctr"/>
                      <a:r>
                        <a:rPr lang="en-US" sz="3400" dirty="0" smtClean="0"/>
                        <a:t>2</a:t>
                      </a:r>
                      <a:endParaRPr lang="en-US" sz="3400" dirty="0"/>
                    </a:p>
                  </a:txBody>
                  <a:tcPr/>
                </a:tc>
                <a:tc>
                  <a:txBody>
                    <a:bodyPr/>
                    <a:lstStyle/>
                    <a:p>
                      <a:pPr algn="ctr"/>
                      <a:r>
                        <a:rPr lang="en-US" sz="3400" dirty="0" smtClean="0"/>
                        <a:t>0%</a:t>
                      </a:r>
                      <a:endParaRPr lang="en-US" sz="3400" dirty="0"/>
                    </a:p>
                  </a:txBody>
                  <a:tcPr/>
                </a:tc>
                <a:tc>
                  <a:txBody>
                    <a:bodyPr/>
                    <a:lstStyle/>
                    <a:p>
                      <a:pPr algn="r"/>
                      <a:r>
                        <a:rPr lang="en-US" sz="3400" dirty="0" smtClean="0"/>
                        <a:t>$0</a:t>
                      </a:r>
                      <a:endParaRPr lang="en-US" sz="3400" dirty="0"/>
                    </a:p>
                  </a:txBody>
                  <a:tcPr/>
                </a:tc>
                <a:tc>
                  <a:txBody>
                    <a:bodyPr/>
                    <a:lstStyle/>
                    <a:p>
                      <a:pPr algn="ctr"/>
                      <a:r>
                        <a:rPr lang="en-US" sz="3400" dirty="0" smtClean="0"/>
                        <a:t>0%</a:t>
                      </a:r>
                      <a:endParaRPr lang="en-US" sz="3400" dirty="0"/>
                    </a:p>
                  </a:txBody>
                  <a:tcPr/>
                </a:tc>
                <a:extLst>
                  <a:ext uri="{0D108BD9-81ED-4DB2-BD59-A6C34878D82A}">
                    <a16:rowId xmlns:a16="http://schemas.microsoft.com/office/drawing/2014/main" val="540896603"/>
                  </a:ext>
                </a:extLst>
              </a:tr>
            </a:tbl>
          </a:graphicData>
        </a:graphic>
      </p:graphicFrame>
    </p:spTree>
    <p:extLst>
      <p:ext uri="{BB962C8B-B14F-4D97-AF65-F5344CB8AC3E}">
        <p14:creationId xmlns:p14="http://schemas.microsoft.com/office/powerpoint/2010/main" val="5987907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899" y="723900"/>
            <a:ext cx="13518243" cy="1143000"/>
          </a:xfrm>
        </p:spPr>
        <p:txBody>
          <a:bodyPr/>
          <a:lstStyle/>
          <a:p>
            <a:r>
              <a:rPr lang="en-US" dirty="0" smtClean="0"/>
              <a:t>Voter Turnout (among registered voters)</a:t>
            </a:r>
            <a:endParaRPr lang="en-US" b="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27352734"/>
              </p:ext>
            </p:extLst>
          </p:nvPr>
        </p:nvGraphicFramePr>
        <p:xfrm>
          <a:off x="1485899" y="2476500"/>
          <a:ext cx="13525500" cy="5120640"/>
        </p:xfrm>
        <a:graphic>
          <a:graphicData uri="http://schemas.openxmlformats.org/drawingml/2006/table">
            <a:tbl>
              <a:tblPr firstRow="1" bandRow="1">
                <a:tableStyleId>{5C22544A-7EE6-4342-B048-85BDC9FD1C3A}</a:tableStyleId>
              </a:tblPr>
              <a:tblGrid>
                <a:gridCol w="3390900">
                  <a:extLst>
                    <a:ext uri="{9D8B030D-6E8A-4147-A177-3AD203B41FA5}">
                      <a16:colId xmlns:a16="http://schemas.microsoft.com/office/drawing/2014/main" val="2950829122"/>
                    </a:ext>
                  </a:extLst>
                </a:gridCol>
                <a:gridCol w="5334000">
                  <a:extLst>
                    <a:ext uri="{9D8B030D-6E8A-4147-A177-3AD203B41FA5}">
                      <a16:colId xmlns:a16="http://schemas.microsoft.com/office/drawing/2014/main" val="1535892575"/>
                    </a:ext>
                  </a:extLst>
                </a:gridCol>
                <a:gridCol w="4800600">
                  <a:extLst>
                    <a:ext uri="{9D8B030D-6E8A-4147-A177-3AD203B41FA5}">
                      <a16:colId xmlns:a16="http://schemas.microsoft.com/office/drawing/2014/main" val="300480212"/>
                    </a:ext>
                  </a:extLst>
                </a:gridCol>
              </a:tblGrid>
              <a:tr h="370840">
                <a:tc>
                  <a:txBody>
                    <a:bodyPr/>
                    <a:lstStyle/>
                    <a:p>
                      <a:r>
                        <a:rPr lang="en-US" sz="3600" dirty="0" smtClean="0"/>
                        <a:t>Election</a:t>
                      </a:r>
                      <a:r>
                        <a:rPr lang="en-US" sz="3600" baseline="0" dirty="0" smtClean="0"/>
                        <a:t> Date</a:t>
                      </a:r>
                      <a:endParaRPr lang="en-US" sz="3600" dirty="0"/>
                    </a:p>
                  </a:txBody>
                  <a:tcPr/>
                </a:tc>
                <a:tc>
                  <a:txBody>
                    <a:bodyPr/>
                    <a:lstStyle/>
                    <a:p>
                      <a:r>
                        <a:rPr lang="en-US" sz="3600" dirty="0" smtClean="0"/>
                        <a:t>Statewide Election Type</a:t>
                      </a:r>
                      <a:endParaRPr lang="en-US" sz="3600" dirty="0"/>
                    </a:p>
                  </a:txBody>
                  <a:tcPr/>
                </a:tc>
                <a:tc>
                  <a:txBody>
                    <a:bodyPr/>
                    <a:lstStyle/>
                    <a:p>
                      <a:r>
                        <a:rPr lang="en-US" sz="3600" dirty="0" smtClean="0"/>
                        <a:t>Statewide Turnout</a:t>
                      </a:r>
                      <a:endParaRPr lang="en-US" sz="3600" dirty="0"/>
                    </a:p>
                  </a:txBody>
                  <a:tcPr/>
                </a:tc>
                <a:extLst>
                  <a:ext uri="{0D108BD9-81ED-4DB2-BD59-A6C34878D82A}">
                    <a16:rowId xmlns:a16="http://schemas.microsoft.com/office/drawing/2014/main" val="450913177"/>
                  </a:ext>
                </a:extLst>
              </a:tr>
              <a:tr h="370840">
                <a:tc>
                  <a:txBody>
                    <a:bodyPr/>
                    <a:lstStyle/>
                    <a:p>
                      <a:r>
                        <a:rPr lang="en-US" sz="3600" dirty="0" smtClean="0"/>
                        <a:t>November 2017</a:t>
                      </a:r>
                      <a:endParaRPr lang="en-US" sz="3600" dirty="0"/>
                    </a:p>
                  </a:txBody>
                  <a:tcPr/>
                </a:tc>
                <a:tc>
                  <a:txBody>
                    <a:bodyPr/>
                    <a:lstStyle/>
                    <a:p>
                      <a:r>
                        <a:rPr lang="en-US" sz="3600" dirty="0" smtClean="0"/>
                        <a:t>Constitutional Amendment</a:t>
                      </a:r>
                      <a:endParaRPr lang="en-US" sz="3600" dirty="0"/>
                    </a:p>
                  </a:txBody>
                  <a:tcPr/>
                </a:tc>
                <a:tc>
                  <a:txBody>
                    <a:bodyPr/>
                    <a:lstStyle/>
                    <a:p>
                      <a:pPr algn="ctr"/>
                      <a:r>
                        <a:rPr lang="en-US" sz="3600" dirty="0" smtClean="0"/>
                        <a:t>6%</a:t>
                      </a:r>
                      <a:endParaRPr lang="en-US" sz="3600" dirty="0"/>
                    </a:p>
                  </a:txBody>
                  <a:tcPr/>
                </a:tc>
                <a:extLst>
                  <a:ext uri="{0D108BD9-81ED-4DB2-BD59-A6C34878D82A}">
                    <a16:rowId xmlns:a16="http://schemas.microsoft.com/office/drawing/2014/main" val="737712246"/>
                  </a:ext>
                </a:extLst>
              </a:tr>
              <a:tr h="370840">
                <a:tc>
                  <a:txBody>
                    <a:bodyPr/>
                    <a:lstStyle/>
                    <a:p>
                      <a:r>
                        <a:rPr lang="en-US" sz="3600" dirty="0" smtClean="0"/>
                        <a:t>March 2018</a:t>
                      </a:r>
                      <a:endParaRPr lang="en-US" sz="3600" dirty="0"/>
                    </a:p>
                  </a:txBody>
                  <a:tcPr/>
                </a:tc>
                <a:tc>
                  <a:txBody>
                    <a:bodyPr/>
                    <a:lstStyle/>
                    <a:p>
                      <a:r>
                        <a:rPr lang="en-US" sz="3600" dirty="0" smtClean="0"/>
                        <a:t>Gubernatorial Primary</a:t>
                      </a:r>
                      <a:endParaRPr lang="en-US" sz="3600" dirty="0"/>
                    </a:p>
                  </a:txBody>
                  <a:tcPr/>
                </a:tc>
                <a:tc>
                  <a:txBody>
                    <a:bodyPr/>
                    <a:lstStyle/>
                    <a:p>
                      <a:pPr algn="ctr"/>
                      <a:r>
                        <a:rPr lang="en-US" sz="3600" dirty="0" smtClean="0"/>
                        <a:t>17% (10% R; 7% D) </a:t>
                      </a:r>
                      <a:endParaRPr lang="en-US" sz="3600" dirty="0"/>
                    </a:p>
                  </a:txBody>
                  <a:tcPr/>
                </a:tc>
                <a:extLst>
                  <a:ext uri="{0D108BD9-81ED-4DB2-BD59-A6C34878D82A}">
                    <a16:rowId xmlns:a16="http://schemas.microsoft.com/office/drawing/2014/main" val="2379525562"/>
                  </a:ext>
                </a:extLst>
              </a:tr>
              <a:tr h="370840">
                <a:tc>
                  <a:txBody>
                    <a:bodyPr/>
                    <a:lstStyle/>
                    <a:p>
                      <a:r>
                        <a:rPr lang="en-US" sz="3600" dirty="0" smtClean="0"/>
                        <a:t>November 2018</a:t>
                      </a:r>
                      <a:endParaRPr lang="en-US" sz="3600" dirty="0"/>
                    </a:p>
                  </a:txBody>
                  <a:tcPr/>
                </a:tc>
                <a:tc>
                  <a:txBody>
                    <a:bodyPr/>
                    <a:lstStyle/>
                    <a:p>
                      <a:r>
                        <a:rPr lang="en-US" sz="3600" dirty="0" smtClean="0"/>
                        <a:t>Gubernatorial</a:t>
                      </a:r>
                      <a:endParaRPr lang="en-US" sz="3600" dirty="0"/>
                    </a:p>
                  </a:txBody>
                  <a:tcPr/>
                </a:tc>
                <a:tc>
                  <a:txBody>
                    <a:bodyPr/>
                    <a:lstStyle/>
                    <a:p>
                      <a:pPr algn="ctr"/>
                      <a:r>
                        <a:rPr lang="en-US" sz="3600" dirty="0" smtClean="0"/>
                        <a:t>53%</a:t>
                      </a:r>
                      <a:endParaRPr lang="en-US" sz="3600" dirty="0"/>
                    </a:p>
                  </a:txBody>
                  <a:tcPr/>
                </a:tc>
                <a:extLst>
                  <a:ext uri="{0D108BD9-81ED-4DB2-BD59-A6C34878D82A}">
                    <a16:rowId xmlns:a16="http://schemas.microsoft.com/office/drawing/2014/main" val="3376008443"/>
                  </a:ext>
                </a:extLst>
              </a:tr>
              <a:tr h="370840">
                <a:tc>
                  <a:txBody>
                    <a:bodyPr/>
                    <a:lstStyle/>
                    <a:p>
                      <a:r>
                        <a:rPr lang="en-US" sz="3600" dirty="0" smtClean="0"/>
                        <a:t>November 2019</a:t>
                      </a:r>
                      <a:endParaRPr lang="en-US" sz="3600" dirty="0"/>
                    </a:p>
                  </a:txBody>
                  <a:tcPr/>
                </a:tc>
                <a:tc>
                  <a:txBody>
                    <a:bodyPr/>
                    <a:lstStyle/>
                    <a:p>
                      <a:r>
                        <a:rPr lang="en-US" sz="3600" dirty="0" smtClean="0"/>
                        <a:t>Constitutional Amendment</a:t>
                      </a:r>
                      <a:endParaRPr lang="en-US" sz="3600" dirty="0"/>
                    </a:p>
                  </a:txBody>
                  <a:tcPr/>
                </a:tc>
                <a:tc>
                  <a:txBody>
                    <a:bodyPr/>
                    <a:lstStyle/>
                    <a:p>
                      <a:pPr algn="ctr"/>
                      <a:r>
                        <a:rPr lang="en-US" sz="3600" dirty="0" smtClean="0"/>
                        <a:t>12%</a:t>
                      </a:r>
                      <a:endParaRPr lang="en-US" sz="3600" dirty="0"/>
                    </a:p>
                  </a:txBody>
                  <a:tcPr/>
                </a:tc>
                <a:extLst>
                  <a:ext uri="{0D108BD9-81ED-4DB2-BD59-A6C34878D82A}">
                    <a16:rowId xmlns:a16="http://schemas.microsoft.com/office/drawing/2014/main" val="2018787611"/>
                  </a:ext>
                </a:extLst>
              </a:tr>
              <a:tr h="370840">
                <a:tc>
                  <a:txBody>
                    <a:bodyPr/>
                    <a:lstStyle/>
                    <a:p>
                      <a:r>
                        <a:rPr lang="en-US" sz="3600" dirty="0" smtClean="0"/>
                        <a:t>March 2020</a:t>
                      </a:r>
                      <a:endParaRPr lang="en-US" sz="3600" dirty="0"/>
                    </a:p>
                  </a:txBody>
                  <a:tcPr/>
                </a:tc>
                <a:tc>
                  <a:txBody>
                    <a:bodyPr/>
                    <a:lstStyle/>
                    <a:p>
                      <a:r>
                        <a:rPr lang="en-US" sz="3600" dirty="0" smtClean="0"/>
                        <a:t>Presidential</a:t>
                      </a:r>
                      <a:r>
                        <a:rPr lang="en-US" sz="3600" baseline="0" dirty="0" smtClean="0"/>
                        <a:t> Primary</a:t>
                      </a:r>
                      <a:endParaRPr lang="en-US" sz="3600" dirty="0"/>
                    </a:p>
                  </a:txBody>
                  <a:tcPr/>
                </a:tc>
                <a:tc>
                  <a:txBody>
                    <a:bodyPr/>
                    <a:lstStyle/>
                    <a:p>
                      <a:pPr algn="ctr"/>
                      <a:r>
                        <a:rPr lang="en-US" sz="3600" dirty="0" smtClean="0"/>
                        <a:t>25% (12% R;</a:t>
                      </a:r>
                      <a:r>
                        <a:rPr lang="en-US" sz="3600" baseline="0" dirty="0" smtClean="0"/>
                        <a:t> 13% D)</a:t>
                      </a:r>
                      <a:endParaRPr lang="en-US" sz="3600" dirty="0"/>
                    </a:p>
                  </a:txBody>
                  <a:tcPr/>
                </a:tc>
                <a:extLst>
                  <a:ext uri="{0D108BD9-81ED-4DB2-BD59-A6C34878D82A}">
                    <a16:rowId xmlns:a16="http://schemas.microsoft.com/office/drawing/2014/main" val="3283953343"/>
                  </a:ext>
                </a:extLst>
              </a:tr>
              <a:tr h="370840">
                <a:tc>
                  <a:txBody>
                    <a:bodyPr/>
                    <a:lstStyle/>
                    <a:p>
                      <a:r>
                        <a:rPr lang="en-US" sz="3600" dirty="0" smtClean="0"/>
                        <a:t>November 2020</a:t>
                      </a:r>
                      <a:endParaRPr lang="en-US" sz="3600" dirty="0"/>
                    </a:p>
                  </a:txBody>
                  <a:tcPr/>
                </a:tc>
                <a:tc>
                  <a:txBody>
                    <a:bodyPr/>
                    <a:lstStyle/>
                    <a:p>
                      <a:r>
                        <a:rPr lang="en-US" sz="3600" dirty="0" smtClean="0"/>
                        <a:t>Presidential </a:t>
                      </a:r>
                      <a:endParaRPr lang="en-US" sz="3600" dirty="0"/>
                    </a:p>
                  </a:txBody>
                  <a:tcPr/>
                </a:tc>
                <a:tc>
                  <a:txBody>
                    <a:bodyPr/>
                    <a:lstStyle/>
                    <a:p>
                      <a:pPr algn="ctr"/>
                      <a:r>
                        <a:rPr lang="en-US" sz="3600" dirty="0" smtClean="0"/>
                        <a:t>67%</a:t>
                      </a:r>
                      <a:endParaRPr lang="en-US" sz="3600" dirty="0"/>
                    </a:p>
                  </a:txBody>
                  <a:tcPr/>
                </a:tc>
                <a:extLst>
                  <a:ext uri="{0D108BD9-81ED-4DB2-BD59-A6C34878D82A}">
                    <a16:rowId xmlns:a16="http://schemas.microsoft.com/office/drawing/2014/main" val="1853247136"/>
                  </a:ext>
                </a:extLst>
              </a:tr>
              <a:tr h="370840">
                <a:tc>
                  <a:txBody>
                    <a:bodyPr/>
                    <a:lstStyle/>
                    <a:p>
                      <a:r>
                        <a:rPr lang="en-US" sz="3600" dirty="0" smtClean="0"/>
                        <a:t>November 2021</a:t>
                      </a:r>
                      <a:endParaRPr lang="en-US" sz="3600" dirty="0"/>
                    </a:p>
                  </a:txBody>
                  <a:tcPr/>
                </a:tc>
                <a:tc>
                  <a:txBody>
                    <a:bodyPr/>
                    <a:lstStyle/>
                    <a:p>
                      <a:r>
                        <a:rPr lang="en-US" sz="3600" dirty="0" smtClean="0"/>
                        <a:t>Constitutional Amendment</a:t>
                      </a:r>
                      <a:endParaRPr lang="en-US" sz="3600" dirty="0"/>
                    </a:p>
                  </a:txBody>
                  <a:tcPr/>
                </a:tc>
                <a:tc>
                  <a:txBody>
                    <a:bodyPr/>
                    <a:lstStyle/>
                    <a:p>
                      <a:pPr algn="ctr"/>
                      <a:r>
                        <a:rPr lang="en-US" sz="3600" dirty="0" smtClean="0"/>
                        <a:t>9%</a:t>
                      </a:r>
                      <a:endParaRPr lang="en-US" sz="3600" dirty="0"/>
                    </a:p>
                  </a:txBody>
                  <a:tcPr/>
                </a:tc>
                <a:extLst>
                  <a:ext uri="{0D108BD9-81ED-4DB2-BD59-A6C34878D82A}">
                    <a16:rowId xmlns:a16="http://schemas.microsoft.com/office/drawing/2014/main" val="3045016343"/>
                  </a:ext>
                </a:extLst>
              </a:tr>
            </a:tbl>
          </a:graphicData>
        </a:graphic>
      </p:graphicFrame>
    </p:spTree>
    <p:extLst>
      <p:ext uri="{BB962C8B-B14F-4D97-AF65-F5344CB8AC3E}">
        <p14:creationId xmlns:p14="http://schemas.microsoft.com/office/powerpoint/2010/main" val="32878583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300"/>
            <a:ext cx="15925800" cy="10582334"/>
          </a:xfrm>
          <a:prstGeom prst="rect">
            <a:avLst/>
          </a:prstGeom>
        </p:spPr>
      </p:pic>
      <p:sp>
        <p:nvSpPr>
          <p:cNvPr id="301" name="Google Shape;301;p49"/>
          <p:cNvSpPr txBox="1"/>
          <p:nvPr/>
        </p:nvSpPr>
        <p:spPr>
          <a:xfrm>
            <a:off x="1143000" y="419100"/>
            <a:ext cx="11589750" cy="3023905"/>
          </a:xfrm>
          <a:prstGeom prst="rect">
            <a:avLst/>
          </a:prstGeom>
          <a:noFill/>
          <a:ln>
            <a:noFill/>
          </a:ln>
        </p:spPr>
        <p:txBody>
          <a:bodyPr spcFirstLastPara="1" wrap="square" lIns="0" tIns="0" rIns="0" bIns="0" anchor="t" anchorCtr="0">
            <a:spAutoFit/>
          </a:bodyPr>
          <a:lstStyle/>
          <a:p>
            <a:r>
              <a:rPr lang="en-US" sz="6600" b="1" dirty="0">
                <a:solidFill>
                  <a:srgbClr val="FFFFFF"/>
                </a:solidFill>
                <a:latin typeface="Trebuchet MS"/>
                <a:ea typeface="Trebuchet MS"/>
                <a:cs typeface="Trebuchet MS"/>
                <a:sym typeface="Trebuchet MS"/>
              </a:rPr>
              <a:t>Planning for the</a:t>
            </a:r>
            <a:endParaRPr sz="6600" b="1" dirty="0">
              <a:solidFill>
                <a:srgbClr val="FFFFFF"/>
              </a:solidFill>
              <a:latin typeface="Trebuchet MS"/>
              <a:ea typeface="Trebuchet MS"/>
              <a:cs typeface="Trebuchet MS"/>
              <a:sym typeface="Trebuchet MS"/>
            </a:endParaRPr>
          </a:p>
          <a:p>
            <a:r>
              <a:rPr lang="en-US" sz="6600" b="1" dirty="0">
                <a:solidFill>
                  <a:srgbClr val="FFFFFF"/>
                </a:solidFill>
                <a:latin typeface="Trebuchet MS"/>
                <a:ea typeface="Trebuchet MS"/>
                <a:cs typeface="Trebuchet MS"/>
                <a:sym typeface="Trebuchet MS"/>
              </a:rPr>
              <a:t>88th Legislative Session</a:t>
            </a:r>
            <a:endParaRPr sz="6600" b="1" dirty="0">
              <a:solidFill>
                <a:srgbClr val="FFFFFF"/>
              </a:solidFill>
              <a:latin typeface="Trebuchet MS"/>
              <a:ea typeface="Trebuchet MS"/>
              <a:cs typeface="Trebuchet MS"/>
              <a:sym typeface="Trebuchet MS"/>
            </a:endParaRPr>
          </a:p>
          <a:p>
            <a:pPr algn="r"/>
            <a:endParaRPr sz="6450" b="1" dirty="0">
              <a:solidFill>
                <a:srgbClr val="FFFFFF"/>
              </a:solidFill>
              <a:latin typeface="Trebuchet MS"/>
              <a:ea typeface="Trebuchet MS"/>
              <a:cs typeface="Trebuchet MS"/>
              <a:sym typeface="Trebuchet MS"/>
            </a:endParaRPr>
          </a:p>
        </p:txBody>
      </p:sp>
    </p:spTree>
    <p:extLst>
      <p:ext uri="{BB962C8B-B14F-4D97-AF65-F5344CB8AC3E}">
        <p14:creationId xmlns:p14="http://schemas.microsoft.com/office/powerpoint/2010/main" val="37560687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50"/>
          <p:cNvPicPr preferRelativeResize="0"/>
          <p:nvPr/>
        </p:nvPicPr>
        <p:blipFill rotWithShape="1">
          <a:blip r:embed="rId3">
            <a:alphaModFix/>
          </a:blip>
          <a:srcRect l="3779" t="25198" r="12536" b="22149"/>
          <a:stretch/>
        </p:blipFill>
        <p:spPr>
          <a:xfrm>
            <a:off x="4665274" y="2750934"/>
            <a:ext cx="2099318" cy="1922990"/>
          </a:xfrm>
          <a:prstGeom prst="rect">
            <a:avLst/>
          </a:prstGeom>
          <a:noFill/>
          <a:ln>
            <a:noFill/>
          </a:ln>
        </p:spPr>
      </p:pic>
      <p:pic>
        <p:nvPicPr>
          <p:cNvPr id="307" name="Google Shape;307;p50"/>
          <p:cNvPicPr preferRelativeResize="0"/>
          <p:nvPr/>
        </p:nvPicPr>
        <p:blipFill rotWithShape="1">
          <a:blip r:embed="rId4">
            <a:alphaModFix/>
          </a:blip>
          <a:srcRect l="21119" r="26450" b="12033"/>
          <a:stretch/>
        </p:blipFill>
        <p:spPr>
          <a:xfrm>
            <a:off x="4665274" y="5093230"/>
            <a:ext cx="2099318" cy="1922991"/>
          </a:xfrm>
          <a:prstGeom prst="rect">
            <a:avLst/>
          </a:prstGeom>
          <a:noFill/>
          <a:ln>
            <a:noFill/>
          </a:ln>
        </p:spPr>
      </p:pic>
      <p:pic>
        <p:nvPicPr>
          <p:cNvPr id="308" name="Google Shape;308;p50"/>
          <p:cNvPicPr preferRelativeResize="0"/>
          <p:nvPr/>
        </p:nvPicPr>
        <p:blipFill rotWithShape="1">
          <a:blip r:embed="rId5">
            <a:alphaModFix/>
          </a:blip>
          <a:srcRect t="2811" b="2811"/>
          <a:stretch/>
        </p:blipFill>
        <p:spPr>
          <a:xfrm>
            <a:off x="4665274" y="7371680"/>
            <a:ext cx="2099318" cy="1922991"/>
          </a:xfrm>
          <a:prstGeom prst="rect">
            <a:avLst/>
          </a:prstGeom>
          <a:noFill/>
          <a:ln>
            <a:noFill/>
          </a:ln>
        </p:spPr>
      </p:pic>
      <p:pic>
        <p:nvPicPr>
          <p:cNvPr id="309" name="Google Shape;309;p50"/>
          <p:cNvPicPr preferRelativeResize="0"/>
          <p:nvPr/>
        </p:nvPicPr>
        <p:blipFill rotWithShape="1">
          <a:blip r:embed="rId6">
            <a:alphaModFix/>
          </a:blip>
          <a:srcRect l="28825" r="28825"/>
          <a:stretch/>
        </p:blipFill>
        <p:spPr>
          <a:xfrm>
            <a:off x="0" y="0"/>
            <a:ext cx="4002489" cy="10483383"/>
          </a:xfrm>
          <a:prstGeom prst="rect">
            <a:avLst/>
          </a:prstGeom>
          <a:noFill/>
          <a:ln>
            <a:noFill/>
          </a:ln>
        </p:spPr>
      </p:pic>
      <p:grpSp>
        <p:nvGrpSpPr>
          <p:cNvPr id="310" name="Google Shape;310;p50"/>
          <p:cNvGrpSpPr/>
          <p:nvPr/>
        </p:nvGrpSpPr>
        <p:grpSpPr>
          <a:xfrm>
            <a:off x="-304847" y="955802"/>
            <a:ext cx="7069439" cy="1425369"/>
            <a:chOff x="0" y="0"/>
            <a:chExt cx="4645762" cy="1435927"/>
          </a:xfrm>
          <a:solidFill>
            <a:srgbClr val="1B75BC"/>
          </a:solidFill>
        </p:grpSpPr>
        <p:sp>
          <p:nvSpPr>
            <p:cNvPr id="311" name="Google Shape;311;p50"/>
            <p:cNvSpPr/>
            <p:nvPr/>
          </p:nvSpPr>
          <p:spPr>
            <a:xfrm>
              <a:off x="0" y="0"/>
              <a:ext cx="4645762" cy="1435927"/>
            </a:xfrm>
            <a:prstGeom prst="rect">
              <a:avLst/>
            </a:prstGeom>
            <a:grpFill/>
            <a:ln>
              <a:noFill/>
            </a:ln>
          </p:spPr>
          <p:txBody>
            <a:bodyPr spcFirstLastPara="1" wrap="square" lIns="123450" tIns="123450" rIns="123450" bIns="123450" anchor="ctr" anchorCtr="0">
              <a:noAutofit/>
            </a:bodyPr>
            <a:lstStyle/>
            <a:p>
              <a:endParaRPr sz="2700"/>
            </a:p>
          </p:txBody>
        </p:sp>
        <p:sp>
          <p:nvSpPr>
            <p:cNvPr id="312" name="Google Shape;312;p50"/>
            <p:cNvSpPr txBox="1"/>
            <p:nvPr/>
          </p:nvSpPr>
          <p:spPr>
            <a:xfrm>
              <a:off x="383778" y="374258"/>
              <a:ext cx="3878100" cy="848327"/>
            </a:xfrm>
            <a:prstGeom prst="rect">
              <a:avLst/>
            </a:prstGeom>
            <a:grpFill/>
            <a:ln>
              <a:noFill/>
            </a:ln>
          </p:spPr>
          <p:txBody>
            <a:bodyPr spcFirstLastPara="1" wrap="square" lIns="0" tIns="0" rIns="0" bIns="0" anchor="t" anchorCtr="0">
              <a:spAutoFit/>
            </a:bodyPr>
            <a:lstStyle/>
            <a:p>
              <a:pPr algn="ctr">
                <a:lnSpc>
                  <a:spcPct val="113986"/>
                </a:lnSpc>
              </a:pPr>
              <a:r>
                <a:rPr lang="en-US" sz="4800" b="1" dirty="0">
                  <a:solidFill>
                    <a:srgbClr val="FFFFFF"/>
                  </a:solidFill>
                </a:rPr>
                <a:t>LEADERSHIP</a:t>
              </a:r>
              <a:endParaRPr sz="1950" b="1" dirty="0"/>
            </a:p>
          </p:txBody>
        </p:sp>
      </p:grpSp>
      <p:grpSp>
        <p:nvGrpSpPr>
          <p:cNvPr id="313" name="Google Shape;313;p50"/>
          <p:cNvGrpSpPr/>
          <p:nvPr/>
        </p:nvGrpSpPr>
        <p:grpSpPr>
          <a:xfrm>
            <a:off x="7197076" y="2705100"/>
            <a:ext cx="8423923" cy="1557420"/>
            <a:chOff x="0" y="-47625"/>
            <a:chExt cx="5841000" cy="1568955"/>
          </a:xfrm>
        </p:grpSpPr>
        <p:sp>
          <p:nvSpPr>
            <p:cNvPr id="314" name="Google Shape;314;p50"/>
            <p:cNvSpPr txBox="1"/>
            <p:nvPr/>
          </p:nvSpPr>
          <p:spPr>
            <a:xfrm>
              <a:off x="0" y="-47625"/>
              <a:ext cx="5841000" cy="622954"/>
            </a:xfrm>
            <a:prstGeom prst="rect">
              <a:avLst/>
            </a:prstGeom>
            <a:noFill/>
            <a:ln>
              <a:noFill/>
            </a:ln>
          </p:spPr>
          <p:txBody>
            <a:bodyPr spcFirstLastPara="1" wrap="square" lIns="0" tIns="0" rIns="0" bIns="0" anchor="t" anchorCtr="0">
              <a:spAutoFit/>
            </a:bodyPr>
            <a:lstStyle/>
            <a:p>
              <a:pPr>
                <a:lnSpc>
                  <a:spcPct val="141014"/>
                </a:lnSpc>
              </a:pPr>
              <a:r>
                <a:rPr lang="en-US" sz="2850" b="1" dirty="0">
                  <a:solidFill>
                    <a:schemeClr val="tx2">
                      <a:lumMod val="75000"/>
                    </a:schemeClr>
                  </a:solidFill>
                </a:rPr>
                <a:t>GOVERNOR GREG ABBOTT</a:t>
              </a:r>
              <a:endParaRPr sz="1950" b="1" dirty="0">
                <a:solidFill>
                  <a:schemeClr val="tx2">
                    <a:lumMod val="75000"/>
                  </a:schemeClr>
                </a:solidFill>
              </a:endParaRPr>
            </a:p>
          </p:txBody>
        </p:sp>
        <p:sp>
          <p:nvSpPr>
            <p:cNvPr id="315" name="Google Shape;315;p50"/>
            <p:cNvSpPr txBox="1"/>
            <p:nvPr/>
          </p:nvSpPr>
          <p:spPr>
            <a:xfrm>
              <a:off x="0" y="529151"/>
              <a:ext cx="5841000" cy="992179"/>
            </a:xfrm>
            <a:prstGeom prst="rect">
              <a:avLst/>
            </a:prstGeom>
            <a:noFill/>
            <a:ln>
              <a:noFill/>
            </a:ln>
          </p:spPr>
          <p:txBody>
            <a:bodyPr spcFirstLastPara="1" wrap="square" lIns="0" tIns="0" rIns="0" bIns="0" anchor="t" anchorCtr="0">
              <a:spAutoFit/>
            </a:bodyPr>
            <a:lstStyle/>
            <a:p>
              <a:r>
                <a:rPr lang="en-US" sz="3200" dirty="0">
                  <a:solidFill>
                    <a:schemeClr val="dk1"/>
                  </a:solidFill>
                  <a:ea typeface="Arial"/>
                  <a:cs typeface="Arial"/>
                  <a:sym typeface="Arial"/>
                </a:rPr>
                <a:t>Current approval ratings are at an all-time low, but will that matter in the 2022 election?</a:t>
              </a:r>
              <a:endParaRPr sz="3600" dirty="0">
                <a:solidFill>
                  <a:schemeClr val="dk1"/>
                </a:solidFill>
              </a:endParaRPr>
            </a:p>
          </p:txBody>
        </p:sp>
      </p:grpSp>
      <p:grpSp>
        <p:nvGrpSpPr>
          <p:cNvPr id="316" name="Google Shape;316;p50"/>
          <p:cNvGrpSpPr/>
          <p:nvPr/>
        </p:nvGrpSpPr>
        <p:grpSpPr>
          <a:xfrm>
            <a:off x="7197077" y="5046950"/>
            <a:ext cx="8423922" cy="1537928"/>
            <a:chOff x="0" y="-47625"/>
            <a:chExt cx="6414909" cy="1549321"/>
          </a:xfrm>
        </p:grpSpPr>
        <p:sp>
          <p:nvSpPr>
            <p:cNvPr id="317" name="Google Shape;317;p50"/>
            <p:cNvSpPr txBox="1"/>
            <p:nvPr/>
          </p:nvSpPr>
          <p:spPr>
            <a:xfrm>
              <a:off x="0" y="-47625"/>
              <a:ext cx="5916299" cy="590206"/>
            </a:xfrm>
            <a:prstGeom prst="rect">
              <a:avLst/>
            </a:prstGeom>
            <a:noFill/>
            <a:ln>
              <a:noFill/>
            </a:ln>
          </p:spPr>
          <p:txBody>
            <a:bodyPr spcFirstLastPara="1" wrap="square" lIns="0" tIns="0" rIns="0" bIns="0" anchor="t" anchorCtr="0">
              <a:spAutoFit/>
            </a:bodyPr>
            <a:lstStyle/>
            <a:p>
              <a:pPr>
                <a:lnSpc>
                  <a:spcPct val="141103"/>
                </a:lnSpc>
              </a:pPr>
              <a:r>
                <a:rPr lang="en-US" sz="2700" b="1" dirty="0">
                  <a:solidFill>
                    <a:schemeClr val="tx2">
                      <a:lumMod val="75000"/>
                    </a:schemeClr>
                  </a:solidFill>
                </a:rPr>
                <a:t>LT. GOVERNOR DAN PATRICK</a:t>
              </a:r>
              <a:endParaRPr sz="1950" b="1" dirty="0">
                <a:solidFill>
                  <a:schemeClr val="tx2">
                    <a:lumMod val="75000"/>
                  </a:schemeClr>
                </a:solidFill>
              </a:endParaRPr>
            </a:p>
          </p:txBody>
        </p:sp>
        <p:sp>
          <p:nvSpPr>
            <p:cNvPr id="318" name="Google Shape;318;p50"/>
            <p:cNvSpPr txBox="1"/>
            <p:nvPr/>
          </p:nvSpPr>
          <p:spPr>
            <a:xfrm>
              <a:off x="9" y="509515"/>
              <a:ext cx="6414900" cy="992181"/>
            </a:xfrm>
            <a:prstGeom prst="rect">
              <a:avLst/>
            </a:prstGeom>
            <a:noFill/>
            <a:ln>
              <a:noFill/>
            </a:ln>
          </p:spPr>
          <p:txBody>
            <a:bodyPr spcFirstLastPara="1" wrap="square" lIns="0" tIns="0" rIns="0" bIns="0" anchor="t" anchorCtr="0">
              <a:spAutoFit/>
            </a:bodyPr>
            <a:lstStyle/>
            <a:p>
              <a:r>
                <a:rPr lang="en-US" sz="3200" dirty="0">
                  <a:solidFill>
                    <a:schemeClr val="dk1"/>
                  </a:solidFill>
                  <a:ea typeface="Arial"/>
                  <a:cs typeface="Arial"/>
                  <a:sym typeface="Arial"/>
                </a:rPr>
                <a:t>It's Dan Patrick's Senate, and he makes the rules.</a:t>
              </a:r>
              <a:endParaRPr sz="3200" dirty="0">
                <a:solidFill>
                  <a:schemeClr val="dk1"/>
                </a:solidFill>
                <a:ea typeface="Arial"/>
                <a:cs typeface="Arial"/>
                <a:sym typeface="Arial"/>
              </a:endParaRPr>
            </a:p>
            <a:p>
              <a:r>
                <a:rPr lang="en-US" sz="3200" dirty="0">
                  <a:solidFill>
                    <a:schemeClr val="dk1"/>
                  </a:solidFill>
                </a:rPr>
                <a:t>He had 31 goals in 2021, and </a:t>
              </a:r>
              <a:r>
                <a:rPr lang="en-US" sz="3200" dirty="0" smtClean="0">
                  <a:solidFill>
                    <a:schemeClr val="dk1"/>
                  </a:solidFill>
                </a:rPr>
                <a:t>he accomplished 26. </a:t>
              </a:r>
              <a:endParaRPr sz="3200" dirty="0">
                <a:solidFill>
                  <a:schemeClr val="dk1"/>
                </a:solidFill>
              </a:endParaRPr>
            </a:p>
          </p:txBody>
        </p:sp>
      </p:grpSp>
      <p:grpSp>
        <p:nvGrpSpPr>
          <p:cNvPr id="319" name="Google Shape;319;p50"/>
          <p:cNvGrpSpPr/>
          <p:nvPr/>
        </p:nvGrpSpPr>
        <p:grpSpPr>
          <a:xfrm>
            <a:off x="7197077" y="7326768"/>
            <a:ext cx="8423922" cy="1557738"/>
            <a:chOff x="0" y="-47625"/>
            <a:chExt cx="5510700" cy="1569278"/>
          </a:xfrm>
        </p:grpSpPr>
        <p:sp>
          <p:nvSpPr>
            <p:cNvPr id="320" name="Google Shape;320;p50"/>
            <p:cNvSpPr txBox="1"/>
            <p:nvPr/>
          </p:nvSpPr>
          <p:spPr>
            <a:xfrm>
              <a:off x="0" y="-47625"/>
              <a:ext cx="5510700" cy="622955"/>
            </a:xfrm>
            <a:prstGeom prst="rect">
              <a:avLst/>
            </a:prstGeom>
            <a:noFill/>
            <a:ln>
              <a:noFill/>
            </a:ln>
          </p:spPr>
          <p:txBody>
            <a:bodyPr spcFirstLastPara="1" wrap="square" lIns="0" tIns="0" rIns="0" bIns="0" anchor="t" anchorCtr="0">
              <a:spAutoFit/>
            </a:bodyPr>
            <a:lstStyle/>
            <a:p>
              <a:pPr>
                <a:lnSpc>
                  <a:spcPct val="141020"/>
                </a:lnSpc>
              </a:pPr>
              <a:r>
                <a:rPr lang="en-US" sz="2850" b="1" dirty="0">
                  <a:solidFill>
                    <a:schemeClr val="tx2">
                      <a:lumMod val="75000"/>
                    </a:schemeClr>
                  </a:solidFill>
                </a:rPr>
                <a:t>SPEAKER DADE PHELAN</a:t>
              </a:r>
              <a:endParaRPr sz="1950" b="1" dirty="0">
                <a:solidFill>
                  <a:schemeClr val="tx2">
                    <a:lumMod val="75000"/>
                  </a:schemeClr>
                </a:solidFill>
              </a:endParaRPr>
            </a:p>
          </p:txBody>
        </p:sp>
        <p:sp>
          <p:nvSpPr>
            <p:cNvPr id="321" name="Google Shape;321;p50"/>
            <p:cNvSpPr txBox="1"/>
            <p:nvPr/>
          </p:nvSpPr>
          <p:spPr>
            <a:xfrm>
              <a:off x="0" y="529472"/>
              <a:ext cx="5510700" cy="992181"/>
            </a:xfrm>
            <a:prstGeom prst="rect">
              <a:avLst/>
            </a:prstGeom>
            <a:noFill/>
            <a:ln>
              <a:noFill/>
            </a:ln>
          </p:spPr>
          <p:txBody>
            <a:bodyPr spcFirstLastPara="1" wrap="square" lIns="0" tIns="0" rIns="0" bIns="0" anchor="t" anchorCtr="0">
              <a:spAutoFit/>
            </a:bodyPr>
            <a:lstStyle/>
            <a:p>
              <a:r>
                <a:rPr lang="en-US" sz="3200" dirty="0">
                  <a:solidFill>
                    <a:schemeClr val="dk1"/>
                  </a:solidFill>
                  <a:ea typeface="Arial"/>
                  <a:cs typeface="Arial"/>
                  <a:sym typeface="Arial"/>
                </a:rPr>
                <a:t>The original </a:t>
              </a:r>
              <a:r>
                <a:rPr lang="en-US" sz="3200" dirty="0">
                  <a:solidFill>
                    <a:schemeClr val="dk1"/>
                  </a:solidFill>
                </a:rPr>
                <a:t>“</a:t>
              </a:r>
              <a:r>
                <a:rPr lang="en-US" sz="3200" dirty="0">
                  <a:solidFill>
                    <a:schemeClr val="dk1"/>
                  </a:solidFill>
                  <a:ea typeface="Arial"/>
                  <a:cs typeface="Arial"/>
                  <a:sym typeface="Arial"/>
                </a:rPr>
                <a:t>Phelan 83</a:t>
              </a:r>
              <a:r>
                <a:rPr lang="en-US" sz="3200" dirty="0">
                  <a:solidFill>
                    <a:schemeClr val="dk1"/>
                  </a:solidFill>
                </a:rPr>
                <a:t>”</a:t>
              </a:r>
              <a:r>
                <a:rPr lang="en-US" sz="3200" dirty="0">
                  <a:solidFill>
                    <a:schemeClr val="dk1"/>
                  </a:solidFill>
                  <a:ea typeface="Arial"/>
                  <a:cs typeface="Arial"/>
                  <a:sym typeface="Arial"/>
                </a:rPr>
                <a:t> has </a:t>
              </a:r>
              <a:r>
                <a:rPr lang="en-US" sz="3200" dirty="0" smtClean="0">
                  <a:solidFill>
                    <a:schemeClr val="dk1"/>
                  </a:solidFill>
                  <a:ea typeface="Arial"/>
                  <a:cs typeface="Arial"/>
                  <a:sym typeface="Arial"/>
                </a:rPr>
                <a:t>dwindled some.  </a:t>
              </a:r>
              <a:endParaRPr sz="3200" dirty="0">
                <a:solidFill>
                  <a:schemeClr val="dk1"/>
                </a:solidFill>
                <a:ea typeface="Arial"/>
                <a:cs typeface="Arial"/>
                <a:sym typeface="Arial"/>
              </a:endParaRPr>
            </a:p>
            <a:p>
              <a:r>
                <a:rPr lang="en-US" sz="3200" dirty="0">
                  <a:solidFill>
                    <a:schemeClr val="dk1"/>
                  </a:solidFill>
                  <a:ea typeface="Arial"/>
                  <a:cs typeface="Arial"/>
                  <a:sym typeface="Arial"/>
                </a:rPr>
                <a:t>Will he be elected Speaker again in 2023?</a:t>
              </a:r>
              <a:endParaRPr sz="3600" dirty="0">
                <a:solidFill>
                  <a:schemeClr val="dk1"/>
                </a:solidFill>
              </a:endParaRPr>
            </a:p>
          </p:txBody>
        </p:sp>
      </p:grpSp>
    </p:spTree>
    <p:extLst>
      <p:ext uri="{BB962C8B-B14F-4D97-AF65-F5344CB8AC3E}">
        <p14:creationId xmlns:p14="http://schemas.microsoft.com/office/powerpoint/2010/main" val="2225808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50"/>
          <p:cNvPicPr preferRelativeResize="0"/>
          <p:nvPr/>
        </p:nvPicPr>
        <p:blipFill rotWithShape="1">
          <a:blip r:embed="rId3">
            <a:alphaModFix/>
          </a:blip>
          <a:srcRect l="3779" t="25198" r="12536" b="22149"/>
          <a:stretch/>
        </p:blipFill>
        <p:spPr>
          <a:xfrm>
            <a:off x="4665274" y="2750934"/>
            <a:ext cx="2099318" cy="1922990"/>
          </a:xfrm>
          <a:prstGeom prst="rect">
            <a:avLst/>
          </a:prstGeom>
          <a:noFill/>
          <a:ln>
            <a:noFill/>
          </a:ln>
        </p:spPr>
      </p:pic>
      <p:pic>
        <p:nvPicPr>
          <p:cNvPr id="309" name="Google Shape;309;p50"/>
          <p:cNvPicPr preferRelativeResize="0"/>
          <p:nvPr/>
        </p:nvPicPr>
        <p:blipFill rotWithShape="1">
          <a:blip r:embed="rId4">
            <a:alphaModFix/>
          </a:blip>
          <a:srcRect l="28825" r="28825"/>
          <a:stretch/>
        </p:blipFill>
        <p:spPr>
          <a:xfrm>
            <a:off x="0" y="0"/>
            <a:ext cx="4002489" cy="10483383"/>
          </a:xfrm>
          <a:prstGeom prst="rect">
            <a:avLst/>
          </a:prstGeom>
          <a:noFill/>
          <a:ln>
            <a:noFill/>
          </a:ln>
        </p:spPr>
      </p:pic>
      <p:grpSp>
        <p:nvGrpSpPr>
          <p:cNvPr id="310" name="Google Shape;310;p50"/>
          <p:cNvGrpSpPr/>
          <p:nvPr/>
        </p:nvGrpSpPr>
        <p:grpSpPr>
          <a:xfrm>
            <a:off x="-304847" y="955802"/>
            <a:ext cx="7069439" cy="1425369"/>
            <a:chOff x="0" y="0"/>
            <a:chExt cx="4645762" cy="1435927"/>
          </a:xfrm>
          <a:solidFill>
            <a:srgbClr val="1B75BC"/>
          </a:solidFill>
        </p:grpSpPr>
        <p:sp>
          <p:nvSpPr>
            <p:cNvPr id="311" name="Google Shape;311;p50"/>
            <p:cNvSpPr/>
            <p:nvPr/>
          </p:nvSpPr>
          <p:spPr>
            <a:xfrm>
              <a:off x="0" y="0"/>
              <a:ext cx="4645762" cy="1435927"/>
            </a:xfrm>
            <a:prstGeom prst="rect">
              <a:avLst/>
            </a:prstGeom>
            <a:grpFill/>
            <a:ln>
              <a:noFill/>
            </a:ln>
          </p:spPr>
          <p:txBody>
            <a:bodyPr spcFirstLastPara="1" wrap="square" lIns="123450" tIns="123450" rIns="123450" bIns="123450" anchor="ctr" anchorCtr="0">
              <a:noAutofit/>
            </a:bodyPr>
            <a:lstStyle/>
            <a:p>
              <a:endParaRPr sz="2700"/>
            </a:p>
          </p:txBody>
        </p:sp>
        <p:sp>
          <p:nvSpPr>
            <p:cNvPr id="312" name="Google Shape;312;p50"/>
            <p:cNvSpPr txBox="1"/>
            <p:nvPr/>
          </p:nvSpPr>
          <p:spPr>
            <a:xfrm>
              <a:off x="383778" y="374258"/>
              <a:ext cx="3878100" cy="848327"/>
            </a:xfrm>
            <a:prstGeom prst="rect">
              <a:avLst/>
            </a:prstGeom>
            <a:grpFill/>
            <a:ln>
              <a:noFill/>
            </a:ln>
          </p:spPr>
          <p:txBody>
            <a:bodyPr spcFirstLastPara="1" wrap="square" lIns="0" tIns="0" rIns="0" bIns="0" anchor="t" anchorCtr="0">
              <a:spAutoFit/>
            </a:bodyPr>
            <a:lstStyle/>
            <a:p>
              <a:pPr algn="ctr">
                <a:lnSpc>
                  <a:spcPct val="113986"/>
                </a:lnSpc>
              </a:pPr>
              <a:r>
                <a:rPr lang="en-US" sz="4800" b="1" dirty="0">
                  <a:solidFill>
                    <a:srgbClr val="FFFFFF"/>
                  </a:solidFill>
                </a:rPr>
                <a:t>LEADERSHIP</a:t>
              </a:r>
              <a:endParaRPr sz="1950" b="1" dirty="0"/>
            </a:p>
          </p:txBody>
        </p:sp>
      </p:grpSp>
      <p:grpSp>
        <p:nvGrpSpPr>
          <p:cNvPr id="313" name="Google Shape;313;p50"/>
          <p:cNvGrpSpPr/>
          <p:nvPr/>
        </p:nvGrpSpPr>
        <p:grpSpPr>
          <a:xfrm>
            <a:off x="7197076" y="2705100"/>
            <a:ext cx="8423923" cy="1557420"/>
            <a:chOff x="0" y="-47625"/>
            <a:chExt cx="5841000" cy="1568955"/>
          </a:xfrm>
        </p:grpSpPr>
        <p:sp>
          <p:nvSpPr>
            <p:cNvPr id="314" name="Google Shape;314;p50"/>
            <p:cNvSpPr txBox="1"/>
            <p:nvPr/>
          </p:nvSpPr>
          <p:spPr>
            <a:xfrm>
              <a:off x="0" y="-47625"/>
              <a:ext cx="5841000" cy="622954"/>
            </a:xfrm>
            <a:prstGeom prst="rect">
              <a:avLst/>
            </a:prstGeom>
            <a:noFill/>
            <a:ln>
              <a:noFill/>
            </a:ln>
          </p:spPr>
          <p:txBody>
            <a:bodyPr spcFirstLastPara="1" wrap="square" lIns="0" tIns="0" rIns="0" bIns="0" anchor="t" anchorCtr="0">
              <a:spAutoFit/>
            </a:bodyPr>
            <a:lstStyle/>
            <a:p>
              <a:pPr>
                <a:lnSpc>
                  <a:spcPct val="141014"/>
                </a:lnSpc>
              </a:pPr>
              <a:r>
                <a:rPr lang="en-US" sz="2850" b="1" dirty="0">
                  <a:solidFill>
                    <a:schemeClr val="tx2">
                      <a:lumMod val="75000"/>
                    </a:schemeClr>
                  </a:solidFill>
                </a:rPr>
                <a:t>GOVERNOR GREG ABBOTT</a:t>
              </a:r>
              <a:endParaRPr sz="1950" b="1" dirty="0">
                <a:solidFill>
                  <a:schemeClr val="tx2">
                    <a:lumMod val="75000"/>
                  </a:schemeClr>
                </a:solidFill>
              </a:endParaRPr>
            </a:p>
          </p:txBody>
        </p:sp>
        <p:sp>
          <p:nvSpPr>
            <p:cNvPr id="315" name="Google Shape;315;p50"/>
            <p:cNvSpPr txBox="1"/>
            <p:nvPr/>
          </p:nvSpPr>
          <p:spPr>
            <a:xfrm>
              <a:off x="0" y="529151"/>
              <a:ext cx="5841000" cy="992179"/>
            </a:xfrm>
            <a:prstGeom prst="rect">
              <a:avLst/>
            </a:prstGeom>
            <a:noFill/>
            <a:ln>
              <a:noFill/>
            </a:ln>
          </p:spPr>
          <p:txBody>
            <a:bodyPr spcFirstLastPara="1" wrap="square" lIns="0" tIns="0" rIns="0" bIns="0" anchor="t" anchorCtr="0">
              <a:spAutoFit/>
            </a:bodyPr>
            <a:lstStyle/>
            <a:p>
              <a:r>
                <a:rPr lang="en-US" sz="3200" dirty="0">
                  <a:solidFill>
                    <a:schemeClr val="dk1"/>
                  </a:solidFill>
                  <a:ea typeface="Arial"/>
                  <a:cs typeface="Arial"/>
                  <a:sym typeface="Arial"/>
                </a:rPr>
                <a:t>Current approval ratings are at an all-time low, but will that matter in the 2022 election?</a:t>
              </a:r>
              <a:endParaRPr sz="3600" dirty="0">
                <a:solidFill>
                  <a:schemeClr val="dk1"/>
                </a:solidFill>
              </a:endParaRPr>
            </a:p>
          </p:txBody>
        </p:sp>
      </p:grpSp>
    </p:spTree>
    <p:extLst>
      <p:ext uri="{BB962C8B-B14F-4D97-AF65-F5344CB8AC3E}">
        <p14:creationId xmlns:p14="http://schemas.microsoft.com/office/powerpoint/2010/main" val="24558977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50"/>
          <p:cNvPicPr preferRelativeResize="0"/>
          <p:nvPr/>
        </p:nvPicPr>
        <p:blipFill rotWithShape="1">
          <a:blip r:embed="rId3">
            <a:alphaModFix/>
          </a:blip>
          <a:srcRect l="3779" t="25198" r="12536" b="22149"/>
          <a:stretch/>
        </p:blipFill>
        <p:spPr>
          <a:xfrm>
            <a:off x="4665274" y="2750934"/>
            <a:ext cx="2099318" cy="1922990"/>
          </a:xfrm>
          <a:prstGeom prst="rect">
            <a:avLst/>
          </a:prstGeom>
          <a:noFill/>
          <a:ln>
            <a:noFill/>
          </a:ln>
        </p:spPr>
      </p:pic>
      <p:grpSp>
        <p:nvGrpSpPr>
          <p:cNvPr id="310" name="Google Shape;310;p50"/>
          <p:cNvGrpSpPr/>
          <p:nvPr/>
        </p:nvGrpSpPr>
        <p:grpSpPr>
          <a:xfrm>
            <a:off x="-304847" y="955802"/>
            <a:ext cx="7069439" cy="1425369"/>
            <a:chOff x="0" y="0"/>
            <a:chExt cx="4645762" cy="1435927"/>
          </a:xfrm>
          <a:solidFill>
            <a:srgbClr val="1B75BC"/>
          </a:solidFill>
        </p:grpSpPr>
        <p:sp>
          <p:nvSpPr>
            <p:cNvPr id="311" name="Google Shape;311;p50"/>
            <p:cNvSpPr/>
            <p:nvPr/>
          </p:nvSpPr>
          <p:spPr>
            <a:xfrm>
              <a:off x="0" y="0"/>
              <a:ext cx="4645762" cy="1435927"/>
            </a:xfrm>
            <a:prstGeom prst="rect">
              <a:avLst/>
            </a:prstGeom>
            <a:grpFill/>
            <a:ln>
              <a:noFill/>
            </a:ln>
          </p:spPr>
          <p:txBody>
            <a:bodyPr spcFirstLastPara="1" wrap="square" lIns="123450" tIns="123450" rIns="123450" bIns="123450" anchor="ctr" anchorCtr="0">
              <a:noAutofit/>
            </a:bodyPr>
            <a:lstStyle/>
            <a:p>
              <a:endParaRPr sz="2700"/>
            </a:p>
          </p:txBody>
        </p:sp>
        <p:sp>
          <p:nvSpPr>
            <p:cNvPr id="312" name="Google Shape;312;p50"/>
            <p:cNvSpPr txBox="1"/>
            <p:nvPr/>
          </p:nvSpPr>
          <p:spPr>
            <a:xfrm>
              <a:off x="383778" y="374258"/>
              <a:ext cx="3878100" cy="848327"/>
            </a:xfrm>
            <a:prstGeom prst="rect">
              <a:avLst/>
            </a:prstGeom>
            <a:grpFill/>
            <a:ln>
              <a:noFill/>
            </a:ln>
          </p:spPr>
          <p:txBody>
            <a:bodyPr spcFirstLastPara="1" wrap="square" lIns="0" tIns="0" rIns="0" bIns="0" anchor="t" anchorCtr="0">
              <a:spAutoFit/>
            </a:bodyPr>
            <a:lstStyle/>
            <a:p>
              <a:pPr algn="ctr">
                <a:lnSpc>
                  <a:spcPct val="113986"/>
                </a:lnSpc>
              </a:pPr>
              <a:r>
                <a:rPr lang="en-US" sz="4800" b="1" dirty="0" smtClean="0">
                  <a:solidFill>
                    <a:srgbClr val="FFFFFF"/>
                  </a:solidFill>
                </a:rPr>
                <a:t>GOVERNOR’S RACE</a:t>
              </a:r>
              <a:endParaRPr sz="1950" b="1" dirty="0"/>
            </a:p>
          </p:txBody>
        </p:sp>
      </p:grpSp>
      <p:grpSp>
        <p:nvGrpSpPr>
          <p:cNvPr id="313" name="Google Shape;313;p50"/>
          <p:cNvGrpSpPr/>
          <p:nvPr/>
        </p:nvGrpSpPr>
        <p:grpSpPr>
          <a:xfrm>
            <a:off x="4665274" y="4673924"/>
            <a:ext cx="8423923" cy="1126533"/>
            <a:chOff x="0" y="-47625"/>
            <a:chExt cx="5841000" cy="1134877"/>
          </a:xfrm>
        </p:grpSpPr>
        <p:sp>
          <p:nvSpPr>
            <p:cNvPr id="314" name="Google Shape;314;p50"/>
            <p:cNvSpPr txBox="1"/>
            <p:nvPr/>
          </p:nvSpPr>
          <p:spPr>
            <a:xfrm>
              <a:off x="1" y="-47625"/>
              <a:ext cx="2829364" cy="622954"/>
            </a:xfrm>
            <a:prstGeom prst="rect">
              <a:avLst/>
            </a:prstGeom>
            <a:noFill/>
            <a:ln>
              <a:noFill/>
            </a:ln>
          </p:spPr>
          <p:txBody>
            <a:bodyPr spcFirstLastPara="1" wrap="square" lIns="0" tIns="0" rIns="0" bIns="0" anchor="t" anchorCtr="0">
              <a:spAutoFit/>
            </a:bodyPr>
            <a:lstStyle/>
            <a:p>
              <a:pPr>
                <a:lnSpc>
                  <a:spcPct val="141014"/>
                </a:lnSpc>
              </a:pPr>
              <a:r>
                <a:rPr lang="en-US" sz="2850" b="1" dirty="0">
                  <a:solidFill>
                    <a:schemeClr val="tx2">
                      <a:lumMod val="75000"/>
                    </a:schemeClr>
                  </a:solidFill>
                </a:rPr>
                <a:t>GOVERNOR GREG ABBOTT</a:t>
              </a:r>
              <a:endParaRPr sz="1950" b="1" dirty="0">
                <a:solidFill>
                  <a:schemeClr val="tx2">
                    <a:lumMod val="75000"/>
                  </a:schemeClr>
                </a:solidFill>
              </a:endParaRPr>
            </a:p>
          </p:txBody>
        </p:sp>
        <p:sp>
          <p:nvSpPr>
            <p:cNvPr id="315" name="Google Shape;315;p50"/>
            <p:cNvSpPr txBox="1"/>
            <p:nvPr/>
          </p:nvSpPr>
          <p:spPr>
            <a:xfrm>
              <a:off x="0" y="529151"/>
              <a:ext cx="5841000" cy="558101"/>
            </a:xfrm>
            <a:prstGeom prst="rect">
              <a:avLst/>
            </a:prstGeom>
            <a:noFill/>
            <a:ln>
              <a:noFill/>
            </a:ln>
          </p:spPr>
          <p:txBody>
            <a:bodyPr spcFirstLastPara="1" wrap="square" lIns="0" tIns="0" rIns="0" bIns="0" anchor="t" anchorCtr="0">
              <a:spAutoFit/>
            </a:bodyPr>
            <a:lstStyle/>
            <a:p>
              <a:endParaRPr sz="3600" dirty="0">
                <a:solidFill>
                  <a:schemeClr val="dk1"/>
                </a:solidFill>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686878"/>
            <a:ext cx="3886200" cy="57886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0" y="295196"/>
            <a:ext cx="7429500" cy="417195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4933" y="5292298"/>
            <a:ext cx="10058400" cy="4894888"/>
          </a:xfrm>
          <a:prstGeom prst="rect">
            <a:avLst/>
          </a:prstGeom>
        </p:spPr>
      </p:pic>
    </p:spTree>
    <p:extLst>
      <p:ext uri="{BB962C8B-B14F-4D97-AF65-F5344CB8AC3E}">
        <p14:creationId xmlns:p14="http://schemas.microsoft.com/office/powerpoint/2010/main" val="262801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grpSp>
        <p:nvGrpSpPr>
          <p:cNvPr id="310" name="Google Shape;310;p50"/>
          <p:cNvGrpSpPr/>
          <p:nvPr/>
        </p:nvGrpSpPr>
        <p:grpSpPr>
          <a:xfrm>
            <a:off x="-304847" y="955802"/>
            <a:ext cx="7069439" cy="1425369"/>
            <a:chOff x="0" y="0"/>
            <a:chExt cx="4645762" cy="1435927"/>
          </a:xfrm>
          <a:solidFill>
            <a:srgbClr val="1B75BC"/>
          </a:solidFill>
        </p:grpSpPr>
        <p:sp>
          <p:nvSpPr>
            <p:cNvPr id="311" name="Google Shape;311;p50"/>
            <p:cNvSpPr/>
            <p:nvPr/>
          </p:nvSpPr>
          <p:spPr>
            <a:xfrm>
              <a:off x="0" y="0"/>
              <a:ext cx="4645762" cy="1435927"/>
            </a:xfrm>
            <a:prstGeom prst="rect">
              <a:avLst/>
            </a:prstGeom>
            <a:grpFill/>
            <a:ln>
              <a:noFill/>
            </a:ln>
          </p:spPr>
          <p:txBody>
            <a:bodyPr spcFirstLastPara="1" wrap="square" lIns="123450" tIns="123450" rIns="123450" bIns="123450" anchor="ctr" anchorCtr="0">
              <a:noAutofit/>
            </a:bodyPr>
            <a:lstStyle/>
            <a:p>
              <a:endParaRPr sz="2700"/>
            </a:p>
          </p:txBody>
        </p:sp>
        <p:sp>
          <p:nvSpPr>
            <p:cNvPr id="312" name="Google Shape;312;p50"/>
            <p:cNvSpPr txBox="1"/>
            <p:nvPr/>
          </p:nvSpPr>
          <p:spPr>
            <a:xfrm>
              <a:off x="383778" y="374258"/>
              <a:ext cx="3878100" cy="848327"/>
            </a:xfrm>
            <a:prstGeom prst="rect">
              <a:avLst/>
            </a:prstGeom>
            <a:grpFill/>
            <a:ln>
              <a:noFill/>
            </a:ln>
          </p:spPr>
          <p:txBody>
            <a:bodyPr spcFirstLastPara="1" wrap="square" lIns="0" tIns="0" rIns="0" bIns="0" anchor="t" anchorCtr="0">
              <a:spAutoFit/>
            </a:bodyPr>
            <a:lstStyle/>
            <a:p>
              <a:pPr algn="ctr">
                <a:lnSpc>
                  <a:spcPct val="113986"/>
                </a:lnSpc>
              </a:pPr>
              <a:r>
                <a:rPr lang="en-US" sz="4800" b="1" dirty="0" smtClean="0">
                  <a:solidFill>
                    <a:srgbClr val="FFFFFF"/>
                  </a:solidFill>
                </a:rPr>
                <a:t>GOVERNOR’S RACE</a:t>
              </a:r>
              <a:endParaRPr sz="1950" b="1" dirty="0"/>
            </a:p>
          </p:txBody>
        </p:sp>
      </p:gr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73" r="6819"/>
          <a:stretch/>
        </p:blipFill>
        <p:spPr>
          <a:xfrm>
            <a:off x="533400" y="2724517"/>
            <a:ext cx="9144000" cy="565936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2674" r="22780"/>
          <a:stretch/>
        </p:blipFill>
        <p:spPr>
          <a:xfrm>
            <a:off x="9982200" y="1327309"/>
            <a:ext cx="6154471" cy="7056572"/>
          </a:xfrm>
          <a:prstGeom prst="rect">
            <a:avLst/>
          </a:prstGeom>
        </p:spPr>
      </p:pic>
    </p:spTree>
    <p:extLst>
      <p:ext uri="{BB962C8B-B14F-4D97-AF65-F5344CB8AC3E}">
        <p14:creationId xmlns:p14="http://schemas.microsoft.com/office/powerpoint/2010/main" val="282887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671" b="10072"/>
          <a:stretch/>
        </p:blipFill>
        <p:spPr>
          <a:xfrm>
            <a:off x="-304800" y="1"/>
            <a:ext cx="16659069" cy="10287000"/>
          </a:xfrm>
          <a:prstGeom prst="rect">
            <a:avLst/>
          </a:prstGeom>
        </p:spPr>
      </p:pic>
    </p:spTree>
    <p:extLst>
      <p:ext uri="{BB962C8B-B14F-4D97-AF65-F5344CB8AC3E}">
        <p14:creationId xmlns:p14="http://schemas.microsoft.com/office/powerpoint/2010/main" val="70595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18" name="Google Shape;309;p50"/>
          <p:cNvPicPr preferRelativeResize="0"/>
          <p:nvPr/>
        </p:nvPicPr>
        <p:blipFill rotWithShape="1">
          <a:blip r:embed="rId3">
            <a:alphaModFix/>
          </a:blip>
          <a:srcRect l="28825" r="28825"/>
          <a:stretch/>
        </p:blipFill>
        <p:spPr>
          <a:xfrm>
            <a:off x="-30126" y="0"/>
            <a:ext cx="4002489" cy="10287000"/>
          </a:xfrm>
          <a:prstGeom prst="rect">
            <a:avLst/>
          </a:prstGeom>
          <a:noFill/>
          <a:ln>
            <a:noFill/>
          </a:ln>
        </p:spPr>
      </p:pic>
      <p:pic>
        <p:nvPicPr>
          <p:cNvPr id="326" name="Google Shape;326;p51"/>
          <p:cNvPicPr preferRelativeResize="0"/>
          <p:nvPr/>
        </p:nvPicPr>
        <p:blipFill rotWithShape="1">
          <a:blip r:embed="rId4">
            <a:alphaModFix/>
          </a:blip>
          <a:srcRect l="23775" t="35194" r="16263" b="27080"/>
          <a:stretch/>
        </p:blipFill>
        <p:spPr>
          <a:xfrm>
            <a:off x="4621343" y="2344458"/>
            <a:ext cx="2099318" cy="1922990"/>
          </a:xfrm>
          <a:prstGeom prst="rect">
            <a:avLst/>
          </a:prstGeom>
          <a:noFill/>
          <a:ln>
            <a:noFill/>
          </a:ln>
        </p:spPr>
      </p:pic>
      <p:pic>
        <p:nvPicPr>
          <p:cNvPr id="327" name="Google Shape;327;p51"/>
          <p:cNvPicPr preferRelativeResize="0"/>
          <p:nvPr/>
        </p:nvPicPr>
        <p:blipFill rotWithShape="1">
          <a:blip r:embed="rId5">
            <a:alphaModFix/>
          </a:blip>
          <a:srcRect b="29217"/>
          <a:stretch/>
        </p:blipFill>
        <p:spPr>
          <a:xfrm>
            <a:off x="4621343" y="4652155"/>
            <a:ext cx="2099318" cy="1922991"/>
          </a:xfrm>
          <a:prstGeom prst="rect">
            <a:avLst/>
          </a:prstGeom>
          <a:noFill/>
          <a:ln>
            <a:noFill/>
          </a:ln>
        </p:spPr>
      </p:pic>
      <p:pic>
        <p:nvPicPr>
          <p:cNvPr id="328" name="Google Shape;328;p51"/>
          <p:cNvPicPr preferRelativeResize="0"/>
          <p:nvPr/>
        </p:nvPicPr>
        <p:blipFill rotWithShape="1">
          <a:blip r:embed="rId6">
            <a:alphaModFix/>
          </a:blip>
          <a:srcRect b="30632"/>
          <a:stretch/>
        </p:blipFill>
        <p:spPr>
          <a:xfrm>
            <a:off x="4621343" y="7163937"/>
            <a:ext cx="2099318" cy="1922990"/>
          </a:xfrm>
          <a:prstGeom prst="rect">
            <a:avLst/>
          </a:prstGeom>
          <a:noFill/>
          <a:ln>
            <a:noFill/>
          </a:ln>
        </p:spPr>
      </p:pic>
      <p:grpSp>
        <p:nvGrpSpPr>
          <p:cNvPr id="330" name="Google Shape;330;p51"/>
          <p:cNvGrpSpPr/>
          <p:nvPr/>
        </p:nvGrpSpPr>
        <p:grpSpPr>
          <a:xfrm>
            <a:off x="0" y="624693"/>
            <a:ext cx="6720661" cy="1425369"/>
            <a:chOff x="-8038767" y="-98833"/>
            <a:chExt cx="5199671" cy="1435927"/>
          </a:xfrm>
        </p:grpSpPr>
        <p:sp>
          <p:nvSpPr>
            <p:cNvPr id="331" name="Google Shape;331;p51"/>
            <p:cNvSpPr/>
            <p:nvPr/>
          </p:nvSpPr>
          <p:spPr>
            <a:xfrm>
              <a:off x="-8038767" y="-98833"/>
              <a:ext cx="5199671" cy="1435927"/>
            </a:xfrm>
            <a:prstGeom prst="rect">
              <a:avLst/>
            </a:prstGeom>
            <a:solidFill>
              <a:srgbClr val="1B75BC"/>
            </a:solidFill>
            <a:ln>
              <a:noFill/>
            </a:ln>
          </p:spPr>
          <p:txBody>
            <a:bodyPr spcFirstLastPara="1" wrap="square" lIns="123450" tIns="123450" rIns="123450" bIns="123450" anchor="ctr" anchorCtr="0">
              <a:noAutofit/>
            </a:bodyPr>
            <a:lstStyle/>
            <a:p>
              <a:endParaRPr sz="2700"/>
            </a:p>
          </p:txBody>
        </p:sp>
        <p:sp>
          <p:nvSpPr>
            <p:cNvPr id="332" name="Google Shape;332;p51"/>
            <p:cNvSpPr txBox="1"/>
            <p:nvPr/>
          </p:nvSpPr>
          <p:spPr>
            <a:xfrm>
              <a:off x="-7609232" y="275425"/>
              <a:ext cx="4340700" cy="848327"/>
            </a:xfrm>
            <a:prstGeom prst="rect">
              <a:avLst/>
            </a:prstGeom>
            <a:noFill/>
            <a:ln>
              <a:noFill/>
            </a:ln>
          </p:spPr>
          <p:txBody>
            <a:bodyPr spcFirstLastPara="1" wrap="square" lIns="0" tIns="0" rIns="0" bIns="0" anchor="t" anchorCtr="0">
              <a:spAutoFit/>
            </a:bodyPr>
            <a:lstStyle/>
            <a:p>
              <a:pPr algn="ctr">
                <a:lnSpc>
                  <a:spcPct val="113986"/>
                </a:lnSpc>
              </a:pPr>
              <a:r>
                <a:rPr lang="en-US" sz="4800" b="1" dirty="0">
                  <a:solidFill>
                    <a:srgbClr val="FFFFFF"/>
                  </a:solidFill>
                </a:rPr>
                <a:t>LIEUTENANTS</a:t>
              </a:r>
              <a:endParaRPr sz="1950" b="1" dirty="0"/>
            </a:p>
          </p:txBody>
        </p:sp>
      </p:grpSp>
      <p:grpSp>
        <p:nvGrpSpPr>
          <p:cNvPr id="333" name="Google Shape;333;p51"/>
          <p:cNvGrpSpPr/>
          <p:nvPr/>
        </p:nvGrpSpPr>
        <p:grpSpPr>
          <a:xfrm>
            <a:off x="6971308" y="2307900"/>
            <a:ext cx="8649693" cy="1793606"/>
            <a:chOff x="0" y="-38100"/>
            <a:chExt cx="8457479" cy="1806891"/>
          </a:xfrm>
        </p:grpSpPr>
        <p:sp>
          <p:nvSpPr>
            <p:cNvPr id="334" name="Google Shape;334;p51"/>
            <p:cNvSpPr txBox="1"/>
            <p:nvPr/>
          </p:nvSpPr>
          <p:spPr>
            <a:xfrm>
              <a:off x="0" y="-38100"/>
              <a:ext cx="5426700" cy="744135"/>
            </a:xfrm>
            <a:prstGeom prst="rect">
              <a:avLst/>
            </a:prstGeom>
            <a:noFill/>
            <a:ln>
              <a:noFill/>
            </a:ln>
          </p:spPr>
          <p:txBody>
            <a:bodyPr spcFirstLastPara="1" wrap="square" lIns="0" tIns="0" rIns="0" bIns="0" anchor="t" anchorCtr="0">
              <a:spAutoFit/>
            </a:bodyPr>
            <a:lstStyle/>
            <a:p>
              <a:r>
                <a:rPr lang="en-US" sz="2400" b="1" dirty="0">
                  <a:solidFill>
                    <a:schemeClr val="tx2">
                      <a:lumMod val="75000"/>
                    </a:schemeClr>
                  </a:solidFill>
                </a:rPr>
                <a:t>SENATE FINANCE CHAIR</a:t>
              </a:r>
              <a:endParaRPr sz="1950" b="1" dirty="0">
                <a:solidFill>
                  <a:schemeClr val="tx2">
                    <a:lumMod val="75000"/>
                  </a:schemeClr>
                </a:solidFill>
              </a:endParaRPr>
            </a:p>
            <a:p>
              <a:r>
                <a:rPr lang="en-US" sz="2400" b="1" dirty="0">
                  <a:solidFill>
                    <a:schemeClr val="tx2">
                      <a:lumMod val="75000"/>
                    </a:schemeClr>
                  </a:solidFill>
                </a:rPr>
                <a:t>SENATOR JANE NELSON</a:t>
              </a:r>
              <a:endParaRPr sz="1950" b="1" dirty="0">
                <a:solidFill>
                  <a:schemeClr val="tx2">
                    <a:lumMod val="75000"/>
                  </a:schemeClr>
                </a:solidFill>
              </a:endParaRPr>
            </a:p>
          </p:txBody>
        </p:sp>
        <p:sp>
          <p:nvSpPr>
            <p:cNvPr id="335" name="Google Shape;335;p51"/>
            <p:cNvSpPr txBox="1"/>
            <p:nvPr/>
          </p:nvSpPr>
          <p:spPr>
            <a:xfrm>
              <a:off x="9" y="900634"/>
              <a:ext cx="8457470" cy="868157"/>
            </a:xfrm>
            <a:prstGeom prst="rect">
              <a:avLst/>
            </a:prstGeom>
            <a:noFill/>
            <a:ln>
              <a:noFill/>
            </a:ln>
          </p:spPr>
          <p:txBody>
            <a:bodyPr spcFirstLastPara="1" wrap="square" lIns="0" tIns="0" rIns="0" bIns="0" anchor="t" anchorCtr="0">
              <a:spAutoFit/>
            </a:bodyPr>
            <a:lstStyle/>
            <a:p>
              <a:r>
                <a:rPr lang="en-US" sz="2800" dirty="0">
                  <a:solidFill>
                    <a:schemeClr val="dk1"/>
                  </a:solidFill>
                </a:rPr>
                <a:t>Nelson is stepping down after serving in the Senate since 1993 &amp; as Finance Chair since 2017.</a:t>
              </a:r>
              <a:endParaRPr sz="2400" dirty="0">
                <a:solidFill>
                  <a:schemeClr val="dk1"/>
                </a:solidFill>
              </a:endParaRPr>
            </a:p>
          </p:txBody>
        </p:sp>
      </p:grpSp>
      <p:grpSp>
        <p:nvGrpSpPr>
          <p:cNvPr id="336" name="Google Shape;336;p51"/>
          <p:cNvGrpSpPr/>
          <p:nvPr/>
        </p:nvGrpSpPr>
        <p:grpSpPr>
          <a:xfrm>
            <a:off x="6971308" y="4615596"/>
            <a:ext cx="8649693" cy="1578172"/>
            <a:chOff x="0" y="-38100"/>
            <a:chExt cx="8457479" cy="1589862"/>
          </a:xfrm>
        </p:grpSpPr>
        <p:sp>
          <p:nvSpPr>
            <p:cNvPr id="337" name="Google Shape;337;p51"/>
            <p:cNvSpPr txBox="1"/>
            <p:nvPr/>
          </p:nvSpPr>
          <p:spPr>
            <a:xfrm>
              <a:off x="0" y="-38100"/>
              <a:ext cx="5426700" cy="744135"/>
            </a:xfrm>
            <a:prstGeom prst="rect">
              <a:avLst/>
            </a:prstGeom>
            <a:noFill/>
            <a:ln>
              <a:noFill/>
            </a:ln>
          </p:spPr>
          <p:txBody>
            <a:bodyPr spcFirstLastPara="1" wrap="square" lIns="0" tIns="0" rIns="0" bIns="0" anchor="t" anchorCtr="0">
              <a:spAutoFit/>
            </a:bodyPr>
            <a:lstStyle/>
            <a:p>
              <a:r>
                <a:rPr lang="en-US" sz="2400" b="1" dirty="0">
                  <a:solidFill>
                    <a:schemeClr val="tx2">
                      <a:lumMod val="75000"/>
                    </a:schemeClr>
                  </a:solidFill>
                </a:rPr>
                <a:t>SENATE EDUCATION CHAIR</a:t>
              </a:r>
              <a:endParaRPr sz="1950" b="1" dirty="0">
                <a:solidFill>
                  <a:schemeClr val="tx2">
                    <a:lumMod val="75000"/>
                  </a:schemeClr>
                </a:solidFill>
              </a:endParaRPr>
            </a:p>
            <a:p>
              <a:r>
                <a:rPr lang="en-US" sz="2400" b="1" dirty="0">
                  <a:solidFill>
                    <a:schemeClr val="tx2">
                      <a:lumMod val="75000"/>
                    </a:schemeClr>
                  </a:solidFill>
                </a:rPr>
                <a:t>SENATOR LARRY TAYLOR</a:t>
              </a:r>
              <a:endParaRPr sz="1950" b="1" dirty="0">
                <a:solidFill>
                  <a:schemeClr val="tx2">
                    <a:lumMod val="75000"/>
                  </a:schemeClr>
                </a:solidFill>
              </a:endParaRPr>
            </a:p>
          </p:txBody>
        </p:sp>
        <p:sp>
          <p:nvSpPr>
            <p:cNvPr id="338" name="Google Shape;338;p51"/>
            <p:cNvSpPr txBox="1"/>
            <p:nvPr/>
          </p:nvSpPr>
          <p:spPr>
            <a:xfrm>
              <a:off x="0" y="900643"/>
              <a:ext cx="8457479" cy="651119"/>
            </a:xfrm>
            <a:prstGeom prst="rect">
              <a:avLst/>
            </a:prstGeom>
            <a:noFill/>
            <a:ln>
              <a:noFill/>
            </a:ln>
          </p:spPr>
          <p:txBody>
            <a:bodyPr spcFirstLastPara="1" wrap="square" lIns="0" tIns="0" rIns="0" bIns="0" anchor="t" anchorCtr="0">
              <a:spAutoFit/>
            </a:bodyPr>
            <a:lstStyle/>
            <a:p>
              <a:pPr>
                <a:lnSpc>
                  <a:spcPct val="150072"/>
                </a:lnSpc>
              </a:pPr>
              <a:r>
                <a:rPr lang="en-US" sz="2800" dirty="0">
                  <a:solidFill>
                    <a:schemeClr val="dk1"/>
                  </a:solidFill>
                  <a:ea typeface="Arial"/>
                  <a:cs typeface="Arial"/>
                  <a:sym typeface="Arial"/>
                </a:rPr>
                <a:t>All things education are touched by Taylor.</a:t>
              </a:r>
              <a:endParaRPr sz="2400" dirty="0">
                <a:solidFill>
                  <a:schemeClr val="dk1"/>
                </a:solidFill>
              </a:endParaRPr>
            </a:p>
          </p:txBody>
        </p:sp>
      </p:grpSp>
      <p:grpSp>
        <p:nvGrpSpPr>
          <p:cNvPr id="339" name="Google Shape;339;p51"/>
          <p:cNvGrpSpPr/>
          <p:nvPr/>
        </p:nvGrpSpPr>
        <p:grpSpPr>
          <a:xfrm>
            <a:off x="6971308" y="7127379"/>
            <a:ext cx="8878292" cy="1793613"/>
            <a:chOff x="0" y="-38100"/>
            <a:chExt cx="5175300" cy="1806898"/>
          </a:xfrm>
        </p:grpSpPr>
        <p:sp>
          <p:nvSpPr>
            <p:cNvPr id="340" name="Google Shape;340;p51"/>
            <p:cNvSpPr txBox="1"/>
            <p:nvPr/>
          </p:nvSpPr>
          <p:spPr>
            <a:xfrm>
              <a:off x="0" y="-38100"/>
              <a:ext cx="5175300" cy="744135"/>
            </a:xfrm>
            <a:prstGeom prst="rect">
              <a:avLst/>
            </a:prstGeom>
            <a:noFill/>
            <a:ln>
              <a:noFill/>
            </a:ln>
          </p:spPr>
          <p:txBody>
            <a:bodyPr spcFirstLastPara="1" wrap="square" lIns="0" tIns="0" rIns="0" bIns="0" anchor="t" anchorCtr="0">
              <a:spAutoFit/>
            </a:bodyPr>
            <a:lstStyle/>
            <a:p>
              <a:r>
                <a:rPr lang="en-US" sz="2400" b="1" dirty="0">
                  <a:solidFill>
                    <a:schemeClr val="tx2">
                      <a:lumMod val="75000"/>
                    </a:schemeClr>
                  </a:solidFill>
                </a:rPr>
                <a:t>HOUSE PUBLIC EDUCATION CHAIR</a:t>
              </a:r>
              <a:endParaRPr sz="1950" b="1" dirty="0">
                <a:solidFill>
                  <a:schemeClr val="tx2">
                    <a:lumMod val="75000"/>
                  </a:schemeClr>
                </a:solidFill>
              </a:endParaRPr>
            </a:p>
            <a:p>
              <a:r>
                <a:rPr lang="en-US" sz="2400" b="1" dirty="0">
                  <a:solidFill>
                    <a:schemeClr val="tx2">
                      <a:lumMod val="75000"/>
                    </a:schemeClr>
                  </a:solidFill>
                </a:rPr>
                <a:t>REP. HAROLD DUTTON</a:t>
              </a:r>
              <a:endParaRPr sz="1950" b="1" dirty="0">
                <a:solidFill>
                  <a:schemeClr val="tx2">
                    <a:lumMod val="75000"/>
                  </a:schemeClr>
                </a:solidFill>
              </a:endParaRPr>
            </a:p>
          </p:txBody>
        </p:sp>
        <p:sp>
          <p:nvSpPr>
            <p:cNvPr id="341" name="Google Shape;341;p51"/>
            <p:cNvSpPr txBox="1"/>
            <p:nvPr/>
          </p:nvSpPr>
          <p:spPr>
            <a:xfrm>
              <a:off x="0" y="900641"/>
              <a:ext cx="5175300" cy="868157"/>
            </a:xfrm>
            <a:prstGeom prst="rect">
              <a:avLst/>
            </a:prstGeom>
            <a:noFill/>
            <a:ln>
              <a:noFill/>
            </a:ln>
          </p:spPr>
          <p:txBody>
            <a:bodyPr spcFirstLastPara="1" wrap="square" lIns="0" tIns="0" rIns="0" bIns="0" anchor="t" anchorCtr="0">
              <a:spAutoFit/>
            </a:bodyPr>
            <a:lstStyle/>
            <a:p>
              <a:r>
                <a:rPr lang="en-US" sz="2800" dirty="0">
                  <a:solidFill>
                    <a:schemeClr val="dk1"/>
                  </a:solidFill>
                  <a:ea typeface="Arial"/>
                  <a:cs typeface="Arial"/>
                  <a:sym typeface="Arial"/>
                </a:rPr>
                <a:t>After 24 years on the committee, he finally became Chair.  What a Chair he was.</a:t>
              </a:r>
              <a:endParaRPr sz="2400" dirty="0">
                <a:solidFill>
                  <a:schemeClr val="dk1"/>
                </a:solidFill>
              </a:endParaRPr>
            </a:p>
          </p:txBody>
        </p:sp>
      </p:grpSp>
    </p:spTree>
    <p:extLst>
      <p:ext uri="{BB962C8B-B14F-4D97-AF65-F5344CB8AC3E}">
        <p14:creationId xmlns:p14="http://schemas.microsoft.com/office/powerpoint/2010/main" val="41604257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2"/>
          <p:cNvPicPr preferRelativeResize="0"/>
          <p:nvPr/>
        </p:nvPicPr>
        <p:blipFill rotWithShape="1">
          <a:blip r:embed="rId3">
            <a:alphaModFix/>
          </a:blip>
          <a:srcRect l="32435" r="32434"/>
          <a:stretch/>
        </p:blipFill>
        <p:spPr>
          <a:xfrm>
            <a:off x="0" y="-1"/>
            <a:ext cx="6031032" cy="10092219"/>
          </a:xfrm>
          <a:prstGeom prst="rect">
            <a:avLst/>
          </a:prstGeom>
          <a:noFill/>
          <a:ln>
            <a:noFill/>
          </a:ln>
        </p:spPr>
      </p:pic>
      <p:grpSp>
        <p:nvGrpSpPr>
          <p:cNvPr id="347" name="Google Shape;347;p52"/>
          <p:cNvGrpSpPr/>
          <p:nvPr/>
        </p:nvGrpSpPr>
        <p:grpSpPr>
          <a:xfrm>
            <a:off x="1600200" y="345558"/>
            <a:ext cx="74676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a:p>
          </p:txBody>
        </p:sp>
        <p:sp>
          <p:nvSpPr>
            <p:cNvPr id="349" name="Google Shape;349;p52"/>
            <p:cNvSpPr txBox="1"/>
            <p:nvPr/>
          </p:nvSpPr>
          <p:spPr>
            <a:xfrm>
              <a:off x="393731" y="272023"/>
              <a:ext cx="4118099" cy="2120785"/>
            </a:xfrm>
            <a:prstGeom prst="rect">
              <a:avLst/>
            </a:prstGeom>
            <a:grpFill/>
            <a:ln>
              <a:noFill/>
            </a:ln>
          </p:spPr>
          <p:txBody>
            <a:bodyPr spcFirstLastPara="1" wrap="square" lIns="0" tIns="0" rIns="0" bIns="0" anchor="t" anchorCtr="0">
              <a:spAutoFit/>
            </a:bodyPr>
            <a:lstStyle/>
            <a:p>
              <a:pPr algn="ctr">
                <a:lnSpc>
                  <a:spcPct val="120000"/>
                </a:lnSpc>
              </a:pPr>
              <a:r>
                <a:rPr lang="en-US" sz="5700" b="1" dirty="0">
                  <a:solidFill>
                    <a:srgbClr val="FFFFFF"/>
                  </a:solidFill>
                </a:rPr>
                <a:t>Legislative Turnover</a:t>
              </a:r>
              <a:endParaRPr sz="1950" b="1" dirty="0"/>
            </a:p>
          </p:txBody>
        </p:sp>
      </p:grpSp>
      <p:grpSp>
        <p:nvGrpSpPr>
          <p:cNvPr id="350" name="Google Shape;350;p52"/>
          <p:cNvGrpSpPr/>
          <p:nvPr/>
        </p:nvGrpSpPr>
        <p:grpSpPr>
          <a:xfrm>
            <a:off x="6934200" y="2324100"/>
            <a:ext cx="8610600" cy="6756601"/>
            <a:chOff x="0" y="-38100"/>
            <a:chExt cx="6339600" cy="6806649"/>
          </a:xfrm>
        </p:grpSpPr>
        <p:sp>
          <p:nvSpPr>
            <p:cNvPr id="351" name="Google Shape;351;p52"/>
            <p:cNvSpPr txBox="1"/>
            <p:nvPr/>
          </p:nvSpPr>
          <p:spPr>
            <a:xfrm>
              <a:off x="0" y="5166869"/>
              <a:ext cx="6339600" cy="721334"/>
            </a:xfrm>
            <a:prstGeom prst="rect">
              <a:avLst/>
            </a:prstGeom>
            <a:noFill/>
            <a:ln>
              <a:noFill/>
            </a:ln>
          </p:spPr>
          <p:txBody>
            <a:bodyPr spcFirstLastPara="1" wrap="square" lIns="0" tIns="0" rIns="0" bIns="0" anchor="t" anchorCtr="0">
              <a:spAutoFit/>
            </a:bodyPr>
            <a:lstStyle/>
            <a:p>
              <a:pPr>
                <a:lnSpc>
                  <a:spcPct val="141036"/>
                </a:lnSpc>
              </a:pPr>
              <a:r>
                <a:rPr lang="en-US" sz="3300" b="1" dirty="0">
                  <a:solidFill>
                    <a:srgbClr val="1B75BC"/>
                  </a:solidFill>
                </a:rPr>
                <a:t>CHAIRMANSHIP CHANGES</a:t>
              </a:r>
              <a:endParaRPr sz="2250" b="1" dirty="0">
                <a:solidFill>
                  <a:srgbClr val="1B75BC"/>
                </a:solidFill>
              </a:endParaRPr>
            </a:p>
          </p:txBody>
        </p:sp>
        <p:sp>
          <p:nvSpPr>
            <p:cNvPr id="352" name="Google Shape;352;p52"/>
            <p:cNvSpPr txBox="1"/>
            <p:nvPr/>
          </p:nvSpPr>
          <p:spPr>
            <a:xfrm>
              <a:off x="0" y="5776369"/>
              <a:ext cx="6339600" cy="992180"/>
            </a:xfrm>
            <a:prstGeom prst="rect">
              <a:avLst/>
            </a:prstGeom>
            <a:noFill/>
            <a:ln>
              <a:noFill/>
            </a:ln>
          </p:spPr>
          <p:txBody>
            <a:bodyPr spcFirstLastPara="1" wrap="square" lIns="0" tIns="0" rIns="0" bIns="0" anchor="t" anchorCtr="0">
              <a:spAutoFit/>
            </a:bodyPr>
            <a:lstStyle/>
            <a:p>
              <a:r>
                <a:rPr lang="en-US" sz="3200" dirty="0">
                  <a:solidFill>
                    <a:schemeClr val="dk1"/>
                  </a:solidFill>
                  <a:ea typeface="Arial"/>
                  <a:cs typeface="Arial"/>
                  <a:sym typeface="Arial"/>
                </a:rPr>
                <a:t>Several key chairs have announced retirements, and more could change.</a:t>
              </a:r>
              <a:endParaRPr sz="2800" dirty="0">
                <a:solidFill>
                  <a:schemeClr val="dk1"/>
                </a:solidFill>
              </a:endParaRPr>
            </a:p>
          </p:txBody>
        </p:sp>
        <p:sp>
          <p:nvSpPr>
            <p:cNvPr id="353" name="Google Shape;353;p52"/>
            <p:cNvSpPr txBox="1"/>
            <p:nvPr/>
          </p:nvSpPr>
          <p:spPr>
            <a:xfrm>
              <a:off x="0" y="-38100"/>
              <a:ext cx="6339600" cy="721334"/>
            </a:xfrm>
            <a:prstGeom prst="rect">
              <a:avLst/>
            </a:prstGeom>
            <a:noFill/>
            <a:ln>
              <a:noFill/>
            </a:ln>
          </p:spPr>
          <p:txBody>
            <a:bodyPr spcFirstLastPara="1" wrap="square" lIns="0" tIns="0" rIns="0" bIns="0" anchor="t" anchorCtr="0">
              <a:spAutoFit/>
            </a:bodyPr>
            <a:lstStyle/>
            <a:p>
              <a:pPr>
                <a:lnSpc>
                  <a:spcPct val="141036"/>
                </a:lnSpc>
              </a:pPr>
              <a:r>
                <a:rPr lang="en-US" sz="3300" b="1" dirty="0">
                  <a:solidFill>
                    <a:srgbClr val="1B75BC"/>
                  </a:solidFill>
                </a:rPr>
                <a:t>REDISTRICTING</a:t>
              </a:r>
              <a:endParaRPr sz="2250" b="1" dirty="0">
                <a:solidFill>
                  <a:srgbClr val="1B75BC"/>
                </a:solidFill>
              </a:endParaRPr>
            </a:p>
          </p:txBody>
        </p:sp>
        <p:sp>
          <p:nvSpPr>
            <p:cNvPr id="354" name="Google Shape;354;p52"/>
            <p:cNvSpPr txBox="1"/>
            <p:nvPr/>
          </p:nvSpPr>
          <p:spPr>
            <a:xfrm>
              <a:off x="0" y="571401"/>
              <a:ext cx="6339600" cy="992180"/>
            </a:xfrm>
            <a:prstGeom prst="rect">
              <a:avLst/>
            </a:prstGeom>
            <a:noFill/>
            <a:ln>
              <a:noFill/>
            </a:ln>
          </p:spPr>
          <p:txBody>
            <a:bodyPr spcFirstLastPara="1" wrap="square" lIns="0" tIns="0" rIns="0" bIns="0" anchor="t" anchorCtr="0">
              <a:spAutoFit/>
            </a:bodyPr>
            <a:lstStyle/>
            <a:p>
              <a:r>
                <a:rPr lang="en-US" sz="3200" dirty="0">
                  <a:solidFill>
                    <a:schemeClr val="dk1"/>
                  </a:solidFill>
                  <a:ea typeface="Arial"/>
                  <a:cs typeface="Arial"/>
                  <a:sym typeface="Arial"/>
                </a:rPr>
                <a:t>Redistricting typically brings changes in party break-down, in people, and in the schools they represent. </a:t>
              </a:r>
              <a:endParaRPr sz="2800" dirty="0">
                <a:solidFill>
                  <a:schemeClr val="dk1"/>
                </a:solidFill>
              </a:endParaRPr>
            </a:p>
          </p:txBody>
        </p:sp>
        <p:sp>
          <p:nvSpPr>
            <p:cNvPr id="355" name="Google Shape;355;p52"/>
            <p:cNvSpPr txBox="1"/>
            <p:nvPr/>
          </p:nvSpPr>
          <p:spPr>
            <a:xfrm>
              <a:off x="0" y="2255641"/>
              <a:ext cx="6339600" cy="721334"/>
            </a:xfrm>
            <a:prstGeom prst="rect">
              <a:avLst/>
            </a:prstGeom>
            <a:noFill/>
            <a:ln>
              <a:noFill/>
            </a:ln>
          </p:spPr>
          <p:txBody>
            <a:bodyPr spcFirstLastPara="1" wrap="square" lIns="0" tIns="0" rIns="0" bIns="0" anchor="t" anchorCtr="0">
              <a:spAutoFit/>
            </a:bodyPr>
            <a:lstStyle/>
            <a:p>
              <a:pPr>
                <a:lnSpc>
                  <a:spcPct val="141036"/>
                </a:lnSpc>
              </a:pPr>
              <a:r>
                <a:rPr lang="en-US" sz="3300" b="1" dirty="0">
                  <a:solidFill>
                    <a:srgbClr val="1B75BC"/>
                  </a:solidFill>
                </a:rPr>
                <a:t>RETIREMENTS</a:t>
              </a:r>
              <a:endParaRPr sz="2250" b="1" dirty="0">
                <a:solidFill>
                  <a:srgbClr val="1B75BC"/>
                </a:solidFill>
              </a:endParaRPr>
            </a:p>
          </p:txBody>
        </p:sp>
        <p:sp>
          <p:nvSpPr>
            <p:cNvPr id="356" name="Google Shape;356;p52"/>
            <p:cNvSpPr txBox="1"/>
            <p:nvPr/>
          </p:nvSpPr>
          <p:spPr>
            <a:xfrm>
              <a:off x="0" y="2971100"/>
              <a:ext cx="5441958" cy="1488271"/>
            </a:xfrm>
            <a:prstGeom prst="rect">
              <a:avLst/>
            </a:prstGeom>
            <a:noFill/>
            <a:ln>
              <a:noFill/>
            </a:ln>
          </p:spPr>
          <p:txBody>
            <a:bodyPr spcFirstLastPara="1" wrap="square" lIns="0" tIns="0" rIns="0" bIns="0" anchor="t" anchorCtr="0">
              <a:spAutoFit/>
            </a:bodyPr>
            <a:lstStyle/>
            <a:p>
              <a:r>
                <a:rPr lang="en-US" sz="3200" dirty="0">
                  <a:solidFill>
                    <a:schemeClr val="dk1"/>
                  </a:solidFill>
                  <a:ea typeface="Arial"/>
                  <a:cs typeface="Arial"/>
                  <a:sym typeface="Arial"/>
                </a:rPr>
                <a:t>As of </a:t>
              </a:r>
              <a:r>
                <a:rPr lang="en-US" sz="3200" dirty="0" smtClean="0">
                  <a:solidFill>
                    <a:schemeClr val="dk1"/>
                  </a:solidFill>
                  <a:ea typeface="Arial"/>
                  <a:cs typeface="Arial"/>
                  <a:sym typeface="Arial"/>
                </a:rPr>
                <a:t>November </a:t>
              </a:r>
              <a:r>
                <a:rPr lang="en-US" sz="3200" dirty="0" smtClean="0">
                  <a:solidFill>
                    <a:schemeClr val="dk1"/>
                  </a:solidFill>
                  <a:ea typeface="Arial"/>
                  <a:cs typeface="Arial"/>
                  <a:sym typeface="Arial"/>
                </a:rPr>
                <a:t>17, </a:t>
              </a:r>
              <a:r>
                <a:rPr lang="en-US" sz="3200" dirty="0" smtClean="0">
                  <a:solidFill>
                    <a:schemeClr val="dk1"/>
                  </a:solidFill>
                  <a:ea typeface="Arial"/>
                  <a:cs typeface="Arial"/>
                  <a:sym typeface="Arial"/>
                </a:rPr>
                <a:t>2021</a:t>
              </a:r>
              <a:r>
                <a:rPr lang="en-US" sz="3200" dirty="0" smtClean="0">
                  <a:solidFill>
                    <a:schemeClr val="dk1"/>
                  </a:solidFill>
                </a:rPr>
                <a:t>:</a:t>
              </a:r>
              <a:endParaRPr sz="3200" dirty="0">
                <a:solidFill>
                  <a:schemeClr val="dk1"/>
                </a:solidFill>
                <a:ea typeface="Arial"/>
                <a:cs typeface="Arial"/>
                <a:sym typeface="Arial"/>
              </a:endParaRPr>
            </a:p>
            <a:p>
              <a:r>
                <a:rPr lang="en-US" sz="3200" dirty="0" smtClean="0">
                  <a:solidFill>
                    <a:schemeClr val="dk1"/>
                  </a:solidFill>
                  <a:sym typeface="Arial"/>
                </a:rPr>
                <a:t>Four</a:t>
              </a:r>
              <a:r>
                <a:rPr lang="en-US" sz="3200" dirty="0" smtClean="0">
                  <a:solidFill>
                    <a:schemeClr val="dk1"/>
                  </a:solidFill>
                  <a:ea typeface="Arial"/>
                  <a:cs typeface="Arial"/>
                  <a:sym typeface="Arial"/>
                </a:rPr>
                <a:t> </a:t>
              </a:r>
              <a:r>
                <a:rPr lang="en-US" sz="3200" dirty="0">
                  <a:solidFill>
                    <a:schemeClr val="dk1"/>
                  </a:solidFill>
                  <a:ea typeface="Arial"/>
                  <a:cs typeface="Arial"/>
                  <a:sym typeface="Arial"/>
                </a:rPr>
                <a:t>announced retirements in Senate and </a:t>
              </a:r>
              <a:r>
                <a:rPr lang="en-US" sz="3200" dirty="0" smtClean="0">
                  <a:solidFill>
                    <a:schemeClr val="dk1"/>
                  </a:solidFill>
                  <a:ea typeface="Arial"/>
                  <a:cs typeface="Arial"/>
                  <a:sym typeface="Arial"/>
                </a:rPr>
                <a:t>22</a:t>
              </a:r>
              <a:r>
                <a:rPr lang="en-US" sz="3200" dirty="0" smtClean="0">
                  <a:solidFill>
                    <a:schemeClr val="dk1"/>
                  </a:solidFill>
                  <a:ea typeface="Arial"/>
                  <a:cs typeface="Arial"/>
                  <a:sym typeface="Arial"/>
                </a:rPr>
                <a:t> </a:t>
              </a:r>
              <a:r>
                <a:rPr lang="en-US" sz="3200" dirty="0">
                  <a:solidFill>
                    <a:schemeClr val="dk1"/>
                  </a:solidFill>
                  <a:ea typeface="Arial"/>
                  <a:cs typeface="Arial"/>
                  <a:sym typeface="Arial"/>
                </a:rPr>
                <a:t>in the House.</a:t>
              </a:r>
              <a:endParaRPr sz="2800" dirty="0">
                <a:solidFill>
                  <a:schemeClr val="dk1"/>
                </a:solidFill>
              </a:endParaRPr>
            </a:p>
          </p:txBody>
        </p:sp>
      </p:grpSp>
    </p:spTree>
    <p:extLst>
      <p:ext uri="{BB962C8B-B14F-4D97-AF65-F5344CB8AC3E}">
        <p14:creationId xmlns:p14="http://schemas.microsoft.com/office/powerpoint/2010/main" val="1730438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2"/>
          <p:cNvPicPr preferRelativeResize="0"/>
          <p:nvPr/>
        </p:nvPicPr>
        <p:blipFill rotWithShape="1">
          <a:blip r:embed="rId3">
            <a:alphaModFix/>
          </a:blip>
          <a:srcRect l="32435" r="32434"/>
          <a:stretch/>
        </p:blipFill>
        <p:spPr>
          <a:xfrm>
            <a:off x="0" y="-1"/>
            <a:ext cx="6031032" cy="10092219"/>
          </a:xfrm>
          <a:prstGeom prst="rect">
            <a:avLst/>
          </a:prstGeom>
          <a:noFill/>
          <a:ln>
            <a:noFill/>
          </a:ln>
        </p:spPr>
      </p:pic>
      <p:grpSp>
        <p:nvGrpSpPr>
          <p:cNvPr id="347" name="Google Shape;347;p52"/>
          <p:cNvGrpSpPr/>
          <p:nvPr/>
        </p:nvGrpSpPr>
        <p:grpSpPr>
          <a:xfrm>
            <a:off x="1600200" y="345558"/>
            <a:ext cx="74676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a:p>
          </p:txBody>
        </p:sp>
        <p:sp>
          <p:nvSpPr>
            <p:cNvPr id="349" name="Google Shape;349;p52"/>
            <p:cNvSpPr txBox="1"/>
            <p:nvPr/>
          </p:nvSpPr>
          <p:spPr>
            <a:xfrm>
              <a:off x="393731" y="272023"/>
              <a:ext cx="4118099" cy="2120785"/>
            </a:xfrm>
            <a:prstGeom prst="rect">
              <a:avLst/>
            </a:prstGeom>
            <a:grpFill/>
            <a:ln>
              <a:noFill/>
            </a:ln>
          </p:spPr>
          <p:txBody>
            <a:bodyPr spcFirstLastPara="1" wrap="square" lIns="0" tIns="0" rIns="0" bIns="0" anchor="t" anchorCtr="0">
              <a:spAutoFit/>
            </a:bodyPr>
            <a:lstStyle/>
            <a:p>
              <a:pPr algn="ctr">
                <a:lnSpc>
                  <a:spcPct val="120000"/>
                </a:lnSpc>
              </a:pPr>
              <a:r>
                <a:rPr lang="en-US" sz="5700" b="1" dirty="0">
                  <a:solidFill>
                    <a:srgbClr val="FFFFFF"/>
                  </a:solidFill>
                </a:rPr>
                <a:t>Legislative Turnover</a:t>
              </a:r>
              <a:endParaRPr sz="1950" b="1" dirty="0"/>
            </a:p>
          </p:txBody>
        </p:sp>
      </p:grpSp>
      <p:graphicFrame>
        <p:nvGraphicFramePr>
          <p:cNvPr id="4" name="Table 3"/>
          <p:cNvGraphicFramePr>
            <a:graphicFrameLocks noGrp="1"/>
          </p:cNvGraphicFramePr>
          <p:nvPr>
            <p:extLst>
              <p:ext uri="{D42A27DB-BD31-4B8C-83A1-F6EECF244321}">
                <p14:modId xmlns:p14="http://schemas.microsoft.com/office/powerpoint/2010/main" val="1174534076"/>
              </p:ext>
            </p:extLst>
          </p:nvPr>
        </p:nvGraphicFramePr>
        <p:xfrm>
          <a:off x="6477000" y="2933700"/>
          <a:ext cx="9220200" cy="4541520"/>
        </p:xfrm>
        <a:graphic>
          <a:graphicData uri="http://schemas.openxmlformats.org/drawingml/2006/table">
            <a:tbl>
              <a:tblPr firstRow="1" bandRow="1">
                <a:tableStyleId>{5C22544A-7EE6-4342-B048-85BDC9FD1C3A}</a:tableStyleId>
              </a:tblPr>
              <a:tblGrid>
                <a:gridCol w="3073400">
                  <a:extLst>
                    <a:ext uri="{9D8B030D-6E8A-4147-A177-3AD203B41FA5}">
                      <a16:colId xmlns:a16="http://schemas.microsoft.com/office/drawing/2014/main" val="3791771801"/>
                    </a:ext>
                  </a:extLst>
                </a:gridCol>
                <a:gridCol w="3073400">
                  <a:extLst>
                    <a:ext uri="{9D8B030D-6E8A-4147-A177-3AD203B41FA5}">
                      <a16:colId xmlns:a16="http://schemas.microsoft.com/office/drawing/2014/main" val="1588518654"/>
                    </a:ext>
                  </a:extLst>
                </a:gridCol>
                <a:gridCol w="3073400">
                  <a:extLst>
                    <a:ext uri="{9D8B030D-6E8A-4147-A177-3AD203B41FA5}">
                      <a16:colId xmlns:a16="http://schemas.microsoft.com/office/drawing/2014/main" val="2044446948"/>
                    </a:ext>
                  </a:extLst>
                </a:gridCol>
              </a:tblGrid>
              <a:tr h="370840">
                <a:tc>
                  <a:txBody>
                    <a:bodyPr/>
                    <a:lstStyle/>
                    <a:p>
                      <a:pPr algn="ctr"/>
                      <a:r>
                        <a:rPr lang="en-US" sz="3200" dirty="0" smtClean="0"/>
                        <a:t>Session/Year</a:t>
                      </a:r>
                      <a:endParaRPr lang="en-US" sz="3200" dirty="0"/>
                    </a:p>
                  </a:txBody>
                  <a:tcPr anchor="ctr"/>
                </a:tc>
                <a:tc>
                  <a:txBody>
                    <a:bodyPr/>
                    <a:lstStyle/>
                    <a:p>
                      <a:pPr algn="ctr"/>
                      <a:r>
                        <a:rPr lang="en-US" sz="3200" dirty="0" smtClean="0"/>
                        <a:t>Freshman House Members</a:t>
                      </a:r>
                      <a:endParaRPr lang="en-US" sz="3200" dirty="0"/>
                    </a:p>
                  </a:txBody>
                  <a:tcPr anchor="ctr"/>
                </a:tc>
                <a:tc>
                  <a:txBody>
                    <a:bodyPr/>
                    <a:lstStyle/>
                    <a:p>
                      <a:pPr algn="ctr"/>
                      <a:r>
                        <a:rPr lang="en-US" sz="3200" dirty="0" smtClean="0"/>
                        <a:t>Freshman Senate Members</a:t>
                      </a:r>
                      <a:endParaRPr lang="en-US" sz="3200" dirty="0"/>
                    </a:p>
                  </a:txBody>
                  <a:tcPr anchor="ctr"/>
                </a:tc>
                <a:extLst>
                  <a:ext uri="{0D108BD9-81ED-4DB2-BD59-A6C34878D82A}">
                    <a16:rowId xmlns:a16="http://schemas.microsoft.com/office/drawing/2014/main" val="1511561078"/>
                  </a:ext>
                </a:extLst>
              </a:tr>
              <a:tr h="370840">
                <a:tc>
                  <a:txBody>
                    <a:bodyPr/>
                    <a:lstStyle/>
                    <a:p>
                      <a:pPr algn="ctr"/>
                      <a:r>
                        <a:rPr lang="en-US" sz="3200" dirty="0" smtClean="0"/>
                        <a:t>83</a:t>
                      </a:r>
                      <a:r>
                        <a:rPr lang="en-US" sz="3200" baseline="30000" dirty="0" smtClean="0"/>
                        <a:t>rd</a:t>
                      </a:r>
                      <a:r>
                        <a:rPr lang="en-US" sz="3200" baseline="0" dirty="0" smtClean="0"/>
                        <a:t>/2013</a:t>
                      </a:r>
                      <a:endParaRPr lang="en-US" sz="3200" dirty="0"/>
                    </a:p>
                  </a:txBody>
                  <a:tcPr anchor="ctr"/>
                </a:tc>
                <a:tc>
                  <a:txBody>
                    <a:bodyPr/>
                    <a:lstStyle/>
                    <a:p>
                      <a:pPr algn="ctr"/>
                      <a:r>
                        <a:rPr lang="en-US" sz="3200" dirty="0" smtClean="0"/>
                        <a:t>41</a:t>
                      </a:r>
                      <a:endParaRPr lang="en-US" sz="3200" dirty="0"/>
                    </a:p>
                  </a:txBody>
                  <a:tcPr anchor="ctr"/>
                </a:tc>
                <a:tc>
                  <a:txBody>
                    <a:bodyPr/>
                    <a:lstStyle/>
                    <a:p>
                      <a:pPr algn="ctr"/>
                      <a:r>
                        <a:rPr lang="en-US" sz="3200" dirty="0" smtClean="0"/>
                        <a:t>5</a:t>
                      </a:r>
                      <a:endParaRPr lang="en-US" sz="3200" dirty="0"/>
                    </a:p>
                  </a:txBody>
                  <a:tcPr anchor="ctr"/>
                </a:tc>
                <a:extLst>
                  <a:ext uri="{0D108BD9-81ED-4DB2-BD59-A6C34878D82A}">
                    <a16:rowId xmlns:a16="http://schemas.microsoft.com/office/drawing/2014/main" val="326240559"/>
                  </a:ext>
                </a:extLst>
              </a:tr>
              <a:tr h="370840">
                <a:tc>
                  <a:txBody>
                    <a:bodyPr/>
                    <a:lstStyle/>
                    <a:p>
                      <a:pPr algn="ctr"/>
                      <a:r>
                        <a:rPr lang="en-US" sz="3200" dirty="0" smtClean="0"/>
                        <a:t>84</a:t>
                      </a:r>
                      <a:r>
                        <a:rPr lang="en-US" sz="3200" baseline="30000" dirty="0" smtClean="0"/>
                        <a:t>th</a:t>
                      </a:r>
                      <a:r>
                        <a:rPr lang="en-US" sz="3200" dirty="0" smtClean="0"/>
                        <a:t>/2015</a:t>
                      </a:r>
                      <a:endParaRPr lang="en-US" sz="3200" dirty="0"/>
                    </a:p>
                  </a:txBody>
                  <a:tcPr anchor="ctr"/>
                </a:tc>
                <a:tc>
                  <a:txBody>
                    <a:bodyPr/>
                    <a:lstStyle/>
                    <a:p>
                      <a:pPr algn="ctr"/>
                      <a:r>
                        <a:rPr lang="en-US" sz="3200" dirty="0" smtClean="0"/>
                        <a:t>24</a:t>
                      </a:r>
                      <a:endParaRPr lang="en-US" sz="3200" dirty="0"/>
                    </a:p>
                  </a:txBody>
                  <a:tcPr anchor="ctr"/>
                </a:tc>
                <a:tc>
                  <a:txBody>
                    <a:bodyPr/>
                    <a:lstStyle/>
                    <a:p>
                      <a:pPr algn="ctr"/>
                      <a:r>
                        <a:rPr lang="en-US" sz="3200" dirty="0" smtClean="0"/>
                        <a:t>8</a:t>
                      </a:r>
                      <a:endParaRPr lang="en-US" sz="3200" dirty="0"/>
                    </a:p>
                  </a:txBody>
                  <a:tcPr anchor="ctr"/>
                </a:tc>
                <a:extLst>
                  <a:ext uri="{0D108BD9-81ED-4DB2-BD59-A6C34878D82A}">
                    <a16:rowId xmlns:a16="http://schemas.microsoft.com/office/drawing/2014/main" val="3020019940"/>
                  </a:ext>
                </a:extLst>
              </a:tr>
              <a:tr h="370840">
                <a:tc>
                  <a:txBody>
                    <a:bodyPr/>
                    <a:lstStyle/>
                    <a:p>
                      <a:pPr algn="ctr"/>
                      <a:r>
                        <a:rPr lang="en-US" sz="3200" dirty="0" smtClean="0"/>
                        <a:t>85</a:t>
                      </a:r>
                      <a:r>
                        <a:rPr lang="en-US" sz="3200" baseline="30000" dirty="0" smtClean="0"/>
                        <a:t>th</a:t>
                      </a:r>
                      <a:r>
                        <a:rPr lang="en-US" sz="3200" dirty="0" smtClean="0"/>
                        <a:t>/2017</a:t>
                      </a:r>
                      <a:endParaRPr lang="en-US" sz="3200" dirty="0"/>
                    </a:p>
                  </a:txBody>
                  <a:tcPr anchor="ctr"/>
                </a:tc>
                <a:tc>
                  <a:txBody>
                    <a:bodyPr/>
                    <a:lstStyle/>
                    <a:p>
                      <a:pPr algn="ctr"/>
                      <a:r>
                        <a:rPr lang="en-US" sz="3200" dirty="0" smtClean="0"/>
                        <a:t>22</a:t>
                      </a:r>
                      <a:endParaRPr lang="en-US" sz="3200" dirty="0"/>
                    </a:p>
                  </a:txBody>
                  <a:tcPr anchor="ctr"/>
                </a:tc>
                <a:tc>
                  <a:txBody>
                    <a:bodyPr/>
                    <a:lstStyle/>
                    <a:p>
                      <a:pPr algn="ctr"/>
                      <a:r>
                        <a:rPr lang="en-US" sz="3200" dirty="0" smtClean="0"/>
                        <a:t>3</a:t>
                      </a:r>
                      <a:endParaRPr lang="en-US" sz="3200" dirty="0"/>
                    </a:p>
                  </a:txBody>
                  <a:tcPr anchor="ctr"/>
                </a:tc>
                <a:extLst>
                  <a:ext uri="{0D108BD9-81ED-4DB2-BD59-A6C34878D82A}">
                    <a16:rowId xmlns:a16="http://schemas.microsoft.com/office/drawing/2014/main" val="2997602590"/>
                  </a:ext>
                </a:extLst>
              </a:tr>
              <a:tr h="370840">
                <a:tc>
                  <a:txBody>
                    <a:bodyPr/>
                    <a:lstStyle/>
                    <a:p>
                      <a:pPr algn="ctr"/>
                      <a:r>
                        <a:rPr lang="en-US" sz="3200" dirty="0" smtClean="0"/>
                        <a:t>86</a:t>
                      </a:r>
                      <a:r>
                        <a:rPr lang="en-US" sz="3200" baseline="30000" dirty="0" smtClean="0"/>
                        <a:t>th</a:t>
                      </a:r>
                      <a:r>
                        <a:rPr lang="en-US" sz="3200" dirty="0" smtClean="0"/>
                        <a:t>/2019</a:t>
                      </a:r>
                      <a:endParaRPr lang="en-US" sz="3200" dirty="0"/>
                    </a:p>
                  </a:txBody>
                  <a:tcPr anchor="ctr"/>
                </a:tc>
                <a:tc>
                  <a:txBody>
                    <a:bodyPr/>
                    <a:lstStyle/>
                    <a:p>
                      <a:pPr algn="ctr"/>
                      <a:r>
                        <a:rPr lang="en-US" sz="3200" dirty="0" smtClean="0"/>
                        <a:t>27</a:t>
                      </a:r>
                      <a:endParaRPr lang="en-US" sz="3200" dirty="0"/>
                    </a:p>
                  </a:txBody>
                  <a:tcPr anchor="ctr"/>
                </a:tc>
                <a:tc>
                  <a:txBody>
                    <a:bodyPr/>
                    <a:lstStyle/>
                    <a:p>
                      <a:pPr algn="ctr"/>
                      <a:r>
                        <a:rPr lang="en-US" sz="3200" dirty="0" smtClean="0"/>
                        <a:t>6</a:t>
                      </a:r>
                      <a:endParaRPr lang="en-US" sz="3200" dirty="0"/>
                    </a:p>
                  </a:txBody>
                  <a:tcPr anchor="ctr"/>
                </a:tc>
                <a:extLst>
                  <a:ext uri="{0D108BD9-81ED-4DB2-BD59-A6C34878D82A}">
                    <a16:rowId xmlns:a16="http://schemas.microsoft.com/office/drawing/2014/main" val="3620394951"/>
                  </a:ext>
                </a:extLst>
              </a:tr>
              <a:tr h="370840">
                <a:tc>
                  <a:txBody>
                    <a:bodyPr/>
                    <a:lstStyle/>
                    <a:p>
                      <a:pPr algn="ctr"/>
                      <a:r>
                        <a:rPr lang="en-US" sz="3200" dirty="0" smtClean="0"/>
                        <a:t>87</a:t>
                      </a:r>
                      <a:r>
                        <a:rPr lang="en-US" sz="3200" baseline="30000" dirty="0" smtClean="0"/>
                        <a:t>th</a:t>
                      </a:r>
                      <a:r>
                        <a:rPr lang="en-US" sz="3200" dirty="0" smtClean="0"/>
                        <a:t>/2021</a:t>
                      </a:r>
                      <a:endParaRPr lang="en-US" sz="3200" dirty="0"/>
                    </a:p>
                  </a:txBody>
                  <a:tcPr anchor="ctr"/>
                </a:tc>
                <a:tc>
                  <a:txBody>
                    <a:bodyPr/>
                    <a:lstStyle/>
                    <a:p>
                      <a:pPr algn="ctr"/>
                      <a:r>
                        <a:rPr lang="en-US" sz="3200" dirty="0" smtClean="0"/>
                        <a:t>16</a:t>
                      </a:r>
                      <a:endParaRPr lang="en-US" sz="3200" dirty="0"/>
                    </a:p>
                  </a:txBody>
                  <a:tcPr anchor="ctr"/>
                </a:tc>
                <a:tc>
                  <a:txBody>
                    <a:bodyPr/>
                    <a:lstStyle/>
                    <a:p>
                      <a:pPr algn="ctr"/>
                      <a:r>
                        <a:rPr lang="en-US" sz="3200" dirty="0" smtClean="0"/>
                        <a:t>4</a:t>
                      </a:r>
                      <a:endParaRPr lang="en-US" sz="3200" dirty="0"/>
                    </a:p>
                  </a:txBody>
                  <a:tcPr anchor="ctr"/>
                </a:tc>
                <a:extLst>
                  <a:ext uri="{0D108BD9-81ED-4DB2-BD59-A6C34878D82A}">
                    <a16:rowId xmlns:a16="http://schemas.microsoft.com/office/drawing/2014/main" val="548912858"/>
                  </a:ext>
                </a:extLst>
              </a:tr>
              <a:tr h="370840">
                <a:tc>
                  <a:txBody>
                    <a:bodyPr/>
                    <a:lstStyle/>
                    <a:p>
                      <a:pPr algn="ctr"/>
                      <a:r>
                        <a:rPr lang="en-US" sz="3200" dirty="0" smtClean="0"/>
                        <a:t>88</a:t>
                      </a:r>
                      <a:r>
                        <a:rPr lang="en-US" sz="3200" baseline="30000" dirty="0" smtClean="0"/>
                        <a:t>th</a:t>
                      </a:r>
                      <a:r>
                        <a:rPr lang="en-US" sz="3200" dirty="0" smtClean="0"/>
                        <a:t>/2023</a:t>
                      </a:r>
                      <a:endParaRPr lang="en-US" sz="3200" dirty="0"/>
                    </a:p>
                  </a:txBody>
                  <a:tcPr/>
                </a:tc>
                <a:tc>
                  <a:txBody>
                    <a:bodyPr/>
                    <a:lstStyle/>
                    <a:p>
                      <a:pPr algn="ctr"/>
                      <a:r>
                        <a:rPr lang="en-US" sz="3200" i="1" dirty="0" smtClean="0"/>
                        <a:t>22</a:t>
                      </a:r>
                      <a:r>
                        <a:rPr lang="en-US" sz="3200" i="1" baseline="0" dirty="0" smtClean="0"/>
                        <a:t> (so far)</a:t>
                      </a:r>
                      <a:endParaRPr lang="en-US" sz="3200" i="1" dirty="0"/>
                    </a:p>
                  </a:txBody>
                  <a:tcPr/>
                </a:tc>
                <a:tc>
                  <a:txBody>
                    <a:bodyPr/>
                    <a:lstStyle/>
                    <a:p>
                      <a:pPr algn="ctr"/>
                      <a:r>
                        <a:rPr lang="en-US" sz="3200" i="1" dirty="0" smtClean="0"/>
                        <a:t>4</a:t>
                      </a:r>
                      <a:r>
                        <a:rPr lang="en-US" sz="3200" i="1" baseline="0" dirty="0" smtClean="0"/>
                        <a:t> (so far)</a:t>
                      </a:r>
                      <a:endParaRPr lang="en-US" sz="3200" i="1" dirty="0"/>
                    </a:p>
                  </a:txBody>
                  <a:tcPr/>
                </a:tc>
                <a:extLst>
                  <a:ext uri="{0D108BD9-81ED-4DB2-BD59-A6C34878D82A}">
                    <a16:rowId xmlns:a16="http://schemas.microsoft.com/office/drawing/2014/main" val="2256787387"/>
                  </a:ext>
                </a:extLst>
              </a:tr>
            </a:tbl>
          </a:graphicData>
        </a:graphic>
      </p:graphicFrame>
    </p:spTree>
    <p:extLst>
      <p:ext uri="{BB962C8B-B14F-4D97-AF65-F5344CB8AC3E}">
        <p14:creationId xmlns:p14="http://schemas.microsoft.com/office/powerpoint/2010/main" val="25504272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2"/>
          <p:cNvPicPr preferRelativeResize="0"/>
          <p:nvPr/>
        </p:nvPicPr>
        <p:blipFill rotWithShape="1">
          <a:blip r:embed="rId3">
            <a:alphaModFix/>
          </a:blip>
          <a:srcRect l="32435" r="32434"/>
          <a:stretch/>
        </p:blipFill>
        <p:spPr>
          <a:xfrm>
            <a:off x="0" y="-1"/>
            <a:ext cx="6031032" cy="10092219"/>
          </a:xfrm>
          <a:prstGeom prst="rect">
            <a:avLst/>
          </a:prstGeom>
          <a:noFill/>
          <a:ln>
            <a:noFill/>
          </a:ln>
        </p:spPr>
      </p:pic>
      <p:grpSp>
        <p:nvGrpSpPr>
          <p:cNvPr id="347" name="Google Shape;347;p52"/>
          <p:cNvGrpSpPr/>
          <p:nvPr/>
        </p:nvGrpSpPr>
        <p:grpSpPr>
          <a:xfrm>
            <a:off x="1600200" y="345558"/>
            <a:ext cx="74676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a:p>
          </p:txBody>
        </p:sp>
        <p:sp>
          <p:nvSpPr>
            <p:cNvPr id="349" name="Google Shape;349;p52"/>
            <p:cNvSpPr txBox="1"/>
            <p:nvPr/>
          </p:nvSpPr>
          <p:spPr>
            <a:xfrm>
              <a:off x="393731" y="272023"/>
              <a:ext cx="4118099" cy="2120785"/>
            </a:xfrm>
            <a:prstGeom prst="rect">
              <a:avLst/>
            </a:prstGeom>
            <a:grpFill/>
            <a:ln>
              <a:noFill/>
            </a:ln>
          </p:spPr>
          <p:txBody>
            <a:bodyPr spcFirstLastPara="1" wrap="square" lIns="0" tIns="0" rIns="0" bIns="0" anchor="t" anchorCtr="0">
              <a:spAutoFit/>
            </a:bodyPr>
            <a:lstStyle/>
            <a:p>
              <a:pPr algn="ctr">
                <a:lnSpc>
                  <a:spcPct val="120000"/>
                </a:lnSpc>
              </a:pPr>
              <a:r>
                <a:rPr lang="en-US" sz="5700" b="1" dirty="0">
                  <a:solidFill>
                    <a:srgbClr val="FFFFFF"/>
                  </a:solidFill>
                </a:rPr>
                <a:t>Legislative Turnover</a:t>
              </a:r>
              <a:endParaRPr sz="1950" b="1" dirty="0"/>
            </a:p>
          </p:txBody>
        </p:sp>
      </p:grpSp>
      <p:grpSp>
        <p:nvGrpSpPr>
          <p:cNvPr id="350" name="Google Shape;350;p52"/>
          <p:cNvGrpSpPr/>
          <p:nvPr/>
        </p:nvGrpSpPr>
        <p:grpSpPr>
          <a:xfrm>
            <a:off x="6858000" y="3009900"/>
            <a:ext cx="8464826" cy="3451980"/>
            <a:chOff x="109261" y="652780"/>
            <a:chExt cx="6344566" cy="3477551"/>
          </a:xfrm>
        </p:grpSpPr>
        <p:sp>
          <p:nvSpPr>
            <p:cNvPr id="353" name="Google Shape;353;p52"/>
            <p:cNvSpPr txBox="1"/>
            <p:nvPr/>
          </p:nvSpPr>
          <p:spPr>
            <a:xfrm>
              <a:off x="109261" y="652780"/>
              <a:ext cx="6339600" cy="874359"/>
            </a:xfrm>
            <a:prstGeom prst="rect">
              <a:avLst/>
            </a:prstGeom>
            <a:noFill/>
            <a:ln>
              <a:noFill/>
            </a:ln>
          </p:spPr>
          <p:txBody>
            <a:bodyPr spcFirstLastPara="1" wrap="square" lIns="0" tIns="0" rIns="0" bIns="0" anchor="t" anchorCtr="0">
              <a:spAutoFit/>
            </a:bodyPr>
            <a:lstStyle/>
            <a:p>
              <a:pPr>
                <a:lnSpc>
                  <a:spcPct val="141036"/>
                </a:lnSpc>
              </a:pPr>
              <a:r>
                <a:rPr lang="en-US" sz="4000" b="1" dirty="0" smtClean="0">
                  <a:solidFill>
                    <a:srgbClr val="1B75BC"/>
                  </a:solidFill>
                </a:rPr>
                <a:t>NOT RETURNING TO THE TEXAS SENATE</a:t>
              </a:r>
              <a:endParaRPr sz="2800" b="1" dirty="0">
                <a:solidFill>
                  <a:srgbClr val="1B75BC"/>
                </a:solidFill>
              </a:endParaRPr>
            </a:p>
          </p:txBody>
        </p:sp>
        <p:sp>
          <p:nvSpPr>
            <p:cNvPr id="354" name="Google Shape;354;p52"/>
            <p:cNvSpPr txBox="1"/>
            <p:nvPr/>
          </p:nvSpPr>
          <p:spPr>
            <a:xfrm>
              <a:off x="114227" y="1587868"/>
              <a:ext cx="6339600" cy="2542463"/>
            </a:xfrm>
            <a:prstGeom prst="rect">
              <a:avLst/>
            </a:prstGeom>
            <a:noFill/>
            <a:ln>
              <a:noFill/>
            </a:ln>
          </p:spPr>
          <p:txBody>
            <a:bodyPr spcFirstLastPara="1" wrap="square" lIns="0" tIns="0" rIns="0" bIns="0" anchor="t" anchorCtr="0">
              <a:spAutoFit/>
            </a:bodyPr>
            <a:lstStyle/>
            <a:p>
              <a:pPr marL="571500" indent="-571500">
                <a:spcAft>
                  <a:spcPts val="600"/>
                </a:spcAft>
                <a:buFont typeface="Arial" panose="020B0604020202020204" pitchFamily="34" charset="0"/>
                <a:buChar char="•"/>
              </a:pPr>
              <a:r>
                <a:rPr lang="en-US" sz="3600" dirty="0"/>
                <a:t>Dawn Buckingham (R-</a:t>
              </a:r>
              <a:r>
                <a:rPr lang="en-US" sz="3600" dirty="0" err="1"/>
                <a:t>Lakeway</a:t>
              </a:r>
              <a:r>
                <a:rPr lang="en-US" sz="3600" dirty="0"/>
                <a:t>) </a:t>
              </a:r>
              <a:endParaRPr lang="en-US" sz="3600" dirty="0" smtClean="0"/>
            </a:p>
            <a:p>
              <a:pPr marL="571500" indent="-571500">
                <a:spcAft>
                  <a:spcPts val="600"/>
                </a:spcAft>
                <a:buFont typeface="Arial" panose="020B0604020202020204" pitchFamily="34" charset="0"/>
                <a:buChar char="•"/>
              </a:pPr>
              <a:r>
                <a:rPr lang="en-US" sz="3600" dirty="0" smtClean="0"/>
                <a:t>Eddie </a:t>
              </a:r>
              <a:r>
                <a:rPr lang="en-US" sz="3600" dirty="0"/>
                <a:t>Lucio </a:t>
              </a:r>
              <a:r>
                <a:rPr lang="en-US" sz="3600" dirty="0" smtClean="0"/>
                <a:t>(D-Brownsville)</a:t>
              </a:r>
            </a:p>
            <a:p>
              <a:pPr marL="571500" indent="-571500">
                <a:spcAft>
                  <a:spcPts val="600"/>
                </a:spcAft>
                <a:buFont typeface="Arial" panose="020B0604020202020204" pitchFamily="34" charset="0"/>
                <a:buChar char="•"/>
              </a:pPr>
              <a:r>
                <a:rPr lang="en-US" sz="3600" dirty="0" smtClean="0"/>
                <a:t>Jane </a:t>
              </a:r>
              <a:r>
                <a:rPr lang="en-US" sz="3600" dirty="0"/>
                <a:t>Nelson (R-Flower </a:t>
              </a:r>
              <a:r>
                <a:rPr lang="en-US" sz="3600" dirty="0" smtClean="0"/>
                <a:t>Mound)</a:t>
              </a:r>
            </a:p>
            <a:p>
              <a:pPr marL="571500" indent="-571500">
                <a:spcAft>
                  <a:spcPts val="600"/>
                </a:spcAft>
                <a:buFont typeface="Arial" panose="020B0604020202020204" pitchFamily="34" charset="0"/>
                <a:buChar char="•"/>
              </a:pPr>
              <a:r>
                <a:rPr lang="en-US" sz="3600" dirty="0" err="1" smtClean="0"/>
                <a:t>Kel</a:t>
              </a:r>
              <a:r>
                <a:rPr lang="en-US" sz="3600" dirty="0" smtClean="0"/>
                <a:t> </a:t>
              </a:r>
              <a:r>
                <a:rPr lang="en-US" sz="3600" dirty="0" err="1"/>
                <a:t>Seliger</a:t>
              </a:r>
              <a:r>
                <a:rPr lang="en-US" sz="3600" dirty="0"/>
                <a:t> (R-Amarillo)</a:t>
              </a:r>
              <a:endParaRPr sz="4800" dirty="0">
                <a:solidFill>
                  <a:schemeClr val="dk1"/>
                </a:solidFill>
              </a:endParaRPr>
            </a:p>
          </p:txBody>
        </p:sp>
      </p:grpSp>
    </p:spTree>
    <p:extLst>
      <p:ext uri="{BB962C8B-B14F-4D97-AF65-F5344CB8AC3E}">
        <p14:creationId xmlns:p14="http://schemas.microsoft.com/office/powerpoint/2010/main" val="23818489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2"/>
          <p:cNvPicPr preferRelativeResize="0"/>
          <p:nvPr/>
        </p:nvPicPr>
        <p:blipFill rotWithShape="1">
          <a:blip r:embed="rId3">
            <a:alphaModFix/>
          </a:blip>
          <a:srcRect l="32435" r="32434"/>
          <a:stretch/>
        </p:blipFill>
        <p:spPr>
          <a:xfrm>
            <a:off x="0" y="-1"/>
            <a:ext cx="6031032" cy="10092219"/>
          </a:xfrm>
          <a:prstGeom prst="rect">
            <a:avLst/>
          </a:prstGeom>
          <a:noFill/>
          <a:ln>
            <a:noFill/>
          </a:ln>
        </p:spPr>
      </p:pic>
      <p:grpSp>
        <p:nvGrpSpPr>
          <p:cNvPr id="347" name="Google Shape;347;p52"/>
          <p:cNvGrpSpPr/>
          <p:nvPr/>
        </p:nvGrpSpPr>
        <p:grpSpPr>
          <a:xfrm>
            <a:off x="1600200" y="345558"/>
            <a:ext cx="74676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a:p>
          </p:txBody>
        </p:sp>
        <p:sp>
          <p:nvSpPr>
            <p:cNvPr id="349" name="Google Shape;349;p52"/>
            <p:cNvSpPr txBox="1"/>
            <p:nvPr/>
          </p:nvSpPr>
          <p:spPr>
            <a:xfrm>
              <a:off x="393731" y="272023"/>
              <a:ext cx="4118099" cy="2120785"/>
            </a:xfrm>
            <a:prstGeom prst="rect">
              <a:avLst/>
            </a:prstGeom>
            <a:grpFill/>
            <a:ln>
              <a:noFill/>
            </a:ln>
          </p:spPr>
          <p:txBody>
            <a:bodyPr spcFirstLastPara="1" wrap="square" lIns="0" tIns="0" rIns="0" bIns="0" anchor="t" anchorCtr="0">
              <a:spAutoFit/>
            </a:bodyPr>
            <a:lstStyle/>
            <a:p>
              <a:pPr algn="ctr">
                <a:lnSpc>
                  <a:spcPct val="120000"/>
                </a:lnSpc>
              </a:pPr>
              <a:r>
                <a:rPr lang="en-US" sz="5700" b="1" dirty="0">
                  <a:solidFill>
                    <a:srgbClr val="FFFFFF"/>
                  </a:solidFill>
                </a:rPr>
                <a:t>Legislative Turnover</a:t>
              </a:r>
              <a:endParaRPr sz="1950" b="1" dirty="0"/>
            </a:p>
          </p:txBody>
        </p:sp>
      </p:grpSp>
      <p:grpSp>
        <p:nvGrpSpPr>
          <p:cNvPr id="350" name="Google Shape;350;p52"/>
          <p:cNvGrpSpPr/>
          <p:nvPr/>
        </p:nvGrpSpPr>
        <p:grpSpPr>
          <a:xfrm>
            <a:off x="6400800" y="2176008"/>
            <a:ext cx="8458200" cy="6945244"/>
            <a:chOff x="109261" y="652780"/>
            <a:chExt cx="6339600" cy="6996693"/>
          </a:xfrm>
        </p:grpSpPr>
        <p:sp>
          <p:nvSpPr>
            <p:cNvPr id="353" name="Google Shape;353;p52"/>
            <p:cNvSpPr txBox="1"/>
            <p:nvPr/>
          </p:nvSpPr>
          <p:spPr>
            <a:xfrm>
              <a:off x="109261" y="652780"/>
              <a:ext cx="6339600" cy="874359"/>
            </a:xfrm>
            <a:prstGeom prst="rect">
              <a:avLst/>
            </a:prstGeom>
            <a:noFill/>
            <a:ln>
              <a:noFill/>
            </a:ln>
          </p:spPr>
          <p:txBody>
            <a:bodyPr spcFirstLastPara="1" wrap="square" lIns="0" tIns="0" rIns="0" bIns="0" anchor="t" anchorCtr="0">
              <a:spAutoFit/>
            </a:bodyPr>
            <a:lstStyle/>
            <a:p>
              <a:pPr>
                <a:lnSpc>
                  <a:spcPct val="141036"/>
                </a:lnSpc>
              </a:pPr>
              <a:r>
                <a:rPr lang="en-US" sz="4000" b="1" dirty="0" smtClean="0">
                  <a:solidFill>
                    <a:srgbClr val="1B75BC"/>
                  </a:solidFill>
                </a:rPr>
                <a:t>NOT RETURNING TO THE TEXAS HOUSE</a:t>
              </a:r>
              <a:endParaRPr sz="2800" b="1" dirty="0">
                <a:solidFill>
                  <a:srgbClr val="1B75BC"/>
                </a:solidFill>
              </a:endParaRPr>
            </a:p>
          </p:txBody>
        </p:sp>
        <p:sp>
          <p:nvSpPr>
            <p:cNvPr id="354" name="Google Shape;354;p52"/>
            <p:cNvSpPr txBox="1"/>
            <p:nvPr/>
          </p:nvSpPr>
          <p:spPr>
            <a:xfrm>
              <a:off x="114227" y="1587868"/>
              <a:ext cx="3650299" cy="6061605"/>
            </a:xfrm>
            <a:prstGeom prst="rect">
              <a:avLst/>
            </a:prstGeom>
            <a:noFill/>
            <a:ln>
              <a:noFill/>
            </a:ln>
          </p:spPr>
          <p:txBody>
            <a:bodyPr spcFirstLastPara="1" wrap="square" lIns="0" tIns="0" rIns="0" bIns="0" anchor="t" anchorCtr="0">
              <a:spAutoFit/>
            </a:bodyPr>
            <a:lstStyle/>
            <a:p>
              <a:pPr marL="342900" indent="-342900" fontAlgn="base">
                <a:spcAft>
                  <a:spcPts val="600"/>
                </a:spcAft>
                <a:buFont typeface="Arial" panose="020B0604020202020204" pitchFamily="34" charset="0"/>
                <a:buChar char="•"/>
              </a:pPr>
              <a:r>
                <a:rPr lang="en-US" sz="2800" dirty="0"/>
                <a:t>Phil King (R-Weatherford)</a:t>
              </a:r>
            </a:p>
            <a:p>
              <a:pPr marL="342900" indent="-342900" fontAlgn="base">
                <a:spcAft>
                  <a:spcPts val="600"/>
                </a:spcAft>
                <a:buFont typeface="Arial" panose="020B0604020202020204" pitchFamily="34" charset="0"/>
                <a:buChar char="•"/>
              </a:pPr>
              <a:r>
                <a:rPr lang="en-US" sz="2800" dirty="0"/>
                <a:t>Matt Krause (R-Fort Worth)</a:t>
              </a:r>
            </a:p>
            <a:p>
              <a:pPr marL="342900" indent="-342900" fontAlgn="base">
                <a:spcAft>
                  <a:spcPts val="600"/>
                </a:spcAft>
                <a:buFont typeface="Arial" panose="020B0604020202020204" pitchFamily="34" charset="0"/>
                <a:buChar char="•"/>
              </a:pPr>
              <a:r>
                <a:rPr lang="en-US" sz="2800" dirty="0"/>
                <a:t>Tan Parker (R-Flower Mound)</a:t>
              </a:r>
            </a:p>
            <a:p>
              <a:pPr marL="342900" indent="-342900" fontAlgn="base">
                <a:spcAft>
                  <a:spcPts val="600"/>
                </a:spcAft>
                <a:buFont typeface="Arial" panose="020B0604020202020204" pitchFamily="34" charset="0"/>
                <a:buChar char="•"/>
              </a:pPr>
              <a:r>
                <a:rPr lang="en-US" sz="2800" dirty="0"/>
                <a:t>Eddie Rodriguez (D-Austin) </a:t>
              </a:r>
            </a:p>
            <a:p>
              <a:pPr marL="342900" indent="-342900" fontAlgn="base">
                <a:spcAft>
                  <a:spcPts val="600"/>
                </a:spcAft>
                <a:buFont typeface="Arial" panose="020B0604020202020204" pitchFamily="34" charset="0"/>
                <a:buChar char="•"/>
              </a:pPr>
              <a:r>
                <a:rPr lang="en-US" sz="2800" dirty="0"/>
                <a:t>James White (R-</a:t>
              </a:r>
              <a:r>
                <a:rPr lang="en-US" sz="2800" dirty="0" err="1"/>
                <a:t>Hillister</a:t>
              </a:r>
              <a:r>
                <a:rPr lang="en-US" sz="2800" dirty="0"/>
                <a:t>)</a:t>
              </a:r>
            </a:p>
            <a:p>
              <a:pPr marL="342900" indent="-342900" fontAlgn="base">
                <a:spcAft>
                  <a:spcPts val="600"/>
                </a:spcAft>
                <a:buFont typeface="Arial" panose="020B0604020202020204" pitchFamily="34" charset="0"/>
                <a:buChar char="•"/>
              </a:pPr>
              <a:r>
                <a:rPr lang="en-US" sz="2800" dirty="0"/>
                <a:t>Celia Israel (D-Austin) </a:t>
              </a:r>
            </a:p>
            <a:p>
              <a:pPr marL="342900" indent="-342900" fontAlgn="base">
                <a:spcAft>
                  <a:spcPts val="600"/>
                </a:spcAft>
                <a:buFont typeface="Arial" panose="020B0604020202020204" pitchFamily="34" charset="0"/>
                <a:buChar char="•"/>
              </a:pPr>
              <a:r>
                <a:rPr lang="en-US" sz="2800" dirty="0"/>
                <a:t>Michelle Beckley (D-Carrollton) </a:t>
              </a:r>
            </a:p>
            <a:p>
              <a:pPr marL="342900" indent="-342900" fontAlgn="base">
                <a:spcAft>
                  <a:spcPts val="600"/>
                </a:spcAft>
                <a:buFont typeface="Arial" panose="020B0604020202020204" pitchFamily="34" charset="0"/>
                <a:buChar char="•"/>
              </a:pPr>
              <a:r>
                <a:rPr lang="en-US" sz="2800" dirty="0"/>
                <a:t>Kyle </a:t>
              </a:r>
              <a:r>
                <a:rPr lang="en-US" sz="2800" dirty="0" err="1"/>
                <a:t>Biedermann</a:t>
              </a:r>
              <a:r>
                <a:rPr lang="en-US" sz="2800" dirty="0"/>
                <a:t> (R-Fredericksburg)</a:t>
              </a:r>
            </a:p>
            <a:p>
              <a:pPr marL="342900" indent="-342900" fontAlgn="base">
                <a:spcAft>
                  <a:spcPts val="600"/>
                </a:spcAft>
                <a:buFont typeface="Arial" panose="020B0604020202020204" pitchFamily="34" charset="0"/>
                <a:buChar char="•"/>
              </a:pPr>
              <a:r>
                <a:rPr lang="en-US" sz="2800" dirty="0"/>
                <a:t>John Cyrier (R-Lockhart)</a:t>
              </a:r>
            </a:p>
            <a:p>
              <a:pPr marL="342900" indent="-342900" fontAlgn="base">
                <a:spcAft>
                  <a:spcPts val="600"/>
                </a:spcAft>
                <a:buFont typeface="Arial" panose="020B0604020202020204" pitchFamily="34" charset="0"/>
                <a:buChar char="•"/>
              </a:pPr>
              <a:r>
                <a:rPr lang="en-US" sz="2800" dirty="0"/>
                <a:t>John </a:t>
              </a:r>
              <a:r>
                <a:rPr lang="en-US" sz="2800" dirty="0" err="1"/>
                <a:t>Frullo</a:t>
              </a:r>
              <a:r>
                <a:rPr lang="en-US" sz="2800" dirty="0"/>
                <a:t> (R-Lubbock)</a:t>
              </a:r>
            </a:p>
            <a:p>
              <a:pPr marL="342900" indent="-342900" fontAlgn="base">
                <a:spcAft>
                  <a:spcPts val="600"/>
                </a:spcAft>
                <a:buFont typeface="Arial" panose="020B0604020202020204" pitchFamily="34" charset="0"/>
                <a:buChar char="•"/>
              </a:pPr>
              <a:r>
                <a:rPr lang="en-US" sz="2800" dirty="0"/>
                <a:t>Dan </a:t>
              </a:r>
              <a:r>
                <a:rPr lang="en-US" sz="2800" dirty="0" err="1"/>
                <a:t>Huberty</a:t>
              </a:r>
              <a:r>
                <a:rPr lang="en-US" sz="2800" dirty="0"/>
                <a:t> (R-Humble</a:t>
              </a:r>
              <a:r>
                <a:rPr lang="en-US" sz="2800" dirty="0" smtClean="0"/>
                <a:t>)</a:t>
              </a:r>
              <a:endParaRPr lang="en-US" sz="2800" dirty="0"/>
            </a:p>
          </p:txBody>
        </p:sp>
      </p:grpSp>
      <p:sp>
        <p:nvSpPr>
          <p:cNvPr id="2" name="TextBox 1"/>
          <p:cNvSpPr txBox="1"/>
          <p:nvPr/>
        </p:nvSpPr>
        <p:spPr>
          <a:xfrm>
            <a:off x="11506200" y="3043938"/>
            <a:ext cx="4876800" cy="5447645"/>
          </a:xfrm>
          <a:prstGeom prst="rect">
            <a:avLst/>
          </a:prstGeom>
          <a:noFill/>
        </p:spPr>
        <p:txBody>
          <a:bodyPr wrap="square" rtlCol="0">
            <a:spAutoFit/>
          </a:bodyPr>
          <a:lstStyle/>
          <a:p>
            <a:pPr marL="342900" indent="-342900" fontAlgn="base">
              <a:spcAft>
                <a:spcPts val="600"/>
              </a:spcAft>
              <a:buFont typeface="Arial" panose="020B0604020202020204" pitchFamily="34" charset="0"/>
              <a:buChar char="•"/>
            </a:pPr>
            <a:r>
              <a:rPr lang="en-US" sz="2800" dirty="0"/>
              <a:t>Lyle Larson (R-San Antonio)</a:t>
            </a:r>
          </a:p>
          <a:p>
            <a:pPr marL="342900" indent="-342900" fontAlgn="base">
              <a:spcAft>
                <a:spcPts val="600"/>
              </a:spcAft>
              <a:buFont typeface="Arial" panose="020B0604020202020204" pitchFamily="34" charset="0"/>
              <a:buChar char="•"/>
            </a:pPr>
            <a:r>
              <a:rPr lang="en-US" sz="2800" dirty="0"/>
              <a:t>Ben Leman (R-Iola)</a:t>
            </a:r>
          </a:p>
          <a:p>
            <a:pPr marL="342900" indent="-342900" fontAlgn="base">
              <a:spcAft>
                <a:spcPts val="600"/>
              </a:spcAft>
              <a:buFont typeface="Arial" panose="020B0604020202020204" pitchFamily="34" charset="0"/>
              <a:buChar char="•"/>
            </a:pPr>
            <a:r>
              <a:rPr lang="en-US" sz="2800" dirty="0"/>
              <a:t>Eddie </a:t>
            </a:r>
            <a:r>
              <a:rPr lang="en-US" sz="2800" dirty="0" smtClean="0"/>
              <a:t>Lucio, </a:t>
            </a:r>
            <a:r>
              <a:rPr lang="en-US" sz="2800" dirty="0"/>
              <a:t>III (D-Brownsville)</a:t>
            </a:r>
          </a:p>
          <a:p>
            <a:pPr marL="342900" indent="-342900" fontAlgn="base">
              <a:spcAft>
                <a:spcPts val="600"/>
              </a:spcAft>
              <a:buFont typeface="Arial" panose="020B0604020202020204" pitchFamily="34" charset="0"/>
              <a:buChar char="•"/>
            </a:pPr>
            <a:r>
              <a:rPr lang="en-US" sz="2800" dirty="0"/>
              <a:t>Jim Murphy (R-Houston)</a:t>
            </a:r>
          </a:p>
          <a:p>
            <a:pPr marL="342900" indent="-342900" fontAlgn="base">
              <a:spcAft>
                <a:spcPts val="600"/>
              </a:spcAft>
              <a:buFont typeface="Arial" panose="020B0604020202020204" pitchFamily="34" charset="0"/>
              <a:buChar char="•"/>
            </a:pPr>
            <a:r>
              <a:rPr lang="en-US" sz="2800" dirty="0"/>
              <a:t>Chris </a:t>
            </a:r>
            <a:r>
              <a:rPr lang="en-US" sz="2800" dirty="0" err="1"/>
              <a:t>Paddie</a:t>
            </a:r>
            <a:r>
              <a:rPr lang="en-US" sz="2800" dirty="0"/>
              <a:t> (R-Marshall)</a:t>
            </a:r>
          </a:p>
          <a:p>
            <a:pPr marL="342900" indent="-342900" fontAlgn="base">
              <a:spcAft>
                <a:spcPts val="600"/>
              </a:spcAft>
              <a:buFont typeface="Arial" panose="020B0604020202020204" pitchFamily="34" charset="0"/>
              <a:buChar char="•"/>
            </a:pPr>
            <a:r>
              <a:rPr lang="en-US" sz="2800" dirty="0"/>
              <a:t>Scott Sanford (R-McKinney)</a:t>
            </a:r>
          </a:p>
          <a:p>
            <a:pPr marL="342900" indent="-342900" fontAlgn="base">
              <a:spcAft>
                <a:spcPts val="600"/>
              </a:spcAft>
              <a:buFont typeface="Arial" panose="020B0604020202020204" pitchFamily="34" charset="0"/>
              <a:buChar char="•"/>
            </a:pPr>
            <a:r>
              <a:rPr lang="en-US" sz="2800" dirty="0"/>
              <a:t>John Turner (D-Dallas) </a:t>
            </a:r>
          </a:p>
          <a:p>
            <a:pPr marL="342900" indent="-342900" fontAlgn="base">
              <a:spcAft>
                <a:spcPts val="600"/>
              </a:spcAft>
              <a:buFont typeface="Arial" panose="020B0604020202020204" pitchFamily="34" charset="0"/>
              <a:buChar char="•"/>
            </a:pPr>
            <a:r>
              <a:rPr lang="en-US" sz="2800" dirty="0"/>
              <a:t>Leo Pacheco (D-San Antonio)</a:t>
            </a:r>
          </a:p>
          <a:p>
            <a:pPr marL="342900" indent="-342900" fontAlgn="base">
              <a:spcAft>
                <a:spcPts val="600"/>
              </a:spcAft>
              <a:buFont typeface="Arial" panose="020B0604020202020204" pitchFamily="34" charset="0"/>
              <a:buChar char="•"/>
            </a:pPr>
            <a:r>
              <a:rPr lang="en-US" sz="2800" dirty="0"/>
              <a:t>Jake </a:t>
            </a:r>
            <a:r>
              <a:rPr lang="en-US" sz="2800" dirty="0" err="1"/>
              <a:t>Ellzey</a:t>
            </a:r>
            <a:r>
              <a:rPr lang="en-US" sz="2800" dirty="0"/>
              <a:t> (R-Waxahachie) </a:t>
            </a:r>
            <a:endParaRPr lang="en-US" sz="2800" dirty="0" smtClean="0"/>
          </a:p>
          <a:p>
            <a:pPr marL="342900" indent="-342900" fontAlgn="base">
              <a:spcAft>
                <a:spcPts val="600"/>
              </a:spcAft>
              <a:buFont typeface="Arial" panose="020B0604020202020204" pitchFamily="34" charset="0"/>
              <a:buChar char="•"/>
            </a:pPr>
            <a:r>
              <a:rPr lang="en-US" sz="2800" dirty="0" smtClean="0"/>
              <a:t>Joe </a:t>
            </a:r>
            <a:r>
              <a:rPr lang="en-US" sz="2800" dirty="0" err="1" smtClean="0"/>
              <a:t>Deshotel</a:t>
            </a:r>
            <a:r>
              <a:rPr lang="en-US" sz="2800" dirty="0" smtClean="0"/>
              <a:t> (D-Beaumont)</a:t>
            </a:r>
            <a:endParaRPr lang="en-US" sz="2800" dirty="0"/>
          </a:p>
          <a:p>
            <a:pPr>
              <a:spcAft>
                <a:spcPts val="600"/>
              </a:spcAft>
            </a:pPr>
            <a:endParaRPr lang="en-US" dirty="0"/>
          </a:p>
        </p:txBody>
      </p:sp>
    </p:spTree>
    <p:extLst>
      <p:ext uri="{BB962C8B-B14F-4D97-AF65-F5344CB8AC3E}">
        <p14:creationId xmlns:p14="http://schemas.microsoft.com/office/powerpoint/2010/main" val="31809557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2"/>
          <p:cNvPicPr preferRelativeResize="0"/>
          <p:nvPr/>
        </p:nvPicPr>
        <p:blipFill rotWithShape="1">
          <a:blip r:embed="rId3">
            <a:alphaModFix/>
          </a:blip>
          <a:srcRect l="32435" r="32434"/>
          <a:stretch/>
        </p:blipFill>
        <p:spPr>
          <a:xfrm>
            <a:off x="0" y="-1"/>
            <a:ext cx="6031032" cy="10092219"/>
          </a:xfrm>
          <a:prstGeom prst="rect">
            <a:avLst/>
          </a:prstGeom>
          <a:noFill/>
          <a:ln>
            <a:noFill/>
          </a:ln>
        </p:spPr>
      </p:pic>
      <p:grpSp>
        <p:nvGrpSpPr>
          <p:cNvPr id="347" name="Google Shape;347;p52"/>
          <p:cNvGrpSpPr/>
          <p:nvPr/>
        </p:nvGrpSpPr>
        <p:grpSpPr>
          <a:xfrm>
            <a:off x="1600200" y="345558"/>
            <a:ext cx="74676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a:p>
          </p:txBody>
        </p:sp>
        <p:sp>
          <p:nvSpPr>
            <p:cNvPr id="349" name="Google Shape;349;p52"/>
            <p:cNvSpPr txBox="1"/>
            <p:nvPr/>
          </p:nvSpPr>
          <p:spPr>
            <a:xfrm>
              <a:off x="393731" y="272023"/>
              <a:ext cx="4118099" cy="2120785"/>
            </a:xfrm>
            <a:prstGeom prst="rect">
              <a:avLst/>
            </a:prstGeom>
            <a:grpFill/>
            <a:ln>
              <a:noFill/>
            </a:ln>
          </p:spPr>
          <p:txBody>
            <a:bodyPr spcFirstLastPara="1" wrap="square" lIns="0" tIns="0" rIns="0" bIns="0" anchor="t" anchorCtr="0">
              <a:spAutoFit/>
            </a:bodyPr>
            <a:lstStyle/>
            <a:p>
              <a:pPr algn="ctr">
                <a:lnSpc>
                  <a:spcPct val="120000"/>
                </a:lnSpc>
              </a:pPr>
              <a:r>
                <a:rPr lang="en-US" sz="5700" b="1" dirty="0">
                  <a:solidFill>
                    <a:srgbClr val="FFFFFF"/>
                  </a:solidFill>
                </a:rPr>
                <a:t>Legislative Turnover</a:t>
              </a:r>
              <a:endParaRPr sz="1950" b="1" dirty="0"/>
            </a:p>
          </p:txBody>
        </p:sp>
      </p:grpSp>
      <p:grpSp>
        <p:nvGrpSpPr>
          <p:cNvPr id="350" name="Google Shape;350;p52"/>
          <p:cNvGrpSpPr/>
          <p:nvPr/>
        </p:nvGrpSpPr>
        <p:grpSpPr>
          <a:xfrm>
            <a:off x="6400800" y="2176008"/>
            <a:ext cx="8458200" cy="6945244"/>
            <a:chOff x="109261" y="652780"/>
            <a:chExt cx="6339600" cy="6996693"/>
          </a:xfrm>
        </p:grpSpPr>
        <p:sp>
          <p:nvSpPr>
            <p:cNvPr id="353" name="Google Shape;353;p52"/>
            <p:cNvSpPr txBox="1"/>
            <p:nvPr/>
          </p:nvSpPr>
          <p:spPr>
            <a:xfrm>
              <a:off x="109261" y="652780"/>
              <a:ext cx="6339600" cy="874359"/>
            </a:xfrm>
            <a:prstGeom prst="rect">
              <a:avLst/>
            </a:prstGeom>
            <a:noFill/>
            <a:ln>
              <a:noFill/>
            </a:ln>
          </p:spPr>
          <p:txBody>
            <a:bodyPr spcFirstLastPara="1" wrap="square" lIns="0" tIns="0" rIns="0" bIns="0" anchor="t" anchorCtr="0">
              <a:spAutoFit/>
            </a:bodyPr>
            <a:lstStyle/>
            <a:p>
              <a:pPr>
                <a:lnSpc>
                  <a:spcPct val="141036"/>
                </a:lnSpc>
              </a:pPr>
              <a:r>
                <a:rPr lang="en-US" sz="4000" b="1" dirty="0" smtClean="0">
                  <a:solidFill>
                    <a:srgbClr val="1B75BC"/>
                  </a:solidFill>
                </a:rPr>
                <a:t>NOT RETURNING TO THE TEXAS HOUSE</a:t>
              </a:r>
              <a:endParaRPr sz="2800" b="1" dirty="0">
                <a:solidFill>
                  <a:srgbClr val="1B75BC"/>
                </a:solidFill>
              </a:endParaRPr>
            </a:p>
          </p:txBody>
        </p:sp>
        <p:sp>
          <p:nvSpPr>
            <p:cNvPr id="354" name="Google Shape;354;p52"/>
            <p:cNvSpPr txBox="1"/>
            <p:nvPr/>
          </p:nvSpPr>
          <p:spPr>
            <a:xfrm>
              <a:off x="114227" y="1587868"/>
              <a:ext cx="3650299" cy="6061605"/>
            </a:xfrm>
            <a:prstGeom prst="rect">
              <a:avLst/>
            </a:prstGeom>
            <a:noFill/>
            <a:ln>
              <a:noFill/>
            </a:ln>
          </p:spPr>
          <p:txBody>
            <a:bodyPr spcFirstLastPara="1" wrap="square" lIns="0" tIns="0" rIns="0" bIns="0" anchor="t" anchorCtr="0">
              <a:spAutoFit/>
            </a:bodyPr>
            <a:lstStyle/>
            <a:p>
              <a:pPr marL="342900" indent="-342900" fontAlgn="base">
                <a:spcAft>
                  <a:spcPts val="600"/>
                </a:spcAft>
                <a:buFont typeface="Arial" panose="020B0604020202020204" pitchFamily="34" charset="0"/>
                <a:buChar char="•"/>
              </a:pPr>
              <a:r>
                <a:rPr lang="en-US" sz="2800" dirty="0"/>
                <a:t>Phil King (R-Weatherford)</a:t>
              </a:r>
            </a:p>
            <a:p>
              <a:pPr marL="342900" indent="-342900" fontAlgn="base">
                <a:spcAft>
                  <a:spcPts val="600"/>
                </a:spcAft>
                <a:buFont typeface="Arial" panose="020B0604020202020204" pitchFamily="34" charset="0"/>
                <a:buChar char="•"/>
              </a:pPr>
              <a:r>
                <a:rPr lang="en-US" sz="2800" b="1" dirty="0"/>
                <a:t>Matt Krause (R-Fort Worth)</a:t>
              </a:r>
            </a:p>
            <a:p>
              <a:pPr marL="342900" indent="-342900" fontAlgn="base">
                <a:spcAft>
                  <a:spcPts val="600"/>
                </a:spcAft>
                <a:buFont typeface="Arial" panose="020B0604020202020204" pitchFamily="34" charset="0"/>
                <a:buChar char="•"/>
              </a:pPr>
              <a:r>
                <a:rPr lang="en-US" sz="2800" dirty="0"/>
                <a:t>Tan Parker (R-Flower Mound)</a:t>
              </a:r>
            </a:p>
            <a:p>
              <a:pPr marL="342900" indent="-342900" fontAlgn="base">
                <a:spcAft>
                  <a:spcPts val="600"/>
                </a:spcAft>
                <a:buFont typeface="Arial" panose="020B0604020202020204" pitchFamily="34" charset="0"/>
                <a:buChar char="•"/>
              </a:pPr>
              <a:r>
                <a:rPr lang="en-US" sz="2800" dirty="0"/>
                <a:t>Eddie Rodriguez (D-Austin) </a:t>
              </a:r>
            </a:p>
            <a:p>
              <a:pPr marL="342900" indent="-342900" fontAlgn="base">
                <a:spcAft>
                  <a:spcPts val="600"/>
                </a:spcAft>
                <a:buFont typeface="Arial" panose="020B0604020202020204" pitchFamily="34" charset="0"/>
                <a:buChar char="•"/>
              </a:pPr>
              <a:r>
                <a:rPr lang="en-US" sz="2800" b="1" dirty="0"/>
                <a:t>James White (R-</a:t>
              </a:r>
              <a:r>
                <a:rPr lang="en-US" sz="2800" b="1" dirty="0" err="1"/>
                <a:t>Hillister</a:t>
              </a:r>
              <a:r>
                <a:rPr lang="en-US" sz="2800" b="1" dirty="0"/>
                <a:t>)</a:t>
              </a:r>
            </a:p>
            <a:p>
              <a:pPr marL="342900" indent="-342900" fontAlgn="base">
                <a:spcAft>
                  <a:spcPts val="600"/>
                </a:spcAft>
                <a:buFont typeface="Arial" panose="020B0604020202020204" pitchFamily="34" charset="0"/>
                <a:buChar char="•"/>
              </a:pPr>
              <a:r>
                <a:rPr lang="en-US" sz="2800" dirty="0"/>
                <a:t>Celia Israel (D-Austin) </a:t>
              </a:r>
            </a:p>
            <a:p>
              <a:pPr marL="342900" indent="-342900" fontAlgn="base">
                <a:spcAft>
                  <a:spcPts val="600"/>
                </a:spcAft>
                <a:buFont typeface="Arial" panose="020B0604020202020204" pitchFamily="34" charset="0"/>
                <a:buChar char="•"/>
              </a:pPr>
              <a:r>
                <a:rPr lang="en-US" sz="2800" dirty="0"/>
                <a:t>Michelle Beckley (D-Carrollton) </a:t>
              </a:r>
            </a:p>
            <a:p>
              <a:pPr marL="342900" indent="-342900" fontAlgn="base">
                <a:spcAft>
                  <a:spcPts val="600"/>
                </a:spcAft>
                <a:buFont typeface="Arial" panose="020B0604020202020204" pitchFamily="34" charset="0"/>
                <a:buChar char="•"/>
              </a:pPr>
              <a:r>
                <a:rPr lang="en-US" sz="2800" dirty="0"/>
                <a:t>Kyle </a:t>
              </a:r>
              <a:r>
                <a:rPr lang="en-US" sz="2800" dirty="0" err="1"/>
                <a:t>Biedermann</a:t>
              </a:r>
              <a:r>
                <a:rPr lang="en-US" sz="2800" dirty="0"/>
                <a:t> (R-Fredericksburg)</a:t>
              </a:r>
            </a:p>
            <a:p>
              <a:pPr marL="342900" indent="-342900" fontAlgn="base">
                <a:spcAft>
                  <a:spcPts val="600"/>
                </a:spcAft>
                <a:buFont typeface="Arial" panose="020B0604020202020204" pitchFamily="34" charset="0"/>
                <a:buChar char="•"/>
              </a:pPr>
              <a:r>
                <a:rPr lang="en-US" sz="2800" dirty="0"/>
                <a:t>John Cyrier (R-Lockhart)</a:t>
              </a:r>
            </a:p>
            <a:p>
              <a:pPr marL="342900" indent="-342900" fontAlgn="base">
                <a:spcAft>
                  <a:spcPts val="600"/>
                </a:spcAft>
                <a:buFont typeface="Arial" panose="020B0604020202020204" pitchFamily="34" charset="0"/>
                <a:buChar char="•"/>
              </a:pPr>
              <a:r>
                <a:rPr lang="en-US" sz="2800" dirty="0"/>
                <a:t>John </a:t>
              </a:r>
              <a:r>
                <a:rPr lang="en-US" sz="2800" dirty="0" err="1"/>
                <a:t>Frullo</a:t>
              </a:r>
              <a:r>
                <a:rPr lang="en-US" sz="2800" dirty="0"/>
                <a:t> (R-Lubbock)</a:t>
              </a:r>
            </a:p>
            <a:p>
              <a:pPr marL="342900" indent="-342900" fontAlgn="base">
                <a:spcAft>
                  <a:spcPts val="600"/>
                </a:spcAft>
                <a:buFont typeface="Arial" panose="020B0604020202020204" pitchFamily="34" charset="0"/>
                <a:buChar char="•"/>
              </a:pPr>
              <a:r>
                <a:rPr lang="en-US" sz="2800" dirty="0"/>
                <a:t>Dan </a:t>
              </a:r>
              <a:r>
                <a:rPr lang="en-US" sz="2800" dirty="0" err="1"/>
                <a:t>Huberty</a:t>
              </a:r>
              <a:r>
                <a:rPr lang="en-US" sz="2800" dirty="0"/>
                <a:t> (R-Humble</a:t>
              </a:r>
              <a:r>
                <a:rPr lang="en-US" sz="2800" dirty="0" smtClean="0"/>
                <a:t>)</a:t>
              </a:r>
              <a:endParaRPr lang="en-US" sz="2800" dirty="0"/>
            </a:p>
          </p:txBody>
        </p:sp>
      </p:grpSp>
      <p:sp>
        <p:nvSpPr>
          <p:cNvPr id="2" name="TextBox 1"/>
          <p:cNvSpPr txBox="1"/>
          <p:nvPr/>
        </p:nvSpPr>
        <p:spPr>
          <a:xfrm>
            <a:off x="11506200" y="3043938"/>
            <a:ext cx="4876800" cy="5447645"/>
          </a:xfrm>
          <a:prstGeom prst="rect">
            <a:avLst/>
          </a:prstGeom>
          <a:noFill/>
        </p:spPr>
        <p:txBody>
          <a:bodyPr wrap="square" rtlCol="0">
            <a:spAutoFit/>
          </a:bodyPr>
          <a:lstStyle/>
          <a:p>
            <a:pPr marL="342900" indent="-342900" fontAlgn="base">
              <a:spcAft>
                <a:spcPts val="600"/>
              </a:spcAft>
              <a:buFont typeface="Arial" panose="020B0604020202020204" pitchFamily="34" charset="0"/>
              <a:buChar char="•"/>
            </a:pPr>
            <a:r>
              <a:rPr lang="en-US" sz="2800" dirty="0"/>
              <a:t>Lyle Larson (R-San Antonio)</a:t>
            </a:r>
          </a:p>
          <a:p>
            <a:pPr marL="342900" indent="-342900" fontAlgn="base">
              <a:spcAft>
                <a:spcPts val="600"/>
              </a:spcAft>
              <a:buFont typeface="Arial" panose="020B0604020202020204" pitchFamily="34" charset="0"/>
              <a:buChar char="•"/>
            </a:pPr>
            <a:r>
              <a:rPr lang="en-US" sz="2800" dirty="0"/>
              <a:t>Ben Leman (R-Iola)</a:t>
            </a:r>
          </a:p>
          <a:p>
            <a:pPr marL="342900" indent="-342900" fontAlgn="base">
              <a:spcAft>
                <a:spcPts val="600"/>
              </a:spcAft>
              <a:buFont typeface="Arial" panose="020B0604020202020204" pitchFamily="34" charset="0"/>
              <a:buChar char="•"/>
            </a:pPr>
            <a:r>
              <a:rPr lang="en-US" sz="2800" dirty="0"/>
              <a:t>Eddie </a:t>
            </a:r>
            <a:r>
              <a:rPr lang="en-US" sz="2800" dirty="0" smtClean="0"/>
              <a:t>Lucio, </a:t>
            </a:r>
            <a:r>
              <a:rPr lang="en-US" sz="2800" dirty="0"/>
              <a:t>III (D-Brownsville)</a:t>
            </a:r>
          </a:p>
          <a:p>
            <a:pPr marL="342900" indent="-342900" fontAlgn="base">
              <a:spcAft>
                <a:spcPts val="600"/>
              </a:spcAft>
              <a:buFont typeface="Arial" panose="020B0604020202020204" pitchFamily="34" charset="0"/>
              <a:buChar char="•"/>
            </a:pPr>
            <a:r>
              <a:rPr lang="en-US" sz="2800" b="1" dirty="0"/>
              <a:t>Jim Murphy (R-Houston)</a:t>
            </a:r>
          </a:p>
          <a:p>
            <a:pPr marL="342900" indent="-342900" fontAlgn="base">
              <a:spcAft>
                <a:spcPts val="600"/>
              </a:spcAft>
              <a:buFont typeface="Arial" panose="020B0604020202020204" pitchFamily="34" charset="0"/>
              <a:buChar char="•"/>
            </a:pPr>
            <a:r>
              <a:rPr lang="en-US" sz="2800" b="1" dirty="0"/>
              <a:t>Chris </a:t>
            </a:r>
            <a:r>
              <a:rPr lang="en-US" sz="2800" b="1" dirty="0" err="1"/>
              <a:t>Paddie</a:t>
            </a:r>
            <a:r>
              <a:rPr lang="en-US" sz="2800" b="1" dirty="0"/>
              <a:t> (R-Marshall)</a:t>
            </a:r>
          </a:p>
          <a:p>
            <a:pPr marL="342900" indent="-342900" fontAlgn="base">
              <a:spcAft>
                <a:spcPts val="600"/>
              </a:spcAft>
              <a:buFont typeface="Arial" panose="020B0604020202020204" pitchFamily="34" charset="0"/>
              <a:buChar char="•"/>
            </a:pPr>
            <a:r>
              <a:rPr lang="en-US" sz="2800" dirty="0"/>
              <a:t>Scott Sanford (R-McKinney)</a:t>
            </a:r>
          </a:p>
          <a:p>
            <a:pPr marL="342900" indent="-342900" fontAlgn="base">
              <a:spcAft>
                <a:spcPts val="600"/>
              </a:spcAft>
              <a:buFont typeface="Arial" panose="020B0604020202020204" pitchFamily="34" charset="0"/>
              <a:buChar char="•"/>
            </a:pPr>
            <a:r>
              <a:rPr lang="en-US" sz="2800" dirty="0"/>
              <a:t>John Turner (D-Dallas) </a:t>
            </a:r>
          </a:p>
          <a:p>
            <a:pPr marL="342900" indent="-342900" fontAlgn="base">
              <a:spcAft>
                <a:spcPts val="600"/>
              </a:spcAft>
              <a:buFont typeface="Arial" panose="020B0604020202020204" pitchFamily="34" charset="0"/>
              <a:buChar char="•"/>
            </a:pPr>
            <a:r>
              <a:rPr lang="en-US" sz="2800" dirty="0"/>
              <a:t>Leo Pacheco (D-San Antonio)</a:t>
            </a:r>
          </a:p>
          <a:p>
            <a:pPr marL="342900" indent="-342900" fontAlgn="base">
              <a:spcAft>
                <a:spcPts val="600"/>
              </a:spcAft>
              <a:buFont typeface="Arial" panose="020B0604020202020204" pitchFamily="34" charset="0"/>
              <a:buChar char="•"/>
            </a:pPr>
            <a:r>
              <a:rPr lang="en-US" sz="2800" dirty="0"/>
              <a:t>Jake </a:t>
            </a:r>
            <a:r>
              <a:rPr lang="en-US" sz="2800" dirty="0" err="1"/>
              <a:t>Ellzey</a:t>
            </a:r>
            <a:r>
              <a:rPr lang="en-US" sz="2800" dirty="0"/>
              <a:t> (R-Waxahachie) </a:t>
            </a:r>
            <a:endParaRPr lang="en-US" sz="2800" dirty="0" smtClean="0"/>
          </a:p>
          <a:p>
            <a:pPr marL="342900" indent="-342900" fontAlgn="base">
              <a:spcAft>
                <a:spcPts val="600"/>
              </a:spcAft>
              <a:buFont typeface="Arial" panose="020B0604020202020204" pitchFamily="34" charset="0"/>
              <a:buChar char="•"/>
            </a:pPr>
            <a:r>
              <a:rPr lang="en-US" sz="2800" b="1" dirty="0" smtClean="0"/>
              <a:t>Joe </a:t>
            </a:r>
            <a:r>
              <a:rPr lang="en-US" sz="2800" b="1" dirty="0" err="1" smtClean="0"/>
              <a:t>Deshotel</a:t>
            </a:r>
            <a:r>
              <a:rPr lang="en-US" sz="2800" b="1" dirty="0" smtClean="0"/>
              <a:t> (D-Beaumont)</a:t>
            </a:r>
            <a:endParaRPr lang="en-US" sz="2800" b="1" dirty="0"/>
          </a:p>
          <a:p>
            <a:pPr>
              <a:spcAft>
                <a:spcPts val="600"/>
              </a:spcAft>
            </a:pPr>
            <a:endParaRPr lang="en-US" dirty="0"/>
          </a:p>
        </p:txBody>
      </p:sp>
    </p:spTree>
    <p:extLst>
      <p:ext uri="{BB962C8B-B14F-4D97-AF65-F5344CB8AC3E}">
        <p14:creationId xmlns:p14="http://schemas.microsoft.com/office/powerpoint/2010/main" val="24063734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738"/>
          <a:stretch/>
        </p:blipFill>
        <p:spPr>
          <a:xfrm>
            <a:off x="0" y="0"/>
            <a:ext cx="4989444" cy="10096500"/>
          </a:xfrm>
          <a:prstGeom prst="rect">
            <a:avLst/>
          </a:prstGeom>
        </p:spPr>
      </p:pic>
      <p:grpSp>
        <p:nvGrpSpPr>
          <p:cNvPr id="347" name="Google Shape;347;p52"/>
          <p:cNvGrpSpPr/>
          <p:nvPr/>
        </p:nvGrpSpPr>
        <p:grpSpPr>
          <a:xfrm>
            <a:off x="1600200" y="345558"/>
            <a:ext cx="83820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a:p>
          </p:txBody>
        </p:sp>
        <p:sp>
          <p:nvSpPr>
            <p:cNvPr id="349" name="Google Shape;349;p52"/>
            <p:cNvSpPr txBox="1"/>
            <p:nvPr/>
          </p:nvSpPr>
          <p:spPr>
            <a:xfrm>
              <a:off x="1" y="272023"/>
              <a:ext cx="4905565" cy="1773802"/>
            </a:xfrm>
            <a:prstGeom prst="rect">
              <a:avLst/>
            </a:prstGeom>
            <a:grpFill/>
            <a:ln>
              <a:noFill/>
            </a:ln>
          </p:spPr>
          <p:txBody>
            <a:bodyPr spcFirstLastPara="1" wrap="square" lIns="0" tIns="0" rIns="0" bIns="0" anchor="t" anchorCtr="0">
              <a:spAutoFit/>
            </a:bodyPr>
            <a:lstStyle/>
            <a:p>
              <a:pPr algn="ctr">
                <a:lnSpc>
                  <a:spcPct val="120000"/>
                </a:lnSpc>
              </a:pPr>
              <a:r>
                <a:rPr lang="en-US" sz="5700" b="1" dirty="0" smtClean="0">
                  <a:solidFill>
                    <a:srgbClr val="FFFFFF"/>
                  </a:solidFill>
                </a:rPr>
                <a:t>What to Expect in the 88th</a:t>
              </a:r>
              <a:endParaRPr sz="1950" b="1" dirty="0"/>
            </a:p>
          </p:txBody>
        </p:sp>
      </p:grpSp>
      <p:grpSp>
        <p:nvGrpSpPr>
          <p:cNvPr id="350" name="Google Shape;350;p52"/>
          <p:cNvGrpSpPr/>
          <p:nvPr/>
        </p:nvGrpSpPr>
        <p:grpSpPr>
          <a:xfrm>
            <a:off x="5486400" y="2749908"/>
            <a:ext cx="10315963" cy="6186685"/>
            <a:chOff x="109261" y="652780"/>
            <a:chExt cx="6848655" cy="6232516"/>
          </a:xfrm>
        </p:grpSpPr>
        <p:sp>
          <p:nvSpPr>
            <p:cNvPr id="353" name="Google Shape;353;p52"/>
            <p:cNvSpPr txBox="1"/>
            <p:nvPr/>
          </p:nvSpPr>
          <p:spPr>
            <a:xfrm>
              <a:off x="109261" y="652780"/>
              <a:ext cx="5665895" cy="1240226"/>
            </a:xfrm>
            <a:prstGeom prst="rect">
              <a:avLst/>
            </a:prstGeom>
            <a:noFill/>
            <a:ln>
              <a:noFill/>
            </a:ln>
          </p:spPr>
          <p:txBody>
            <a:bodyPr spcFirstLastPara="1" wrap="square" lIns="0" tIns="0" rIns="0" bIns="0" anchor="t" anchorCtr="0">
              <a:spAutoFit/>
            </a:bodyPr>
            <a:lstStyle/>
            <a:p>
              <a:r>
                <a:rPr lang="en-US" sz="4000" b="1" dirty="0" smtClean="0">
                  <a:solidFill>
                    <a:srgbClr val="1B75BC"/>
                  </a:solidFill>
                </a:rPr>
                <a:t>THE MORE THINGS CHANGE, </a:t>
              </a:r>
            </a:p>
            <a:p>
              <a:r>
                <a:rPr lang="en-US" sz="4000" b="1" dirty="0" smtClean="0">
                  <a:solidFill>
                    <a:srgbClr val="1B75BC"/>
                  </a:solidFill>
                </a:rPr>
                <a:t>THE MORE THEY STAY THE SAME…</a:t>
              </a:r>
              <a:endParaRPr sz="2800" b="1" dirty="0">
                <a:solidFill>
                  <a:srgbClr val="1B75BC"/>
                </a:solidFill>
              </a:endParaRPr>
            </a:p>
          </p:txBody>
        </p:sp>
        <p:sp>
          <p:nvSpPr>
            <p:cNvPr id="354" name="Google Shape;354;p52"/>
            <p:cNvSpPr txBox="1"/>
            <p:nvPr/>
          </p:nvSpPr>
          <p:spPr>
            <a:xfrm>
              <a:off x="109261" y="2296459"/>
              <a:ext cx="6848655" cy="4588837"/>
            </a:xfrm>
            <a:prstGeom prst="rect">
              <a:avLst/>
            </a:prstGeom>
            <a:noFill/>
            <a:ln>
              <a:noFill/>
            </a:ln>
          </p:spPr>
          <p:txBody>
            <a:bodyPr spcFirstLastPara="1" wrap="square" lIns="0" tIns="0" rIns="0" bIns="0" anchor="t" anchorCtr="0">
              <a:spAutoFit/>
            </a:bodyPr>
            <a:lstStyle/>
            <a:p>
              <a:pPr marL="342900" indent="-342900" fontAlgn="base">
                <a:spcBef>
                  <a:spcPts val="1200"/>
                </a:spcBef>
                <a:spcAft>
                  <a:spcPts val="1200"/>
                </a:spcAft>
                <a:buFont typeface="Arial" panose="020B0604020202020204" pitchFamily="34" charset="0"/>
                <a:buChar char="•"/>
              </a:pPr>
              <a:r>
                <a:rPr lang="en-US" sz="3600" dirty="0" smtClean="0"/>
                <a:t>Despite high rate of turnover, don’t expect much to change</a:t>
              </a:r>
            </a:p>
            <a:p>
              <a:pPr marL="342900" indent="-342900" fontAlgn="base">
                <a:spcBef>
                  <a:spcPts val="1200"/>
                </a:spcBef>
                <a:spcAft>
                  <a:spcPts val="1200"/>
                </a:spcAft>
                <a:buFont typeface="Arial" panose="020B0604020202020204" pitchFamily="34" charset="0"/>
                <a:buChar char="•"/>
              </a:pPr>
              <a:r>
                <a:rPr lang="en-US" sz="3600" dirty="0" smtClean="0"/>
                <a:t>Maps drawn to ensure Republican control in both chambers</a:t>
              </a:r>
            </a:p>
            <a:p>
              <a:pPr marL="342900" indent="-342900" fontAlgn="base">
                <a:spcBef>
                  <a:spcPts val="1200"/>
                </a:spcBef>
                <a:spcAft>
                  <a:spcPts val="1200"/>
                </a:spcAft>
                <a:buFont typeface="Arial" panose="020B0604020202020204" pitchFamily="34" charset="0"/>
                <a:buChar char="•"/>
              </a:pPr>
              <a:r>
                <a:rPr lang="en-US" sz="3600" dirty="0" smtClean="0"/>
                <a:t>New priorities will determine the road map</a:t>
              </a:r>
            </a:p>
            <a:p>
              <a:pPr marL="342900" indent="-342900" fontAlgn="base">
                <a:spcBef>
                  <a:spcPts val="1200"/>
                </a:spcBef>
                <a:spcAft>
                  <a:spcPts val="1200"/>
                </a:spcAft>
                <a:buFont typeface="Arial" panose="020B0604020202020204" pitchFamily="34" charset="0"/>
                <a:buChar char="•"/>
              </a:pPr>
              <a:endParaRPr lang="en-US" sz="3600" dirty="0"/>
            </a:p>
          </p:txBody>
        </p:sp>
      </p:grpSp>
    </p:spTree>
    <p:extLst>
      <p:ext uri="{BB962C8B-B14F-4D97-AF65-F5344CB8AC3E}">
        <p14:creationId xmlns:p14="http://schemas.microsoft.com/office/powerpoint/2010/main" val="16936490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738"/>
          <a:stretch/>
        </p:blipFill>
        <p:spPr>
          <a:xfrm>
            <a:off x="0" y="0"/>
            <a:ext cx="4989444" cy="10096500"/>
          </a:xfrm>
          <a:prstGeom prst="rect">
            <a:avLst/>
          </a:prstGeom>
        </p:spPr>
      </p:pic>
      <p:grpSp>
        <p:nvGrpSpPr>
          <p:cNvPr id="347" name="Google Shape;347;p52"/>
          <p:cNvGrpSpPr/>
          <p:nvPr/>
        </p:nvGrpSpPr>
        <p:grpSpPr>
          <a:xfrm>
            <a:off x="1600200" y="345558"/>
            <a:ext cx="83820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a:p>
          </p:txBody>
        </p:sp>
        <p:sp>
          <p:nvSpPr>
            <p:cNvPr id="349" name="Google Shape;349;p52"/>
            <p:cNvSpPr txBox="1"/>
            <p:nvPr/>
          </p:nvSpPr>
          <p:spPr>
            <a:xfrm>
              <a:off x="1" y="272023"/>
              <a:ext cx="4905565" cy="1773802"/>
            </a:xfrm>
            <a:prstGeom prst="rect">
              <a:avLst/>
            </a:prstGeom>
            <a:grpFill/>
            <a:ln>
              <a:noFill/>
            </a:ln>
          </p:spPr>
          <p:txBody>
            <a:bodyPr spcFirstLastPara="1" wrap="square" lIns="0" tIns="0" rIns="0" bIns="0" anchor="t" anchorCtr="0">
              <a:spAutoFit/>
            </a:bodyPr>
            <a:lstStyle/>
            <a:p>
              <a:pPr algn="ctr">
                <a:lnSpc>
                  <a:spcPct val="120000"/>
                </a:lnSpc>
              </a:pPr>
              <a:r>
                <a:rPr lang="en-US" sz="5700" b="1" dirty="0" smtClean="0">
                  <a:solidFill>
                    <a:srgbClr val="FFFFFF"/>
                  </a:solidFill>
                </a:rPr>
                <a:t>What to Expect in the 88th</a:t>
              </a:r>
              <a:endParaRPr sz="1950" b="1" dirty="0"/>
            </a:p>
          </p:txBody>
        </p:sp>
      </p:grpSp>
      <p:grpSp>
        <p:nvGrpSpPr>
          <p:cNvPr id="350" name="Google Shape;350;p52"/>
          <p:cNvGrpSpPr/>
          <p:nvPr/>
        </p:nvGrpSpPr>
        <p:grpSpPr>
          <a:xfrm>
            <a:off x="5486400" y="2749908"/>
            <a:ext cx="10323443" cy="4067533"/>
            <a:chOff x="109261" y="652780"/>
            <a:chExt cx="6853621" cy="4097665"/>
          </a:xfrm>
        </p:grpSpPr>
        <p:sp>
          <p:nvSpPr>
            <p:cNvPr id="353" name="Google Shape;353;p52"/>
            <p:cNvSpPr txBox="1"/>
            <p:nvPr/>
          </p:nvSpPr>
          <p:spPr>
            <a:xfrm>
              <a:off x="109261" y="652780"/>
              <a:ext cx="6339600" cy="874360"/>
            </a:xfrm>
            <a:prstGeom prst="rect">
              <a:avLst/>
            </a:prstGeom>
            <a:noFill/>
            <a:ln>
              <a:noFill/>
            </a:ln>
          </p:spPr>
          <p:txBody>
            <a:bodyPr spcFirstLastPara="1" wrap="square" lIns="0" tIns="0" rIns="0" bIns="0" anchor="t" anchorCtr="0">
              <a:spAutoFit/>
            </a:bodyPr>
            <a:lstStyle/>
            <a:p>
              <a:pPr>
                <a:lnSpc>
                  <a:spcPct val="141036"/>
                </a:lnSpc>
              </a:pPr>
              <a:r>
                <a:rPr lang="en-US" sz="4000" b="1" dirty="0" smtClean="0">
                  <a:solidFill>
                    <a:srgbClr val="1B75BC"/>
                  </a:solidFill>
                </a:rPr>
                <a:t>TEMPTATION OF STATE CONTROL</a:t>
              </a:r>
              <a:endParaRPr sz="2800" b="1" dirty="0">
                <a:solidFill>
                  <a:srgbClr val="1B75BC"/>
                </a:solidFill>
              </a:endParaRPr>
            </a:p>
          </p:txBody>
        </p:sp>
        <p:sp>
          <p:nvSpPr>
            <p:cNvPr id="354" name="Google Shape;354;p52"/>
            <p:cNvSpPr txBox="1"/>
            <p:nvPr/>
          </p:nvSpPr>
          <p:spPr>
            <a:xfrm>
              <a:off x="114227" y="1587868"/>
              <a:ext cx="6848655" cy="3162577"/>
            </a:xfrm>
            <a:prstGeom prst="rect">
              <a:avLst/>
            </a:prstGeom>
            <a:noFill/>
            <a:ln>
              <a:noFill/>
            </a:ln>
          </p:spPr>
          <p:txBody>
            <a:bodyPr spcFirstLastPara="1" wrap="square" lIns="0" tIns="0" rIns="0" bIns="0" anchor="t" anchorCtr="0">
              <a:spAutoFit/>
            </a:bodyPr>
            <a:lstStyle/>
            <a:p>
              <a:pPr marL="342900" indent="-342900" fontAlgn="base">
                <a:spcBef>
                  <a:spcPts val="1200"/>
                </a:spcBef>
                <a:spcAft>
                  <a:spcPts val="1200"/>
                </a:spcAft>
                <a:buFont typeface="Arial" panose="020B0604020202020204" pitchFamily="34" charset="0"/>
                <a:buChar char="•"/>
              </a:pPr>
              <a:r>
                <a:rPr lang="en-US" sz="3600" dirty="0" smtClean="0"/>
                <a:t>Republican leaders no longer champion local control</a:t>
              </a:r>
            </a:p>
            <a:p>
              <a:pPr marL="342900" indent="-342900" fontAlgn="base">
                <a:spcBef>
                  <a:spcPts val="1200"/>
                </a:spcBef>
                <a:spcAft>
                  <a:spcPts val="1200"/>
                </a:spcAft>
                <a:buFont typeface="Arial" panose="020B0604020202020204" pitchFamily="34" charset="0"/>
                <a:buChar char="•"/>
              </a:pPr>
              <a:r>
                <a:rPr lang="en-US" sz="3600" dirty="0" smtClean="0"/>
                <a:t>Trust is gone</a:t>
              </a:r>
            </a:p>
            <a:p>
              <a:pPr marL="342900" indent="-342900" fontAlgn="base">
                <a:spcBef>
                  <a:spcPts val="1200"/>
                </a:spcBef>
                <a:spcAft>
                  <a:spcPts val="1200"/>
                </a:spcAft>
                <a:buFont typeface="Arial" panose="020B0604020202020204" pitchFamily="34" charset="0"/>
                <a:buChar char="•"/>
              </a:pPr>
              <a:r>
                <a:rPr lang="en-US" sz="3600" dirty="0" smtClean="0"/>
                <a:t>Local government limitations, yet increased focus on empowering parental decisions</a:t>
              </a:r>
              <a:endParaRPr lang="en-US" sz="3600" dirty="0"/>
            </a:p>
          </p:txBody>
        </p:sp>
      </p:grpSp>
    </p:spTree>
    <p:extLst>
      <p:ext uri="{BB962C8B-B14F-4D97-AF65-F5344CB8AC3E}">
        <p14:creationId xmlns:p14="http://schemas.microsoft.com/office/powerpoint/2010/main" val="9785439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738"/>
          <a:stretch/>
        </p:blipFill>
        <p:spPr>
          <a:xfrm>
            <a:off x="0" y="0"/>
            <a:ext cx="4989444" cy="10096500"/>
          </a:xfrm>
          <a:prstGeom prst="rect">
            <a:avLst/>
          </a:prstGeom>
        </p:spPr>
      </p:pic>
      <p:grpSp>
        <p:nvGrpSpPr>
          <p:cNvPr id="347" name="Google Shape;347;p52"/>
          <p:cNvGrpSpPr/>
          <p:nvPr/>
        </p:nvGrpSpPr>
        <p:grpSpPr>
          <a:xfrm>
            <a:off x="1600200" y="345558"/>
            <a:ext cx="83820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a:p>
          </p:txBody>
        </p:sp>
        <p:sp>
          <p:nvSpPr>
            <p:cNvPr id="349" name="Google Shape;349;p52"/>
            <p:cNvSpPr txBox="1"/>
            <p:nvPr/>
          </p:nvSpPr>
          <p:spPr>
            <a:xfrm>
              <a:off x="1" y="272023"/>
              <a:ext cx="4905565" cy="1773802"/>
            </a:xfrm>
            <a:prstGeom prst="rect">
              <a:avLst/>
            </a:prstGeom>
            <a:grpFill/>
            <a:ln>
              <a:noFill/>
            </a:ln>
          </p:spPr>
          <p:txBody>
            <a:bodyPr spcFirstLastPara="1" wrap="square" lIns="0" tIns="0" rIns="0" bIns="0" anchor="t" anchorCtr="0">
              <a:spAutoFit/>
            </a:bodyPr>
            <a:lstStyle/>
            <a:p>
              <a:pPr algn="ctr">
                <a:lnSpc>
                  <a:spcPct val="120000"/>
                </a:lnSpc>
              </a:pPr>
              <a:r>
                <a:rPr lang="en-US" sz="5700" b="1" dirty="0" smtClean="0">
                  <a:solidFill>
                    <a:srgbClr val="FFFFFF"/>
                  </a:solidFill>
                </a:rPr>
                <a:t>What to Expect in the 88th</a:t>
              </a:r>
              <a:endParaRPr sz="1950" b="1" dirty="0"/>
            </a:p>
          </p:txBody>
        </p:sp>
      </p:grpSp>
      <p:grpSp>
        <p:nvGrpSpPr>
          <p:cNvPr id="350" name="Google Shape;350;p52"/>
          <p:cNvGrpSpPr/>
          <p:nvPr/>
        </p:nvGrpSpPr>
        <p:grpSpPr>
          <a:xfrm>
            <a:off x="5486400" y="2749908"/>
            <a:ext cx="10323443" cy="4621531"/>
            <a:chOff x="109261" y="652780"/>
            <a:chExt cx="6853621" cy="4655767"/>
          </a:xfrm>
        </p:grpSpPr>
        <p:sp>
          <p:nvSpPr>
            <p:cNvPr id="353" name="Google Shape;353;p52"/>
            <p:cNvSpPr txBox="1"/>
            <p:nvPr/>
          </p:nvSpPr>
          <p:spPr>
            <a:xfrm>
              <a:off x="109261" y="652780"/>
              <a:ext cx="6339600" cy="874359"/>
            </a:xfrm>
            <a:prstGeom prst="rect">
              <a:avLst/>
            </a:prstGeom>
            <a:noFill/>
            <a:ln>
              <a:noFill/>
            </a:ln>
          </p:spPr>
          <p:txBody>
            <a:bodyPr spcFirstLastPara="1" wrap="square" lIns="0" tIns="0" rIns="0" bIns="0" anchor="t" anchorCtr="0">
              <a:spAutoFit/>
            </a:bodyPr>
            <a:lstStyle/>
            <a:p>
              <a:pPr>
                <a:lnSpc>
                  <a:spcPct val="141036"/>
                </a:lnSpc>
              </a:pPr>
              <a:r>
                <a:rPr lang="en-US" sz="4000" b="1" dirty="0" smtClean="0">
                  <a:solidFill>
                    <a:srgbClr val="1B75BC"/>
                  </a:solidFill>
                </a:rPr>
                <a:t>ECONOMIC DEVELOPMENT INCENTIVES</a:t>
              </a:r>
              <a:endParaRPr sz="2800" b="1" dirty="0">
                <a:solidFill>
                  <a:srgbClr val="1B75BC"/>
                </a:solidFill>
              </a:endParaRPr>
            </a:p>
          </p:txBody>
        </p:sp>
        <p:sp>
          <p:nvSpPr>
            <p:cNvPr id="354" name="Google Shape;354;p52"/>
            <p:cNvSpPr txBox="1"/>
            <p:nvPr/>
          </p:nvSpPr>
          <p:spPr>
            <a:xfrm>
              <a:off x="114227" y="1587868"/>
              <a:ext cx="6848655" cy="3720679"/>
            </a:xfrm>
            <a:prstGeom prst="rect">
              <a:avLst/>
            </a:prstGeom>
            <a:noFill/>
            <a:ln>
              <a:noFill/>
            </a:ln>
          </p:spPr>
          <p:txBody>
            <a:bodyPr spcFirstLastPara="1" wrap="square" lIns="0" tIns="0" rIns="0" bIns="0" anchor="t" anchorCtr="0">
              <a:spAutoFit/>
            </a:bodyPr>
            <a:lstStyle/>
            <a:p>
              <a:pPr marL="342900" indent="-342900" fontAlgn="base">
                <a:spcBef>
                  <a:spcPts val="1200"/>
                </a:spcBef>
                <a:spcAft>
                  <a:spcPts val="1200"/>
                </a:spcAft>
                <a:buFont typeface="Arial" panose="020B0604020202020204" pitchFamily="34" charset="0"/>
                <a:buChar char="•"/>
              </a:pPr>
              <a:r>
                <a:rPr lang="en-US" sz="3600" dirty="0" smtClean="0"/>
                <a:t>Chapter 313 was not renewed during the 87</a:t>
              </a:r>
              <a:r>
                <a:rPr lang="en-US" sz="3600" baseline="30000" dirty="0" smtClean="0"/>
                <a:t>th</a:t>
              </a:r>
              <a:r>
                <a:rPr lang="en-US" sz="3600" dirty="0" smtClean="0"/>
                <a:t> Legislative Session; will expire </a:t>
              </a:r>
              <a:r>
                <a:rPr lang="en-US" sz="3600" dirty="0"/>
                <a:t>December 31, </a:t>
              </a:r>
              <a:r>
                <a:rPr lang="en-US" sz="3600" dirty="0" smtClean="0"/>
                <a:t>2022.</a:t>
              </a:r>
            </a:p>
            <a:p>
              <a:pPr marL="342900" indent="-342900" fontAlgn="base">
                <a:spcBef>
                  <a:spcPts val="1200"/>
                </a:spcBef>
                <a:spcAft>
                  <a:spcPts val="1200"/>
                </a:spcAft>
                <a:buFont typeface="Arial" panose="020B0604020202020204" pitchFamily="34" charset="0"/>
                <a:buChar char="•"/>
              </a:pPr>
              <a:r>
                <a:rPr lang="en-US" sz="3600" dirty="0" smtClean="0"/>
                <a:t>Attempt to address in third special session fizzled.</a:t>
              </a:r>
            </a:p>
            <a:p>
              <a:pPr marL="342900" indent="-342900" fontAlgn="base">
                <a:spcBef>
                  <a:spcPts val="1200"/>
                </a:spcBef>
                <a:spcAft>
                  <a:spcPts val="1200"/>
                </a:spcAft>
                <a:buFont typeface="Arial" panose="020B0604020202020204" pitchFamily="34" charset="0"/>
                <a:buChar char="•"/>
              </a:pPr>
              <a:r>
                <a:rPr lang="en-US" sz="3600" dirty="0" smtClean="0"/>
                <a:t>Incentives will likely be on the table in 2023, but are not likely to be as advantageous to schools.</a:t>
              </a:r>
              <a:endParaRPr lang="en-US" sz="3600" dirty="0"/>
            </a:p>
          </p:txBody>
        </p:sp>
      </p:grpSp>
    </p:spTree>
    <p:extLst>
      <p:ext uri="{BB962C8B-B14F-4D97-AF65-F5344CB8AC3E}">
        <p14:creationId xmlns:p14="http://schemas.microsoft.com/office/powerpoint/2010/main" val="25900335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738"/>
          <a:stretch/>
        </p:blipFill>
        <p:spPr>
          <a:xfrm>
            <a:off x="0" y="1657"/>
            <a:ext cx="4989444" cy="10071652"/>
          </a:xfrm>
          <a:prstGeom prst="rect">
            <a:avLst/>
          </a:prstGeom>
        </p:spPr>
      </p:pic>
      <p:grpSp>
        <p:nvGrpSpPr>
          <p:cNvPr id="347" name="Google Shape;347;p52"/>
          <p:cNvGrpSpPr/>
          <p:nvPr/>
        </p:nvGrpSpPr>
        <p:grpSpPr>
          <a:xfrm>
            <a:off x="1600200" y="345558"/>
            <a:ext cx="83820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a:p>
          </p:txBody>
        </p:sp>
        <p:sp>
          <p:nvSpPr>
            <p:cNvPr id="349" name="Google Shape;349;p52"/>
            <p:cNvSpPr txBox="1"/>
            <p:nvPr/>
          </p:nvSpPr>
          <p:spPr>
            <a:xfrm>
              <a:off x="1" y="272023"/>
              <a:ext cx="4905565" cy="1773802"/>
            </a:xfrm>
            <a:prstGeom prst="rect">
              <a:avLst/>
            </a:prstGeom>
            <a:grpFill/>
            <a:ln>
              <a:noFill/>
            </a:ln>
          </p:spPr>
          <p:txBody>
            <a:bodyPr spcFirstLastPara="1" wrap="square" lIns="0" tIns="0" rIns="0" bIns="0" anchor="t" anchorCtr="0">
              <a:spAutoFit/>
            </a:bodyPr>
            <a:lstStyle/>
            <a:p>
              <a:pPr algn="ctr">
                <a:lnSpc>
                  <a:spcPct val="120000"/>
                </a:lnSpc>
              </a:pPr>
              <a:r>
                <a:rPr lang="en-US" sz="5700" b="1" dirty="0" smtClean="0">
                  <a:solidFill>
                    <a:srgbClr val="FFFFFF"/>
                  </a:solidFill>
                </a:rPr>
                <a:t>What to Expect in the 88th</a:t>
              </a:r>
              <a:endParaRPr sz="1950" b="1" dirty="0"/>
            </a:p>
          </p:txBody>
        </p:sp>
      </p:grpSp>
      <p:grpSp>
        <p:nvGrpSpPr>
          <p:cNvPr id="350" name="Google Shape;350;p52"/>
          <p:cNvGrpSpPr/>
          <p:nvPr/>
        </p:nvGrpSpPr>
        <p:grpSpPr>
          <a:xfrm>
            <a:off x="5473148" y="3817123"/>
            <a:ext cx="10329215" cy="5882078"/>
            <a:chOff x="100463" y="1727901"/>
            <a:chExt cx="6857453" cy="5925652"/>
          </a:xfrm>
        </p:grpSpPr>
        <p:sp>
          <p:nvSpPr>
            <p:cNvPr id="353" name="Google Shape;353;p52"/>
            <p:cNvSpPr txBox="1"/>
            <p:nvPr/>
          </p:nvSpPr>
          <p:spPr>
            <a:xfrm>
              <a:off x="100463" y="1727901"/>
              <a:ext cx="6339600" cy="874360"/>
            </a:xfrm>
            <a:prstGeom prst="rect">
              <a:avLst/>
            </a:prstGeom>
            <a:noFill/>
            <a:ln>
              <a:noFill/>
            </a:ln>
          </p:spPr>
          <p:txBody>
            <a:bodyPr spcFirstLastPara="1" wrap="square" lIns="0" tIns="0" rIns="0" bIns="0" anchor="t" anchorCtr="0">
              <a:spAutoFit/>
            </a:bodyPr>
            <a:lstStyle/>
            <a:p>
              <a:pPr>
                <a:lnSpc>
                  <a:spcPct val="141036"/>
                </a:lnSpc>
              </a:pPr>
              <a:r>
                <a:rPr lang="en-US" sz="4000" b="1" dirty="0" smtClean="0">
                  <a:solidFill>
                    <a:srgbClr val="1B75BC"/>
                  </a:solidFill>
                </a:rPr>
                <a:t>FUND BALANCES</a:t>
              </a:r>
              <a:endParaRPr sz="2800" b="1" dirty="0">
                <a:solidFill>
                  <a:srgbClr val="1B75BC"/>
                </a:solidFill>
              </a:endParaRPr>
            </a:p>
          </p:txBody>
        </p:sp>
        <p:sp>
          <p:nvSpPr>
            <p:cNvPr id="354" name="Google Shape;354;p52"/>
            <p:cNvSpPr txBox="1"/>
            <p:nvPr/>
          </p:nvSpPr>
          <p:spPr>
            <a:xfrm>
              <a:off x="109261" y="2754659"/>
              <a:ext cx="6848655" cy="4898894"/>
            </a:xfrm>
            <a:prstGeom prst="rect">
              <a:avLst/>
            </a:prstGeom>
            <a:noFill/>
            <a:ln>
              <a:noFill/>
            </a:ln>
          </p:spPr>
          <p:txBody>
            <a:bodyPr spcFirstLastPara="1" wrap="square" lIns="0" tIns="0" rIns="0" bIns="0" anchor="t" anchorCtr="0">
              <a:spAutoFit/>
            </a:bodyPr>
            <a:lstStyle/>
            <a:p>
              <a:pPr marL="342900" indent="-342900" fontAlgn="base">
                <a:spcBef>
                  <a:spcPts val="1200"/>
                </a:spcBef>
                <a:spcAft>
                  <a:spcPts val="1200"/>
                </a:spcAft>
                <a:buFont typeface="Arial" panose="020B0604020202020204" pitchFamily="34" charset="0"/>
                <a:buChar char="•"/>
              </a:pPr>
              <a:r>
                <a:rPr lang="en-US" sz="3600" dirty="0" smtClean="0"/>
                <a:t>Champion for fund balance reforms is retiring, but concerns remain</a:t>
              </a:r>
            </a:p>
            <a:p>
              <a:pPr marL="342900" indent="-342900" fontAlgn="base">
                <a:spcBef>
                  <a:spcPts val="1200"/>
                </a:spcBef>
                <a:spcAft>
                  <a:spcPts val="1200"/>
                </a:spcAft>
                <a:buFont typeface="Arial" panose="020B0604020202020204" pitchFamily="34" charset="0"/>
                <a:buChar char="•"/>
              </a:pPr>
              <a:r>
                <a:rPr lang="en-US" sz="3600" dirty="0" smtClean="0"/>
                <a:t>Assign and designate what you can</a:t>
              </a:r>
            </a:p>
            <a:p>
              <a:pPr marL="342900" indent="-342900" fontAlgn="base">
                <a:spcBef>
                  <a:spcPts val="1200"/>
                </a:spcBef>
                <a:spcAft>
                  <a:spcPts val="1200"/>
                </a:spcAft>
                <a:buFont typeface="Arial" panose="020B0604020202020204" pitchFamily="34" charset="0"/>
                <a:buChar char="•"/>
              </a:pPr>
              <a:r>
                <a:rPr lang="en-US" sz="3600" dirty="0" smtClean="0"/>
                <a:t>Make strategic choices with ESSER dollars</a:t>
              </a:r>
            </a:p>
            <a:p>
              <a:pPr fontAlgn="base">
                <a:spcBef>
                  <a:spcPts val="1200"/>
                </a:spcBef>
                <a:spcAft>
                  <a:spcPts val="1200"/>
                </a:spcAft>
              </a:pPr>
              <a:r>
                <a:rPr lang="en-US" sz="3600" dirty="0" smtClean="0"/>
                <a:t> </a:t>
              </a:r>
            </a:p>
            <a:p>
              <a:pPr marL="342900" indent="-342900" fontAlgn="base">
                <a:spcBef>
                  <a:spcPts val="1200"/>
                </a:spcBef>
                <a:spcAft>
                  <a:spcPts val="1200"/>
                </a:spcAft>
                <a:buFont typeface="Arial" panose="020B0604020202020204" pitchFamily="34" charset="0"/>
                <a:buChar char="•"/>
              </a:pPr>
              <a:endParaRPr lang="en-US" sz="3600" dirty="0"/>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1283170"/>
            <a:ext cx="5134363" cy="3427187"/>
          </a:xfrm>
          <a:prstGeom prst="rect">
            <a:avLst/>
          </a:prstGeom>
        </p:spPr>
      </p:pic>
    </p:spTree>
    <p:extLst>
      <p:ext uri="{BB962C8B-B14F-4D97-AF65-F5344CB8AC3E}">
        <p14:creationId xmlns:p14="http://schemas.microsoft.com/office/powerpoint/2010/main" val="4027331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F3F4"/>
        </a:solidFill>
        <a:effectLst/>
      </p:bgPr>
    </p:bg>
    <p:spTree>
      <p:nvGrpSpPr>
        <p:cNvPr id="1" name=""/>
        <p:cNvGrpSpPr/>
        <p:nvPr/>
      </p:nvGrpSpPr>
      <p:grpSpPr>
        <a:xfrm>
          <a:off x="0" y="0"/>
          <a:ext cx="0" cy="0"/>
          <a:chOff x="0" y="0"/>
          <a:chExt cx="0" cy="0"/>
        </a:xfrm>
      </p:grpSpPr>
      <p:grpSp>
        <p:nvGrpSpPr>
          <p:cNvPr id="2" name="Group 2"/>
          <p:cNvGrpSpPr/>
          <p:nvPr/>
        </p:nvGrpSpPr>
        <p:grpSpPr>
          <a:xfrm>
            <a:off x="9862255" y="-114300"/>
            <a:ext cx="6208802" cy="10515600"/>
            <a:chOff x="0" y="0"/>
            <a:chExt cx="8278403" cy="14020800"/>
          </a:xfrm>
        </p:grpSpPr>
        <p:pic>
          <p:nvPicPr>
            <p:cNvPr id="3" name="Picture 3"/>
            <p:cNvPicPr>
              <a:picLocks noChangeAspect="1"/>
            </p:cNvPicPr>
            <p:nvPr/>
          </p:nvPicPr>
          <p:blipFill>
            <a:blip r:embed="rId3"/>
            <a:srcRect l="24485" r="24485"/>
            <a:stretch>
              <a:fillRect/>
            </a:stretch>
          </p:blipFill>
          <p:spPr>
            <a:xfrm>
              <a:off x="0" y="4834467"/>
              <a:ext cx="8278403" cy="9186333"/>
            </a:xfrm>
            <a:prstGeom prst="rect">
              <a:avLst/>
            </a:prstGeom>
          </p:spPr>
        </p:pic>
        <p:pic>
          <p:nvPicPr>
            <p:cNvPr id="4" name="Picture 4"/>
            <p:cNvPicPr>
              <a:picLocks noChangeAspect="1"/>
            </p:cNvPicPr>
            <p:nvPr/>
          </p:nvPicPr>
          <p:blipFill>
            <a:blip r:embed="rId4"/>
            <a:srcRect t="29193" b="29193"/>
            <a:stretch>
              <a:fillRect/>
            </a:stretch>
          </p:blipFill>
          <p:spPr>
            <a:xfrm>
              <a:off x="0" y="0"/>
              <a:ext cx="8278403"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596054"/>
            <a:ext cx="7576255" cy="5094892"/>
            <a:chOff x="0" y="0"/>
            <a:chExt cx="10101673" cy="6793189"/>
          </a:xfrm>
        </p:grpSpPr>
        <p:sp>
          <p:nvSpPr>
            <p:cNvPr id="7" name="TextBox 7"/>
            <p:cNvSpPr txBox="1"/>
            <p:nvPr/>
          </p:nvSpPr>
          <p:spPr>
            <a:xfrm>
              <a:off x="0" y="-142875"/>
              <a:ext cx="10101673" cy="3021542"/>
            </a:xfrm>
            <a:prstGeom prst="rect">
              <a:avLst/>
            </a:prstGeom>
          </p:spPr>
          <p:txBody>
            <a:bodyPr lIns="0" tIns="0" rIns="0" bIns="0" rtlCol="0" anchor="t">
              <a:spAutoFit/>
            </a:bodyPr>
            <a:lstStyle/>
            <a:p>
              <a:pPr>
                <a:lnSpc>
                  <a:spcPts val="8520"/>
                </a:lnSpc>
              </a:pPr>
              <a:r>
                <a:rPr lang="en-US" sz="7100" dirty="0">
                  <a:solidFill>
                    <a:srgbClr val="EFF3F4"/>
                  </a:solidFill>
                  <a:latin typeface="Ringside 2" panose="020B0604020202020204" charset="0"/>
                  <a:cs typeface="Ringside 2" panose="020B0604020202020204" charset="0"/>
                </a:rPr>
                <a:t>Second Called Special Session</a:t>
              </a:r>
            </a:p>
          </p:txBody>
        </p:sp>
        <p:sp>
          <p:nvSpPr>
            <p:cNvPr id="8" name="TextBox 8"/>
            <p:cNvSpPr txBox="1"/>
            <p:nvPr/>
          </p:nvSpPr>
          <p:spPr>
            <a:xfrm>
              <a:off x="0" y="3404931"/>
              <a:ext cx="9492077" cy="657225"/>
            </a:xfrm>
            <a:prstGeom prst="rect">
              <a:avLst/>
            </a:prstGeom>
          </p:spPr>
          <p:txBody>
            <a:bodyPr lIns="0" tIns="0" rIns="0" bIns="0" rtlCol="0" anchor="t">
              <a:spAutoFit/>
            </a:bodyPr>
            <a:lstStyle/>
            <a:p>
              <a:pPr>
                <a:lnSpc>
                  <a:spcPts val="3840"/>
                </a:lnSpc>
              </a:pPr>
              <a:endParaRPr dirty="0"/>
            </a:p>
          </p:txBody>
        </p:sp>
        <p:sp>
          <p:nvSpPr>
            <p:cNvPr id="9" name="TextBox 9"/>
            <p:cNvSpPr txBox="1"/>
            <p:nvPr/>
          </p:nvSpPr>
          <p:spPr>
            <a:xfrm>
              <a:off x="0" y="5995205"/>
              <a:ext cx="9492077" cy="797984"/>
            </a:xfrm>
            <a:prstGeom prst="rect">
              <a:avLst/>
            </a:prstGeom>
          </p:spPr>
          <p:txBody>
            <a:bodyPr lIns="0" tIns="0" rIns="0" bIns="0" rtlCol="0" anchor="t">
              <a:spAutoFit/>
            </a:bodyPr>
            <a:lstStyle/>
            <a:p>
              <a:pPr>
                <a:lnSpc>
                  <a:spcPts val="5249"/>
                </a:lnSpc>
              </a:pPr>
              <a:r>
                <a:rPr lang="en-US" sz="3499" spc="69" dirty="0">
                  <a:solidFill>
                    <a:srgbClr val="EFF3F4"/>
                  </a:solidFill>
                  <a:latin typeface="Poppins Light"/>
                </a:rPr>
                <a:t>August 7 - September 2</a:t>
              </a:r>
            </a:p>
          </p:txBody>
        </p:sp>
        <p:sp>
          <p:nvSpPr>
            <p:cNvPr id="10" name="AutoShape 10"/>
            <p:cNvSpPr/>
            <p:nvPr/>
          </p:nvSpPr>
          <p:spPr>
            <a:xfrm>
              <a:off x="0" y="4974167"/>
              <a:ext cx="1524000" cy="152400"/>
            </a:xfrm>
            <a:prstGeom prst="rect">
              <a:avLst/>
            </a:prstGeom>
            <a:solidFill>
              <a:srgbClr val="EFF3F4"/>
            </a:solidFill>
          </p:spPr>
        </p:sp>
      </p:grpSp>
      <p:sp>
        <p:nvSpPr>
          <p:cNvPr id="11" name="AutoShape 11"/>
          <p:cNvSpPr/>
          <p:nvPr/>
        </p:nvSpPr>
        <p:spPr>
          <a:xfrm>
            <a:off x="16293153" y="-1028700"/>
            <a:ext cx="1994847" cy="8942098"/>
          </a:xfrm>
          <a:prstGeom prst="rect">
            <a:avLst/>
          </a:prstGeom>
          <a:solidFill>
            <a:srgbClr val="1B75BC"/>
          </a:solidFill>
        </p:spPr>
      </p:sp>
      <p:pic>
        <p:nvPicPr>
          <p:cNvPr id="12" name="Picture 12"/>
          <p:cNvPicPr>
            <a:picLocks noChangeAspect="1"/>
          </p:cNvPicPr>
          <p:nvPr/>
        </p:nvPicPr>
        <p:blipFill>
          <a:blip r:embed="rId5"/>
          <a:srcRect/>
          <a:stretch>
            <a:fillRect/>
          </a:stretch>
        </p:blipFill>
        <p:spPr>
          <a:xfrm>
            <a:off x="16469772" y="8149460"/>
            <a:ext cx="1641609" cy="1909992"/>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D7963"/>
        </a:solidFill>
        <a:effectLst/>
      </p:bgPr>
    </p:bg>
    <p:spTree>
      <p:nvGrpSpPr>
        <p:cNvPr id="1" name=""/>
        <p:cNvGrpSpPr/>
        <p:nvPr/>
      </p:nvGrpSpPr>
      <p:grpSpPr>
        <a:xfrm>
          <a:off x="0" y="0"/>
          <a:ext cx="0" cy="0"/>
          <a:chOff x="0" y="0"/>
          <a:chExt cx="0" cy="0"/>
        </a:xfrm>
      </p:grpSpPr>
      <p:sp>
        <p:nvSpPr>
          <p:cNvPr id="2" name="TextBox 2"/>
          <p:cNvSpPr txBox="1"/>
          <p:nvPr/>
        </p:nvSpPr>
        <p:spPr>
          <a:xfrm>
            <a:off x="10504248" y="1019175"/>
            <a:ext cx="6755052" cy="3667125"/>
          </a:xfrm>
          <a:prstGeom prst="rect">
            <a:avLst/>
          </a:prstGeom>
        </p:spPr>
        <p:txBody>
          <a:bodyPr lIns="0" tIns="0" rIns="0" bIns="0" rtlCol="0" anchor="t">
            <a:spAutoFit/>
          </a:bodyPr>
          <a:lstStyle/>
          <a:p>
            <a:pPr marL="0" marR="0" lvl="0" indent="0" algn="r"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160" normalizeH="0" baseline="0" noProof="0" dirty="0">
                <a:ln>
                  <a:noFill/>
                </a:ln>
                <a:solidFill>
                  <a:srgbClr val="FFFFFF"/>
                </a:solidFill>
                <a:effectLst/>
                <a:uLnTx/>
                <a:uFillTx/>
                <a:latin typeface="Arial Black" panose="020B0A04020102020204" pitchFamily="34" charset="0"/>
                <a:ea typeface="+mn-ea"/>
                <a:cs typeface="+mn-cs"/>
              </a:rPr>
              <a:t>Robin Hood Recapture in </a:t>
            </a:r>
            <a:r>
              <a:rPr kumimoji="0" lang="en-US" sz="8000" b="0" i="0" u="none" strike="noStrike" kern="1200" cap="none" spc="160" normalizeH="0" baseline="0" noProof="0" dirty="0" smtClean="0">
                <a:ln>
                  <a:noFill/>
                </a:ln>
                <a:solidFill>
                  <a:srgbClr val="FFFFFF"/>
                </a:solidFill>
                <a:effectLst/>
                <a:uLnTx/>
                <a:uFillTx/>
                <a:latin typeface="Arial Black" panose="020B0A04020102020204" pitchFamily="34" charset="0"/>
                <a:ea typeface="+mn-ea"/>
                <a:cs typeface="+mn-cs"/>
              </a:rPr>
              <a:t>2021</a:t>
            </a:r>
            <a:endParaRPr kumimoji="0" lang="en-US" sz="8000" b="0" i="0" u="none" strike="noStrike" kern="1200" cap="none" spc="16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4" name="AutoShape 4"/>
          <p:cNvSpPr/>
          <p:nvPr/>
        </p:nvSpPr>
        <p:spPr>
          <a:xfrm>
            <a:off x="0" y="0"/>
            <a:ext cx="8846447" cy="10287000"/>
          </a:xfrm>
          <a:prstGeom prst="rect">
            <a:avLst/>
          </a:prstGeom>
          <a:solidFill>
            <a:srgbClr val="FFFFFF"/>
          </a:solidFill>
        </p:spPr>
      </p:sp>
      <p:pic>
        <p:nvPicPr>
          <p:cNvPr id="5" name="Picture 5"/>
          <p:cNvPicPr>
            <a:picLocks noChangeAspect="1"/>
          </p:cNvPicPr>
          <p:nvPr/>
        </p:nvPicPr>
        <p:blipFill>
          <a:blip r:embed="rId3"/>
          <a:srcRect r="5032" b="9900"/>
          <a:stretch>
            <a:fillRect/>
          </a:stretch>
        </p:blipFill>
        <p:spPr>
          <a:xfrm>
            <a:off x="0" y="0"/>
            <a:ext cx="10354889" cy="10287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3867" y="6971151"/>
            <a:ext cx="4535433" cy="1280163"/>
          </a:xfrm>
          <a:prstGeom prst="rect">
            <a:avLst/>
          </a:prstGeom>
        </p:spPr>
      </p:pic>
    </p:spTree>
    <p:extLst>
      <p:ext uri="{BB962C8B-B14F-4D97-AF65-F5344CB8AC3E}">
        <p14:creationId xmlns:p14="http://schemas.microsoft.com/office/powerpoint/2010/main" val="1912490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473837" y="0"/>
            <a:ext cx="15368067" cy="10287000"/>
          </a:xfrm>
          <a:prstGeom prst="rect">
            <a:avLst/>
          </a:prstGeom>
        </p:spPr>
      </p:pic>
      <p:sp>
        <p:nvSpPr>
          <p:cNvPr id="3" name="TextBox 3"/>
          <p:cNvSpPr txBox="1"/>
          <p:nvPr/>
        </p:nvSpPr>
        <p:spPr>
          <a:xfrm>
            <a:off x="1447800" y="900639"/>
            <a:ext cx="8132529" cy="2031325"/>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Formulas determine the size of the glass (district’s entitlement) based on:</a:t>
            </a:r>
          </a:p>
        </p:txBody>
      </p:sp>
      <p:sp>
        <p:nvSpPr>
          <p:cNvPr id="4" name="TextBox 4"/>
          <p:cNvSpPr txBox="1"/>
          <p:nvPr/>
        </p:nvSpPr>
        <p:spPr>
          <a:xfrm>
            <a:off x="1219200" y="3314700"/>
            <a:ext cx="8176134" cy="5109091"/>
          </a:xfrm>
          <a:prstGeom prst="rect">
            <a:avLst/>
          </a:prstGeom>
        </p:spPr>
        <p:txBody>
          <a:bodyPr wrap="square" lIns="0" tIns="0" rIns="0" bIns="0" rtlCol="0" anchor="t">
            <a:spAutoFit/>
          </a:bodyPr>
          <a:lstStyle/>
          <a:p>
            <a:pPr marL="682967" marR="0" lvl="1" indent="-341484" algn="l" defTabSz="914400" rtl="0" eaLnBrk="1" fontAlgn="auto" latinLnBrk="0" hangingPunct="1">
              <a:lnSpc>
                <a:spcPct val="100000"/>
              </a:lnSpc>
              <a:spcBef>
                <a:spcPts val="1200"/>
              </a:spcBef>
              <a:spcAft>
                <a:spcPts val="1200"/>
              </a:spcAft>
              <a:buClrTx/>
              <a:buSzTx/>
              <a:buFont typeface="Arial"/>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Basic </a:t>
            </a:r>
            <a:r>
              <a:rPr kumimoji="0" lang="en-US" sz="3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Allotment (per student)</a:t>
            </a:r>
            <a:endPar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82967" marR="0" lvl="1" indent="-341484" algn="l" defTabSz="914400" rtl="0" eaLnBrk="1" fontAlgn="auto" latinLnBrk="0" hangingPunct="1">
              <a:lnSpc>
                <a:spcPct val="100000"/>
              </a:lnSpc>
              <a:spcBef>
                <a:spcPts val="1200"/>
              </a:spcBef>
              <a:spcAft>
                <a:spcPts val="1200"/>
              </a:spcAft>
              <a:buClrTx/>
              <a:buSzTx/>
              <a:buFont typeface="Arial"/>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District characteristics</a:t>
            </a:r>
          </a:p>
          <a:p>
            <a:pPr marL="682967" marR="0" lvl="1" indent="-341484" algn="l" defTabSz="914400" rtl="0" eaLnBrk="1" fontAlgn="auto" latinLnBrk="0" hangingPunct="1">
              <a:lnSpc>
                <a:spcPct val="100000"/>
              </a:lnSpc>
              <a:spcBef>
                <a:spcPts val="1200"/>
              </a:spcBef>
              <a:spcAft>
                <a:spcPts val="1200"/>
              </a:spcAft>
              <a:buClrTx/>
              <a:buSzTx/>
              <a:buFont typeface="Arial"/>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Student characteristics</a:t>
            </a:r>
          </a:p>
          <a:p>
            <a:pPr marL="682967" marR="0" lvl="1" indent="-341484" algn="l" defTabSz="914400" rtl="0" eaLnBrk="1" fontAlgn="auto" latinLnBrk="0" hangingPunct="1">
              <a:lnSpc>
                <a:spcPct val="100000"/>
              </a:lnSpc>
              <a:spcBef>
                <a:spcPts val="1200"/>
              </a:spcBef>
              <a:spcAft>
                <a:spcPts val="1200"/>
              </a:spcAft>
              <a:buClrTx/>
              <a:buSzTx/>
              <a:buFont typeface="Arial"/>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Other additional funding not on a per-student basis (such as transportation, teacher incentives)</a:t>
            </a:r>
          </a:p>
          <a:p>
            <a:pPr marL="682967" marR="0" lvl="1" indent="-341484" algn="l" defTabSz="914400" rtl="0" eaLnBrk="1" fontAlgn="auto" latinLnBrk="0" hangingPunct="1">
              <a:lnSpc>
                <a:spcPct val="100000"/>
              </a:lnSpc>
              <a:spcBef>
                <a:spcPts val="1200"/>
              </a:spcBef>
              <a:spcAft>
                <a:spcPts val="1200"/>
              </a:spcAft>
              <a:buClrTx/>
              <a:buSzTx/>
              <a:buFont typeface="Arial"/>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District tax effort</a:t>
            </a:r>
          </a:p>
        </p:txBody>
      </p:sp>
    </p:spTree>
    <p:extLst>
      <p:ext uri="{BB962C8B-B14F-4D97-AF65-F5344CB8AC3E}">
        <p14:creationId xmlns:p14="http://schemas.microsoft.com/office/powerpoint/2010/main" val="16766710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473837" y="0"/>
            <a:ext cx="15368067" cy="10287000"/>
          </a:xfrm>
          <a:prstGeom prst="rect">
            <a:avLst/>
          </a:prstGeom>
        </p:spPr>
      </p:pic>
      <p:sp>
        <p:nvSpPr>
          <p:cNvPr id="3" name="TextBox 3"/>
          <p:cNvSpPr txBox="1"/>
          <p:nvPr/>
        </p:nvSpPr>
        <p:spPr>
          <a:xfrm>
            <a:off x="1272666" y="2065285"/>
            <a:ext cx="7539044" cy="4787786"/>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Local property taxes fill the glass first, and the state will fill in any space that is left.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Local Revenue in Excess of Entitlement is recaptured.</a:t>
            </a:r>
          </a:p>
          <a:p>
            <a:pPr marL="0" marR="0" lvl="0" indent="0" algn="ctr" defTabSz="914400" rtl="0" eaLnBrk="1" fontAlgn="auto" latinLnBrk="0" hangingPunct="1">
              <a:lnSpc>
                <a:spcPts val="5384"/>
              </a:lnSpc>
              <a:spcBef>
                <a:spcPts val="0"/>
              </a:spcBef>
              <a:spcAft>
                <a:spcPts val="0"/>
              </a:spcAft>
              <a:buClrTx/>
              <a:buSzTx/>
              <a:buFontTx/>
              <a:buNone/>
              <a:tabLst/>
              <a:defRPr/>
            </a:pPr>
            <a:endParaRPr kumimoji="0" lang="en-US" sz="3845" b="0" i="0" u="none" strike="noStrike" kern="1200" cap="none" spc="0" normalizeH="0" baseline="0" noProof="0" dirty="0">
              <a:ln>
                <a:noFill/>
              </a:ln>
              <a:solidFill>
                <a:srgbClr val="000000"/>
              </a:solidFill>
              <a:effectLst/>
              <a:uLnTx/>
              <a:uFillTx/>
              <a:latin typeface="Aileron Regular"/>
              <a:ea typeface="+mn-ea"/>
              <a:cs typeface="+mn-cs"/>
            </a:endParaRPr>
          </a:p>
        </p:txBody>
      </p:sp>
    </p:spTree>
    <p:extLst>
      <p:ext uri="{BB962C8B-B14F-4D97-AF65-F5344CB8AC3E}">
        <p14:creationId xmlns:p14="http://schemas.microsoft.com/office/powerpoint/2010/main" val="30762675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514600" y="0"/>
            <a:ext cx="15368067" cy="10287000"/>
          </a:xfrm>
          <a:prstGeom prst="rect">
            <a:avLst/>
          </a:prstGeom>
        </p:spPr>
      </p:pic>
      <p:sp>
        <p:nvSpPr>
          <p:cNvPr id="3" name="TextBox 3"/>
          <p:cNvSpPr txBox="1"/>
          <p:nvPr/>
        </p:nvSpPr>
        <p:spPr>
          <a:xfrm>
            <a:off x="1272666" y="2065285"/>
            <a:ext cx="7539044" cy="5053371"/>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reduce recapture, you must either increase the size of your glass (entitlement) or reduce the amount of water flowing in (taxable values)</a:t>
            </a:r>
          </a:p>
          <a:p>
            <a:pPr marL="0" marR="0" lvl="0" indent="0" algn="ctr" defTabSz="914400" rtl="0" eaLnBrk="1" fontAlgn="auto" latinLnBrk="0" hangingPunct="1">
              <a:lnSpc>
                <a:spcPts val="5664"/>
              </a:lnSpc>
              <a:spcBef>
                <a:spcPts val="0"/>
              </a:spcBef>
              <a:spcAft>
                <a:spcPts val="0"/>
              </a:spcAft>
              <a:buClrTx/>
              <a:buSzTx/>
              <a:buFontTx/>
              <a:buNone/>
              <a:tabLst/>
              <a:defRPr/>
            </a:pPr>
            <a:endParaRPr kumimoji="0" lang="en-US" sz="4045" b="0" i="0" u="none" strike="noStrike" kern="1200" cap="none" spc="0" normalizeH="0" baseline="0" noProof="0" dirty="0">
              <a:ln>
                <a:noFill/>
              </a:ln>
              <a:solidFill>
                <a:srgbClr val="000000"/>
              </a:solidFill>
              <a:effectLst/>
              <a:uLnTx/>
              <a:uFillTx/>
              <a:latin typeface="Aileron Regular"/>
              <a:ea typeface="+mn-ea"/>
              <a:cs typeface="+mn-cs"/>
            </a:endParaRPr>
          </a:p>
        </p:txBody>
      </p:sp>
    </p:spTree>
    <p:extLst>
      <p:ext uri="{BB962C8B-B14F-4D97-AF65-F5344CB8AC3E}">
        <p14:creationId xmlns:p14="http://schemas.microsoft.com/office/powerpoint/2010/main" val="5801530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85" r="6485"/>
          <a:stretch>
            <a:fillRect/>
          </a:stretch>
        </p:blipFill>
        <p:spPr>
          <a:xfrm>
            <a:off x="11296753" y="1028700"/>
            <a:ext cx="5962547" cy="8229600"/>
          </a:xfrm>
          <a:prstGeom prst="rect">
            <a:avLst/>
          </a:prstGeom>
        </p:spPr>
      </p:pic>
      <p:grpSp>
        <p:nvGrpSpPr>
          <p:cNvPr id="3" name="Group 3"/>
          <p:cNvGrpSpPr/>
          <p:nvPr/>
        </p:nvGrpSpPr>
        <p:grpSpPr>
          <a:xfrm>
            <a:off x="1028700" y="5667924"/>
            <a:ext cx="8877300" cy="1097416"/>
            <a:chOff x="0" y="-95249"/>
            <a:chExt cx="11836400" cy="1463222"/>
          </a:xfrm>
        </p:grpSpPr>
        <p:sp>
          <p:nvSpPr>
            <p:cNvPr id="4" name="TextBox 4"/>
            <p:cNvSpPr txBox="1"/>
            <p:nvPr/>
          </p:nvSpPr>
          <p:spPr>
            <a:xfrm>
              <a:off x="2229340" y="-95249"/>
              <a:ext cx="9607060" cy="1463222"/>
            </a:xfrm>
            <a:prstGeom prst="rect">
              <a:avLst/>
            </a:prstGeom>
          </p:spPr>
          <p:txBody>
            <a:bodyPr wrap="square"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200" b="0" i="0" u="none" strike="noStrike" kern="1200" cap="none" spc="30"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There is a difference in property wealth and personal wealth.</a:t>
              </a:r>
            </a:p>
          </p:txBody>
        </p:sp>
        <p:sp>
          <p:nvSpPr>
            <p:cNvPr id="5" name="AutoShape 5"/>
            <p:cNvSpPr/>
            <p:nvPr/>
          </p:nvSpPr>
          <p:spPr>
            <a:xfrm rot="-10800000">
              <a:off x="0" y="30764"/>
              <a:ext cx="1421555" cy="1310072"/>
            </a:xfrm>
            <a:prstGeom prst="rect">
              <a:avLst/>
            </a:prstGeom>
            <a:solidFill>
              <a:srgbClr val="5D7963">
                <a:alpha val="9804"/>
              </a:srgbClr>
            </a:solidFill>
          </p:spPr>
        </p:sp>
      </p:grpSp>
      <p:sp>
        <p:nvSpPr>
          <p:cNvPr id="6" name="TextBox 6"/>
          <p:cNvSpPr txBox="1"/>
          <p:nvPr/>
        </p:nvSpPr>
        <p:spPr>
          <a:xfrm>
            <a:off x="2700292" y="6883085"/>
            <a:ext cx="8433304" cy="1123950"/>
          </a:xfrm>
          <a:prstGeom prst="rect">
            <a:avLst/>
          </a:prstGeom>
        </p:spPr>
        <p:txBody>
          <a:bodyPr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200" b="0" i="0" u="none" strike="noStrike" kern="1200" cap="none" spc="30"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Many recapture districts serve a majority of students from severe poverty.</a:t>
            </a:r>
          </a:p>
        </p:txBody>
      </p:sp>
      <p:sp>
        <p:nvSpPr>
          <p:cNvPr id="7" name="AutoShape 7"/>
          <p:cNvSpPr/>
          <p:nvPr/>
        </p:nvSpPr>
        <p:spPr>
          <a:xfrm rot="-10800000">
            <a:off x="1028700" y="7024291"/>
            <a:ext cx="1128976" cy="1040438"/>
          </a:xfrm>
          <a:prstGeom prst="rect">
            <a:avLst/>
          </a:prstGeom>
          <a:solidFill>
            <a:srgbClr val="5D7963">
              <a:alpha val="9804"/>
            </a:srgbClr>
          </a:solidFill>
        </p:spPr>
      </p:sp>
      <p:sp>
        <p:nvSpPr>
          <p:cNvPr id="8" name="TextBox 8"/>
          <p:cNvSpPr txBox="1"/>
          <p:nvPr/>
        </p:nvSpPr>
        <p:spPr>
          <a:xfrm>
            <a:off x="2700292" y="8180496"/>
            <a:ext cx="8235062" cy="1123950"/>
          </a:xfrm>
          <a:prstGeom prst="rect">
            <a:avLst/>
          </a:prstGeom>
        </p:spPr>
        <p:txBody>
          <a:bodyPr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200" b="0" i="0" u="none" strike="noStrike" kern="1200" cap="none" spc="30"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Formulas should adjust, but many recapture districts struggle to meet student needs.</a:t>
            </a:r>
          </a:p>
        </p:txBody>
      </p:sp>
      <p:sp>
        <p:nvSpPr>
          <p:cNvPr id="9" name="AutoShape 9"/>
          <p:cNvSpPr/>
          <p:nvPr/>
        </p:nvSpPr>
        <p:spPr>
          <a:xfrm rot="-10800000">
            <a:off x="1028700" y="8275746"/>
            <a:ext cx="1066167" cy="982554"/>
          </a:xfrm>
          <a:prstGeom prst="rect">
            <a:avLst/>
          </a:prstGeom>
          <a:solidFill>
            <a:srgbClr val="5D7963">
              <a:alpha val="9804"/>
            </a:srgbClr>
          </a:solidFill>
        </p:spPr>
      </p:sp>
      <p:sp>
        <p:nvSpPr>
          <p:cNvPr id="10" name="AutoShape 10"/>
          <p:cNvSpPr/>
          <p:nvPr/>
        </p:nvSpPr>
        <p:spPr>
          <a:xfrm>
            <a:off x="10420038" y="4174337"/>
            <a:ext cx="1753429" cy="1938326"/>
          </a:xfrm>
          <a:prstGeom prst="rect">
            <a:avLst/>
          </a:prstGeom>
          <a:solidFill>
            <a:srgbClr val="5D7963"/>
          </a:solidFill>
        </p:spPr>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6849" y="5780117"/>
            <a:ext cx="732887" cy="947189"/>
          </a:xfrm>
          <a:prstGeom prst="rect">
            <a:avLst/>
          </a:prstGeom>
        </p:spPr>
      </p:pic>
      <p:sp>
        <p:nvSpPr>
          <p:cNvPr id="12" name="TextBox 12"/>
          <p:cNvSpPr txBox="1"/>
          <p:nvPr/>
        </p:nvSpPr>
        <p:spPr>
          <a:xfrm>
            <a:off x="10935768" y="4699635"/>
            <a:ext cx="3342259" cy="84010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1" i="0" u="none" strike="noStrike" kern="1200" cap="none" spc="192"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COMMON MISPERCEPTIONS</a:t>
            </a:r>
          </a:p>
        </p:txBody>
      </p:sp>
      <p:sp>
        <p:nvSpPr>
          <p:cNvPr id="13" name="TextBox 13"/>
          <p:cNvSpPr txBox="1"/>
          <p:nvPr/>
        </p:nvSpPr>
        <p:spPr>
          <a:xfrm>
            <a:off x="1028700" y="1028700"/>
            <a:ext cx="9907067" cy="3323987"/>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24" normalizeH="0" baseline="0" noProof="0" dirty="0">
                <a:ln>
                  <a:noFill/>
                </a:ln>
                <a:solidFill>
                  <a:srgbClr val="5D7963"/>
                </a:solidFill>
                <a:effectLst/>
                <a:uLnTx/>
                <a:uFillTx/>
                <a:latin typeface="Arial Black" panose="020B0A04020102020204" pitchFamily="34" charset="0"/>
                <a:ea typeface="+mn-ea"/>
                <a:cs typeface="+mn-cs"/>
              </a:rPr>
              <a:t>Districts that pay recapture can afford it, as their students have many advantages</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6849" y="7019090"/>
            <a:ext cx="732887" cy="947189"/>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6849" y="8275746"/>
            <a:ext cx="732887" cy="947189"/>
          </a:xfrm>
          <a:prstGeom prst="rect">
            <a:avLst/>
          </a:prstGeom>
        </p:spPr>
      </p:pic>
    </p:spTree>
    <p:extLst>
      <p:ext uri="{BB962C8B-B14F-4D97-AF65-F5344CB8AC3E}">
        <p14:creationId xmlns:p14="http://schemas.microsoft.com/office/powerpoint/2010/main" val="22478825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85" r="6485"/>
          <a:stretch>
            <a:fillRect/>
          </a:stretch>
        </p:blipFill>
        <p:spPr>
          <a:xfrm>
            <a:off x="11296753" y="1028700"/>
            <a:ext cx="5962547" cy="8229600"/>
          </a:xfrm>
          <a:prstGeom prst="rect">
            <a:avLst/>
          </a:prstGeom>
        </p:spPr>
      </p:pic>
      <p:grpSp>
        <p:nvGrpSpPr>
          <p:cNvPr id="3" name="Group 3"/>
          <p:cNvGrpSpPr/>
          <p:nvPr/>
        </p:nvGrpSpPr>
        <p:grpSpPr>
          <a:xfrm>
            <a:off x="1028700" y="5667924"/>
            <a:ext cx="8572500" cy="1097416"/>
            <a:chOff x="0" y="-95249"/>
            <a:chExt cx="11430000" cy="1463222"/>
          </a:xfrm>
        </p:grpSpPr>
        <p:sp>
          <p:nvSpPr>
            <p:cNvPr id="4" name="TextBox 4"/>
            <p:cNvSpPr txBox="1"/>
            <p:nvPr/>
          </p:nvSpPr>
          <p:spPr>
            <a:xfrm>
              <a:off x="2229340" y="-95249"/>
              <a:ext cx="9200660" cy="1463222"/>
            </a:xfrm>
            <a:prstGeom prst="rect">
              <a:avLst/>
            </a:prstGeom>
          </p:spPr>
          <p:txBody>
            <a:bodyPr wrap="square"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200" b="0" i="0" u="none" strike="noStrike" kern="1200" cap="none" spc="30"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Recapture benefits the state, not other school districts.</a:t>
              </a:r>
            </a:p>
          </p:txBody>
        </p:sp>
        <p:sp>
          <p:nvSpPr>
            <p:cNvPr id="5" name="AutoShape 5"/>
            <p:cNvSpPr/>
            <p:nvPr/>
          </p:nvSpPr>
          <p:spPr>
            <a:xfrm rot="-10800000">
              <a:off x="0" y="30764"/>
              <a:ext cx="1421555" cy="1310072"/>
            </a:xfrm>
            <a:prstGeom prst="rect">
              <a:avLst/>
            </a:prstGeom>
            <a:solidFill>
              <a:srgbClr val="5D7963">
                <a:alpha val="9804"/>
              </a:srgbClr>
            </a:solidFill>
          </p:spPr>
        </p:sp>
      </p:grpSp>
      <p:sp>
        <p:nvSpPr>
          <p:cNvPr id="6" name="TextBox 6"/>
          <p:cNvSpPr txBox="1"/>
          <p:nvPr/>
        </p:nvSpPr>
        <p:spPr>
          <a:xfrm>
            <a:off x="2700292" y="6883085"/>
            <a:ext cx="8433304" cy="1123950"/>
          </a:xfrm>
          <a:prstGeom prst="rect">
            <a:avLst/>
          </a:prstGeom>
        </p:spPr>
        <p:txBody>
          <a:bodyPr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200" b="0" i="0" u="none" strike="noStrike" kern="1200" cap="none" spc="30"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Formulas determine entitlement; growth of recapture doesn't change that.</a:t>
            </a:r>
          </a:p>
        </p:txBody>
      </p:sp>
      <p:sp>
        <p:nvSpPr>
          <p:cNvPr id="7" name="AutoShape 7"/>
          <p:cNvSpPr/>
          <p:nvPr/>
        </p:nvSpPr>
        <p:spPr>
          <a:xfrm rot="-10800000">
            <a:off x="1028700" y="7024291"/>
            <a:ext cx="1128976" cy="1040438"/>
          </a:xfrm>
          <a:prstGeom prst="rect">
            <a:avLst/>
          </a:prstGeom>
          <a:solidFill>
            <a:srgbClr val="5D7963">
              <a:alpha val="9804"/>
            </a:srgbClr>
          </a:solidFill>
        </p:spPr>
      </p:sp>
      <p:sp>
        <p:nvSpPr>
          <p:cNvPr id="8" name="TextBox 8"/>
          <p:cNvSpPr txBox="1"/>
          <p:nvPr/>
        </p:nvSpPr>
        <p:spPr>
          <a:xfrm>
            <a:off x="2700292" y="8180496"/>
            <a:ext cx="8235062" cy="1123950"/>
          </a:xfrm>
          <a:prstGeom prst="rect">
            <a:avLst/>
          </a:prstGeom>
        </p:spPr>
        <p:txBody>
          <a:bodyPr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200" b="0" i="0" u="none" strike="noStrike" kern="1200" cap="none" spc="30"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Funding levels are the same, so it's simply a matter of the source of funding--who pays.</a:t>
            </a:r>
          </a:p>
        </p:txBody>
      </p:sp>
      <p:sp>
        <p:nvSpPr>
          <p:cNvPr id="9" name="AutoShape 9"/>
          <p:cNvSpPr/>
          <p:nvPr/>
        </p:nvSpPr>
        <p:spPr>
          <a:xfrm rot="-10800000">
            <a:off x="1028700" y="8275746"/>
            <a:ext cx="1066167" cy="982554"/>
          </a:xfrm>
          <a:prstGeom prst="rect">
            <a:avLst/>
          </a:prstGeom>
          <a:solidFill>
            <a:srgbClr val="5D7963">
              <a:alpha val="9804"/>
            </a:srgbClr>
          </a:solidFill>
        </p:spPr>
      </p:sp>
      <p:sp>
        <p:nvSpPr>
          <p:cNvPr id="10" name="AutoShape 10"/>
          <p:cNvSpPr/>
          <p:nvPr/>
        </p:nvSpPr>
        <p:spPr>
          <a:xfrm>
            <a:off x="10420038" y="4174337"/>
            <a:ext cx="1753429" cy="1938326"/>
          </a:xfrm>
          <a:prstGeom prst="rect">
            <a:avLst/>
          </a:prstGeom>
          <a:solidFill>
            <a:srgbClr val="5D7963"/>
          </a:solidFill>
        </p:spPr>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6849" y="5780117"/>
            <a:ext cx="732887" cy="947189"/>
          </a:xfrm>
          <a:prstGeom prst="rect">
            <a:avLst/>
          </a:prstGeom>
        </p:spPr>
      </p:pic>
      <p:sp>
        <p:nvSpPr>
          <p:cNvPr id="12" name="TextBox 12"/>
          <p:cNvSpPr txBox="1"/>
          <p:nvPr/>
        </p:nvSpPr>
        <p:spPr>
          <a:xfrm>
            <a:off x="10935768" y="4699635"/>
            <a:ext cx="3342259" cy="84010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192" normalizeH="0" baseline="0" noProof="0" dirty="0">
                <a:ln>
                  <a:noFill/>
                </a:ln>
                <a:solidFill>
                  <a:srgbClr val="FFFFFF"/>
                </a:solidFill>
                <a:effectLst/>
                <a:uLnTx/>
                <a:uFillTx/>
                <a:latin typeface="Aileron Heavy"/>
                <a:ea typeface="+mn-ea"/>
                <a:cs typeface="+mn-cs"/>
              </a:rPr>
              <a:t>COMMON MISPERCEPTIONS</a:t>
            </a:r>
          </a:p>
        </p:txBody>
      </p:sp>
      <p:sp>
        <p:nvSpPr>
          <p:cNvPr id="13" name="TextBox 13"/>
          <p:cNvSpPr txBox="1"/>
          <p:nvPr/>
        </p:nvSpPr>
        <p:spPr>
          <a:xfrm>
            <a:off x="1028700" y="1028700"/>
            <a:ext cx="9907067" cy="3761351"/>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24" normalizeH="0" baseline="0" noProof="0" dirty="0">
                <a:ln>
                  <a:noFill/>
                </a:ln>
                <a:solidFill>
                  <a:srgbClr val="5D7963"/>
                </a:solidFill>
                <a:effectLst/>
                <a:uLnTx/>
                <a:uFillTx/>
                <a:latin typeface="Arial Black" panose="020B0A04020102020204" pitchFamily="34" charset="0"/>
                <a:ea typeface="+mn-ea"/>
                <a:cs typeface="+mn-cs"/>
              </a:rPr>
              <a:t>Recaptured funds benefit schools in need with low wealth levels.</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6849" y="7019090"/>
            <a:ext cx="732887" cy="947189"/>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6849" y="8275746"/>
            <a:ext cx="732887" cy="947189"/>
          </a:xfrm>
          <a:prstGeom prst="rect">
            <a:avLst/>
          </a:prstGeom>
        </p:spPr>
      </p:pic>
    </p:spTree>
    <p:extLst>
      <p:ext uri="{BB962C8B-B14F-4D97-AF65-F5344CB8AC3E}">
        <p14:creationId xmlns:p14="http://schemas.microsoft.com/office/powerpoint/2010/main" val="1433810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85" r="6485"/>
          <a:stretch>
            <a:fillRect/>
          </a:stretch>
        </p:blipFill>
        <p:spPr>
          <a:xfrm>
            <a:off x="11296753" y="1028700"/>
            <a:ext cx="5962547" cy="8229600"/>
          </a:xfrm>
          <a:prstGeom prst="rect">
            <a:avLst/>
          </a:prstGeom>
        </p:spPr>
      </p:pic>
      <p:grpSp>
        <p:nvGrpSpPr>
          <p:cNvPr id="3" name="Group 3"/>
          <p:cNvGrpSpPr/>
          <p:nvPr/>
        </p:nvGrpSpPr>
        <p:grpSpPr>
          <a:xfrm>
            <a:off x="1028700" y="5762435"/>
            <a:ext cx="7663810" cy="982554"/>
            <a:chOff x="0" y="0"/>
            <a:chExt cx="10218413" cy="1310072"/>
          </a:xfrm>
        </p:grpSpPr>
        <p:sp>
          <p:nvSpPr>
            <p:cNvPr id="4" name="TextBox 4"/>
            <p:cNvSpPr txBox="1"/>
            <p:nvPr/>
          </p:nvSpPr>
          <p:spPr>
            <a:xfrm>
              <a:off x="2229340" y="254986"/>
              <a:ext cx="7989073" cy="704850"/>
            </a:xfrm>
            <a:prstGeom prst="rect">
              <a:avLst/>
            </a:prstGeom>
          </p:spPr>
          <p:txBody>
            <a:bodyPr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200" b="0" i="0" u="none" strike="noStrike" kern="1200" cap="none" spc="30"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Sort of, but not really.</a:t>
              </a:r>
            </a:p>
          </p:txBody>
        </p:sp>
        <p:sp>
          <p:nvSpPr>
            <p:cNvPr id="5" name="AutoShape 5"/>
            <p:cNvSpPr/>
            <p:nvPr/>
          </p:nvSpPr>
          <p:spPr>
            <a:xfrm rot="-10800000">
              <a:off x="0" y="0"/>
              <a:ext cx="1421555" cy="1310072"/>
            </a:xfrm>
            <a:prstGeom prst="rect">
              <a:avLst/>
            </a:prstGeom>
            <a:solidFill>
              <a:srgbClr val="5D7963">
                <a:alpha val="9804"/>
              </a:srgbClr>
            </a:solidFill>
          </p:spPr>
        </p:sp>
      </p:grpSp>
      <p:sp>
        <p:nvSpPr>
          <p:cNvPr id="6" name="TextBox 6"/>
          <p:cNvSpPr txBox="1"/>
          <p:nvPr/>
        </p:nvSpPr>
        <p:spPr>
          <a:xfrm>
            <a:off x="2700292" y="6883085"/>
            <a:ext cx="8433304" cy="1123950"/>
          </a:xfrm>
          <a:prstGeom prst="rect">
            <a:avLst/>
          </a:prstGeom>
        </p:spPr>
        <p:txBody>
          <a:bodyPr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200" b="0" i="0" u="none" strike="noStrike" kern="1200" cap="none" spc="30"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HB 3 reduced recapture compared to what it could have been absent change.</a:t>
            </a:r>
          </a:p>
        </p:txBody>
      </p:sp>
      <p:sp>
        <p:nvSpPr>
          <p:cNvPr id="7" name="AutoShape 7"/>
          <p:cNvSpPr/>
          <p:nvPr/>
        </p:nvSpPr>
        <p:spPr>
          <a:xfrm rot="-10800000">
            <a:off x="1028700" y="7024291"/>
            <a:ext cx="1128976" cy="1040438"/>
          </a:xfrm>
          <a:prstGeom prst="rect">
            <a:avLst/>
          </a:prstGeom>
          <a:solidFill>
            <a:srgbClr val="5D7963">
              <a:alpha val="9804"/>
            </a:srgbClr>
          </a:solidFill>
        </p:spPr>
      </p:sp>
      <p:sp>
        <p:nvSpPr>
          <p:cNvPr id="8" name="TextBox 8"/>
          <p:cNvSpPr txBox="1"/>
          <p:nvPr/>
        </p:nvSpPr>
        <p:spPr>
          <a:xfrm>
            <a:off x="2700291" y="8180496"/>
            <a:ext cx="8431329" cy="1154162"/>
          </a:xfrm>
          <a:prstGeom prst="rect">
            <a:avLst/>
          </a:prstGeom>
        </p:spPr>
        <p:txBody>
          <a:bodyPr wrap="square"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200" b="0" i="0" u="none" strike="noStrike" kern="1200" cap="none" spc="30"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HB 3 provided a slight one-year reduction, but now recapture is back above pre-HB 3 levels.</a:t>
            </a:r>
          </a:p>
        </p:txBody>
      </p:sp>
      <p:sp>
        <p:nvSpPr>
          <p:cNvPr id="9" name="AutoShape 9"/>
          <p:cNvSpPr/>
          <p:nvPr/>
        </p:nvSpPr>
        <p:spPr>
          <a:xfrm rot="-10800000">
            <a:off x="1028700" y="8275746"/>
            <a:ext cx="1066167" cy="982554"/>
          </a:xfrm>
          <a:prstGeom prst="rect">
            <a:avLst/>
          </a:prstGeom>
          <a:solidFill>
            <a:srgbClr val="5D7963">
              <a:alpha val="9804"/>
            </a:srgbClr>
          </a:solidFill>
        </p:spPr>
      </p:sp>
      <p:sp>
        <p:nvSpPr>
          <p:cNvPr id="10" name="AutoShape 10"/>
          <p:cNvSpPr/>
          <p:nvPr/>
        </p:nvSpPr>
        <p:spPr>
          <a:xfrm>
            <a:off x="10420038" y="4174337"/>
            <a:ext cx="1753429" cy="1938326"/>
          </a:xfrm>
          <a:prstGeom prst="rect">
            <a:avLst/>
          </a:prstGeom>
          <a:solidFill>
            <a:srgbClr val="5D7963"/>
          </a:solidFill>
        </p:spPr>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6849" y="5780117"/>
            <a:ext cx="732887" cy="947189"/>
          </a:xfrm>
          <a:prstGeom prst="rect">
            <a:avLst/>
          </a:prstGeom>
        </p:spPr>
      </p:pic>
      <p:sp>
        <p:nvSpPr>
          <p:cNvPr id="12" name="TextBox 12"/>
          <p:cNvSpPr txBox="1"/>
          <p:nvPr/>
        </p:nvSpPr>
        <p:spPr>
          <a:xfrm>
            <a:off x="10935768" y="4699635"/>
            <a:ext cx="3342259" cy="84010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192" normalizeH="0" baseline="0" noProof="0" dirty="0">
                <a:ln>
                  <a:noFill/>
                </a:ln>
                <a:solidFill>
                  <a:srgbClr val="FFFFFF"/>
                </a:solidFill>
                <a:effectLst/>
                <a:uLnTx/>
                <a:uFillTx/>
                <a:latin typeface="Aileron Heavy"/>
                <a:ea typeface="+mn-ea"/>
                <a:cs typeface="+mn-cs"/>
              </a:rPr>
              <a:t>COMMON MISPERCEPTIONS</a:t>
            </a:r>
          </a:p>
        </p:txBody>
      </p:sp>
      <p:sp>
        <p:nvSpPr>
          <p:cNvPr id="13" name="TextBox 13"/>
          <p:cNvSpPr txBox="1"/>
          <p:nvPr/>
        </p:nvSpPr>
        <p:spPr>
          <a:xfrm>
            <a:off x="1028700" y="1028700"/>
            <a:ext cx="9907067" cy="2812373"/>
          </a:xfrm>
          <a:prstGeom prst="rect">
            <a:avLst/>
          </a:prstGeom>
        </p:spPr>
        <p:txBody>
          <a:bodyPr lIns="0" tIns="0" rIns="0" bIns="0" rtlCol="0" anchor="t">
            <a:spAutoFit/>
          </a:bodyPr>
          <a:lstStyle/>
          <a:p>
            <a:pPr marL="0" marR="0" lvl="0" indent="0" algn="l" defTabSz="914400" rtl="0" eaLnBrk="1" fontAlgn="auto" latinLnBrk="0" hangingPunct="1">
              <a:lnSpc>
                <a:spcPts val="7440"/>
              </a:lnSpc>
              <a:spcBef>
                <a:spcPts val="0"/>
              </a:spcBef>
              <a:spcAft>
                <a:spcPts val="0"/>
              </a:spcAft>
              <a:buClrTx/>
              <a:buSzTx/>
              <a:buFontTx/>
              <a:buNone/>
              <a:tabLst/>
              <a:defRPr/>
            </a:pPr>
            <a:r>
              <a:rPr kumimoji="0" lang="en-US" sz="6000" b="0" i="0" u="none" strike="noStrike" kern="1200" cap="none" spc="124" normalizeH="0" baseline="0" noProof="0" dirty="0">
                <a:ln>
                  <a:noFill/>
                </a:ln>
                <a:solidFill>
                  <a:srgbClr val="5D7963"/>
                </a:solidFill>
                <a:effectLst/>
                <a:uLnTx/>
                <a:uFillTx/>
                <a:latin typeface="Arial Black" panose="020B0A04020102020204" pitchFamily="34" charset="0"/>
                <a:ea typeface="+mn-ea"/>
                <a:cs typeface="+mn-cs"/>
              </a:rPr>
              <a:t>The Texas Legislature reduced recapture in 2019 with HB 3</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6849" y="7019090"/>
            <a:ext cx="732887" cy="947189"/>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6849" y="8275746"/>
            <a:ext cx="732887" cy="947189"/>
          </a:xfrm>
          <a:prstGeom prst="rect">
            <a:avLst/>
          </a:prstGeom>
        </p:spPr>
      </p:pic>
    </p:spTree>
    <p:extLst>
      <p:ext uri="{BB962C8B-B14F-4D97-AF65-F5344CB8AC3E}">
        <p14:creationId xmlns:p14="http://schemas.microsoft.com/office/powerpoint/2010/main" val="41452020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609600" y="1943100"/>
          <a:ext cx="16535400" cy="73914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057400" y="723900"/>
            <a:ext cx="1485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Statewide Recapture 1994-2022</a:t>
            </a:r>
            <a:endParaRPr kumimoji="0" lang="en-US" sz="5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4" name="TextBox 3"/>
          <p:cNvSpPr txBox="1"/>
          <p:nvPr/>
        </p:nvSpPr>
        <p:spPr>
          <a:xfrm>
            <a:off x="9448800" y="9337982"/>
            <a:ext cx="746760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Source: TEA Summary of Finance data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 Preliminary estimated amount</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55600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0" y="1019175"/>
            <a:ext cx="8115300" cy="3323987"/>
          </a:xfrm>
          <a:prstGeom prst="rect">
            <a:avLst/>
          </a:prstGeom>
        </p:spPr>
        <p:txBody>
          <a:bodyPr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60" normalizeH="0" baseline="0" noProof="0" dirty="0">
                <a:ln>
                  <a:noFill/>
                </a:ln>
                <a:solidFill>
                  <a:srgbClr val="5D7963"/>
                </a:solidFill>
                <a:effectLst/>
                <a:uLnTx/>
                <a:uFillTx/>
                <a:latin typeface="Arial Black" panose="020B0A04020102020204" pitchFamily="34" charset="0"/>
                <a:ea typeface="+mn-ea"/>
                <a:cs typeface="+mn-cs"/>
              </a:rPr>
              <a:t>The Appropriations Shell Game</a:t>
            </a:r>
          </a:p>
        </p:txBody>
      </p:sp>
      <p:sp>
        <p:nvSpPr>
          <p:cNvPr id="3" name="AutoShape 3"/>
          <p:cNvSpPr/>
          <p:nvPr/>
        </p:nvSpPr>
        <p:spPr>
          <a:xfrm>
            <a:off x="0" y="5143500"/>
            <a:ext cx="8146696" cy="5143500"/>
          </a:xfrm>
          <a:prstGeom prst="rect">
            <a:avLst/>
          </a:prstGeom>
          <a:solidFill>
            <a:srgbClr val="5D7963"/>
          </a:solidFill>
        </p:spPr>
      </p:sp>
      <p:pic>
        <p:nvPicPr>
          <p:cNvPr id="4" name="Picture 4"/>
          <p:cNvPicPr>
            <a:picLocks noChangeAspect="1"/>
          </p:cNvPicPr>
          <p:nvPr/>
        </p:nvPicPr>
        <p:blipFill>
          <a:blip r:embed="rId3"/>
          <a:srcRect t="5583" b="5583"/>
          <a:stretch>
            <a:fillRect/>
          </a:stretch>
        </p:blipFill>
        <p:spPr>
          <a:xfrm>
            <a:off x="0" y="0"/>
            <a:ext cx="8146696" cy="5427736"/>
          </a:xfrm>
          <a:prstGeom prst="rect">
            <a:avLst/>
          </a:prstGeom>
        </p:spPr>
      </p:pic>
      <p:sp>
        <p:nvSpPr>
          <p:cNvPr id="5" name="TextBox 5"/>
          <p:cNvSpPr txBox="1"/>
          <p:nvPr/>
        </p:nvSpPr>
        <p:spPr>
          <a:xfrm>
            <a:off x="451797" y="5887273"/>
            <a:ext cx="7243102" cy="3693319"/>
          </a:xfrm>
          <a:prstGeom prst="rect">
            <a:avLst/>
          </a:prstGeom>
        </p:spPr>
        <p:txBody>
          <a:bodyPr lIns="0" tIns="0" rIns="0" bIns="0" rtlCol="0" anchor="t">
            <a:spAutoFit/>
          </a:bodyPr>
          <a:lstStyle/>
          <a:p>
            <a:pPr marL="0" marR="0" lvl="0" indent="0" algn="ctr" defTabSz="914400" rtl="0" eaLnBrk="1" fontAlgn="auto" latinLnBrk="0" hangingPunct="1">
              <a:lnSpc>
                <a:spcPts val="4768"/>
              </a:lnSpc>
              <a:spcBef>
                <a:spcPts val="0"/>
              </a:spcBef>
              <a:spcAft>
                <a:spcPts val="0"/>
              </a:spcAft>
              <a:buClrTx/>
              <a:buSzTx/>
              <a:buFontTx/>
              <a:buNone/>
              <a:tabLst/>
              <a:defRPr/>
            </a:pPr>
            <a:r>
              <a:rPr kumimoji="0" lang="en-US" sz="3406"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2021, supplemental appropriations reduced spending for </a:t>
            </a:r>
            <a:r>
              <a:rPr kumimoji="0" lang="en-US" sz="3406"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Foundation </a:t>
            </a:r>
            <a:r>
              <a:rPr kumimoji="0" lang="en-US" sz="3406"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School Program by $5.2 billion for FY 20 and 21.  </a:t>
            </a:r>
            <a:endParaRPr kumimoji="0" lang="en-US" sz="3406"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4768"/>
              </a:lnSpc>
              <a:spcBef>
                <a:spcPts val="0"/>
              </a:spcBef>
              <a:spcAft>
                <a:spcPts val="0"/>
              </a:spcAft>
              <a:buClrTx/>
              <a:buSzTx/>
              <a:buFontTx/>
              <a:buNone/>
              <a:tabLst/>
              <a:defRPr/>
            </a:pPr>
            <a:r>
              <a:rPr kumimoji="0" lang="en-US" sz="3406"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3406"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1.4 billion of that was due to higher than expected recapture. </a:t>
            </a:r>
          </a:p>
        </p:txBody>
      </p:sp>
      <p:sp>
        <p:nvSpPr>
          <p:cNvPr id="6" name="TextBox 6"/>
          <p:cNvSpPr txBox="1"/>
          <p:nvPr/>
        </p:nvSpPr>
        <p:spPr>
          <a:xfrm>
            <a:off x="9296400" y="5676900"/>
            <a:ext cx="8115300" cy="3877985"/>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Every two years, legislators underestimate the total amount that districts will pay in recapture. Then, when districts pay more than projected, legislators use those recapture dollars to replace other state funding that would have gone to schools</a:t>
            </a:r>
            <a:r>
              <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638655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p:cNvSpPr/>
          <p:nvPr/>
        </p:nvSpPr>
        <p:spPr>
          <a:xfrm>
            <a:off x="0" y="0"/>
            <a:ext cx="6172200" cy="10287000"/>
          </a:xfrm>
          <a:prstGeom prst="rect">
            <a:avLst/>
          </a:prstGeom>
          <a:solidFill>
            <a:srgbClr val="5D7963"/>
          </a:solidFill>
        </p:spPr>
      </p:sp>
      <p:sp>
        <p:nvSpPr>
          <p:cNvPr id="6" name="TextBox 5">
            <a:extLst>
              <a:ext uri="{FF2B5EF4-FFF2-40B4-BE49-F238E27FC236}">
                <a16:creationId xmlns:a16="http://schemas.microsoft.com/office/drawing/2014/main" id="{EB02900B-11E6-46E2-B4BE-F14F6904EA90}"/>
              </a:ext>
            </a:extLst>
          </p:cNvPr>
          <p:cNvSpPr txBox="1"/>
          <p:nvPr/>
        </p:nvSpPr>
        <p:spPr>
          <a:xfrm>
            <a:off x="609600" y="1028700"/>
            <a:ext cx="499872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Recapture districts can be found in nearly every region of the state. </a:t>
            </a:r>
            <a:endParaRPr kumimoji="0" lang="en-US" sz="5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786251CC-C1F3-4981-B5CF-83DD452CE615}"/>
              </a:ext>
            </a:extLst>
          </p:cNvPr>
          <p:cNvPicPr>
            <a:picLocks noChangeAspect="1"/>
          </p:cNvPicPr>
          <p:nvPr/>
        </p:nvPicPr>
        <p:blipFill rotWithShape="1">
          <a:blip r:embed="rId3">
            <a:extLst>
              <a:ext uri="{28A0092B-C50C-407E-A947-70E740481C1C}">
                <a14:useLocalDpi xmlns:a14="http://schemas.microsoft.com/office/drawing/2010/main" val="0"/>
              </a:ext>
            </a:extLst>
          </a:blip>
          <a:srcRect l="26681" t="6109" r="24685" b="9063"/>
          <a:stretch/>
        </p:blipFill>
        <p:spPr>
          <a:xfrm>
            <a:off x="6324600" y="625032"/>
            <a:ext cx="11277600" cy="9137750"/>
          </a:xfrm>
          <a:prstGeom prst="rect">
            <a:avLst/>
          </a:prstGeom>
        </p:spPr>
      </p:pic>
      <p:sp>
        <p:nvSpPr>
          <p:cNvPr id="4" name="TextBox 3">
            <a:extLst>
              <a:ext uri="{FF2B5EF4-FFF2-40B4-BE49-F238E27FC236}">
                <a16:creationId xmlns:a16="http://schemas.microsoft.com/office/drawing/2014/main" id="{8277BC8A-4F6A-4772-9A0C-DCAC428E17E7}"/>
              </a:ext>
            </a:extLst>
          </p:cNvPr>
          <p:cNvSpPr txBox="1"/>
          <p:nvPr/>
        </p:nvSpPr>
        <p:spPr>
          <a:xfrm>
            <a:off x="289560" y="9601200"/>
            <a:ext cx="531876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white"/>
                </a:solidFill>
                <a:effectLst/>
                <a:uLnTx/>
                <a:uFillTx/>
                <a:latin typeface="Calibri"/>
                <a:ea typeface="+mn-ea"/>
                <a:cs typeface="+mn-cs"/>
              </a:rPr>
              <a:t>Source: TEA Website 2022 Excess Local Revenue Notification List</a:t>
            </a:r>
          </a:p>
        </p:txBody>
      </p:sp>
    </p:spTree>
    <p:extLst>
      <p:ext uri="{BB962C8B-B14F-4D97-AF65-F5344CB8AC3E}">
        <p14:creationId xmlns:p14="http://schemas.microsoft.com/office/powerpoint/2010/main" val="389953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7363" y="647700"/>
            <a:ext cx="14280243" cy="1143000"/>
          </a:xfrm>
        </p:spPr>
        <p:txBody>
          <a:bodyPr/>
          <a:lstStyle/>
          <a:p>
            <a:r>
              <a:rPr lang="en-US" dirty="0" smtClean="0"/>
              <a:t>Education/school finance bills passed in </a:t>
            </a:r>
            <a:br>
              <a:rPr lang="en-US" dirty="0" smtClean="0"/>
            </a:br>
            <a:r>
              <a:rPr lang="en-US" dirty="0" smtClean="0"/>
              <a:t>2</a:t>
            </a:r>
            <a:r>
              <a:rPr lang="en-US" baseline="30000" dirty="0" smtClean="0"/>
              <a:t>nd</a:t>
            </a:r>
            <a:r>
              <a:rPr lang="en-US" dirty="0" smtClean="0"/>
              <a:t> Special Session</a:t>
            </a:r>
            <a:endParaRPr lang="en-US" dirty="0"/>
          </a:p>
        </p:txBody>
      </p:sp>
      <p:sp>
        <p:nvSpPr>
          <p:cNvPr id="3" name="Content Placeholder 2"/>
          <p:cNvSpPr>
            <a:spLocks noGrp="1"/>
          </p:cNvSpPr>
          <p:nvPr>
            <p:ph idx="1"/>
          </p:nvPr>
        </p:nvSpPr>
        <p:spPr>
          <a:xfrm>
            <a:off x="1507363" y="2552700"/>
            <a:ext cx="13525500" cy="7239000"/>
          </a:xfrm>
        </p:spPr>
        <p:txBody>
          <a:bodyPr>
            <a:normAutofit fontScale="92500" lnSpcReduction="20000"/>
          </a:bodyPr>
          <a:lstStyle/>
          <a:p>
            <a:pPr>
              <a:spcAft>
                <a:spcPts val="1200"/>
              </a:spcAft>
            </a:pPr>
            <a:r>
              <a:rPr lang="en-US" b="1" dirty="0" smtClean="0"/>
              <a:t>SB </a:t>
            </a:r>
            <a:r>
              <a:rPr lang="en-US" b="1" dirty="0"/>
              <a:t>3</a:t>
            </a:r>
            <a:r>
              <a:rPr lang="en-US" dirty="0"/>
              <a:t> (Hughes/Huberty), </a:t>
            </a:r>
            <a:r>
              <a:rPr lang="en-US" dirty="0" smtClean="0"/>
              <a:t>anti-Critical </a:t>
            </a:r>
            <a:r>
              <a:rPr lang="en-US" dirty="0"/>
              <a:t>Race Theory (CRT</a:t>
            </a:r>
            <a:r>
              <a:rPr lang="en-US" dirty="0" smtClean="0"/>
              <a:t>)</a:t>
            </a:r>
          </a:p>
          <a:p>
            <a:pPr>
              <a:spcAft>
                <a:spcPts val="1200"/>
              </a:spcAft>
            </a:pPr>
            <a:r>
              <a:rPr lang="en-US" b="1" dirty="0" smtClean="0"/>
              <a:t>SB </a:t>
            </a:r>
            <a:r>
              <a:rPr lang="en-US" b="1" dirty="0"/>
              <a:t>7</a:t>
            </a:r>
            <a:r>
              <a:rPr lang="en-US" dirty="0"/>
              <a:t> (Huffman/Rogers), the "13th check" for TRS </a:t>
            </a:r>
            <a:r>
              <a:rPr lang="en-US" dirty="0" smtClean="0"/>
              <a:t>retirees</a:t>
            </a:r>
            <a:endParaRPr lang="en-US" dirty="0"/>
          </a:p>
          <a:p>
            <a:pPr>
              <a:spcAft>
                <a:spcPts val="1200"/>
              </a:spcAft>
            </a:pPr>
            <a:r>
              <a:rPr lang="en-US" b="1" dirty="0"/>
              <a:t>SB 8</a:t>
            </a:r>
            <a:r>
              <a:rPr lang="en-US" dirty="0"/>
              <a:t> (Bettencourt/Meyer) </a:t>
            </a:r>
            <a:r>
              <a:rPr lang="en-US" dirty="0" smtClean="0"/>
              <a:t>homestead exemption</a:t>
            </a:r>
            <a:r>
              <a:rPr lang="en-US" dirty="0"/>
              <a:t> tax refund for</a:t>
            </a:r>
            <a:r>
              <a:rPr lang="en-US" dirty="0" smtClean="0"/>
              <a:t> certain homebuyers</a:t>
            </a:r>
            <a:endParaRPr lang="en-US" dirty="0"/>
          </a:p>
          <a:p>
            <a:pPr>
              <a:spcAft>
                <a:spcPts val="1200"/>
              </a:spcAft>
            </a:pPr>
            <a:r>
              <a:rPr lang="en-US" b="1" dirty="0"/>
              <a:t>SB 9</a:t>
            </a:r>
            <a:r>
              <a:rPr lang="en-US" dirty="0"/>
              <a:t> (Huffman/Dutton) </a:t>
            </a:r>
            <a:r>
              <a:rPr lang="en-US" dirty="0" smtClean="0"/>
              <a:t>instruction, </a:t>
            </a:r>
            <a:r>
              <a:rPr lang="en-US" dirty="0"/>
              <a:t>materials </a:t>
            </a:r>
            <a:r>
              <a:rPr lang="en-US" dirty="0" smtClean="0"/>
              <a:t>&amp; policies for prevention </a:t>
            </a:r>
            <a:r>
              <a:rPr lang="en-US" dirty="0"/>
              <a:t>of child abuse, family violence, and dating </a:t>
            </a:r>
            <a:r>
              <a:rPr lang="en-US" dirty="0" smtClean="0"/>
              <a:t>violence (requires </a:t>
            </a:r>
            <a:r>
              <a:rPr lang="en-US" dirty="0"/>
              <a:t>a parental </a:t>
            </a:r>
            <a:r>
              <a:rPr lang="en-US" dirty="0" smtClean="0"/>
              <a:t>opt-in)</a:t>
            </a:r>
            <a:endParaRPr lang="en-US" dirty="0"/>
          </a:p>
          <a:p>
            <a:pPr>
              <a:spcAft>
                <a:spcPts val="1200"/>
              </a:spcAft>
            </a:pPr>
            <a:r>
              <a:rPr lang="en-US" b="1" dirty="0"/>
              <a:t>SB </a:t>
            </a:r>
            <a:r>
              <a:rPr lang="en-US" b="1" dirty="0" smtClean="0"/>
              <a:t>12/SJR 2</a:t>
            </a:r>
            <a:r>
              <a:rPr lang="en-US" dirty="0"/>
              <a:t> (Bettencourt/Meyer</a:t>
            </a:r>
            <a:r>
              <a:rPr lang="en-US" dirty="0" smtClean="0"/>
              <a:t>) -</a:t>
            </a:r>
            <a:r>
              <a:rPr lang="en-US" dirty="0"/>
              <a:t> </a:t>
            </a:r>
            <a:r>
              <a:rPr lang="en-US" dirty="0" smtClean="0"/>
              <a:t>property </a:t>
            </a:r>
            <a:r>
              <a:rPr lang="en-US" dirty="0"/>
              <a:t>tax rate compression </a:t>
            </a:r>
            <a:r>
              <a:rPr lang="en-US" dirty="0" smtClean="0"/>
              <a:t>for those on frozen levy (</a:t>
            </a:r>
            <a:r>
              <a:rPr lang="en-US" dirty="0"/>
              <a:t>once approved by voters in May 2022).</a:t>
            </a:r>
          </a:p>
          <a:p>
            <a:pPr>
              <a:spcAft>
                <a:spcPts val="1200"/>
              </a:spcAft>
            </a:pPr>
            <a:r>
              <a:rPr lang="en-US" b="1" dirty="0" smtClean="0"/>
              <a:t>SB </a:t>
            </a:r>
            <a:r>
              <a:rPr lang="en-US" b="1" dirty="0"/>
              <a:t>15</a:t>
            </a:r>
            <a:r>
              <a:rPr lang="en-US" dirty="0"/>
              <a:t> (Taylor/Keith Bell), </a:t>
            </a:r>
            <a:r>
              <a:rPr lang="en-US" dirty="0" smtClean="0"/>
              <a:t>funding for </a:t>
            </a:r>
            <a:r>
              <a:rPr lang="en-US" dirty="0"/>
              <a:t>remote </a:t>
            </a:r>
            <a:r>
              <a:rPr lang="en-US" dirty="0" smtClean="0"/>
              <a:t>instruction</a:t>
            </a:r>
            <a:endParaRPr lang="en-US" dirty="0"/>
          </a:p>
        </p:txBody>
      </p:sp>
    </p:spTree>
    <p:extLst>
      <p:ext uri="{BB962C8B-B14F-4D97-AF65-F5344CB8AC3E}">
        <p14:creationId xmlns:p14="http://schemas.microsoft.com/office/powerpoint/2010/main" val="36195665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p:nvPr/>
        </p:nvSpPr>
        <p:spPr>
          <a:xfrm>
            <a:off x="0" y="0"/>
            <a:ext cx="11125200" cy="1257300"/>
          </a:xfrm>
          <a:prstGeom prst="rect">
            <a:avLst/>
          </a:prstGeom>
          <a:solidFill>
            <a:srgbClr val="5D7963"/>
          </a:solidFill>
        </p:spPr>
      </p:sp>
      <p:sp>
        <p:nvSpPr>
          <p:cNvPr id="3" name="TextBox 5"/>
          <p:cNvSpPr txBox="1"/>
          <p:nvPr/>
        </p:nvSpPr>
        <p:spPr>
          <a:xfrm>
            <a:off x="1066800" y="122037"/>
            <a:ext cx="8686800" cy="1077218"/>
          </a:xfrm>
          <a:prstGeom prst="rect">
            <a:avLst/>
          </a:prstGeom>
        </p:spPr>
        <p:txBody>
          <a:bodyPr wrap="square" lIns="0" tIns="0" rIns="0" bIns="0" rtlCol="0" anchor="t">
            <a:spAutoFit/>
          </a:bodyPr>
          <a:lstStyle/>
          <a:p>
            <a:pPr marL="0" marR="0" lvl="0" indent="0" algn="ctr" defTabSz="914400" rtl="0" eaLnBrk="1" fontAlgn="auto" latinLnBrk="0" hangingPunct="1">
              <a:lnSpc>
                <a:spcPts val="8352"/>
              </a:lnSpc>
              <a:spcBef>
                <a:spcPts val="0"/>
              </a:spcBef>
              <a:spcAft>
                <a:spcPts val="0"/>
              </a:spcAft>
              <a:buClrTx/>
              <a:buSzTx/>
              <a:buFontTx/>
              <a:buNone/>
              <a:tabLst/>
              <a:defRPr/>
            </a:pPr>
            <a:r>
              <a:rPr kumimoji="0" lang="en-US" sz="6960" b="0" i="0" u="none" strike="noStrike" kern="1200" cap="none" spc="139" normalizeH="0" baseline="0" noProof="0" dirty="0" smtClean="0">
                <a:ln>
                  <a:noFill/>
                </a:ln>
                <a:solidFill>
                  <a:srgbClr val="FFFFFF"/>
                </a:solidFill>
                <a:effectLst/>
                <a:uLnTx/>
                <a:uFillTx/>
                <a:latin typeface="Arial Black" panose="020B0A04020102020204" pitchFamily="34" charset="0"/>
                <a:ea typeface="+mn-ea"/>
                <a:cs typeface="+mn-cs"/>
              </a:rPr>
              <a:t>The Top Tens</a:t>
            </a:r>
            <a:endParaRPr kumimoji="0" lang="en-US" sz="6960" b="0" i="0" u="none" strike="noStrike" kern="1200" cap="none" spc="139" normalizeH="0" baseline="0" noProof="0" dirty="0">
              <a:ln>
                <a:noFill/>
              </a:ln>
              <a:solidFill>
                <a:srgbClr val="FFFFFF"/>
              </a:solidFill>
              <a:effectLst/>
              <a:uLnTx/>
              <a:uFillTx/>
              <a:latin typeface="Arial Black" panose="020B0A04020102020204" pitchFamily="34" charset="0"/>
              <a:ea typeface="+mn-ea"/>
              <a:cs typeface="+mn-cs"/>
            </a:endParaRPr>
          </a:p>
        </p:txBody>
      </p:sp>
      <p:graphicFrame>
        <p:nvGraphicFramePr>
          <p:cNvPr id="4" name="Table 3"/>
          <p:cNvGraphicFramePr>
            <a:graphicFrameLocks noGrp="1"/>
          </p:cNvGraphicFramePr>
          <p:nvPr>
            <p:extLst/>
          </p:nvPr>
        </p:nvGraphicFramePr>
        <p:xfrm>
          <a:off x="1066800" y="2247900"/>
          <a:ext cx="6934200" cy="7369175"/>
        </p:xfrm>
        <a:graphic>
          <a:graphicData uri="http://schemas.openxmlformats.org/drawingml/2006/table">
            <a:tbl>
              <a:tblPr firstRow="1" bandRow="1">
                <a:tableStyleId>{073A0DAA-6AF3-43AB-8588-CEC1D06C72B9}</a:tableStyleId>
              </a:tblPr>
              <a:tblGrid>
                <a:gridCol w="685800">
                  <a:extLst>
                    <a:ext uri="{9D8B030D-6E8A-4147-A177-3AD203B41FA5}">
                      <a16:colId xmlns:a16="http://schemas.microsoft.com/office/drawing/2014/main" val="3299572908"/>
                    </a:ext>
                  </a:extLst>
                </a:gridCol>
                <a:gridCol w="3937000">
                  <a:extLst>
                    <a:ext uri="{9D8B030D-6E8A-4147-A177-3AD203B41FA5}">
                      <a16:colId xmlns:a16="http://schemas.microsoft.com/office/drawing/2014/main" val="53398139"/>
                    </a:ext>
                  </a:extLst>
                </a:gridCol>
                <a:gridCol w="2311400">
                  <a:extLst>
                    <a:ext uri="{9D8B030D-6E8A-4147-A177-3AD203B41FA5}">
                      <a16:colId xmlns:a16="http://schemas.microsoft.com/office/drawing/2014/main" val="1210392208"/>
                    </a:ext>
                  </a:extLst>
                </a:gridCol>
              </a:tblGrid>
              <a:tr h="669925">
                <a:tc>
                  <a:txBody>
                    <a:bodyPr/>
                    <a:lstStyle/>
                    <a:p>
                      <a:endParaRPr lang="en-US" sz="2400" dirty="0">
                        <a:latin typeface="Aileron Regular" panose="020B0604020202020204" charset="0"/>
                      </a:endParaRPr>
                    </a:p>
                  </a:txBody>
                  <a:tcPr/>
                </a:tc>
                <a:tc>
                  <a:txBody>
                    <a:bodyPr/>
                    <a:lstStyle/>
                    <a:p>
                      <a:pPr algn="ctr"/>
                      <a:r>
                        <a:rPr lang="en-US" sz="2400" dirty="0" smtClean="0">
                          <a:latin typeface="Arial" panose="020B0604020202020204" pitchFamily="34" charset="0"/>
                          <a:cs typeface="Arial" panose="020B0604020202020204" pitchFamily="34" charset="0"/>
                        </a:rPr>
                        <a:t>School District</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smtClean="0">
                          <a:latin typeface="Arial" panose="020B0604020202020204" pitchFamily="34" charset="0"/>
                          <a:cs typeface="Arial" panose="020B0604020202020204" pitchFamily="34" charset="0"/>
                        </a:rPr>
                        <a:t>Recapture</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48966002"/>
                  </a:ext>
                </a:extLst>
              </a:tr>
              <a:tr h="669925">
                <a:tc>
                  <a:txBody>
                    <a:bodyPr/>
                    <a:lstStyle/>
                    <a:p>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tc>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Austin ISD</a:t>
                      </a: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$710,562,924</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494812885"/>
                  </a:ext>
                </a:extLst>
              </a:tr>
              <a:tr h="669925">
                <a:tc>
                  <a:txBody>
                    <a:bodyPr/>
                    <a:lstStyle/>
                    <a:p>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c>
                  <a:txBody>
                    <a:bodyPr/>
                    <a:lstStyle/>
                    <a:p>
                      <a:pPr algn="l" fontAlgn="ctr"/>
                      <a:r>
                        <a:rPr lang="en-US" sz="2400" b="0" i="0" u="none" strike="noStrike" dirty="0" smtClean="0">
                          <a:solidFill>
                            <a:srgbClr val="000000"/>
                          </a:solidFill>
                          <a:effectLst/>
                          <a:latin typeface="Arial" panose="020B0604020202020204" pitchFamily="34" charset="0"/>
                          <a:cs typeface="Arial" panose="020B0604020202020204" pitchFamily="34" charset="0"/>
                        </a:rPr>
                        <a:t>Houston</a:t>
                      </a:r>
                      <a:r>
                        <a:rPr lang="en-US" sz="2400" b="0" i="0" u="none" strike="noStrike" baseline="0" dirty="0" smtClean="0">
                          <a:solidFill>
                            <a:srgbClr val="000000"/>
                          </a:solidFill>
                          <a:effectLst/>
                          <a:latin typeface="Arial" panose="020B0604020202020204" pitchFamily="34" charset="0"/>
                          <a:cs typeface="Arial" panose="020B0604020202020204" pitchFamily="34" charset="0"/>
                        </a:rPr>
                        <a:t> ISD</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$197,810,414</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058075844"/>
                  </a:ext>
                </a:extLst>
              </a:tr>
              <a:tr h="669925">
                <a:tc>
                  <a:txBody>
                    <a:bodyPr/>
                    <a:lstStyle/>
                    <a:p>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tc>
                <a:tc>
                  <a:txBody>
                    <a:bodyPr/>
                    <a:lstStyle/>
                    <a:p>
                      <a:pPr algn="l" fontAlgn="ctr"/>
                      <a:r>
                        <a:rPr lang="en-US" sz="2400" b="0" i="0" u="none" strike="noStrike" dirty="0" smtClean="0">
                          <a:solidFill>
                            <a:srgbClr val="000000"/>
                          </a:solidFill>
                          <a:effectLst/>
                          <a:latin typeface="Arial" panose="020B0604020202020204" pitchFamily="34" charset="0"/>
                          <a:cs typeface="Arial" panose="020B0604020202020204" pitchFamily="34" charset="0"/>
                        </a:rPr>
                        <a:t>Plano ISD</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$191,901,269</a:t>
                      </a:r>
                    </a:p>
                  </a:txBody>
                  <a:tcPr marL="6350" marR="6350" marT="6350" marB="0" anchor="ctr"/>
                </a:tc>
                <a:extLst>
                  <a:ext uri="{0D108BD9-81ED-4DB2-BD59-A6C34878D82A}">
                    <a16:rowId xmlns:a16="http://schemas.microsoft.com/office/drawing/2014/main" val="1337682391"/>
                  </a:ext>
                </a:extLst>
              </a:tr>
              <a:tr h="669925">
                <a:tc>
                  <a:txBody>
                    <a:bodyPr/>
                    <a:lstStyle/>
                    <a:p>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a:tc>
                <a:tc>
                  <a:txBody>
                    <a:bodyPr/>
                    <a:lstStyle/>
                    <a:p>
                      <a:pPr algn="l" fontAlgn="ctr"/>
                      <a:r>
                        <a:rPr lang="en-US" sz="2400" b="0" i="0" u="none" strike="noStrike" dirty="0" smtClean="0">
                          <a:solidFill>
                            <a:srgbClr val="000000"/>
                          </a:solidFill>
                          <a:effectLst/>
                          <a:latin typeface="Arial" panose="020B0604020202020204" pitchFamily="34" charset="0"/>
                          <a:cs typeface="Arial" panose="020B0604020202020204" pitchFamily="34" charset="0"/>
                        </a:rPr>
                        <a:t>Midland ISD</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$154,436,692</a:t>
                      </a:r>
                    </a:p>
                  </a:txBody>
                  <a:tcPr marL="6350" marR="6350" marT="6350" marB="0" anchor="ctr"/>
                </a:tc>
                <a:extLst>
                  <a:ext uri="{0D108BD9-81ED-4DB2-BD59-A6C34878D82A}">
                    <a16:rowId xmlns:a16="http://schemas.microsoft.com/office/drawing/2014/main" val="3107499819"/>
                  </a:ext>
                </a:extLst>
              </a:tr>
              <a:tr h="669925">
                <a:tc>
                  <a:txBody>
                    <a:bodyPr/>
                    <a:lstStyle/>
                    <a:p>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a:tc>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Highland Park ISD</a:t>
                      </a: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$104,751,098</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847489268"/>
                  </a:ext>
                </a:extLst>
              </a:tr>
              <a:tr h="669925">
                <a:tc>
                  <a:txBody>
                    <a:bodyPr/>
                    <a:lstStyle/>
                    <a:p>
                      <a:r>
                        <a:rPr lang="en-US" sz="2400" dirty="0" smtClean="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txBody>
                  <a:tcPr/>
                </a:tc>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Eanes ISD</a:t>
                      </a: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$101,813,483</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4025733211"/>
                  </a:ext>
                </a:extLst>
              </a:tr>
              <a:tr h="669925">
                <a:tc>
                  <a:txBody>
                    <a:bodyPr/>
                    <a:lstStyle/>
                    <a:p>
                      <a:r>
                        <a:rPr lang="en-US" sz="2400" dirty="0" smtClean="0">
                          <a:latin typeface="Arial" panose="020B0604020202020204" pitchFamily="34" charset="0"/>
                          <a:cs typeface="Arial" panose="020B0604020202020204" pitchFamily="34" charset="0"/>
                        </a:rPr>
                        <a:t>7</a:t>
                      </a:r>
                      <a:endParaRPr lang="en-US" sz="2400" dirty="0">
                        <a:latin typeface="Arial" panose="020B0604020202020204" pitchFamily="34" charset="0"/>
                        <a:cs typeface="Arial" panose="020B0604020202020204" pitchFamily="34" charset="0"/>
                      </a:endParaRPr>
                    </a:p>
                  </a:txBody>
                  <a:tcPr/>
                </a:tc>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Pecos-Barstow-Toyah ISD</a:t>
                      </a: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$99,468,684</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867576016"/>
                  </a:ext>
                </a:extLst>
              </a:tr>
              <a:tr h="669925">
                <a:tc>
                  <a:txBody>
                    <a:bodyPr/>
                    <a:lstStyle/>
                    <a:p>
                      <a:r>
                        <a:rPr lang="en-US" sz="2400" dirty="0" smtClean="0">
                          <a:latin typeface="Arial" panose="020B0604020202020204" pitchFamily="34" charset="0"/>
                          <a:cs typeface="Arial" panose="020B0604020202020204" pitchFamily="34" charset="0"/>
                        </a:rPr>
                        <a:t>8</a:t>
                      </a:r>
                      <a:endParaRPr lang="en-US" sz="2400" dirty="0">
                        <a:latin typeface="Arial" panose="020B0604020202020204" pitchFamily="34" charset="0"/>
                        <a:cs typeface="Arial" panose="020B0604020202020204" pitchFamily="34" charset="0"/>
                      </a:endParaRPr>
                    </a:p>
                  </a:txBody>
                  <a:tcPr/>
                </a:tc>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Wink-Loving ISD</a:t>
                      </a: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$87,060,824</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583070742"/>
                  </a:ext>
                </a:extLst>
              </a:tr>
              <a:tr h="669925">
                <a:tc>
                  <a:txBody>
                    <a:bodyPr/>
                    <a:lstStyle/>
                    <a:p>
                      <a:r>
                        <a:rPr lang="en-US" sz="2400" dirty="0" smtClean="0">
                          <a:latin typeface="Arial" panose="020B0604020202020204" pitchFamily="34" charset="0"/>
                          <a:cs typeface="Arial" panose="020B0604020202020204" pitchFamily="34" charset="0"/>
                        </a:rPr>
                        <a:t>9</a:t>
                      </a:r>
                      <a:endParaRPr lang="en-US" sz="2400" dirty="0">
                        <a:latin typeface="Arial" panose="020B0604020202020204" pitchFamily="34" charset="0"/>
                        <a:cs typeface="Arial" panose="020B0604020202020204" pitchFamily="34" charset="0"/>
                      </a:endParaRPr>
                    </a:p>
                  </a:txBody>
                  <a:tcPr/>
                </a:tc>
                <a:tc>
                  <a:txBody>
                    <a:bodyPr/>
                    <a:lstStyle/>
                    <a:p>
                      <a:pPr algn="l" fontAlgn="ctr"/>
                      <a:r>
                        <a:rPr lang="en-US" sz="2400" b="0" i="0" u="none" strike="noStrike" dirty="0" smtClean="0">
                          <a:solidFill>
                            <a:srgbClr val="000000"/>
                          </a:solidFill>
                          <a:effectLst/>
                          <a:latin typeface="Arial" panose="020B0604020202020204" pitchFamily="34" charset="0"/>
                          <a:cs typeface="Arial" panose="020B0604020202020204" pitchFamily="34" charset="0"/>
                        </a:rPr>
                        <a:t>Spring</a:t>
                      </a:r>
                      <a:r>
                        <a:rPr lang="en-US" sz="2400" b="0" i="0" u="none" strike="noStrike" baseline="0" dirty="0" smtClean="0">
                          <a:solidFill>
                            <a:srgbClr val="000000"/>
                          </a:solidFill>
                          <a:effectLst/>
                          <a:latin typeface="Arial" panose="020B0604020202020204" pitchFamily="34" charset="0"/>
                          <a:cs typeface="Arial" panose="020B0604020202020204" pitchFamily="34" charset="0"/>
                        </a:rPr>
                        <a:t> Branch ISD</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$61,264,358</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001153772"/>
                  </a:ext>
                </a:extLst>
              </a:tr>
              <a:tr h="669925">
                <a:tc>
                  <a:txBody>
                    <a:bodyPr/>
                    <a:lstStyle/>
                    <a:p>
                      <a:r>
                        <a:rPr lang="en-US" sz="2400" dirty="0" smtClean="0">
                          <a:latin typeface="Arial" panose="020B0604020202020204" pitchFamily="34" charset="0"/>
                          <a:cs typeface="Arial" panose="020B0604020202020204" pitchFamily="34" charset="0"/>
                        </a:rPr>
                        <a:t>10</a:t>
                      </a:r>
                      <a:endParaRPr lang="en-US" sz="2400" dirty="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effectLst/>
                          <a:latin typeface="Arial" panose="020B0604020202020204" pitchFamily="34" charset="0"/>
                          <a:cs typeface="Arial" panose="020B0604020202020204" pitchFamily="34" charset="0"/>
                        </a:rPr>
                        <a:t>Grapevine-Colleyville ISD</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$56,507,928</a:t>
                      </a:r>
                    </a:p>
                  </a:txBody>
                  <a:tcPr marL="6350" marR="6350" marT="6350" marB="0" anchor="ctr"/>
                </a:tc>
                <a:extLst>
                  <a:ext uri="{0D108BD9-81ED-4DB2-BD59-A6C34878D82A}">
                    <a16:rowId xmlns:a16="http://schemas.microsoft.com/office/drawing/2014/main" val="2006708422"/>
                  </a:ext>
                </a:extLst>
              </a:tr>
            </a:tbl>
          </a:graphicData>
        </a:graphic>
      </p:graphicFrame>
      <p:graphicFrame>
        <p:nvGraphicFramePr>
          <p:cNvPr id="5" name="Table 4"/>
          <p:cNvGraphicFramePr>
            <a:graphicFrameLocks noGrp="1"/>
          </p:cNvGraphicFramePr>
          <p:nvPr>
            <p:extLst/>
          </p:nvPr>
        </p:nvGraphicFramePr>
        <p:xfrm>
          <a:off x="9525000" y="2265085"/>
          <a:ext cx="7696200" cy="7351990"/>
        </p:xfrm>
        <a:graphic>
          <a:graphicData uri="http://schemas.openxmlformats.org/drawingml/2006/table">
            <a:tbl>
              <a:tblPr firstRow="1" bandRow="1">
                <a:tableStyleId>{073A0DAA-6AF3-43AB-8588-CEC1D06C72B9}</a:tableStyleId>
              </a:tblPr>
              <a:tblGrid>
                <a:gridCol w="3636665">
                  <a:extLst>
                    <a:ext uri="{9D8B030D-6E8A-4147-A177-3AD203B41FA5}">
                      <a16:colId xmlns:a16="http://schemas.microsoft.com/office/drawing/2014/main" val="3299572908"/>
                    </a:ext>
                  </a:extLst>
                </a:gridCol>
                <a:gridCol w="2058523">
                  <a:extLst>
                    <a:ext uri="{9D8B030D-6E8A-4147-A177-3AD203B41FA5}">
                      <a16:colId xmlns:a16="http://schemas.microsoft.com/office/drawing/2014/main" val="53398139"/>
                    </a:ext>
                  </a:extLst>
                </a:gridCol>
                <a:gridCol w="2001012">
                  <a:extLst>
                    <a:ext uri="{9D8B030D-6E8A-4147-A177-3AD203B41FA5}">
                      <a16:colId xmlns:a16="http://schemas.microsoft.com/office/drawing/2014/main" val="1210392208"/>
                    </a:ext>
                  </a:extLst>
                </a:gridCol>
              </a:tblGrid>
              <a:tr h="802049">
                <a:tc>
                  <a:txBody>
                    <a:bodyPr/>
                    <a:lstStyle/>
                    <a:p>
                      <a:pPr algn="ctr"/>
                      <a:r>
                        <a:rPr lang="en-US" sz="2400" dirty="0" smtClean="0">
                          <a:latin typeface="Arial" panose="020B0604020202020204" pitchFamily="34" charset="0"/>
                          <a:cs typeface="Arial" panose="020B0604020202020204" pitchFamily="34" charset="0"/>
                        </a:rPr>
                        <a:t>School District</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smtClean="0">
                          <a:latin typeface="Arial" panose="020B0604020202020204" pitchFamily="34" charset="0"/>
                          <a:cs typeface="Arial" panose="020B0604020202020204" pitchFamily="34" charset="0"/>
                        </a:rPr>
                        <a:t>Recapture</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smtClean="0">
                          <a:latin typeface="Arial" panose="020B0604020202020204" pitchFamily="34" charset="0"/>
                          <a:cs typeface="Arial" panose="020B0604020202020204" pitchFamily="34" charset="0"/>
                        </a:rPr>
                        <a:t>% of collections</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48966002"/>
                  </a:ext>
                </a:extLst>
              </a:tr>
              <a:tr h="652903">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Sands CISD</a:t>
                      </a: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$10,982,769</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99.6%</a:t>
                      </a:r>
                    </a:p>
                  </a:txBody>
                  <a:tcPr marL="6350" marR="6350" marT="6350" marB="0" anchor="ctr"/>
                </a:tc>
                <a:extLst>
                  <a:ext uri="{0D108BD9-81ED-4DB2-BD59-A6C34878D82A}">
                    <a16:rowId xmlns:a16="http://schemas.microsoft.com/office/drawing/2014/main" val="3494812885"/>
                  </a:ext>
                </a:extLst>
              </a:tr>
              <a:tr h="652903">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Glasscock County ISD</a:t>
                      </a: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$36,087,261</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86%</a:t>
                      </a:r>
                    </a:p>
                  </a:txBody>
                  <a:tcPr marL="6350" marR="6350" marT="6350" marB="0" anchor="ctr"/>
                </a:tc>
                <a:extLst>
                  <a:ext uri="{0D108BD9-81ED-4DB2-BD59-A6C34878D82A}">
                    <a16:rowId xmlns:a16="http://schemas.microsoft.com/office/drawing/2014/main" val="3058075844"/>
                  </a:ext>
                </a:extLst>
              </a:tr>
              <a:tr h="652903">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Rankin ISD</a:t>
                      </a: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$45,577,034</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84%</a:t>
                      </a:r>
                    </a:p>
                  </a:txBody>
                  <a:tcPr marL="6350" marR="6350" marT="6350" marB="0" anchor="ctr"/>
                </a:tc>
                <a:extLst>
                  <a:ext uri="{0D108BD9-81ED-4DB2-BD59-A6C34878D82A}">
                    <a16:rowId xmlns:a16="http://schemas.microsoft.com/office/drawing/2014/main" val="1337682391"/>
                  </a:ext>
                </a:extLst>
              </a:tr>
              <a:tr h="652903">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McMullen County ISD</a:t>
                      </a: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$25,320,913</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83%</a:t>
                      </a:r>
                    </a:p>
                  </a:txBody>
                  <a:tcPr marL="6350" marR="6350" marT="6350" marB="0" anchor="ctr"/>
                </a:tc>
                <a:extLst>
                  <a:ext uri="{0D108BD9-81ED-4DB2-BD59-A6C34878D82A}">
                    <a16:rowId xmlns:a16="http://schemas.microsoft.com/office/drawing/2014/main" val="3107499819"/>
                  </a:ext>
                </a:extLst>
              </a:tr>
              <a:tr h="652903">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Grady ISD</a:t>
                      </a: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$34,440,456</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83%</a:t>
                      </a:r>
                    </a:p>
                  </a:txBody>
                  <a:tcPr marL="6350" marR="6350" marT="6350" marB="0" anchor="ctr"/>
                </a:tc>
                <a:extLst>
                  <a:ext uri="{0D108BD9-81ED-4DB2-BD59-A6C34878D82A}">
                    <a16:rowId xmlns:a16="http://schemas.microsoft.com/office/drawing/2014/main" val="3847489268"/>
                  </a:ext>
                </a:extLst>
              </a:tr>
              <a:tr h="652903">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Wink-Loving ISD</a:t>
                      </a: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$87,060,824</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82%</a:t>
                      </a:r>
                    </a:p>
                  </a:txBody>
                  <a:tcPr marL="6350" marR="6350" marT="6350" marB="0" anchor="ctr"/>
                </a:tc>
                <a:extLst>
                  <a:ext uri="{0D108BD9-81ED-4DB2-BD59-A6C34878D82A}">
                    <a16:rowId xmlns:a16="http://schemas.microsoft.com/office/drawing/2014/main" val="4025733211"/>
                  </a:ext>
                </a:extLst>
              </a:tr>
              <a:tr h="652903">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Kenedy County Wide CSD</a:t>
                      </a:r>
                    </a:p>
                  </a:txBody>
                  <a:tcPr marL="6350" marR="6350" marT="6350" marB="0" anchor="ctr"/>
                </a:tc>
                <a:tc>
                  <a:txBody>
                    <a:bodyPr/>
                    <a:lstStyle/>
                    <a:p>
                      <a:pPr algn="r" fontAlgn="ctr"/>
                      <a:r>
                        <a:rPr lang="en-US" sz="2400" b="0" i="0" u="none" strike="noStrike" dirty="0">
                          <a:solidFill>
                            <a:srgbClr val="000000"/>
                          </a:solidFill>
                          <a:effectLst/>
                          <a:latin typeface="Arial" panose="020B0604020202020204" pitchFamily="34" charset="0"/>
                          <a:cs typeface="Arial" panose="020B0604020202020204" pitchFamily="34" charset="0"/>
                        </a:rPr>
                        <a:t>$6,995,670</a:t>
                      </a:r>
                    </a:p>
                  </a:txBody>
                  <a:tcPr marL="6350" marR="6350" marT="6350"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80%</a:t>
                      </a:r>
                    </a:p>
                  </a:txBody>
                  <a:tcPr marL="6350" marR="6350" marT="6350" marB="0" anchor="ctr"/>
                </a:tc>
                <a:extLst>
                  <a:ext uri="{0D108BD9-81ED-4DB2-BD59-A6C34878D82A}">
                    <a16:rowId xmlns:a16="http://schemas.microsoft.com/office/drawing/2014/main" val="3867576016"/>
                  </a:ext>
                </a:extLst>
              </a:tr>
              <a:tr h="652903">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Port Aransas ISD</a:t>
                      </a: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$18,601,544	</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75%</a:t>
                      </a:r>
                    </a:p>
                  </a:txBody>
                  <a:tcPr marL="6350" marR="6350" marT="6350" marB="0" anchor="ctr"/>
                </a:tc>
                <a:extLst>
                  <a:ext uri="{0D108BD9-81ED-4DB2-BD59-A6C34878D82A}">
                    <a16:rowId xmlns:a16="http://schemas.microsoft.com/office/drawing/2014/main" val="3583070742"/>
                  </a:ext>
                </a:extLst>
              </a:tr>
              <a:tr h="652903">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Palo Pinto ISD</a:t>
                      </a:r>
                    </a:p>
                  </a:txBody>
                  <a:tcPr marL="6350" marR="6350" marT="6350" marB="0" anchor="ctr"/>
                </a:tc>
                <a:tc>
                  <a:txBody>
                    <a:bodyPr/>
                    <a:lstStyle/>
                    <a:p>
                      <a:pPr algn="r" fontAlgn="ctr"/>
                      <a:r>
                        <a:rPr lang="en-US" sz="2400" b="0" i="0" u="none" strike="noStrike" dirty="0" smtClean="0">
                          <a:solidFill>
                            <a:srgbClr val="000000"/>
                          </a:solidFill>
                          <a:effectLst/>
                          <a:latin typeface="Arial" panose="020B0604020202020204" pitchFamily="34" charset="0"/>
                          <a:cs typeface="Arial" panose="020B0604020202020204" pitchFamily="34" charset="0"/>
                        </a:rPr>
                        <a:t>$4,047,137</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75%</a:t>
                      </a:r>
                    </a:p>
                  </a:txBody>
                  <a:tcPr marL="6350" marR="6350" marT="6350" marB="0" anchor="ctr"/>
                </a:tc>
                <a:extLst>
                  <a:ext uri="{0D108BD9-81ED-4DB2-BD59-A6C34878D82A}">
                    <a16:rowId xmlns:a16="http://schemas.microsoft.com/office/drawing/2014/main" val="3001153772"/>
                  </a:ext>
                </a:extLst>
              </a:tr>
              <a:tr h="652903">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Klondike ISD</a:t>
                      </a:r>
                    </a:p>
                  </a:txBody>
                  <a:tcPr marL="6350" marR="6350" marT="6350" marB="0" anchor="ctr"/>
                </a:tc>
                <a:tc>
                  <a:txBody>
                    <a:bodyPr/>
                    <a:lstStyle/>
                    <a:p>
                      <a:pPr algn="r" fontAlgn="ctr"/>
                      <a:r>
                        <a:rPr lang="en-US" sz="2400" b="0" i="0" u="none" strike="noStrike" dirty="0">
                          <a:solidFill>
                            <a:srgbClr val="000000"/>
                          </a:solidFill>
                          <a:effectLst/>
                          <a:latin typeface="Arial" panose="020B0604020202020204" pitchFamily="34" charset="0"/>
                          <a:cs typeface="Arial" panose="020B0604020202020204" pitchFamily="34" charset="0"/>
                        </a:rPr>
                        <a:t>$14,019,634</a:t>
                      </a:r>
                    </a:p>
                  </a:txBody>
                  <a:tcPr marL="6350" marR="6350" marT="6350"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71%</a:t>
                      </a:r>
                    </a:p>
                  </a:txBody>
                  <a:tcPr marL="6350" marR="6350" marT="6350" marB="0" anchor="ctr"/>
                </a:tc>
                <a:extLst>
                  <a:ext uri="{0D108BD9-81ED-4DB2-BD59-A6C34878D82A}">
                    <a16:rowId xmlns:a16="http://schemas.microsoft.com/office/drawing/2014/main" val="2006708422"/>
                  </a:ext>
                </a:extLst>
              </a:tr>
            </a:tbl>
          </a:graphicData>
        </a:graphic>
      </p:graphicFrame>
      <p:sp>
        <p:nvSpPr>
          <p:cNvPr id="6" name="TextBox 5"/>
          <p:cNvSpPr txBox="1"/>
          <p:nvPr/>
        </p:nvSpPr>
        <p:spPr>
          <a:xfrm>
            <a:off x="1084729" y="1664198"/>
            <a:ext cx="6934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Top Ten Districts Paying the Most Recapture</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9906000" y="1416903"/>
            <a:ext cx="6934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Top Ten Districts Paying the Most Recapture as Percent of Total M&amp;O Tax Collections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1066800" y="9617075"/>
            <a:ext cx="1036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Source: TEA Near Final Data, 2020-2021, as of September 24, 2021</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12307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8982" r="62920"/>
          <a:stretch>
            <a:fillRect/>
          </a:stretch>
        </p:blipFill>
        <p:spPr>
          <a:xfrm>
            <a:off x="0" y="0"/>
            <a:ext cx="4308579" cy="10287000"/>
          </a:xfrm>
          <a:prstGeom prst="rect">
            <a:avLst/>
          </a:prstGeom>
        </p:spPr>
      </p:pic>
      <p:grpSp>
        <p:nvGrpSpPr>
          <p:cNvPr id="3" name="Group 3"/>
          <p:cNvGrpSpPr/>
          <p:nvPr/>
        </p:nvGrpSpPr>
        <p:grpSpPr>
          <a:xfrm>
            <a:off x="1028700" y="1028700"/>
            <a:ext cx="6842015" cy="2908671"/>
            <a:chOff x="0" y="0"/>
            <a:chExt cx="9122687" cy="3878227"/>
          </a:xfrm>
        </p:grpSpPr>
        <p:sp>
          <p:nvSpPr>
            <p:cNvPr id="4" name="AutoShape 4"/>
            <p:cNvSpPr/>
            <p:nvPr/>
          </p:nvSpPr>
          <p:spPr>
            <a:xfrm>
              <a:off x="0" y="0"/>
              <a:ext cx="9122687" cy="3878227"/>
            </a:xfrm>
            <a:prstGeom prst="rect">
              <a:avLst/>
            </a:prstGeom>
            <a:solidFill>
              <a:srgbClr val="5D7963"/>
            </a:solidFill>
          </p:spPr>
        </p:sp>
        <p:sp>
          <p:nvSpPr>
            <p:cNvPr id="5" name="TextBox 5"/>
            <p:cNvSpPr txBox="1"/>
            <p:nvPr/>
          </p:nvSpPr>
          <p:spPr>
            <a:xfrm>
              <a:off x="649460" y="534139"/>
              <a:ext cx="7823766" cy="2809948"/>
            </a:xfrm>
            <a:prstGeom prst="rect">
              <a:avLst/>
            </a:prstGeom>
          </p:spPr>
          <p:txBody>
            <a:bodyPr lIns="0" tIns="0" rIns="0" bIns="0" rtlCol="0" anchor="t">
              <a:spAutoFit/>
            </a:bodyPr>
            <a:lstStyle/>
            <a:p>
              <a:pPr marL="0" marR="0" lvl="0" indent="0" algn="ctr" defTabSz="914400" rtl="0" eaLnBrk="1" fontAlgn="auto" latinLnBrk="0" hangingPunct="1">
                <a:lnSpc>
                  <a:spcPts val="8297"/>
                </a:lnSpc>
                <a:spcBef>
                  <a:spcPts val="0"/>
                </a:spcBef>
                <a:spcAft>
                  <a:spcPts val="0"/>
                </a:spcAft>
                <a:buClrTx/>
                <a:buSzTx/>
                <a:buFontTx/>
                <a:buNone/>
                <a:tabLst/>
                <a:defRPr/>
              </a:pPr>
              <a:r>
                <a:rPr kumimoji="0" lang="en-US" sz="6914" b="0" i="0" u="none" strike="noStrike" kern="1200" cap="none" spc="138" normalizeH="0" baseline="0" noProof="0" dirty="0">
                  <a:ln>
                    <a:noFill/>
                  </a:ln>
                  <a:solidFill>
                    <a:srgbClr val="FFFFFF"/>
                  </a:solidFill>
                  <a:effectLst/>
                  <a:uLnTx/>
                  <a:uFillTx/>
                  <a:latin typeface="Arial Black" panose="020B0A04020102020204" pitchFamily="34" charset="0"/>
                  <a:ea typeface="+mn-ea"/>
                  <a:cs typeface="+mn-cs"/>
                </a:rPr>
                <a:t>Possible Solutions</a:t>
              </a:r>
            </a:p>
          </p:txBody>
        </p:sp>
      </p:grpSp>
      <p:grpSp>
        <p:nvGrpSpPr>
          <p:cNvPr id="6" name="Group 6"/>
          <p:cNvGrpSpPr/>
          <p:nvPr/>
        </p:nvGrpSpPr>
        <p:grpSpPr>
          <a:xfrm>
            <a:off x="8326476" y="974811"/>
            <a:ext cx="9384621" cy="8287373"/>
            <a:chOff x="0" y="-66675"/>
            <a:chExt cx="12512828" cy="11049831"/>
          </a:xfrm>
        </p:grpSpPr>
        <p:sp>
          <p:nvSpPr>
            <p:cNvPr id="7" name="TextBox 7"/>
            <p:cNvSpPr txBox="1"/>
            <p:nvPr/>
          </p:nvSpPr>
          <p:spPr>
            <a:xfrm>
              <a:off x="0" y="7806694"/>
              <a:ext cx="12512828" cy="1524127"/>
            </a:xfrm>
            <a:prstGeom prst="rect">
              <a:avLst/>
            </a:prstGeom>
          </p:spPr>
          <p:txBody>
            <a:bodyPr lIns="0" tIns="0" rIns="0" bIns="0" rtlCol="0" anchor="t">
              <a:spAutoFit/>
            </a:bodyPr>
            <a:lstStyle/>
            <a:p>
              <a:pPr marL="0" marR="0" lvl="0" indent="0" algn="l" defTabSz="914400" rtl="0" eaLnBrk="1" fontAlgn="auto" latinLnBrk="0" hangingPunct="1">
                <a:lnSpc>
                  <a:spcPts val="4652"/>
                </a:lnSpc>
                <a:spcBef>
                  <a:spcPts val="0"/>
                </a:spcBef>
                <a:spcAft>
                  <a:spcPts val="0"/>
                </a:spcAft>
                <a:buClrTx/>
                <a:buSzTx/>
                <a:buFontTx/>
                <a:buNone/>
                <a:tabLst/>
                <a:defRPr/>
              </a:pPr>
              <a:r>
                <a:rPr kumimoji="0" lang="en-US" sz="3300" b="1" i="0" u="none" strike="noStrike" kern="1200" cap="none" spc="419"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INCREASE TRANSPARENCY FOR TAXPAYERS</a:t>
              </a:r>
            </a:p>
          </p:txBody>
        </p:sp>
        <p:sp>
          <p:nvSpPr>
            <p:cNvPr id="8" name="TextBox 8"/>
            <p:cNvSpPr txBox="1"/>
            <p:nvPr/>
          </p:nvSpPr>
          <p:spPr>
            <a:xfrm>
              <a:off x="0" y="9516306"/>
              <a:ext cx="12512828" cy="1466850"/>
            </a:xfrm>
            <a:prstGeom prst="rect">
              <a:avLst/>
            </a:prstGeom>
          </p:spPr>
          <p:txBody>
            <a:bodyPr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200" b="0" i="0" u="none" strike="noStrike" kern="1200" cap="none" spc="30"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At the very least, ensure taxpayers know where their dollars are going.</a:t>
              </a:r>
            </a:p>
          </p:txBody>
        </p:sp>
        <p:sp>
          <p:nvSpPr>
            <p:cNvPr id="9" name="TextBox 9"/>
            <p:cNvSpPr txBox="1"/>
            <p:nvPr/>
          </p:nvSpPr>
          <p:spPr>
            <a:xfrm>
              <a:off x="0" y="-66675"/>
              <a:ext cx="12512828" cy="736727"/>
            </a:xfrm>
            <a:prstGeom prst="rect">
              <a:avLst/>
            </a:prstGeom>
          </p:spPr>
          <p:txBody>
            <a:bodyPr lIns="0" tIns="0" rIns="0" bIns="0" rtlCol="0" anchor="t">
              <a:spAutoFit/>
            </a:bodyPr>
            <a:lstStyle/>
            <a:p>
              <a:pPr marL="0" marR="0" lvl="0" indent="0" algn="l" defTabSz="914400" rtl="0" eaLnBrk="1" fontAlgn="auto" latinLnBrk="0" hangingPunct="1">
                <a:lnSpc>
                  <a:spcPts val="4652"/>
                </a:lnSpc>
                <a:spcBef>
                  <a:spcPts val="0"/>
                </a:spcBef>
                <a:spcAft>
                  <a:spcPts val="0"/>
                </a:spcAft>
                <a:buClrTx/>
                <a:buSzTx/>
                <a:buFontTx/>
                <a:buNone/>
                <a:tabLst/>
                <a:defRPr/>
              </a:pPr>
              <a:r>
                <a:rPr kumimoji="0" lang="en-US" sz="3300" b="1" i="0" u="none" strike="noStrike" kern="1200" cap="none" spc="419"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COST OF EDUCATION ADJUSTMENT</a:t>
              </a:r>
            </a:p>
          </p:txBody>
        </p:sp>
        <p:sp>
          <p:nvSpPr>
            <p:cNvPr id="10" name="TextBox 10"/>
            <p:cNvSpPr txBox="1"/>
            <p:nvPr/>
          </p:nvSpPr>
          <p:spPr>
            <a:xfrm>
              <a:off x="0" y="855537"/>
              <a:ext cx="12512828" cy="2308324"/>
            </a:xfrm>
            <a:prstGeom prst="rect">
              <a:avLst/>
            </a:prstGeom>
          </p:spPr>
          <p:txBody>
            <a:bodyPr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200" b="0" i="0" u="none" strike="noStrike" kern="1200" cap="none" spc="30"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The cost of doing business </a:t>
              </a:r>
              <a:r>
                <a:rPr kumimoji="0" lang="en-US" sz="3200" b="0" i="0" u="none" strike="noStrike" kern="1200" cap="none" spc="30" normalizeH="0" baseline="0" noProof="0" dirty="0" smtClean="0">
                  <a:ln>
                    <a:noFill/>
                  </a:ln>
                  <a:solidFill>
                    <a:srgbClr val="5D7963"/>
                  </a:solidFill>
                  <a:effectLst/>
                  <a:uLnTx/>
                  <a:uFillTx/>
                  <a:latin typeface="Arial" panose="020B0604020202020204" pitchFamily="34" charset="0"/>
                  <a:ea typeface="+mn-ea"/>
                  <a:cs typeface="Arial" panose="020B0604020202020204" pitchFamily="34" charset="0"/>
                </a:rPr>
                <a:t>is much greater in certain districts, </a:t>
              </a:r>
              <a:r>
                <a:rPr kumimoji="0" lang="en-US" sz="3200" b="0" i="0" u="none" strike="noStrike" kern="1200" cap="none" spc="30"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yet formulas don't account for that when calculating entitlement.</a:t>
              </a:r>
            </a:p>
          </p:txBody>
        </p:sp>
        <p:sp>
          <p:nvSpPr>
            <p:cNvPr id="11" name="TextBox 11"/>
            <p:cNvSpPr txBox="1"/>
            <p:nvPr/>
          </p:nvSpPr>
          <p:spPr>
            <a:xfrm>
              <a:off x="0" y="4251010"/>
              <a:ext cx="12512828" cy="736727"/>
            </a:xfrm>
            <a:prstGeom prst="rect">
              <a:avLst/>
            </a:prstGeom>
          </p:spPr>
          <p:txBody>
            <a:bodyPr lIns="0" tIns="0" rIns="0" bIns="0" rtlCol="0" anchor="t">
              <a:spAutoFit/>
            </a:bodyPr>
            <a:lstStyle/>
            <a:p>
              <a:pPr marL="0" marR="0" lvl="0" indent="0" algn="l" defTabSz="914400" rtl="0" eaLnBrk="1" fontAlgn="auto" latinLnBrk="0" hangingPunct="1">
                <a:lnSpc>
                  <a:spcPts val="4652"/>
                </a:lnSpc>
                <a:spcBef>
                  <a:spcPts val="0"/>
                </a:spcBef>
                <a:spcAft>
                  <a:spcPts val="0"/>
                </a:spcAft>
                <a:buClrTx/>
                <a:buSzTx/>
                <a:buFontTx/>
                <a:buNone/>
                <a:tabLst/>
                <a:defRPr/>
              </a:pPr>
              <a:r>
                <a:rPr kumimoji="0" lang="en-US" sz="3300" b="1" i="0" u="none" strike="noStrike" kern="1200" cap="none" spc="419"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STOP THE SHELL GAME</a:t>
              </a:r>
            </a:p>
          </p:txBody>
        </p:sp>
        <p:sp>
          <p:nvSpPr>
            <p:cNvPr id="12" name="TextBox 12"/>
            <p:cNvSpPr txBox="1"/>
            <p:nvPr/>
          </p:nvSpPr>
          <p:spPr>
            <a:xfrm>
              <a:off x="0" y="5173221"/>
              <a:ext cx="12512828" cy="1538883"/>
            </a:xfrm>
            <a:prstGeom prst="rect">
              <a:avLst/>
            </a:prstGeom>
          </p:spPr>
          <p:txBody>
            <a:bodyPr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200" b="0" i="0" u="none" strike="noStrike" kern="1200" cap="none" spc="30" normalizeH="0" baseline="0" noProof="0" dirty="0" smtClean="0">
                  <a:ln>
                    <a:noFill/>
                  </a:ln>
                  <a:solidFill>
                    <a:srgbClr val="5D7963"/>
                  </a:solidFill>
                  <a:effectLst/>
                  <a:uLnTx/>
                  <a:uFillTx/>
                  <a:latin typeface="Arial" panose="020B0604020202020204" pitchFamily="34" charset="0"/>
                  <a:ea typeface="+mn-ea"/>
                  <a:cs typeface="Arial" panose="020B0604020202020204" pitchFamily="34" charset="0"/>
                </a:rPr>
                <a:t>Ensure </a:t>
              </a:r>
              <a:r>
                <a:rPr kumimoji="0" lang="en-US" sz="3200" b="0" i="0" u="none" strike="noStrike" kern="1200" cap="none" spc="30"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money paid </a:t>
              </a:r>
              <a:r>
                <a:rPr kumimoji="0" lang="en-US" sz="3200" b="0" i="0" u="none" strike="noStrike" kern="1200" cap="none" spc="30" normalizeH="0" baseline="0" noProof="0" dirty="0" smtClean="0">
                  <a:ln>
                    <a:noFill/>
                  </a:ln>
                  <a:solidFill>
                    <a:srgbClr val="5D7963"/>
                  </a:solidFill>
                  <a:effectLst/>
                  <a:uLnTx/>
                  <a:uFillTx/>
                  <a:latin typeface="Arial" panose="020B0604020202020204" pitchFamily="34" charset="0"/>
                  <a:ea typeface="+mn-ea"/>
                  <a:cs typeface="Arial" panose="020B0604020202020204" pitchFamily="34" charset="0"/>
                </a:rPr>
                <a:t>for </a:t>
              </a:r>
              <a:r>
                <a:rPr kumimoji="0" lang="en-US" sz="3200" b="0" i="0" u="none" strike="noStrike" kern="1200" cap="none" spc="30" normalizeH="0" baseline="0" noProof="0" dirty="0">
                  <a:ln>
                    <a:noFill/>
                  </a:ln>
                  <a:solidFill>
                    <a:srgbClr val="5D7963"/>
                  </a:solidFill>
                  <a:effectLst/>
                  <a:uLnTx/>
                  <a:uFillTx/>
                  <a:latin typeface="Arial" panose="020B0604020202020204" pitchFamily="34" charset="0"/>
                  <a:ea typeface="+mn-ea"/>
                  <a:cs typeface="Arial" panose="020B0604020202020204" pitchFamily="34" charset="0"/>
                </a:rPr>
                <a:t>recapture benefits schools, rather than just generating a state savings.</a:t>
              </a:r>
            </a:p>
          </p:txBody>
        </p:sp>
      </p:grpSp>
    </p:spTree>
    <p:extLst>
      <p:ext uri="{BB962C8B-B14F-4D97-AF65-F5344CB8AC3E}">
        <p14:creationId xmlns:p14="http://schemas.microsoft.com/office/powerpoint/2010/main" val="26335579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62255" y="-114300"/>
            <a:ext cx="6208802" cy="10515600"/>
            <a:chOff x="0" y="0"/>
            <a:chExt cx="8278403" cy="14020800"/>
          </a:xfrm>
        </p:grpSpPr>
        <p:pic>
          <p:nvPicPr>
            <p:cNvPr id="3" name="Picture 3"/>
            <p:cNvPicPr>
              <a:picLocks noChangeAspect="1"/>
            </p:cNvPicPr>
            <p:nvPr/>
          </p:nvPicPr>
          <p:blipFill>
            <a:blip r:embed="rId3"/>
            <a:srcRect l="11752" r="41475" b="7731"/>
            <a:stretch>
              <a:fillRect/>
            </a:stretch>
          </p:blipFill>
          <p:spPr>
            <a:xfrm>
              <a:off x="0" y="4834467"/>
              <a:ext cx="8278403" cy="9186333"/>
            </a:xfrm>
            <a:prstGeom prst="rect">
              <a:avLst/>
            </a:prstGeom>
          </p:spPr>
        </p:pic>
        <p:pic>
          <p:nvPicPr>
            <p:cNvPr id="4" name="Picture 4"/>
            <p:cNvPicPr>
              <a:picLocks noChangeAspect="1"/>
            </p:cNvPicPr>
            <p:nvPr/>
          </p:nvPicPr>
          <p:blipFill>
            <a:blip r:embed="rId4"/>
            <a:srcRect t="5848" b="5848"/>
            <a:stretch>
              <a:fillRect/>
            </a:stretch>
          </p:blipFill>
          <p:spPr>
            <a:xfrm>
              <a:off x="0" y="0"/>
              <a:ext cx="8278403" cy="4593167"/>
            </a:xfrm>
            <a:prstGeom prst="rect">
              <a:avLst/>
            </a:prstGeom>
          </p:spPr>
        </p:pic>
      </p:grpSp>
      <p:sp>
        <p:nvSpPr>
          <p:cNvPr id="5" name="AutoShape 5"/>
          <p:cNvSpPr/>
          <p:nvPr/>
        </p:nvSpPr>
        <p:spPr>
          <a:xfrm>
            <a:off x="-914400" y="-285750"/>
            <a:ext cx="10591800" cy="10858500"/>
          </a:xfrm>
          <a:prstGeom prst="rect">
            <a:avLst/>
          </a:prstGeom>
          <a:solidFill>
            <a:srgbClr val="1B75BC"/>
          </a:solidFill>
        </p:spPr>
      </p:sp>
      <p:grpSp>
        <p:nvGrpSpPr>
          <p:cNvPr id="6" name="Group 6"/>
          <p:cNvGrpSpPr/>
          <p:nvPr/>
        </p:nvGrpSpPr>
        <p:grpSpPr>
          <a:xfrm>
            <a:off x="1028700" y="2293953"/>
            <a:ext cx="7576255" cy="5763701"/>
            <a:chOff x="0" y="-28575"/>
            <a:chExt cx="10101673" cy="7684933"/>
          </a:xfrm>
        </p:grpSpPr>
        <p:sp>
          <p:nvSpPr>
            <p:cNvPr id="7" name="TextBox 7"/>
            <p:cNvSpPr txBox="1"/>
            <p:nvPr/>
          </p:nvSpPr>
          <p:spPr>
            <a:xfrm>
              <a:off x="0" y="-28575"/>
              <a:ext cx="10101673" cy="1467908"/>
            </a:xfrm>
            <a:prstGeom prst="rect">
              <a:avLst/>
            </a:prstGeom>
          </p:spPr>
          <p:txBody>
            <a:bodyPr lIns="0" tIns="0" rIns="0" bIns="0" rtlCol="0" anchor="t">
              <a:spAutoFit/>
            </a:bodyPr>
            <a:lstStyle/>
            <a:p>
              <a:pPr>
                <a:lnSpc>
                  <a:spcPts val="8520"/>
                </a:lnSpc>
              </a:pPr>
              <a:r>
                <a:rPr lang="en-US" sz="7100" dirty="0">
                  <a:solidFill>
                    <a:srgbClr val="EFF3F4"/>
                  </a:solidFill>
                  <a:latin typeface="Ringside 2" panose="020B0604020202020204" charset="0"/>
                  <a:cs typeface="Ringside 2" panose="020B0604020202020204" charset="0"/>
                </a:rPr>
                <a:t>Questions?</a:t>
              </a:r>
            </a:p>
          </p:txBody>
        </p:sp>
        <p:sp>
          <p:nvSpPr>
            <p:cNvPr id="8" name="TextBox 8"/>
            <p:cNvSpPr txBox="1"/>
            <p:nvPr/>
          </p:nvSpPr>
          <p:spPr>
            <a:xfrm>
              <a:off x="0" y="1965597"/>
              <a:ext cx="9492077" cy="657225"/>
            </a:xfrm>
            <a:prstGeom prst="rect">
              <a:avLst/>
            </a:prstGeom>
          </p:spPr>
          <p:txBody>
            <a:bodyPr lIns="0" tIns="0" rIns="0" bIns="0" rtlCol="0" anchor="t">
              <a:spAutoFit/>
            </a:bodyPr>
            <a:lstStyle/>
            <a:p>
              <a:pPr>
                <a:lnSpc>
                  <a:spcPts val="3840"/>
                </a:lnSpc>
              </a:pPr>
              <a:endParaRPr dirty="0"/>
            </a:p>
          </p:txBody>
        </p:sp>
        <p:sp>
          <p:nvSpPr>
            <p:cNvPr id="9" name="TextBox 9"/>
            <p:cNvSpPr txBox="1"/>
            <p:nvPr/>
          </p:nvSpPr>
          <p:spPr>
            <a:xfrm>
              <a:off x="0" y="4527297"/>
              <a:ext cx="9492077" cy="3129061"/>
            </a:xfrm>
            <a:prstGeom prst="rect">
              <a:avLst/>
            </a:prstGeom>
          </p:spPr>
          <p:txBody>
            <a:bodyPr lIns="0" tIns="0" rIns="0" bIns="0" rtlCol="0" anchor="t">
              <a:spAutoFit/>
            </a:bodyPr>
            <a:lstStyle/>
            <a:p>
              <a:pPr>
                <a:lnSpc>
                  <a:spcPts val="6149"/>
                </a:lnSpc>
              </a:pPr>
              <a:r>
                <a:rPr lang="en-US" sz="4099" b="1" spc="81" dirty="0">
                  <a:solidFill>
                    <a:srgbClr val="EFF3F4"/>
                  </a:solidFill>
                  <a:latin typeface="Poppins Light"/>
                </a:rPr>
                <a:t>Christy Rome</a:t>
              </a:r>
            </a:p>
            <a:p>
              <a:pPr>
                <a:lnSpc>
                  <a:spcPts val="6149"/>
                </a:lnSpc>
              </a:pPr>
              <a:r>
                <a:rPr lang="en-US" sz="4099" b="1" spc="81" dirty="0" smtClean="0">
                  <a:solidFill>
                    <a:srgbClr val="EFF3F4"/>
                  </a:solidFill>
                  <a:latin typeface="Poppins Light"/>
                </a:rPr>
                <a:t>512-732-9072</a:t>
              </a:r>
              <a:endParaRPr lang="en-US" sz="4099" b="1" spc="81" dirty="0">
                <a:solidFill>
                  <a:srgbClr val="EFF3F4"/>
                </a:solidFill>
                <a:latin typeface="Poppins Light"/>
              </a:endParaRPr>
            </a:p>
            <a:p>
              <a:pPr>
                <a:lnSpc>
                  <a:spcPts val="6149"/>
                </a:lnSpc>
              </a:pPr>
              <a:r>
                <a:rPr lang="en-US" sz="4099" b="1" spc="81" dirty="0">
                  <a:solidFill>
                    <a:srgbClr val="EFF3F4"/>
                  </a:solidFill>
                  <a:latin typeface="Poppins Light"/>
                </a:rPr>
                <a:t>christy@txsc.org</a:t>
              </a:r>
            </a:p>
          </p:txBody>
        </p:sp>
        <p:sp>
          <p:nvSpPr>
            <p:cNvPr id="10" name="AutoShape 10"/>
            <p:cNvSpPr/>
            <p:nvPr/>
          </p:nvSpPr>
          <p:spPr>
            <a:xfrm>
              <a:off x="0" y="3534833"/>
              <a:ext cx="1524000" cy="152400"/>
            </a:xfrm>
            <a:prstGeom prst="rect">
              <a:avLst/>
            </a:prstGeom>
            <a:solidFill>
              <a:srgbClr val="EFF3F4"/>
            </a:solidFill>
          </p:spPr>
        </p:sp>
      </p:grpSp>
      <p:sp>
        <p:nvSpPr>
          <p:cNvPr id="11" name="AutoShape 11"/>
          <p:cNvSpPr/>
          <p:nvPr/>
        </p:nvSpPr>
        <p:spPr>
          <a:xfrm>
            <a:off x="16293153" y="-1028700"/>
            <a:ext cx="1994847" cy="8942098"/>
          </a:xfrm>
          <a:prstGeom prst="rect">
            <a:avLst/>
          </a:prstGeom>
          <a:solidFill>
            <a:srgbClr val="1B75BC"/>
          </a:solidFill>
        </p:spPr>
      </p:sp>
      <p:pic>
        <p:nvPicPr>
          <p:cNvPr id="12" name="Picture 12"/>
          <p:cNvPicPr>
            <a:picLocks noChangeAspect="1"/>
          </p:cNvPicPr>
          <p:nvPr/>
        </p:nvPicPr>
        <p:blipFill>
          <a:blip r:embed="rId5"/>
          <a:srcRect/>
          <a:stretch>
            <a:fillRect/>
          </a:stretch>
        </p:blipFill>
        <p:spPr>
          <a:xfrm>
            <a:off x="16469772" y="8149460"/>
            <a:ext cx="1641609" cy="1909992"/>
          </a:xfrm>
          <a:prstGeom prst="rect">
            <a:avLst/>
          </a:prstGeom>
        </p:spPr>
      </p:pic>
      <p:grpSp>
        <p:nvGrpSpPr>
          <p:cNvPr id="13" name="Group 13"/>
          <p:cNvGrpSpPr/>
          <p:nvPr/>
        </p:nvGrpSpPr>
        <p:grpSpPr>
          <a:xfrm>
            <a:off x="9862255" y="-114300"/>
            <a:ext cx="6208802" cy="10515600"/>
            <a:chOff x="0" y="0"/>
            <a:chExt cx="8278403" cy="14020800"/>
          </a:xfrm>
        </p:grpSpPr>
        <p:pic>
          <p:nvPicPr>
            <p:cNvPr id="14" name="Picture 14"/>
            <p:cNvPicPr>
              <a:picLocks noChangeAspect="1"/>
            </p:cNvPicPr>
            <p:nvPr/>
          </p:nvPicPr>
          <p:blipFill>
            <a:blip r:embed="rId6"/>
            <a:srcRect t="11687" b="14311"/>
            <a:stretch>
              <a:fillRect/>
            </a:stretch>
          </p:blipFill>
          <p:spPr>
            <a:xfrm>
              <a:off x="0" y="4834467"/>
              <a:ext cx="8278403" cy="9186333"/>
            </a:xfrm>
            <a:prstGeom prst="rect">
              <a:avLst/>
            </a:prstGeom>
          </p:spPr>
        </p:pic>
        <p:pic>
          <p:nvPicPr>
            <p:cNvPr id="15" name="Picture 15"/>
            <p:cNvPicPr>
              <a:picLocks noChangeAspect="1"/>
            </p:cNvPicPr>
            <p:nvPr/>
          </p:nvPicPr>
          <p:blipFill>
            <a:blip r:embed="rId7"/>
            <a:srcRect t="8309" b="8309"/>
            <a:stretch>
              <a:fillRect/>
            </a:stretch>
          </p:blipFill>
          <p:spPr>
            <a:xfrm>
              <a:off x="0" y="0"/>
              <a:ext cx="8278403" cy="4593167"/>
            </a:xfrm>
            <a:prstGeom prst="rect">
              <a:avLst/>
            </a:prstGeom>
          </p:spPr>
        </p:pic>
      </p:grpSp>
    </p:spTree>
    <p:extLst>
      <p:ext uri="{BB962C8B-B14F-4D97-AF65-F5344CB8AC3E}">
        <p14:creationId xmlns:p14="http://schemas.microsoft.com/office/powerpoint/2010/main" val="3659345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t>Property Tax Relief</a:t>
            </a:r>
            <a:endParaRPr lang="en-US" sz="6600" dirty="0"/>
          </a:p>
        </p:txBody>
      </p:sp>
      <p:sp>
        <p:nvSpPr>
          <p:cNvPr id="3" name="Content Placeholder 2"/>
          <p:cNvSpPr>
            <a:spLocks noGrp="1"/>
          </p:cNvSpPr>
          <p:nvPr>
            <p:ph idx="1"/>
          </p:nvPr>
        </p:nvSpPr>
        <p:spPr>
          <a:xfrm>
            <a:off x="1485900" y="2552700"/>
            <a:ext cx="13525500" cy="6629400"/>
          </a:xfrm>
        </p:spPr>
        <p:txBody>
          <a:bodyPr>
            <a:normAutofit fontScale="92500" lnSpcReduction="10000"/>
          </a:bodyPr>
          <a:lstStyle/>
          <a:p>
            <a:r>
              <a:rPr lang="en-US" b="1" dirty="0"/>
              <a:t>SB 8</a:t>
            </a:r>
            <a:r>
              <a:rPr lang="en-US" dirty="0"/>
              <a:t> </a:t>
            </a:r>
            <a:r>
              <a:rPr lang="en-US" dirty="0" smtClean="0"/>
              <a:t>allows </a:t>
            </a:r>
            <a:r>
              <a:rPr lang="en-US" dirty="0"/>
              <a:t>for proportional refund of $25,000 homestead exemption for persons who purchase their home after January 1 of a tax year.  Provides additional state aid to make up for lost property tax </a:t>
            </a:r>
            <a:r>
              <a:rPr lang="en-US" dirty="0" smtClean="0"/>
              <a:t>revenue.</a:t>
            </a:r>
            <a:endParaRPr lang="en-US" dirty="0"/>
          </a:p>
          <a:p>
            <a:endParaRPr lang="en-US" dirty="0"/>
          </a:p>
          <a:p>
            <a:r>
              <a:rPr lang="en-US" b="1" dirty="0"/>
              <a:t>SB 12 </a:t>
            </a:r>
            <a:r>
              <a:rPr lang="en-US" dirty="0" smtClean="0"/>
              <a:t>provides </a:t>
            </a:r>
            <a:r>
              <a:rPr lang="en-US" dirty="0"/>
              <a:t>for a reduction of the frozen levy to reflect property tax compression since 2019, </a:t>
            </a:r>
            <a:r>
              <a:rPr lang="en-US" i="1" dirty="0"/>
              <a:t>contingent on SJR </a:t>
            </a:r>
            <a:r>
              <a:rPr lang="en-US" i="1" dirty="0" smtClean="0"/>
              <a:t>2.</a:t>
            </a:r>
            <a:endParaRPr lang="en-US" i="1" dirty="0"/>
          </a:p>
          <a:p>
            <a:endParaRPr lang="en-US" dirty="0"/>
          </a:p>
          <a:p>
            <a:r>
              <a:rPr lang="en-US" b="1" dirty="0"/>
              <a:t>SJR 2</a:t>
            </a:r>
            <a:r>
              <a:rPr lang="en-US" dirty="0"/>
              <a:t> </a:t>
            </a:r>
            <a:r>
              <a:rPr lang="en-US" dirty="0" smtClean="0"/>
              <a:t>takes constitutional </a:t>
            </a:r>
            <a:r>
              <a:rPr lang="en-US" dirty="0"/>
              <a:t>amendment for adjustment to frozen </a:t>
            </a:r>
            <a:r>
              <a:rPr lang="en-US" dirty="0" smtClean="0"/>
              <a:t>levy to the voters for approval in May 2022.</a:t>
            </a:r>
            <a:endParaRPr lang="en-US" dirty="0"/>
          </a:p>
          <a:p>
            <a:endParaRPr lang="en-US" dirty="0"/>
          </a:p>
        </p:txBody>
      </p:sp>
    </p:spTree>
    <p:extLst>
      <p:ext uri="{BB962C8B-B14F-4D97-AF65-F5344CB8AC3E}">
        <p14:creationId xmlns:p14="http://schemas.microsoft.com/office/powerpoint/2010/main" val="3271439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 15 – Remote Learning </a:t>
            </a:r>
            <a:endParaRPr lang="en-US" dirty="0"/>
          </a:p>
        </p:txBody>
      </p:sp>
      <p:sp>
        <p:nvSpPr>
          <p:cNvPr id="3" name="Content Placeholder 2"/>
          <p:cNvSpPr>
            <a:spLocks noGrp="1"/>
          </p:cNvSpPr>
          <p:nvPr>
            <p:ph idx="1"/>
          </p:nvPr>
        </p:nvSpPr>
        <p:spPr>
          <a:xfrm>
            <a:off x="1476367" y="2247900"/>
            <a:ext cx="13772674" cy="7620000"/>
          </a:xfrm>
        </p:spPr>
        <p:txBody>
          <a:bodyPr>
            <a:normAutofit fontScale="77500" lnSpcReduction="20000"/>
          </a:bodyPr>
          <a:lstStyle/>
          <a:p>
            <a:pPr lvl="0">
              <a:spcAft>
                <a:spcPts val="1200"/>
              </a:spcAft>
            </a:pPr>
            <a:r>
              <a:rPr lang="en-US" dirty="0"/>
              <a:t>Allows districts rated C or better to receive funding for up to 10% of eligible enrolled students in a remote learning program</a:t>
            </a:r>
            <a:endParaRPr lang="en-US" sz="4000" dirty="0"/>
          </a:p>
          <a:p>
            <a:pPr lvl="0">
              <a:spcAft>
                <a:spcPts val="1200"/>
              </a:spcAft>
            </a:pPr>
            <a:r>
              <a:rPr lang="en-US" dirty="0"/>
              <a:t>Allows synchronous, asynchronous and blended programs</a:t>
            </a:r>
            <a:endParaRPr lang="en-US" sz="4000" dirty="0"/>
          </a:p>
          <a:p>
            <a:pPr lvl="0">
              <a:spcAft>
                <a:spcPts val="1200"/>
              </a:spcAft>
            </a:pPr>
            <a:r>
              <a:rPr lang="en-US" dirty="0"/>
              <a:t>Authorizes MOUs between districts</a:t>
            </a:r>
            <a:endParaRPr lang="en-US" sz="4000" dirty="0"/>
          </a:p>
          <a:p>
            <a:pPr lvl="0">
              <a:spcAft>
                <a:spcPts val="1200"/>
              </a:spcAft>
            </a:pPr>
            <a:r>
              <a:rPr lang="en-US" dirty="0"/>
              <a:t>Accountability for virtual programs must be separate</a:t>
            </a:r>
            <a:endParaRPr lang="en-US" sz="4000" dirty="0"/>
          </a:p>
          <a:p>
            <a:pPr lvl="0">
              <a:spcAft>
                <a:spcPts val="1200"/>
              </a:spcAft>
            </a:pPr>
            <a:r>
              <a:rPr lang="en-US" dirty="0"/>
              <a:t>Teachers may not be required to teach remote &amp;</a:t>
            </a:r>
            <a:r>
              <a:rPr lang="en-US" dirty="0" smtClean="0"/>
              <a:t> in-person </a:t>
            </a:r>
            <a:r>
              <a:rPr lang="en-US" dirty="0"/>
              <a:t>simultaneously</a:t>
            </a:r>
            <a:endParaRPr lang="en-US" sz="4000" dirty="0"/>
          </a:p>
          <a:p>
            <a:pPr lvl="0"/>
            <a:r>
              <a:rPr lang="en-US" dirty="0"/>
              <a:t>Students are not eligible for funding if </a:t>
            </a:r>
            <a:r>
              <a:rPr lang="en-US" dirty="0" smtClean="0"/>
              <a:t>they were remote 50% last year and:</a:t>
            </a:r>
            <a:endParaRPr lang="en-US" sz="4000" dirty="0"/>
          </a:p>
          <a:p>
            <a:pPr lvl="1"/>
            <a:r>
              <a:rPr lang="en-US" dirty="0"/>
              <a:t>Did not pass state assessment in 2021 (or local equivalent if did not take STAAR); </a:t>
            </a:r>
            <a:endParaRPr lang="en-US" sz="2800" dirty="0"/>
          </a:p>
          <a:p>
            <a:pPr lvl="1"/>
            <a:r>
              <a:rPr lang="en-US" dirty="0"/>
              <a:t>Had more than 10 unexcused absences in 6-month period; or</a:t>
            </a:r>
            <a:endParaRPr lang="en-US" sz="2800" dirty="0"/>
          </a:p>
          <a:p>
            <a:pPr lvl="1"/>
            <a:r>
              <a:rPr lang="en-US" dirty="0"/>
              <a:t>Did not earn grade of C or higher in courses in foundation curriculum</a:t>
            </a:r>
            <a:endParaRPr lang="en-US" sz="2800" dirty="0"/>
          </a:p>
          <a:p>
            <a:pPr lvl="0">
              <a:spcBef>
                <a:spcPts val="1800"/>
              </a:spcBef>
              <a:spcAft>
                <a:spcPts val="1200"/>
              </a:spcAft>
            </a:pPr>
            <a:r>
              <a:rPr lang="en-US" dirty="0"/>
              <a:t>Allows certain existing programs to continue </a:t>
            </a:r>
            <a:r>
              <a:rPr lang="en-US" dirty="0" smtClean="0"/>
              <a:t>without </a:t>
            </a:r>
            <a:r>
              <a:rPr lang="en-US" dirty="0"/>
              <a:t>enrollment cap</a:t>
            </a:r>
            <a:endParaRPr lang="en-US" sz="4000" dirty="0"/>
          </a:p>
          <a:p>
            <a:pPr lvl="0"/>
            <a:r>
              <a:rPr lang="en-US" dirty="0"/>
              <a:t>September 1, 2023 expiration date</a:t>
            </a:r>
            <a:endParaRPr lang="en-US" sz="4000" dirty="0"/>
          </a:p>
          <a:p>
            <a:endParaRPr lang="en-US" dirty="0"/>
          </a:p>
        </p:txBody>
      </p:sp>
    </p:spTree>
    <p:extLst>
      <p:ext uri="{BB962C8B-B14F-4D97-AF65-F5344CB8AC3E}">
        <p14:creationId xmlns:p14="http://schemas.microsoft.com/office/powerpoint/2010/main" val="1484194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3518243" cy="1143000"/>
          </a:xfrm>
        </p:spPr>
        <p:txBody>
          <a:bodyPr/>
          <a:lstStyle/>
          <a:p>
            <a:r>
              <a:rPr lang="en-US" dirty="0" smtClean="0"/>
              <a:t>Student funding eligibility under SB 15</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2667" y="2171700"/>
            <a:ext cx="15612145" cy="6324600"/>
          </a:xfrm>
        </p:spPr>
      </p:pic>
    </p:spTree>
    <p:extLst>
      <p:ext uri="{BB962C8B-B14F-4D97-AF65-F5344CB8AC3E}">
        <p14:creationId xmlns:p14="http://schemas.microsoft.com/office/powerpoint/2010/main" val="2790720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190500"/>
            <a:ext cx="10863020" cy="769441"/>
          </a:xfrm>
          <a:prstGeom prst="rect">
            <a:avLst/>
          </a:prstGeom>
          <a:noFill/>
        </p:spPr>
        <p:txBody>
          <a:bodyPr wrap="square" rtlCol="0">
            <a:spAutoFit/>
          </a:bodyPr>
          <a:lstStyle/>
          <a:p>
            <a:pPr algn="r"/>
            <a:r>
              <a:rPr lang="en-US" sz="4400" b="1" dirty="0" smtClean="0"/>
              <a:t>Lt. Governor Dan Patrick’s 31 Priorities</a:t>
            </a:r>
            <a:endParaRPr lang="en-US" sz="4400" b="1" dirty="0"/>
          </a:p>
        </p:txBody>
      </p:sp>
      <p:sp>
        <p:nvSpPr>
          <p:cNvPr id="4" name="TextBox 3"/>
          <p:cNvSpPr txBox="1"/>
          <p:nvPr/>
        </p:nvSpPr>
        <p:spPr>
          <a:xfrm>
            <a:off x="457200" y="2095500"/>
            <a:ext cx="10591800" cy="7478970"/>
          </a:xfrm>
          <a:prstGeom prst="rect">
            <a:avLst/>
          </a:prstGeom>
          <a:noFill/>
        </p:spPr>
        <p:txBody>
          <a:bodyPr wrap="square" rtlCol="0">
            <a:spAutoFit/>
          </a:bodyPr>
          <a:lstStyle/>
          <a:p>
            <a:r>
              <a:rPr lang="en-US" sz="2400" dirty="0"/>
              <a:t>SB 1 – The State Budget</a:t>
            </a:r>
          </a:p>
          <a:p>
            <a:r>
              <a:rPr lang="en-US" sz="2400" dirty="0"/>
              <a:t>SB 2 – ERCOT Reform</a:t>
            </a:r>
          </a:p>
          <a:p>
            <a:r>
              <a:rPr lang="en-US" sz="2400" dirty="0"/>
              <a:t>SB 3 – Power Grid Stability</a:t>
            </a:r>
          </a:p>
          <a:p>
            <a:r>
              <a:rPr lang="en-US" sz="2400" dirty="0"/>
              <a:t>SB 4 – Star Spangled Banner Protection Act</a:t>
            </a:r>
          </a:p>
          <a:p>
            <a:r>
              <a:rPr lang="en-US" sz="2400" dirty="0"/>
              <a:t>SB 5 (HB 5) – Statewide Broadband Access</a:t>
            </a:r>
          </a:p>
          <a:p>
            <a:r>
              <a:rPr lang="en-US" sz="2400" dirty="0"/>
              <a:t>SB 6 – Pandemic Liability Protection Act</a:t>
            </a:r>
          </a:p>
          <a:p>
            <a:r>
              <a:rPr lang="en-US" sz="2400" dirty="0"/>
              <a:t>SB 8 – The Heartbeat Bill</a:t>
            </a:r>
          </a:p>
          <a:p>
            <a:r>
              <a:rPr lang="en-US" sz="2400" dirty="0"/>
              <a:t>SB 9 (HB 1280) – Abortion Ban Trigger</a:t>
            </a:r>
          </a:p>
          <a:p>
            <a:r>
              <a:rPr lang="en-US" sz="2400" dirty="0"/>
              <a:t>SB 13 – Oil &amp; Gas Investment Protection</a:t>
            </a:r>
          </a:p>
          <a:p>
            <a:r>
              <a:rPr lang="en-US" sz="2400" dirty="0"/>
              <a:t>SB 15 – Ban Sale of Personal Data from Certain State Agencies</a:t>
            </a:r>
          </a:p>
          <a:p>
            <a:r>
              <a:rPr lang="en-US" sz="2400" dirty="0"/>
              <a:t>SB 17 (HB 19) – Protect Texas Trucking</a:t>
            </a:r>
          </a:p>
          <a:p>
            <a:r>
              <a:rPr lang="en-US" sz="2400" dirty="0"/>
              <a:t>SB 18 (HB 1500) – Protect Second Amendment Businesses</a:t>
            </a:r>
          </a:p>
          <a:p>
            <a:r>
              <a:rPr lang="en-US" sz="2400" dirty="0"/>
              <a:t>SB 19 – Stop Corporate Gun Boycotts</a:t>
            </a:r>
          </a:p>
          <a:p>
            <a:r>
              <a:rPr lang="en-US" sz="2400" dirty="0"/>
              <a:t>SB 20 – Second Amendment Protections for Travelers</a:t>
            </a:r>
          </a:p>
          <a:p>
            <a:r>
              <a:rPr lang="en-US" sz="2400" dirty="0"/>
              <a:t>SB 22 – First Responders Pandemic Care Act</a:t>
            </a:r>
          </a:p>
          <a:p>
            <a:r>
              <a:rPr lang="en-US" sz="2400" dirty="0"/>
              <a:t>SB 23 – Stop Local Police Defunding</a:t>
            </a:r>
          </a:p>
          <a:p>
            <a:r>
              <a:rPr lang="en-US" sz="2400" dirty="0"/>
              <a:t>SB 24 – Law Enforcement Transparency Act</a:t>
            </a:r>
          </a:p>
          <a:p>
            <a:r>
              <a:rPr lang="en-US" sz="2400" dirty="0"/>
              <a:t>SB 25 – Family Nursing Home Visitation Rights</a:t>
            </a:r>
          </a:p>
          <a:p>
            <a:r>
              <a:rPr lang="en-US" sz="2400" dirty="0"/>
              <a:t>SB 26 (HB 1239) – Protect Our Freedom to Worship</a:t>
            </a:r>
          </a:p>
          <a:p>
            <a:r>
              <a:rPr lang="en-US" sz="2400" dirty="0"/>
              <a:t>SB 30 – Remove Racist Restrictions from Real Estate </a:t>
            </a:r>
            <a:r>
              <a:rPr lang="en-US" sz="2400" dirty="0" smtClean="0"/>
              <a:t>Deeds</a:t>
            </a:r>
            <a:endParaRPr lang="en-US" sz="2800" dirty="0"/>
          </a:p>
        </p:txBody>
      </p:sp>
      <p:sp>
        <p:nvSpPr>
          <p:cNvPr id="5" name="TextBox 4"/>
          <p:cNvSpPr txBox="1"/>
          <p:nvPr/>
        </p:nvSpPr>
        <p:spPr>
          <a:xfrm>
            <a:off x="457200" y="1257300"/>
            <a:ext cx="8305800" cy="830997"/>
          </a:xfrm>
          <a:prstGeom prst="rect">
            <a:avLst/>
          </a:prstGeom>
          <a:noFill/>
        </p:spPr>
        <p:txBody>
          <a:bodyPr wrap="square" rtlCol="0">
            <a:spAutoFit/>
          </a:bodyPr>
          <a:lstStyle/>
          <a:p>
            <a:r>
              <a:rPr lang="en-US" sz="4800" u="sng" dirty="0" smtClean="0"/>
              <a:t>Passed in 87R</a:t>
            </a:r>
            <a:endParaRPr lang="en-US" sz="4800" u="sng" dirty="0"/>
          </a:p>
        </p:txBody>
      </p:sp>
      <p:pic>
        <p:nvPicPr>
          <p:cNvPr id="5122" name="Picture 2" descr="Checkmark High Res Stock Image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1699" t="14649" r="18111" b="20176"/>
          <a:stretch/>
        </p:blipFill>
        <p:spPr bwMode="auto">
          <a:xfrm>
            <a:off x="4038600" y="1021497"/>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877300" y="2459523"/>
            <a:ext cx="7924800" cy="2092881"/>
          </a:xfrm>
          <a:prstGeom prst="rect">
            <a:avLst/>
          </a:prstGeom>
          <a:noFill/>
        </p:spPr>
        <p:txBody>
          <a:bodyPr wrap="square" rtlCol="0">
            <a:spAutoFit/>
          </a:bodyPr>
          <a:lstStyle/>
          <a:p>
            <a:r>
              <a:rPr lang="en-US" sz="2800" dirty="0"/>
              <a:t>SB </a:t>
            </a:r>
            <a:r>
              <a:rPr lang="en-US" sz="2800" dirty="0" smtClean="0"/>
              <a:t>1 </a:t>
            </a:r>
            <a:r>
              <a:rPr lang="en-US" sz="2800" dirty="0"/>
              <a:t>– Election &amp; Ballot Security</a:t>
            </a:r>
          </a:p>
          <a:p>
            <a:r>
              <a:rPr lang="en-US" sz="2800" dirty="0" smtClean="0"/>
              <a:t>HB 20 </a:t>
            </a:r>
            <a:r>
              <a:rPr lang="en-US" sz="2800" dirty="0"/>
              <a:t>– Protect Free Speech on Social Media</a:t>
            </a:r>
          </a:p>
          <a:p>
            <a:r>
              <a:rPr lang="en-US" sz="2800" dirty="0" smtClean="0"/>
              <a:t>SB </a:t>
            </a:r>
            <a:r>
              <a:rPr lang="en-US" sz="2800" dirty="0"/>
              <a:t>6</a:t>
            </a:r>
            <a:r>
              <a:rPr lang="en-US" sz="2800" dirty="0" smtClean="0"/>
              <a:t> </a:t>
            </a:r>
            <a:r>
              <a:rPr lang="en-US" sz="2800" dirty="0"/>
              <a:t>– Bail Reform</a:t>
            </a:r>
          </a:p>
          <a:p>
            <a:r>
              <a:rPr lang="en-US" sz="2800" dirty="0"/>
              <a:t>SB </a:t>
            </a:r>
            <a:r>
              <a:rPr lang="en-US" sz="2800" dirty="0" smtClean="0"/>
              <a:t>15 </a:t>
            </a:r>
            <a:r>
              <a:rPr lang="en-US" sz="2800" dirty="0"/>
              <a:t>– Expanding Virtual Learning </a:t>
            </a:r>
            <a:endParaRPr lang="en-US" sz="2800" dirty="0" smtClean="0"/>
          </a:p>
          <a:p>
            <a:endParaRPr lang="en-US" dirty="0"/>
          </a:p>
        </p:txBody>
      </p:sp>
      <p:sp>
        <p:nvSpPr>
          <p:cNvPr id="8" name="TextBox 7"/>
          <p:cNvSpPr txBox="1"/>
          <p:nvPr/>
        </p:nvSpPr>
        <p:spPr>
          <a:xfrm>
            <a:off x="8877300" y="1455003"/>
            <a:ext cx="8305800" cy="830997"/>
          </a:xfrm>
          <a:prstGeom prst="rect">
            <a:avLst/>
          </a:prstGeom>
          <a:noFill/>
        </p:spPr>
        <p:txBody>
          <a:bodyPr wrap="square" rtlCol="0">
            <a:spAutoFit/>
          </a:bodyPr>
          <a:lstStyle/>
          <a:p>
            <a:r>
              <a:rPr lang="en-US" sz="4800" u="sng" dirty="0" smtClean="0"/>
              <a:t>Passed in 2</a:t>
            </a:r>
            <a:r>
              <a:rPr lang="en-US" sz="4800" u="sng" baseline="30000" dirty="0" smtClean="0"/>
              <a:t>nd</a:t>
            </a:r>
            <a:r>
              <a:rPr lang="en-US" sz="4800" u="sng" dirty="0" smtClean="0"/>
              <a:t> Special</a:t>
            </a:r>
            <a:endParaRPr lang="en-US" sz="4800" u="sng" dirty="0"/>
          </a:p>
        </p:txBody>
      </p:sp>
      <p:sp>
        <p:nvSpPr>
          <p:cNvPr id="7" name="Multiply 6"/>
          <p:cNvSpPr/>
          <p:nvPr/>
        </p:nvSpPr>
        <p:spPr>
          <a:xfrm>
            <a:off x="13901011" y="4278501"/>
            <a:ext cx="2519120" cy="2209800"/>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781081" y="5210072"/>
            <a:ext cx="8305800" cy="830997"/>
          </a:xfrm>
          <a:prstGeom prst="rect">
            <a:avLst/>
          </a:prstGeom>
          <a:noFill/>
        </p:spPr>
        <p:txBody>
          <a:bodyPr wrap="square" rtlCol="0">
            <a:spAutoFit/>
          </a:bodyPr>
          <a:lstStyle/>
          <a:p>
            <a:r>
              <a:rPr lang="en-US" sz="4800" u="sng" dirty="0" smtClean="0"/>
              <a:t>Failed to Pass</a:t>
            </a:r>
            <a:endParaRPr lang="en-US" sz="4800" u="sng" dirty="0"/>
          </a:p>
        </p:txBody>
      </p:sp>
      <p:pic>
        <p:nvPicPr>
          <p:cNvPr id="10" name="Picture 2" descr="Checkmark High Res Stock Image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1699" t="14649" r="18111" b="20176"/>
          <a:stretch/>
        </p:blipFill>
        <p:spPr bwMode="auto">
          <a:xfrm>
            <a:off x="14021122" y="800560"/>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781081" y="6041069"/>
            <a:ext cx="6972300" cy="3385542"/>
          </a:xfrm>
          <a:prstGeom prst="rect">
            <a:avLst/>
          </a:prstGeom>
          <a:noFill/>
        </p:spPr>
        <p:txBody>
          <a:bodyPr wrap="square" rtlCol="0">
            <a:spAutoFit/>
          </a:bodyPr>
          <a:lstStyle/>
          <a:p>
            <a:pPr marL="514350" indent="-514350">
              <a:buFont typeface="+mj-lt"/>
              <a:buAutoNum type="arabicPeriod"/>
            </a:pPr>
            <a:r>
              <a:rPr lang="en-US" sz="2800" dirty="0" smtClean="0"/>
              <a:t>Stop </a:t>
            </a:r>
            <a:r>
              <a:rPr lang="en-US" sz="2800" dirty="0"/>
              <a:t>Taxpayer Funded Lobbying</a:t>
            </a:r>
          </a:p>
          <a:p>
            <a:pPr marL="514350" indent="-514350">
              <a:buFont typeface="+mj-lt"/>
              <a:buAutoNum type="arabicPeriod"/>
            </a:pPr>
            <a:r>
              <a:rPr lang="en-US" sz="2800" dirty="0" smtClean="0"/>
              <a:t>Appellate </a:t>
            </a:r>
            <a:r>
              <a:rPr lang="en-US" sz="2800" dirty="0"/>
              <a:t>Court </a:t>
            </a:r>
            <a:r>
              <a:rPr lang="en-US" sz="2800" dirty="0" smtClean="0"/>
              <a:t>Reorganization</a:t>
            </a:r>
          </a:p>
          <a:p>
            <a:pPr marL="514350" indent="-514350">
              <a:buFont typeface="+mj-lt"/>
              <a:buAutoNum type="arabicPeriod"/>
            </a:pPr>
            <a:r>
              <a:rPr lang="en-US" sz="2800" dirty="0" smtClean="0"/>
              <a:t>Business </a:t>
            </a:r>
            <a:r>
              <a:rPr lang="en-US" sz="2800" dirty="0"/>
              <a:t>Freedom and Uniformity Act</a:t>
            </a:r>
          </a:p>
          <a:p>
            <a:pPr marL="514350" indent="-514350">
              <a:buFont typeface="+mj-lt"/>
              <a:buAutoNum type="arabicPeriod"/>
            </a:pPr>
            <a:r>
              <a:rPr lang="en-US" sz="2800" dirty="0" smtClean="0"/>
              <a:t>Protect </a:t>
            </a:r>
            <a:r>
              <a:rPr lang="en-US" sz="2800" dirty="0"/>
              <a:t>State-held Personal </a:t>
            </a:r>
            <a:r>
              <a:rPr lang="en-US" sz="2800" dirty="0" smtClean="0"/>
              <a:t>Data</a:t>
            </a:r>
            <a:endParaRPr lang="en-US" sz="2800" dirty="0"/>
          </a:p>
          <a:p>
            <a:pPr marL="514350" indent="-514350">
              <a:buFont typeface="+mj-lt"/>
              <a:buAutoNum type="arabicPeriod"/>
            </a:pPr>
            <a:r>
              <a:rPr lang="en-US" sz="2800" dirty="0" smtClean="0"/>
              <a:t>Charter </a:t>
            </a:r>
            <a:r>
              <a:rPr lang="en-US" sz="2800" dirty="0"/>
              <a:t>School Equity Act</a:t>
            </a:r>
          </a:p>
          <a:p>
            <a:pPr marL="514350" indent="-514350">
              <a:buFont typeface="+mj-lt"/>
              <a:buAutoNum type="arabicPeriod"/>
            </a:pPr>
            <a:r>
              <a:rPr lang="en-US" sz="2800" dirty="0" smtClean="0"/>
              <a:t>Fair </a:t>
            </a:r>
            <a:r>
              <a:rPr lang="en-US" sz="2800" dirty="0"/>
              <a:t>Sports for Women &amp; Girls</a:t>
            </a:r>
          </a:p>
          <a:p>
            <a:pPr marL="514350" indent="-514350">
              <a:buFont typeface="+mj-lt"/>
              <a:buAutoNum type="arabicPeriod"/>
            </a:pPr>
            <a:r>
              <a:rPr lang="en-US" sz="2800" dirty="0" smtClean="0"/>
              <a:t>Senate </a:t>
            </a:r>
            <a:r>
              <a:rPr lang="en-US" sz="2800" dirty="0"/>
              <a:t>Redistricting Act</a:t>
            </a:r>
          </a:p>
          <a:p>
            <a:endParaRPr lang="en-US" dirty="0"/>
          </a:p>
        </p:txBody>
      </p:sp>
    </p:spTree>
    <p:extLst>
      <p:ext uri="{BB962C8B-B14F-4D97-AF65-F5344CB8AC3E}">
        <p14:creationId xmlns:p14="http://schemas.microsoft.com/office/powerpoint/2010/main" val="15681041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11031</TotalTime>
  <Words>7174</Words>
  <Application>Microsoft Office PowerPoint</Application>
  <PresentationFormat>Custom</PresentationFormat>
  <Paragraphs>659</Paragraphs>
  <Slides>52</Slides>
  <Notes>52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52</vt:i4>
      </vt:variant>
    </vt:vector>
  </HeadingPairs>
  <TitlesOfParts>
    <vt:vector size="67" baseType="lpstr">
      <vt:lpstr>Arial</vt:lpstr>
      <vt:lpstr>Arimo</vt:lpstr>
      <vt:lpstr>Franklin Gothic Heavy</vt:lpstr>
      <vt:lpstr>Tw Cen MT Condensed</vt:lpstr>
      <vt:lpstr>Ringside 2</vt:lpstr>
      <vt:lpstr>Trebuchet MS</vt:lpstr>
      <vt:lpstr>Aileron Regular</vt:lpstr>
      <vt:lpstr>Ringside 1</vt:lpstr>
      <vt:lpstr>Poppins Light</vt:lpstr>
      <vt:lpstr>Gill Sans MT</vt:lpstr>
      <vt:lpstr>Aileron Heavy</vt:lpstr>
      <vt:lpstr>Calibri</vt:lpstr>
      <vt:lpstr>Arial Black</vt:lpstr>
      <vt:lpstr>Office Theme</vt:lpstr>
      <vt:lpstr>2_Office Theme</vt:lpstr>
      <vt:lpstr>PowerPoint Presentation</vt:lpstr>
      <vt:lpstr>PowerPoint Presentation</vt:lpstr>
      <vt:lpstr>PowerPoint Presentation</vt:lpstr>
      <vt:lpstr>PowerPoint Presentation</vt:lpstr>
      <vt:lpstr>Education/school finance bills passed in  2nd Special Session</vt:lpstr>
      <vt:lpstr>Property Tax Relief</vt:lpstr>
      <vt:lpstr>SB 15 – Remote Learning </vt:lpstr>
      <vt:lpstr>Student funding eligibility under SB 15</vt:lpstr>
      <vt:lpstr>PowerPoint Presentation</vt:lpstr>
      <vt:lpstr>PowerPoint Presentation</vt:lpstr>
      <vt:lpstr>Bills passed in the 3rd Special Session</vt:lpstr>
      <vt:lpstr>Education/school finance bills passed in  3rd Special Session</vt:lpstr>
      <vt:lpstr>PowerPoint Presentation</vt:lpstr>
      <vt:lpstr>Property Tax Relief SB 1 (Bettencourt/Meyer)</vt:lpstr>
      <vt:lpstr>Property Tax Relief SB 1 (Bettencourt/Meyer)</vt:lpstr>
      <vt:lpstr>PowerPoint Presentation</vt:lpstr>
      <vt:lpstr>PowerPoint Presentation</vt:lpstr>
      <vt:lpstr>PowerPoint Presentation</vt:lpstr>
      <vt:lpstr>PRELIMINARY Cost of Tax Rate Compression</vt:lpstr>
      <vt:lpstr>PowerPoint Presentation</vt:lpstr>
      <vt:lpstr>Voter-Approval Tax Rate Elections (VATRE)</vt:lpstr>
      <vt:lpstr>November 2021 Bond Elections</vt:lpstr>
      <vt:lpstr>November 2021 Bond Elections by Purpose</vt:lpstr>
      <vt:lpstr>Voter Turnout (among registered voters)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Session Update</dc:title>
  <dc:creator>Christy Rome</dc:creator>
  <cp:lastModifiedBy>Christy Rome</cp:lastModifiedBy>
  <cp:revision>148</cp:revision>
  <cp:lastPrinted>2021-11-12T18:43:02Z</cp:lastPrinted>
  <dcterms:created xsi:type="dcterms:W3CDTF">2006-08-16T00:00:00Z</dcterms:created>
  <dcterms:modified xsi:type="dcterms:W3CDTF">2021-11-18T19:03:37Z</dcterms:modified>
  <dc:identifier>DAEpu08zHW0</dc:identifier>
</cp:coreProperties>
</file>