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1"/>
  </p:notesMasterIdLst>
  <p:handoutMasterIdLst>
    <p:handoutMasterId r:id="rId42"/>
  </p:handoutMasterIdLst>
  <p:sldIdLst>
    <p:sldId id="256" r:id="rId3"/>
    <p:sldId id="292" r:id="rId4"/>
    <p:sldId id="257" r:id="rId5"/>
    <p:sldId id="262" r:id="rId6"/>
    <p:sldId id="263" r:id="rId7"/>
    <p:sldId id="264" r:id="rId8"/>
    <p:sldId id="261" r:id="rId9"/>
    <p:sldId id="258" r:id="rId10"/>
    <p:sldId id="268" r:id="rId11"/>
    <p:sldId id="269" r:id="rId12"/>
    <p:sldId id="270" r:id="rId13"/>
    <p:sldId id="259" r:id="rId14"/>
    <p:sldId id="271" r:id="rId15"/>
    <p:sldId id="272" r:id="rId16"/>
    <p:sldId id="277" r:id="rId17"/>
    <p:sldId id="274" r:id="rId18"/>
    <p:sldId id="278" r:id="rId19"/>
    <p:sldId id="275" r:id="rId20"/>
    <p:sldId id="276" r:id="rId21"/>
    <p:sldId id="279" r:id="rId22"/>
    <p:sldId id="273" r:id="rId23"/>
    <p:sldId id="280" r:id="rId24"/>
    <p:sldId id="286" r:id="rId25"/>
    <p:sldId id="266" r:id="rId26"/>
    <p:sldId id="281" r:id="rId27"/>
    <p:sldId id="260" r:id="rId28"/>
    <p:sldId id="282" r:id="rId29"/>
    <p:sldId id="284" r:id="rId30"/>
    <p:sldId id="283" r:id="rId31"/>
    <p:sldId id="287" r:id="rId32"/>
    <p:sldId id="288" r:id="rId33"/>
    <p:sldId id="290" r:id="rId34"/>
    <p:sldId id="294" r:id="rId35"/>
    <p:sldId id="295" r:id="rId36"/>
    <p:sldId id="297" r:id="rId37"/>
    <p:sldId id="289" r:id="rId38"/>
    <p:sldId id="298" r:id="rId39"/>
    <p:sldId id="299" r:id="rId40"/>
  </p:sldIdLst>
  <p:sldSz cx="18288000" cy="10287000"/>
  <p:notesSz cx="7010400" cy="9296400"/>
  <p:embeddedFontLst>
    <p:embeddedFont>
      <p:font typeface="Gill Sans MT" panose="020B0502020104020203" pitchFamily="3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Franklin Gothic Demi" panose="020B0703020102020204" pitchFamily="34" charset="0"/>
      <p:regular r:id="rId51"/>
      <p:italic r:id="rId52"/>
    </p:embeddedFont>
    <p:embeddedFont>
      <p:font typeface="Poppins Light" panose="020B0604020202020204" charset="0"/>
      <p:regular r:id="rId53"/>
    </p:embeddedFont>
    <p:embeddedFont>
      <p:font typeface="Ringside 2" panose="020B0604020202020204" charset="0"/>
      <p:regular r:id="rId54"/>
    </p:embeddedFont>
    <p:embeddedFont>
      <p:font typeface="Franklin Gothic Heavy" panose="020B0903020102020204" pitchFamily="34" charset="0"/>
      <p:regular r:id="rId55"/>
      <p:italic r:id="rId56"/>
    </p:embeddedFont>
    <p:embeddedFont>
      <p:font typeface="Tw Cen MT Condensed" panose="020B0606020104020203" pitchFamily="34" charset="0"/>
      <p:regular r:id="rId57"/>
      <p:bold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7272"/>
    <a:srgbClr val="EFF3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576" autoAdjust="0"/>
  </p:normalViewPr>
  <p:slideViewPr>
    <p:cSldViewPr>
      <p:cViewPr>
        <p:scale>
          <a:sx n="40" d="100"/>
          <a:sy n="40" d="100"/>
        </p:scale>
        <p:origin x="828"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4AF2BC1-76DC-484D-9B8E-71FC824FE6A3}" type="datetimeFigureOut">
              <a:rPr lang="en-US" smtClean="0"/>
              <a:t>9/11/2021</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67540D5-1DC5-4793-981B-3A3092ED7F33}" type="slidenum">
              <a:rPr lang="en-US" smtClean="0"/>
              <a:t>‹#›</a:t>
            </a:fld>
            <a:endParaRPr lang="en-US" dirty="0"/>
          </a:p>
        </p:txBody>
      </p:sp>
    </p:spTree>
    <p:extLst>
      <p:ext uri="{BB962C8B-B14F-4D97-AF65-F5344CB8AC3E}">
        <p14:creationId xmlns:p14="http://schemas.microsoft.com/office/powerpoint/2010/main" val="159991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8A1D70F-268C-4AAD-B4EE-73C6A5CEBDAA}" type="datetimeFigureOut">
              <a:rPr lang="en-US" smtClean="0"/>
              <a:t>9/11/2021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786786E-9FC4-43B0-8EB0-DA81CAFDDF21}" type="slidenum">
              <a:rPr lang="en-US" smtClean="0"/>
              <a:t>‹#›</a:t>
            </a:fld>
            <a:endParaRPr lang="en-US" dirty="0"/>
          </a:p>
        </p:txBody>
      </p:sp>
    </p:spTree>
    <p:extLst>
      <p:ext uri="{BB962C8B-B14F-4D97-AF65-F5344CB8AC3E}">
        <p14:creationId xmlns:p14="http://schemas.microsoft.com/office/powerpoint/2010/main" val="1676562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1</a:t>
            </a:fld>
            <a:endParaRPr lang="en-US" dirty="0"/>
          </a:p>
        </p:txBody>
      </p:sp>
    </p:spTree>
    <p:extLst>
      <p:ext uri="{BB962C8B-B14F-4D97-AF65-F5344CB8AC3E}">
        <p14:creationId xmlns:p14="http://schemas.microsoft.com/office/powerpoint/2010/main" val="1992590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on Monday, enough House democrats</a:t>
            </a:r>
            <a:r>
              <a:rPr lang="en-US" baseline="0" dirty="0" smtClean="0"/>
              <a:t> left the state and flew to Washington, DC so that the Texas House lost a quorum and could not meet.  Then the guys from the Senate joined them (though the Senate never lost a quorum and proceeded to pass bills to address every item on the Governor’s call).</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10</a:t>
            </a:fld>
            <a:endParaRPr lang="en-US" dirty="0"/>
          </a:p>
        </p:txBody>
      </p:sp>
    </p:spTree>
    <p:extLst>
      <p:ext uri="{BB962C8B-B14F-4D97-AF65-F5344CB8AC3E}">
        <p14:creationId xmlns:p14="http://schemas.microsoft.com/office/powerpoint/2010/main" val="4126974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Meanwhile Speaker Phelan</a:t>
            </a:r>
            <a:r>
              <a:rPr lang="en-US" baseline="0" dirty="0" smtClean="0"/>
              <a:t> and House Republicans (and a handful of democrats who stayed behind) spent their time taking photos, because there wasn’t much else they could do without a quorum…and then the session ended without a quorum (or the passage of any legislation).</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11</a:t>
            </a:fld>
            <a:endParaRPr lang="en-US" dirty="0"/>
          </a:p>
        </p:txBody>
      </p:sp>
    </p:spTree>
    <p:extLst>
      <p:ext uri="{BB962C8B-B14F-4D97-AF65-F5344CB8AC3E}">
        <p14:creationId xmlns:p14="http://schemas.microsoft.com/office/powerpoint/2010/main" val="2817108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the 2</a:t>
            </a:r>
            <a:r>
              <a:rPr lang="en-US" baseline="30000" dirty="0" smtClean="0"/>
              <a:t>nd</a:t>
            </a:r>
            <a:r>
              <a:rPr lang="en-US" baseline="0" dirty="0" smtClean="0"/>
              <a:t> special session began the very next day.</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12</a:t>
            </a:fld>
            <a:endParaRPr lang="en-US" dirty="0"/>
          </a:p>
        </p:txBody>
      </p:sp>
    </p:spTree>
    <p:extLst>
      <p:ext uri="{BB962C8B-B14F-4D97-AF65-F5344CB8AC3E}">
        <p14:creationId xmlns:p14="http://schemas.microsoft.com/office/powerpoint/2010/main" val="835797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special began</a:t>
            </a:r>
            <a:r>
              <a:rPr lang="en-US" baseline="0" dirty="0" smtClean="0"/>
              <a:t> with an equally empty House chamber at first.  But then a quorum was achieved and the House began to conduct business.  We had a Senate filibuster of the controversial elections bill, though it was in the middle of the session and therefore didn’t have much effect.  And eventually the elections bill over which members of both parties had some very strong feelings passed and was signed into law.  And only after that bill passed did the legislature finally approve of appropriations to continue the legislative branch of government.  (an appropriations bill that has once again been sent to the Governor, but that he has not yet signed into law)</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13</a:t>
            </a:fld>
            <a:endParaRPr lang="en-US" dirty="0"/>
          </a:p>
        </p:txBody>
      </p:sp>
    </p:spTree>
    <p:extLst>
      <p:ext uri="{BB962C8B-B14F-4D97-AF65-F5344CB8AC3E}">
        <p14:creationId xmlns:p14="http://schemas.microsoft.com/office/powerpoint/2010/main" val="3090882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quick recap of what passed that</a:t>
            </a:r>
            <a:r>
              <a:rPr lang="en-US" baseline="0" dirty="0" smtClean="0"/>
              <a:t> affects schools in some way during the 2</a:t>
            </a:r>
            <a:r>
              <a:rPr lang="en-US" baseline="30000" dirty="0" smtClean="0"/>
              <a:t>nd</a:t>
            </a:r>
            <a:r>
              <a:rPr lang="en-US" baseline="0" dirty="0" smtClean="0"/>
              <a:t> special session.  The election bill isn’t listed here; while changes to elections certainly affect schools, there was nothing in the bill that singles schools out or impacts school elections in any way that doesn’t impact all elections in general.</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14</a:t>
            </a:fld>
            <a:endParaRPr lang="en-US" dirty="0"/>
          </a:p>
        </p:txBody>
      </p:sp>
    </p:spTree>
    <p:extLst>
      <p:ext uri="{BB962C8B-B14F-4D97-AF65-F5344CB8AC3E}">
        <p14:creationId xmlns:p14="http://schemas.microsoft.com/office/powerpoint/2010/main" val="3662946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when we talked about this bill in our previous post-legislative workshop? Well,</a:t>
            </a:r>
            <a:r>
              <a:rPr lang="en-US" baseline="0" dirty="0" smtClean="0"/>
              <a:t> forget everything you learned.  While it is technically still law today, it won’t be for long!</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15</a:t>
            </a:fld>
            <a:endParaRPr lang="en-US" dirty="0"/>
          </a:p>
        </p:txBody>
      </p:sp>
    </p:spTree>
    <p:extLst>
      <p:ext uri="{BB962C8B-B14F-4D97-AF65-F5344CB8AC3E}">
        <p14:creationId xmlns:p14="http://schemas.microsoft.com/office/powerpoint/2010/main" val="4005325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old new law was repealed</a:t>
            </a:r>
            <a:r>
              <a:rPr lang="en-US" baseline="0" dirty="0" smtClean="0"/>
              <a:t> and replaced with what will soon be new, new law.  This bill came close to not passing, and then some serious threats were made by he who calls special sessions.  So Rep. Dan Huberty became the bill’s sponsor, and honestly, he worked hard to compromise with other members-holding varying points of view.  Because of that, it became a much better bill than it started.  </a:t>
            </a:r>
          </a:p>
          <a:p>
            <a:endParaRPr lang="en-US" baseline="0" dirty="0" smtClean="0"/>
          </a:p>
          <a:p>
            <a:r>
              <a:rPr lang="en-US" baseline="0" dirty="0" smtClean="0"/>
              <a:t>This bill is the Critical Race Theory bill (though the bill never uses those words).  Superiority based on race or sex cannot be taught in schools, cannot be funded, staff cannot be trained.  School district employees will, however, be trained in civics, to ensure compliance with this new law.  Also, if you use an online learning management system or portal, parents must be provided with their student’s log-in info so they have full access to materials and teachings.</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16</a:t>
            </a:fld>
            <a:endParaRPr lang="en-US" dirty="0"/>
          </a:p>
        </p:txBody>
      </p:sp>
    </p:spTree>
    <p:extLst>
      <p:ext uri="{BB962C8B-B14F-4D97-AF65-F5344CB8AC3E}">
        <p14:creationId xmlns:p14="http://schemas.microsoft.com/office/powerpoint/2010/main" val="1194137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some very specific instructions given to the State Board regarding social studies TEKS.  Some specifics that various House members worked hard to have included were left out of the bill, but Huberty recognized how important the specific individuals, movements, and details were to his colleagues, so that list, while not in law, still exists in the bill to help inform the SBOE’s process.</a:t>
            </a:r>
          </a:p>
          <a:p>
            <a:endParaRPr lang="en-US" baseline="0" dirty="0" smtClean="0"/>
          </a:p>
          <a:p>
            <a:r>
              <a:rPr lang="en-US" baseline="0" dirty="0" smtClean="0"/>
              <a:t>There was also a lot of discussion about prohibiting a student from receiving credit for internships and the like with a variety of community organizations that also lobby (such as hospitals and fire departments).  Attempts to amend that language failed, as Huberty maintained that the bill only prevents credit if the student is engaging in lobbying/advocacy in the internship.  </a:t>
            </a:r>
          </a:p>
          <a:p>
            <a:endParaRPr lang="en-US" baseline="0" dirty="0" smtClean="0"/>
          </a:p>
          <a:p>
            <a:r>
              <a:rPr lang="en-US" baseline="0" dirty="0" smtClean="0"/>
              <a:t>We also saw some tightening and clarity added to the language about the discussion of current events, which you see here.  </a:t>
            </a:r>
          </a:p>
          <a:p>
            <a:endParaRPr lang="en-US" baseline="0" dirty="0" smtClean="0"/>
          </a:p>
          <a:p>
            <a:r>
              <a:rPr lang="en-US" baseline="0" dirty="0" smtClean="0"/>
              <a:t>And language was added to make it clear that a teacher having all students write to an elected official as a class activity is not prohibited, so long as that teacher does not influence the content of the communication.  (Hopefully English teachers are still allowed to influence grammar.)</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17</a:t>
            </a:fld>
            <a:endParaRPr lang="en-US" dirty="0"/>
          </a:p>
        </p:txBody>
      </p:sp>
    </p:spTree>
    <p:extLst>
      <p:ext uri="{BB962C8B-B14F-4D97-AF65-F5344CB8AC3E}">
        <p14:creationId xmlns:p14="http://schemas.microsoft.com/office/powerpoint/2010/main" val="865884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bill is similar to one that was passed in the regular session and then vetoed by the Governor.  Now there is another topic each district’s SHAC must consider (during at least two public meetings), bringing a recommendation to the board on what grade levels should receive instruction and what curriculum should be to teach students about child abuse, family violence, and dating violence. Parents must opt-in to any such instruction via separate written consent.  You also have to make these materials available to parents, and districts need a policy to say dating violence is not tolerated at school, as well as a means of reporting for victims.  You did not receive any additional funding to cover the cost of these new mandates.</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18</a:t>
            </a:fld>
            <a:endParaRPr lang="en-US" dirty="0"/>
          </a:p>
        </p:txBody>
      </p:sp>
    </p:spTree>
    <p:extLst>
      <p:ext uri="{BB962C8B-B14F-4D97-AF65-F5344CB8AC3E}">
        <p14:creationId xmlns:p14="http://schemas.microsoft.com/office/powerpoint/2010/main" val="722619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Legislators</a:t>
            </a:r>
            <a:r>
              <a:rPr lang="en-US" baseline="0" dirty="0" smtClean="0"/>
              <a:t> also passed property tax relief bills in the 2</a:t>
            </a:r>
            <a:r>
              <a:rPr lang="en-US" baseline="30000" dirty="0" smtClean="0"/>
              <a:t>nd</a:t>
            </a:r>
            <a:r>
              <a:rPr lang="en-US" baseline="0" dirty="0" smtClean="0"/>
              <a:t> special.  All of these were by Bettencourt and sponsored by Meyer.  SB 8 addressed the issue of a homebuyer who purchased a home that was not previously receiving a homestead exemption, as it was not owner occupied before.  That homeowner then had to pay higher taxes in the first partial year of ownership before they could apply for the exemption.  Now they will be entitled to a refund for their proportional share of the taxes—that refund will be funded by the state.</a:t>
            </a:r>
          </a:p>
          <a:p>
            <a:endParaRPr lang="en-US" baseline="0" dirty="0" smtClean="0"/>
          </a:p>
          <a:p>
            <a:r>
              <a:rPr lang="en-US" baseline="0" dirty="0" smtClean="0"/>
              <a:t>All of these bills were heard on the first Saturday of the first special session in July.  Remember that picture I showed you? Well, I testified for the property tax relief THAT THE STATE SHOULD PAY FOR, not school districts.  And Senator Bettencourt listened and amended the bill with our language.  The bills didn’t pass in the first special.  But when they came back in the second special (and did pass), he filed them with our language providing funding, and that is what ultimately passed.  They provided all of five minute’s notice for the hearing on these bills in the second session, and there was no way for me to make it there in time to testify then.  So the lesson here is that when presented with an opportunity to weigh in on an issue, take it.  You never know if you will get the opportunity again or not.</a:t>
            </a:r>
          </a:p>
          <a:p>
            <a:endParaRPr lang="en-US" baseline="0" dirty="0" smtClean="0"/>
          </a:p>
          <a:p>
            <a:r>
              <a:rPr lang="en-US" baseline="0" dirty="0" smtClean="0"/>
              <a:t>The last two bills on the list here affect the elderly (65 and older) and disabled on the frozen tax levy.  Those folks did not benefit from the tax relief offered through HB 3 in 2019 (because their taxes were frozen).  Now, under SB 12 they will be entitled to the same tax relief as everyone else if the constitutional amendment proposed through SJR 2 is adopted in May.  Because of the requirement for voter approval, this change will not take effect until tax year 2022.  </a:t>
            </a:r>
          </a:p>
          <a:p>
            <a:endParaRPr lang="en-US" baseline="0" dirty="0" smtClean="0"/>
          </a:p>
          <a:p>
            <a:r>
              <a:rPr lang="en-US" baseline="0" dirty="0" smtClean="0"/>
              <a:t>Again, our recommended language was added to ensure that it is fully funded by the state and will not result in a loss of funding for districts. </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19</a:t>
            </a:fld>
            <a:endParaRPr lang="en-US" dirty="0"/>
          </a:p>
        </p:txBody>
      </p:sp>
    </p:spTree>
    <p:extLst>
      <p:ext uri="{BB962C8B-B14F-4D97-AF65-F5344CB8AC3E}">
        <p14:creationId xmlns:p14="http://schemas.microsoft.com/office/powerpoint/2010/main" val="2488392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2</a:t>
            </a:fld>
            <a:endParaRPr lang="en-US" dirty="0"/>
          </a:p>
        </p:txBody>
      </p:sp>
    </p:spTree>
    <p:extLst>
      <p:ext uri="{BB962C8B-B14F-4D97-AF65-F5344CB8AC3E}">
        <p14:creationId xmlns:p14="http://schemas.microsoft.com/office/powerpoint/2010/main" val="312960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clock</a:t>
            </a:r>
            <a:r>
              <a:rPr lang="en-US" baseline="0" dirty="0" smtClean="0"/>
              <a:t> ran out on HB 1468 in the regular session and it looked like all hope was lost.  But a bill was finally passed that allows schools to receive ADA funding for up to 10% of enrolled students (if eligible, more on that in a few).  The bill that passed doesn’t allow the same degree of local control on this that we had hoped for, but it does open a door of possibility that wasn’t there before.  Districts that were operating programs before this new law were in effect will receive funding for eligible students in the program meets requirements.    Districts can partner for remote offerings.  Remote programs will be treated as a separate campus for accountability purposes.  Lots of provisions were added to the bill to protect against students who might be unsuccessful or not as well served in a remote program.  These changes do not impact those programs previously operating under the Virtual School Network.  The bill also allows a few select full-time virtual programs to continue without the 10% enrollment cap.</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20</a:t>
            </a:fld>
            <a:endParaRPr lang="en-US" dirty="0"/>
          </a:p>
        </p:txBody>
      </p:sp>
    </p:spTree>
    <p:extLst>
      <p:ext uri="{BB962C8B-B14F-4D97-AF65-F5344CB8AC3E}">
        <p14:creationId xmlns:p14="http://schemas.microsoft.com/office/powerpoint/2010/main" val="483473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doesn’t love a good complicated board game?  This is kind of</a:t>
            </a:r>
            <a:r>
              <a:rPr lang="en-US" baseline="0" dirty="0" smtClean="0"/>
              <a:t> what I think of when they took a nice simple local control bill and add state influence.</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21</a:t>
            </a:fld>
            <a:endParaRPr lang="en-US" dirty="0"/>
          </a:p>
        </p:txBody>
      </p:sp>
    </p:spTree>
    <p:extLst>
      <p:ext uri="{BB962C8B-B14F-4D97-AF65-F5344CB8AC3E}">
        <p14:creationId xmlns:p14="http://schemas.microsoft.com/office/powerpoint/2010/main" val="2906259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have to perform a lot of checks to ensure that a student is eligible for funding under SB 15.  Some of this information, you may not even have.  TEA will be providing a list through TEAL to help districts obtain this information for students who may be new to their district.  It’s also challenging because you may not have a clear knowable answer for a parent about whether their child qualifies when they call to inquire.</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22</a:t>
            </a:fld>
            <a:endParaRPr lang="en-US" dirty="0"/>
          </a:p>
        </p:txBody>
      </p:sp>
    </p:spTree>
    <p:extLst>
      <p:ext uri="{BB962C8B-B14F-4D97-AF65-F5344CB8AC3E}">
        <p14:creationId xmlns:p14="http://schemas.microsoft.com/office/powerpoint/2010/main" val="1543031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SB 15 isn’t all we were hoping</a:t>
            </a:r>
            <a:r>
              <a:rPr lang="en-US" baseline="0" dirty="0" smtClean="0"/>
              <a:t> for and it doesn’t address the issue of forced closures like we had hoped, but it’s the best we have at the time.  It’s the stop gap that will help to some degree.  So now the Agency writes rules, you must develop programs and boards must adopt those.  And then we will work to provide information to the commission that is going to meet this interim (once we ever have an interim) to inform what laws the legislature should adopt on this topic in 2023.  Remember that all the SB 15 laws will expire in September of 2023, absent of further legislative action to keep them.</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23</a:t>
            </a:fld>
            <a:endParaRPr lang="en-US" dirty="0"/>
          </a:p>
        </p:txBody>
      </p:sp>
    </p:spTree>
    <p:extLst>
      <p:ext uri="{BB962C8B-B14F-4D97-AF65-F5344CB8AC3E}">
        <p14:creationId xmlns:p14="http://schemas.microsoft.com/office/powerpoint/2010/main" val="588762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Following the 2</a:t>
            </a:r>
            <a:r>
              <a:rPr lang="en-US" baseline="30000" dirty="0" smtClean="0"/>
              <a:t>nd</a:t>
            </a:r>
            <a:r>
              <a:rPr lang="en-US" baseline="0" dirty="0" smtClean="0"/>
              <a:t> special, let’s check back in on where the Lt. Governor’s priorities stand now…(click)</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24</a:t>
            </a:fld>
            <a:endParaRPr lang="en-US" dirty="0"/>
          </a:p>
        </p:txBody>
      </p:sp>
    </p:spTree>
    <p:extLst>
      <p:ext uri="{BB962C8B-B14F-4D97-AF65-F5344CB8AC3E}">
        <p14:creationId xmlns:p14="http://schemas.microsoft.com/office/powerpoint/2010/main" val="2998460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While a lot of bills made it to the finish line that didn’t make it before, there were still some that fell short too.  A bill to require that UIL participation be tied to a student’s sex at birth has now failed to pass in the regular, first, and second special sessions.  SB 91 was filed and heard very late in the 2</a:t>
            </a:r>
            <a:r>
              <a:rPr lang="en-US" baseline="30000" dirty="0" smtClean="0"/>
              <a:t>nd</a:t>
            </a:r>
            <a:r>
              <a:rPr lang="en-US" baseline="0" dirty="0" smtClean="0"/>
              <a:t> special and didn’t quite make it, but not because there isn’t widespread support, just because the clock ran out.  The same can be said about HB 233, regarding accelerated instruction.  They also had a hearing on legislation both allowing schools to require masks and banning the practice.  Some of the scientific experts that have been testifying at some of your school board meetings showed up for that hearing.  But neither bill ever advanced out of committee.</a:t>
            </a:r>
            <a:endParaRPr lang="en-US" baseline="0" dirty="0" smtClean="0"/>
          </a:p>
        </p:txBody>
      </p:sp>
      <p:sp>
        <p:nvSpPr>
          <p:cNvPr id="4" name="Slide Number Placeholder 3"/>
          <p:cNvSpPr>
            <a:spLocks noGrp="1"/>
          </p:cNvSpPr>
          <p:nvPr>
            <p:ph type="sldNum" sz="quarter" idx="10"/>
          </p:nvPr>
        </p:nvSpPr>
        <p:spPr/>
        <p:txBody>
          <a:bodyPr/>
          <a:lstStyle/>
          <a:p>
            <a:fld id="{C909E15C-561F-4EE7-BB87-147D3574810E}" type="slidenum">
              <a:rPr lang="en-US" smtClean="0"/>
              <a:t>25</a:t>
            </a:fld>
            <a:endParaRPr lang="en-US" dirty="0"/>
          </a:p>
        </p:txBody>
      </p:sp>
    </p:spTree>
    <p:extLst>
      <p:ext uri="{BB962C8B-B14F-4D97-AF65-F5344CB8AC3E}">
        <p14:creationId xmlns:p14="http://schemas.microsoft.com/office/powerpoint/2010/main" val="1111329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in less than a week, we get to do this all over</a:t>
            </a:r>
            <a:r>
              <a:rPr lang="en-US" baseline="0" dirty="0" smtClean="0"/>
              <a:t> again.  Starting Monday, September 20, they must conclude their business by October 19 (or else we get to have a fourth special session).</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26</a:t>
            </a:fld>
            <a:endParaRPr lang="en-US" dirty="0"/>
          </a:p>
        </p:txBody>
      </p:sp>
    </p:spTree>
    <p:extLst>
      <p:ext uri="{BB962C8B-B14F-4D97-AF65-F5344CB8AC3E}">
        <p14:creationId xmlns:p14="http://schemas.microsoft.com/office/powerpoint/2010/main" val="3863621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 the Governor has identified</a:t>
            </a:r>
            <a:r>
              <a:rPr lang="en-US" baseline="0" dirty="0" smtClean="0"/>
              <a:t> five matters that are of supreme importance to the functions of our state and therefore on the call for the 3</a:t>
            </a:r>
            <a:r>
              <a:rPr lang="en-US" baseline="30000" dirty="0" smtClean="0"/>
              <a:t>rd</a:t>
            </a:r>
            <a:r>
              <a:rPr lang="en-US" baseline="0" dirty="0" smtClean="0"/>
              <a:t> special.  [CLICK] Redistricting.  We knew this special was going to happen in the fall of 2021 ever since the census was delayed.  They couldn’t do this before now because they didn’t have the data that we now have.  Even so, there is also a lawsuit pending that would delay redistricting further.  But I think they will move ahead with it this year. [CLICK]  Also on the call is the federal funding that legislators want to have some say over (rather than the Governor and a select group of leaders deciding in vacuum).  This is the carrot to buy the votes they might need to get the maps they might want.  [CLICK] At this point in the pandemic, there is much talk of vaccine mandates and whether that should be allowed or not.  It is a topic President Biden weighed in on last week, and this item on the call allows Texas to consider legislation on this topic in the special.  Also of great importance at this time [CLICK] is participation in UIL athletic competitions and [CLICK] the unlawful restraint of a dog (a bill that passed in the regular session and was vetoed by the Governor).  You might be thinking of a few other issues you would have added to this list, but the dogs won the day.</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27</a:t>
            </a:fld>
            <a:endParaRPr lang="en-US" dirty="0"/>
          </a:p>
        </p:txBody>
      </p:sp>
    </p:spTree>
    <p:extLst>
      <p:ext uri="{BB962C8B-B14F-4D97-AF65-F5344CB8AC3E}">
        <p14:creationId xmlns:p14="http://schemas.microsoft.com/office/powerpoint/2010/main" val="3262946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topic that is not yet on the Governor’s call, but could be soon (given his propensity towards tax relief).  As mentioned earlier, Senator Bettencourt got SB 91 passed by the Senate in the closing days of the session, without enough time for the House to take it up.  But it certainly looks like there is support in both  chambers to pass this bill if Governor Abbott is willing to add it to the call.</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28</a:t>
            </a:fld>
            <a:endParaRPr lang="en-US" dirty="0"/>
          </a:p>
        </p:txBody>
      </p:sp>
    </p:spTree>
    <p:extLst>
      <p:ext uri="{BB962C8B-B14F-4D97-AF65-F5344CB8AC3E}">
        <p14:creationId xmlns:p14="http://schemas.microsoft.com/office/powerpoint/2010/main" val="2213579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it’s not</a:t>
            </a:r>
            <a:r>
              <a:rPr lang="en-US" baseline="0" dirty="0" smtClean="0"/>
              <a:t> on the call yet, let’s talk about this bill a bit.  I testified ON SB 91 in the Senate Finance Committee and what I told legislators is that while we support property tax relief (and the reduction of recapture it brings), we are concerned about the temporary nature of this tax relief.  Comptroller Hegar found that the state had several billion they didn’t spend (you know, because the feds sent a bunch of money for schools that the state supplanted), and so state leaders would like to give that back to property taxpayers (an admirable goal).  The problem is that when you give temporary tax relief that is not sustainable, tax rates are going to jump back up again the following year and that is going to make people angry.  And they aren’t as likely to be angry with the state about that as they are to be angry with their local school officials.  I testified asking them to ensure tax relief can be sustainable over time.</a:t>
            </a:r>
          </a:p>
          <a:p>
            <a:endParaRPr lang="en-US" baseline="0" dirty="0" smtClean="0"/>
          </a:p>
          <a:p>
            <a:r>
              <a:rPr lang="en-US" baseline="0" dirty="0" smtClean="0"/>
              <a:t>Additionally, there is language in that bill that is gong to make it even harder than before to pass a tax rate election.  The bill would require language on the ballot to tell voters what the tax rate would be if the measure fails compared to the rate for which the district is seeking ratification.  Many of you are very transparent about this already when talking to voters.  This just puts it on the ballot.</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29</a:t>
            </a:fld>
            <a:endParaRPr lang="en-US" dirty="0"/>
          </a:p>
        </p:txBody>
      </p:sp>
    </p:spTree>
    <p:extLst>
      <p:ext uri="{BB962C8B-B14F-4D97-AF65-F5344CB8AC3E}">
        <p14:creationId xmlns:p14="http://schemas.microsoft.com/office/powerpoint/2010/main" val="463558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brief recap</a:t>
            </a:r>
            <a:r>
              <a:rPr lang="en-US" baseline="0" dirty="0" smtClean="0"/>
              <a:t> of the Regular Session (which frankly feels like it took place 10 years ago at this point.</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3</a:t>
            </a:fld>
            <a:endParaRPr lang="en-US" dirty="0"/>
          </a:p>
        </p:txBody>
      </p:sp>
    </p:spTree>
    <p:extLst>
      <p:ext uri="{BB962C8B-B14F-4D97-AF65-F5344CB8AC3E}">
        <p14:creationId xmlns:p14="http://schemas.microsoft.com/office/powerpoint/2010/main" val="2140494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Speaking</a:t>
            </a:r>
            <a:r>
              <a:rPr lang="en-US" baseline="0" dirty="0" smtClean="0"/>
              <a:t> of property taxes…</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30</a:t>
            </a:fld>
            <a:endParaRPr lang="en-US" dirty="0"/>
          </a:p>
        </p:txBody>
      </p:sp>
    </p:spTree>
    <p:extLst>
      <p:ext uri="{BB962C8B-B14F-4D97-AF65-F5344CB8AC3E}">
        <p14:creationId xmlns:p14="http://schemas.microsoft.com/office/powerpoint/2010/main" val="1827788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maps produced by TASBO comparing tax rates statewide to show how compression put in place by HB 3 is working.  Tax rates are being compressed.</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31</a:t>
            </a:fld>
            <a:endParaRPr lang="en-US" dirty="0"/>
          </a:p>
        </p:txBody>
      </p:sp>
    </p:spTree>
    <p:extLst>
      <p:ext uri="{BB962C8B-B14F-4D97-AF65-F5344CB8AC3E}">
        <p14:creationId xmlns:p14="http://schemas.microsoft.com/office/powerpoint/2010/main" val="2840586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speaking</a:t>
            </a:r>
            <a:r>
              <a:rPr lang="en-US" baseline="0" dirty="0" smtClean="0"/>
              <a:t> of sustainability…you’ve seen this before and now it has been updated with the most recent preliminary data.  The cost of continued tax rate compression continues to climb.  And that means that state resources are going to be dedicated towards paying for that rather than investing in things like increasing the basic allotment or providing any new resources for schools.  Investing $2-$4 billion in temporary tax relief on top of this compression doesn’t contribute to the sustainability of our system.  How are we going to be able to afford this when the legislature adopts the budget for 24-25 when they convene in 2023?</a:t>
            </a:r>
            <a:endParaRPr lang="en-US" dirty="0"/>
          </a:p>
        </p:txBody>
      </p:sp>
      <p:sp>
        <p:nvSpPr>
          <p:cNvPr id="4" name="Slide Number Placeholder 3"/>
          <p:cNvSpPr>
            <a:spLocks noGrp="1"/>
          </p:cNvSpPr>
          <p:nvPr>
            <p:ph type="sldNum" sz="quarter" idx="5"/>
          </p:nvPr>
        </p:nvSpPr>
        <p:spPr/>
        <p:txBody>
          <a:bodyPr/>
          <a:lstStyle/>
          <a:p>
            <a:fld id="{C6236964-0B62-46BD-AA5F-FF6FE47B9D1E}" type="slidenum">
              <a:rPr lang="en-US" smtClean="0"/>
              <a:t>32</a:t>
            </a:fld>
            <a:endParaRPr lang="en-US" dirty="0"/>
          </a:p>
        </p:txBody>
      </p:sp>
    </p:spTree>
    <p:extLst>
      <p:ext uri="{BB962C8B-B14F-4D97-AF65-F5344CB8AC3E}">
        <p14:creationId xmlns:p14="http://schemas.microsoft.com/office/powerpoint/2010/main" val="3701093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we’ll end with</a:t>
            </a:r>
            <a:r>
              <a:rPr lang="en-US" baseline="0" dirty="0" smtClean="0"/>
              <a:t> a word about ESSER.</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33</a:t>
            </a:fld>
            <a:endParaRPr lang="en-US" dirty="0"/>
          </a:p>
        </p:txBody>
      </p:sp>
    </p:spTree>
    <p:extLst>
      <p:ext uri="{BB962C8B-B14F-4D97-AF65-F5344CB8AC3E}">
        <p14:creationId xmlns:p14="http://schemas.microsoft.com/office/powerpoint/2010/main" val="691572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You’ve seen these details before.  What’s important to know at this point is that State aid to be supplanted for ESSER II is not final.  Figures keep changing, and it’s impossible to know where these numbers will land.  We expect somewhere north of a billion dollar swing statewide.  Within the next few days (maybe even today) we will know for certain and then you can finally make plans.</a:t>
            </a:r>
          </a:p>
        </p:txBody>
      </p:sp>
      <p:sp>
        <p:nvSpPr>
          <p:cNvPr id="4" name="Slide Number Placeholder 3"/>
          <p:cNvSpPr>
            <a:spLocks noGrp="1"/>
          </p:cNvSpPr>
          <p:nvPr>
            <p:ph type="sldNum" sz="quarter" idx="10"/>
          </p:nvPr>
        </p:nvSpPr>
        <p:spPr/>
        <p:txBody>
          <a:bodyPr/>
          <a:lstStyle/>
          <a:p>
            <a:fld id="{26DEEB6F-FBB1-4660-8404-85BA47470DDB}" type="slidenum">
              <a:rPr lang="en-US" smtClean="0"/>
              <a:t>34</a:t>
            </a:fld>
            <a:endParaRPr lang="en-US" dirty="0"/>
          </a:p>
        </p:txBody>
      </p:sp>
    </p:spTree>
    <p:extLst>
      <p:ext uri="{BB962C8B-B14F-4D97-AF65-F5344CB8AC3E}">
        <p14:creationId xmlns:p14="http://schemas.microsoft.com/office/powerpoint/2010/main" val="2845563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it comes to how TRS treats</a:t>
            </a:r>
            <a:r>
              <a:rPr lang="en-US" baseline="0" dirty="0" smtClean="0"/>
              <a:t> these dollars and what type of contribution districts are expected to make, the funds from ESSER 1 are treated like they are state fuds (because they were).  The funding you received from ESSER 3 and used to pay staff are treated like local funds and you are expected to make those contributions accordingly.  But when it comes to ESSER 2, it all depends.  You won’t know what level of contribution is expected until you know what share of your ESSER 2 dollars are supplanted (and therefore treated like state funds) and which share are not (and therefore treated like local funds).  </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35</a:t>
            </a:fld>
            <a:endParaRPr lang="en-US" dirty="0"/>
          </a:p>
        </p:txBody>
      </p:sp>
    </p:spTree>
    <p:extLst>
      <p:ext uri="{BB962C8B-B14F-4D97-AF65-F5344CB8AC3E}">
        <p14:creationId xmlns:p14="http://schemas.microsoft.com/office/powerpoint/2010/main" val="284728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state</a:t>
            </a:r>
            <a:r>
              <a:rPr lang="en-US" baseline="0" dirty="0" smtClean="0"/>
              <a:t> keeps calling on districts to make strategic plans, but that’s difficult to do given the unstable environment you’ve been in.  As you work out your strategies, here are some things to consider as you figure out the best use of those dollars.</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36</a:t>
            </a:fld>
            <a:endParaRPr lang="en-US" dirty="0"/>
          </a:p>
        </p:txBody>
      </p:sp>
    </p:spTree>
    <p:extLst>
      <p:ext uri="{BB962C8B-B14F-4D97-AF65-F5344CB8AC3E}">
        <p14:creationId xmlns:p14="http://schemas.microsoft.com/office/powerpoint/2010/main" val="26376324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dates to keep in mind for when these sources of funding end or must be spent by.  Everything on this list are temporary sources of funding that will expire.  Districts will be left to function without these dollars in a relatively short amount of time so you must spend these funds wisely to lay the foundation for when the funding goes away entirely and you are left to make do with less.  Not an idea situation, but it’s the one we’re in.</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37</a:t>
            </a:fld>
            <a:endParaRPr lang="en-US" dirty="0"/>
          </a:p>
        </p:txBody>
      </p:sp>
    </p:spTree>
    <p:extLst>
      <p:ext uri="{BB962C8B-B14F-4D97-AF65-F5344CB8AC3E}">
        <p14:creationId xmlns:p14="http://schemas.microsoft.com/office/powerpoint/2010/main" val="11801172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Happy to answer any questions.</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38</a:t>
            </a:fld>
            <a:endParaRPr lang="en-US" dirty="0"/>
          </a:p>
        </p:txBody>
      </p:sp>
    </p:spTree>
    <p:extLst>
      <p:ext uri="{BB962C8B-B14F-4D97-AF65-F5344CB8AC3E}">
        <p14:creationId xmlns:p14="http://schemas.microsoft.com/office/powerpoint/2010/main" val="1803001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session began with a pretty empty</a:t>
            </a:r>
            <a:r>
              <a:rPr lang="en-US" baseline="0" dirty="0" smtClean="0"/>
              <a:t> Capitol (except the heavily armed guards), with lots of locked doors and COVID tests.  Speaker Phelan was elected, an ice storm shut down the entire state.  The feds sent the state A LOT of money, and ultimately the session ended in dramatic fashion as the democrats busted quorum and caused several Republican priorities to fail to pass before the regular session came to a close.</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4</a:t>
            </a:fld>
            <a:endParaRPr lang="en-US" dirty="0"/>
          </a:p>
        </p:txBody>
      </p:sp>
    </p:spTree>
    <p:extLst>
      <p:ext uri="{BB962C8B-B14F-4D97-AF65-F5344CB8AC3E}">
        <p14:creationId xmlns:p14="http://schemas.microsoft.com/office/powerpoint/2010/main" val="1309051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a reminder, here are some of the key bills that did not pass during the regular session (for better or worse).</a:t>
            </a:r>
            <a:endParaRPr lang="en-US" baseline="0" dirty="0" smtClean="0"/>
          </a:p>
        </p:txBody>
      </p:sp>
      <p:sp>
        <p:nvSpPr>
          <p:cNvPr id="4" name="Slide Number Placeholder 3"/>
          <p:cNvSpPr>
            <a:spLocks noGrp="1"/>
          </p:cNvSpPr>
          <p:nvPr>
            <p:ph type="sldNum" sz="quarter" idx="10"/>
          </p:nvPr>
        </p:nvSpPr>
        <p:spPr/>
        <p:txBody>
          <a:bodyPr/>
          <a:lstStyle/>
          <a:p>
            <a:fld id="{C909E15C-561F-4EE7-BB87-147D3574810E}" type="slidenum">
              <a:rPr lang="en-US" smtClean="0"/>
              <a:t>5</a:t>
            </a:fld>
            <a:endParaRPr lang="en-US" dirty="0"/>
          </a:p>
        </p:txBody>
      </p:sp>
    </p:spTree>
    <p:extLst>
      <p:ext uri="{BB962C8B-B14F-4D97-AF65-F5344CB8AC3E}">
        <p14:creationId xmlns:p14="http://schemas.microsoft.com/office/powerpoint/2010/main" val="918092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Lt. Governor Dan Patrick got 20 out of 31 priorities to the Governor’s desk.  </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6</a:t>
            </a:fld>
            <a:endParaRPr lang="en-US" dirty="0"/>
          </a:p>
        </p:txBody>
      </p:sp>
    </p:spTree>
    <p:extLst>
      <p:ext uri="{BB962C8B-B14F-4D97-AF65-F5344CB8AC3E}">
        <p14:creationId xmlns:p14="http://schemas.microsoft.com/office/powerpoint/2010/main" val="2875265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after the session, Governor Abbott vetoed 20 bills and one very specific aspect of the state budget—funding</a:t>
            </a:r>
            <a:r>
              <a:rPr lang="en-US" baseline="0" dirty="0" smtClean="0"/>
              <a:t> for the entire legislative branch.  I’ve also listed the two education bills he vetoed here, along with one seemingly random bill (but stay with me…you’ll see why I included unlawful restraint of a dog later…).  So if the fact that Abbott’s priority election integrity bill didn’t pass wasn’t enough of an indication that legislators would be called back for a special session, this veto of Article X made it crystal clear that legislators would be back, and they would be back over the summer.</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7</a:t>
            </a:fld>
            <a:endParaRPr lang="en-US" dirty="0"/>
          </a:p>
        </p:txBody>
      </p:sp>
    </p:spTree>
    <p:extLst>
      <p:ext uri="{BB962C8B-B14F-4D97-AF65-F5344CB8AC3E}">
        <p14:creationId xmlns:p14="http://schemas.microsoft.com/office/powerpoint/2010/main" val="314527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called special</a:t>
            </a:r>
            <a:r>
              <a:rPr lang="en-US" baseline="0" dirty="0" smtClean="0"/>
              <a:t> session began on July 8.  </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8</a:t>
            </a:fld>
            <a:endParaRPr lang="en-US" dirty="0"/>
          </a:p>
        </p:txBody>
      </p:sp>
    </p:spTree>
    <p:extLst>
      <p:ext uri="{BB962C8B-B14F-4D97-AF65-F5344CB8AC3E}">
        <p14:creationId xmlns:p14="http://schemas.microsoft.com/office/powerpoint/2010/main" val="3996733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took this photo on</a:t>
            </a:r>
            <a:r>
              <a:rPr lang="en-US" baseline="0" dirty="0" smtClean="0"/>
              <a:t> the left as I was walking into the Capitol to testify on a Saturday in July.  Legislators met in hearings all weekend long.</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9</a:t>
            </a:fld>
            <a:endParaRPr lang="en-US" dirty="0"/>
          </a:p>
        </p:txBody>
      </p:sp>
    </p:spTree>
    <p:extLst>
      <p:ext uri="{BB962C8B-B14F-4D97-AF65-F5344CB8AC3E}">
        <p14:creationId xmlns:p14="http://schemas.microsoft.com/office/powerpoint/2010/main" val="545755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9/11/2021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9/11/2021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91343" y="1943100"/>
            <a:ext cx="12268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491342" y="3771900"/>
            <a:ext cx="1039585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white"/>
                </a:solidFill>
                <a:effectLst/>
                <a:uLnTx/>
                <a:uFillTx/>
                <a:latin typeface="Calibri"/>
                <a:ea typeface="+mn-ea"/>
                <a:cs typeface="+mn-cs"/>
              </a:rPr>
              <a:t>Post Legislative Workshop following the 87</a:t>
            </a:r>
            <a:r>
              <a:rPr kumimoji="0" lang="en-US" sz="1600" b="0" i="1" u="none" strike="noStrike" kern="1200" cap="none" spc="0" normalizeH="0" baseline="30000" noProof="0" dirty="0" smtClean="0">
                <a:ln>
                  <a:noFill/>
                </a:ln>
                <a:solidFill>
                  <a:prstClr val="white"/>
                </a:solidFill>
                <a:effectLst/>
                <a:uLnTx/>
                <a:uFillTx/>
                <a:latin typeface="Calibri"/>
                <a:ea typeface="+mn-ea"/>
                <a:cs typeface="+mn-cs"/>
              </a:rPr>
              <a:t>th</a:t>
            </a:r>
            <a:r>
              <a:rPr kumimoji="0" lang="en-US" sz="1600" b="0" i="1" u="none" strike="noStrike" kern="1200" cap="none" spc="0" normalizeH="0" baseline="0" noProof="0" dirty="0" smtClean="0">
                <a:ln>
                  <a:noFill/>
                </a:ln>
                <a:solidFill>
                  <a:prstClr val="white"/>
                </a:solidFill>
                <a:effectLst/>
                <a:uLnTx/>
                <a:uFillTx/>
                <a:latin typeface="Calibri"/>
                <a:ea typeface="+mn-ea"/>
                <a:cs typeface="+mn-cs"/>
              </a:rPr>
              <a:t> Irregular Session – June 9, 2021</a:t>
            </a:r>
            <a:endParaRPr kumimoji="0" lang="en-US" sz="1600" b="0" i="1"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632965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Footer Placeholder 4"/>
          <p:cNvSpPr>
            <a:spLocks noGrp="1"/>
          </p:cNvSpPr>
          <p:nvPr>
            <p:ph type="ftr" sz="quarter" idx="11"/>
          </p:nvPr>
        </p:nvSpPr>
        <p:spPr>
          <a:xfrm>
            <a:off x="7197824" y="9943816"/>
            <a:ext cx="6781800" cy="3328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white"/>
                </a:solidFill>
                <a:effectLst/>
                <a:uLnTx/>
                <a:uFillTx/>
                <a:latin typeface="Calibri"/>
                <a:ea typeface="+mn-ea"/>
                <a:cs typeface="+mn-cs"/>
              </a:rPr>
              <a:t>Post Legislative Workshop following the 87</a:t>
            </a:r>
            <a:r>
              <a:rPr kumimoji="0" lang="en-US" sz="1600" b="0" i="1" u="none" strike="noStrike" kern="1200" cap="none" spc="0" normalizeH="0" baseline="30000" noProof="0" dirty="0" smtClean="0">
                <a:ln>
                  <a:noFill/>
                </a:ln>
                <a:solidFill>
                  <a:prstClr val="white"/>
                </a:solidFill>
                <a:effectLst/>
                <a:uLnTx/>
                <a:uFillTx/>
                <a:latin typeface="Calibri"/>
                <a:ea typeface="+mn-ea"/>
                <a:cs typeface="+mn-cs"/>
              </a:rPr>
              <a:t>th</a:t>
            </a:r>
            <a:r>
              <a:rPr kumimoji="0" lang="en-US" sz="1600" b="0" i="1" u="none" strike="noStrike" kern="1200" cap="none" spc="0" normalizeH="0" baseline="0" noProof="0" dirty="0" smtClean="0">
                <a:ln>
                  <a:noFill/>
                </a:ln>
                <a:solidFill>
                  <a:prstClr val="white"/>
                </a:solidFill>
                <a:effectLst/>
                <a:uLnTx/>
                <a:uFillTx/>
                <a:latin typeface="Calibri"/>
                <a:ea typeface="+mn-ea"/>
                <a:cs typeface="+mn-cs"/>
              </a:rPr>
              <a:t> Irregular Session – June 9, 2021</a:t>
            </a:r>
            <a:endParaRPr kumimoji="0" lang="en-US" sz="1600" b="0" i="1"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8600534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2" y="4406900"/>
            <a:ext cx="13908087" cy="23076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2" y="2906713"/>
            <a:ext cx="13908087" cy="25415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white"/>
                </a:solidFill>
                <a:effectLst/>
                <a:uLnTx/>
                <a:uFillTx/>
                <a:latin typeface="Calibri"/>
                <a:ea typeface="+mn-ea"/>
                <a:cs typeface="+mn-cs"/>
              </a:rPr>
              <a:t>Post Legislative Workshop following the 87th Irregular Session – June 9, 2021</a:t>
            </a:r>
            <a:endParaRPr kumimoji="0" lang="en-US" sz="1600" b="0" i="1"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544814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39800" y="2857500"/>
            <a:ext cx="6832600" cy="60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305800" y="2895600"/>
            <a:ext cx="6905171" cy="60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white"/>
                </a:solidFill>
                <a:effectLst/>
                <a:uLnTx/>
                <a:uFillTx/>
                <a:latin typeface="Calibri"/>
                <a:ea typeface="+mn-ea"/>
                <a:cs typeface="+mn-cs"/>
              </a:rPr>
              <a:t>Post Legislative Workshop following the 87th Irregular Session – June 9, 2021</a:t>
            </a:r>
            <a:endParaRPr kumimoji="0" lang="en-US" sz="1600" b="0" i="1" u="none" strike="noStrike" kern="1200" cap="none" spc="0" normalizeH="0" baseline="0" noProof="0" dirty="0">
              <a:ln>
                <a:noFill/>
              </a:ln>
              <a:solidFill>
                <a:prstClr val="white"/>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484621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43428" y="2408805"/>
            <a:ext cx="6524171" cy="639762"/>
          </a:xfrm>
          <a:solidFill>
            <a:srgbClr val="C00000"/>
          </a:solidFill>
        </p:spPr>
        <p:txBody>
          <a:bodyPr anchor="b">
            <a:normAutofit/>
          </a:bodyPr>
          <a:lstStyle>
            <a:lvl1pPr marL="0" indent="0">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943428" y="3257210"/>
            <a:ext cx="6676571" cy="6077290"/>
          </a:xfrm>
        </p:spPr>
        <p:txBody>
          <a:bodyPr/>
          <a:lstStyle>
            <a:lvl1pPr>
              <a:defRPr sz="2800"/>
            </a:lvl1pPr>
            <a:lvl2pPr>
              <a:defRPr sz="24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8001000" y="2461135"/>
            <a:ext cx="6705600" cy="639762"/>
          </a:xfrm>
          <a:solidFill>
            <a:srgbClr val="C00000"/>
          </a:solidFill>
        </p:spPr>
        <p:txBody>
          <a:bodyPr anchor="b">
            <a:normAutofit/>
          </a:bodyPr>
          <a:lstStyle>
            <a:lvl1pPr marL="0" indent="0">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8001000" y="3285672"/>
            <a:ext cx="6705600" cy="6077290"/>
          </a:xfrm>
        </p:spPr>
        <p:txBody>
          <a:bodyPr/>
          <a:lstStyle>
            <a:lvl1pPr>
              <a:defRPr sz="2800"/>
            </a:lvl1pPr>
            <a:lvl2pPr>
              <a:defRPr sz="24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white"/>
                </a:solidFill>
                <a:effectLst/>
                <a:uLnTx/>
                <a:uFillTx/>
                <a:latin typeface="Calibri"/>
                <a:ea typeface="+mn-ea"/>
                <a:cs typeface="+mn-cs"/>
              </a:rPr>
              <a:t>Post Legislative Workshop following the 87th Irregular Session – June 9, 2021</a:t>
            </a:r>
            <a:endParaRPr kumimoji="0" lang="en-US" sz="1600" b="0" i="1" u="none" strike="noStrike" kern="1200" cap="none" spc="0" normalizeH="0" baseline="0" noProof="0" dirty="0">
              <a:ln>
                <a:noFill/>
              </a:ln>
              <a:solidFill>
                <a:prstClr val="white"/>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81122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white"/>
                </a:solidFill>
                <a:effectLst/>
                <a:uLnTx/>
                <a:uFillTx/>
                <a:latin typeface="Calibri"/>
                <a:ea typeface="+mn-ea"/>
                <a:cs typeface="+mn-cs"/>
              </a:rPr>
              <a:t>Post Legislative Workshop following the 87th Irregular Session – June 9, 2021</a:t>
            </a:r>
            <a:endParaRPr kumimoji="0" lang="en-US" sz="1600" b="0" i="1" u="none" strike="noStrike" kern="1200" cap="none" spc="0" normalizeH="0" baseline="0" noProof="0" dirty="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921113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white"/>
                </a:solidFill>
                <a:effectLst/>
                <a:uLnTx/>
                <a:uFillTx/>
                <a:latin typeface="Calibri"/>
                <a:ea typeface="+mn-ea"/>
                <a:cs typeface="+mn-cs"/>
              </a:rPr>
              <a:t>Post Legislative Workshop following the 87th Irregular Session – June 9, 2021</a:t>
            </a:r>
            <a:endParaRPr kumimoji="0" lang="en-US" sz="1600" b="0" i="1" u="none" strike="noStrike" kern="1200" cap="none" spc="0" normalizeH="0" baseline="0" noProof="0" dirty="0">
              <a:ln>
                <a:noFill/>
              </a:ln>
              <a:solidFill>
                <a:prstClr val="white"/>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p:cNvPicPr>
            <a:picLocks noChangeAspect="1"/>
          </p:cNvPicPr>
          <p:nvPr userDrawn="1"/>
        </p:nvPicPr>
        <p:blipFill>
          <a:blip r:embed="rId2"/>
          <a:srcRect b="91216"/>
          <a:stretch>
            <a:fillRect/>
          </a:stretch>
        </p:blipFill>
        <p:spPr>
          <a:xfrm>
            <a:off x="0" y="9811218"/>
            <a:ext cx="18288000" cy="636025"/>
          </a:xfrm>
          <a:prstGeom prst="rect">
            <a:avLst/>
          </a:prstGeom>
        </p:spPr>
      </p:pic>
      <p:pic>
        <p:nvPicPr>
          <p:cNvPr id="7" name="Picture 6"/>
          <p:cNvPicPr>
            <a:picLocks noChangeAspect="1"/>
          </p:cNvPicPr>
          <p:nvPr userDrawn="1"/>
        </p:nvPicPr>
        <p:blipFill>
          <a:blip r:embed="rId3"/>
          <a:srcRect/>
          <a:stretch>
            <a:fillRect/>
          </a:stretch>
        </p:blipFill>
        <p:spPr>
          <a:xfrm>
            <a:off x="13905789" y="9004385"/>
            <a:ext cx="3914470" cy="1105838"/>
          </a:xfrm>
          <a:prstGeom prst="rect">
            <a:avLst/>
          </a:prstGeom>
        </p:spPr>
      </p:pic>
      <p:sp>
        <p:nvSpPr>
          <p:cNvPr id="11" name="Footer Placeholder 3"/>
          <p:cNvSpPr txBox="1">
            <a:spLocks/>
          </p:cNvSpPr>
          <p:nvPr userDrawn="1"/>
        </p:nvSpPr>
        <p:spPr>
          <a:xfrm>
            <a:off x="7213866" y="9954189"/>
            <a:ext cx="6781800" cy="332811"/>
          </a:xfrm>
          <a:prstGeom prst="rect">
            <a:avLst/>
          </a:prstGeom>
        </p:spPr>
        <p:txBody>
          <a:bodyPr vert="horz" lIns="91440" tIns="45720" rIns="91440" bIns="45720" rtlCol="0" anchor="ctr"/>
          <a:lstStyle>
            <a:defPPr>
              <a:defRPr lang="en-US"/>
            </a:defPPr>
            <a:lvl1pPr marL="0" algn="ctr" defTabSz="914400" rtl="0" eaLnBrk="1" latinLnBrk="0" hangingPunct="1">
              <a:defRPr sz="16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white"/>
                </a:solidFill>
                <a:effectLst/>
                <a:uLnTx/>
                <a:uFillTx/>
                <a:latin typeface="Calibri"/>
                <a:ea typeface="+mn-ea"/>
                <a:cs typeface="+mn-cs"/>
              </a:rPr>
              <a:t>Post Legislative Workshop following the 87th Irregular Session – June 9, 2021</a:t>
            </a:r>
            <a:endParaRPr kumimoji="0" lang="en-US" sz="1600" b="0" i="1"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576289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781049"/>
            <a:ext cx="4686201" cy="1284653"/>
          </a:xfrm>
        </p:spPr>
        <p:txBody>
          <a:bodyPr anchor="b">
            <a:norm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6172200" y="781049"/>
            <a:ext cx="8610600" cy="634804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066800" y="1943100"/>
            <a:ext cx="4686201" cy="5185997"/>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white"/>
                </a:solidFill>
                <a:effectLst/>
                <a:uLnTx/>
                <a:uFillTx/>
                <a:latin typeface="Calibri"/>
                <a:ea typeface="+mn-ea"/>
                <a:cs typeface="+mn-cs"/>
              </a:rPr>
              <a:t>Post Legislative Workshop following the 87th Irregular Session – June 9, 2021</a:t>
            </a:r>
            <a:endParaRPr kumimoji="0" lang="en-US" sz="1600" b="0" i="1" u="none" strike="noStrike" kern="1200" cap="none" spc="0" normalizeH="0" baseline="0" noProof="0" dirty="0">
              <a:ln>
                <a:noFill/>
              </a:ln>
              <a:solidFill>
                <a:prstClr val="white"/>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85916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93157" y="876300"/>
            <a:ext cx="10287000" cy="1143000"/>
          </a:xfrm>
        </p:spPr>
        <p:txBody>
          <a:bodyPr/>
          <a:lstStyle>
            <a:lvl1pPr algn="l">
              <a:defRPr b="1"/>
            </a:lvl1pPr>
          </a:lstStyle>
          <a:p>
            <a:r>
              <a:rPr lang="en-US" dirty="0" smtClean="0"/>
              <a:t>Click to edit Master title style</a:t>
            </a:r>
            <a:endParaRPr lang="en-US" dirty="0"/>
          </a:p>
        </p:txBody>
      </p:sp>
      <p:sp>
        <p:nvSpPr>
          <p:cNvPr id="3" name="Content Placeholder 2"/>
          <p:cNvSpPr>
            <a:spLocks noGrp="1"/>
          </p:cNvSpPr>
          <p:nvPr>
            <p:ph idx="1"/>
          </p:nvPr>
        </p:nvSpPr>
        <p:spPr>
          <a:xfrm>
            <a:off x="1485900" y="3162300"/>
            <a:ext cx="13525500" cy="4525963"/>
          </a:xfrm>
        </p:spPr>
        <p:txBody>
          <a:bodyPr/>
          <a:lstStyle>
            <a:lvl1pPr>
              <a:defRPr sz="4400"/>
            </a:lvl1pPr>
            <a:lvl2pPr>
              <a:defRPr sz="32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flipH="1">
            <a:off x="1485900" y="2019300"/>
            <a:ext cx="1482090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6400" y="7502071"/>
            <a:ext cx="8570912"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676400" y="647700"/>
            <a:ext cx="8570912" cy="66643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676400" y="8086951"/>
            <a:ext cx="857091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white"/>
                </a:solidFill>
                <a:effectLst/>
                <a:uLnTx/>
                <a:uFillTx/>
                <a:latin typeface="Calibri"/>
                <a:ea typeface="+mn-ea"/>
                <a:cs typeface="+mn-cs"/>
              </a:rPr>
              <a:t>Post Legislative Workshop following the 87th Irregular Session – June 9, 2021</a:t>
            </a:r>
            <a:endParaRPr kumimoji="0" lang="en-US" sz="1600" b="0" i="1" u="none" strike="noStrike" kern="1200" cap="none" spc="0" normalizeH="0" baseline="0" noProof="0" dirty="0">
              <a:ln>
                <a:noFill/>
              </a:ln>
              <a:solidFill>
                <a:prstClr val="white"/>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12221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9/11/2021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9/11/2021</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9/11/2021</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9/11/2021</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9/11/2021</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9/11/2021</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9/11/2021</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102870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AutoShape 11"/>
          <p:cNvSpPr/>
          <p:nvPr userDrawn="1"/>
        </p:nvSpPr>
        <p:spPr>
          <a:xfrm>
            <a:off x="16293153" y="0"/>
            <a:ext cx="1994847" cy="7913398"/>
          </a:xfrm>
          <a:prstGeom prst="rect">
            <a:avLst/>
          </a:prstGeom>
          <a:solidFill>
            <a:srgbClr val="1B75BC"/>
          </a:solidFill>
        </p:spPr>
      </p:sp>
      <p:pic>
        <p:nvPicPr>
          <p:cNvPr id="8" name="Picture 12"/>
          <p:cNvPicPr>
            <a:picLocks noChangeAspect="1"/>
          </p:cNvPicPr>
          <p:nvPr userDrawn="1"/>
        </p:nvPicPr>
        <p:blipFill>
          <a:blip r:embed="rId13"/>
          <a:srcRect/>
          <a:stretch>
            <a:fillRect/>
          </a:stretch>
        </p:blipFill>
        <p:spPr>
          <a:xfrm>
            <a:off x="16469772" y="8149460"/>
            <a:ext cx="1641609" cy="1909992"/>
          </a:xfrm>
          <a:prstGeom prst="rect">
            <a:avLst/>
          </a:prstGeom>
        </p:spPr>
      </p:pic>
      <p:sp>
        <p:nvSpPr>
          <p:cNvPr id="10" name="Rectangle 9"/>
          <p:cNvSpPr/>
          <p:nvPr userDrawn="1"/>
        </p:nvSpPr>
        <p:spPr>
          <a:xfrm flipV="1">
            <a:off x="0" y="10059452"/>
            <a:ext cx="15925799" cy="2732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3429" y="1028700"/>
            <a:ext cx="153924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57943" y="2476500"/>
            <a:ext cx="153924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15240000" y="97155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4"/>
          <p:cNvPicPr>
            <a:picLocks noChangeAspect="1"/>
          </p:cNvPicPr>
          <p:nvPr userDrawn="1"/>
        </p:nvPicPr>
        <p:blipFill>
          <a:blip r:embed="rId11"/>
          <a:srcRect t="5299" r="30002" b="5299"/>
          <a:stretch>
            <a:fillRect/>
          </a:stretch>
        </p:blipFill>
        <p:spPr>
          <a:xfrm>
            <a:off x="14249400" y="4457700"/>
            <a:ext cx="5559448" cy="4733704"/>
          </a:xfrm>
          <a:prstGeom prst="rect">
            <a:avLst/>
          </a:prstGeom>
        </p:spPr>
      </p:pic>
      <p:pic>
        <p:nvPicPr>
          <p:cNvPr id="8" name="Picture 5"/>
          <p:cNvPicPr>
            <a:picLocks noChangeAspect="1"/>
          </p:cNvPicPr>
          <p:nvPr userDrawn="1"/>
        </p:nvPicPr>
        <p:blipFill>
          <a:blip r:embed="rId12"/>
          <a:srcRect b="91216"/>
          <a:stretch>
            <a:fillRect/>
          </a:stretch>
        </p:blipFill>
        <p:spPr>
          <a:xfrm>
            <a:off x="0" y="9792210"/>
            <a:ext cx="18288000" cy="636025"/>
          </a:xfrm>
          <a:prstGeom prst="rect">
            <a:avLst/>
          </a:prstGeom>
        </p:spPr>
      </p:pic>
      <p:pic>
        <p:nvPicPr>
          <p:cNvPr id="9" name="Picture 6"/>
          <p:cNvPicPr>
            <a:picLocks noChangeAspect="1"/>
          </p:cNvPicPr>
          <p:nvPr userDrawn="1"/>
        </p:nvPicPr>
        <p:blipFill>
          <a:blip r:embed="rId13"/>
          <a:srcRect/>
          <a:stretch>
            <a:fillRect/>
          </a:stretch>
        </p:blipFill>
        <p:spPr>
          <a:xfrm>
            <a:off x="13905789" y="9004385"/>
            <a:ext cx="3914470" cy="1105838"/>
          </a:xfrm>
          <a:prstGeom prst="rect">
            <a:avLst/>
          </a:prstGeom>
        </p:spPr>
      </p:pic>
      <p:sp>
        <p:nvSpPr>
          <p:cNvPr id="5" name="Footer Placeholder 4"/>
          <p:cNvSpPr>
            <a:spLocks noGrp="1"/>
          </p:cNvSpPr>
          <p:nvPr>
            <p:ph type="ftr" sz="quarter" idx="3"/>
          </p:nvPr>
        </p:nvSpPr>
        <p:spPr>
          <a:xfrm>
            <a:off x="7197824" y="9943816"/>
            <a:ext cx="6781800" cy="332811"/>
          </a:xfrm>
          <a:prstGeom prst="rect">
            <a:avLst/>
          </a:prstGeom>
        </p:spPr>
        <p:txBody>
          <a:bodyPr vert="horz" lIns="91440" tIns="45720" rIns="91440" bIns="45720" rtlCol="0" anchor="ctr"/>
          <a:lstStyle>
            <a:lvl1pPr algn="ctr">
              <a:defRPr sz="1600"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white"/>
                </a:solidFill>
                <a:effectLst/>
                <a:uLnTx/>
                <a:uFillTx/>
                <a:latin typeface="Calibri"/>
                <a:ea typeface="+mn-ea"/>
                <a:cs typeface="+mn-cs"/>
              </a:rPr>
              <a:t>Post Legislative Workshop following the 87</a:t>
            </a:r>
            <a:r>
              <a:rPr kumimoji="0" lang="en-US" sz="1600" b="0" i="1" u="none" strike="noStrike" kern="1200" cap="none" spc="0" normalizeH="0" baseline="30000" noProof="0" dirty="0" smtClean="0">
                <a:ln>
                  <a:noFill/>
                </a:ln>
                <a:solidFill>
                  <a:prstClr val="white"/>
                </a:solidFill>
                <a:effectLst/>
                <a:uLnTx/>
                <a:uFillTx/>
                <a:latin typeface="Calibri"/>
                <a:ea typeface="+mn-ea"/>
                <a:cs typeface="+mn-cs"/>
              </a:rPr>
              <a:t>th</a:t>
            </a:r>
            <a:r>
              <a:rPr kumimoji="0" lang="en-US" sz="1600" b="0" i="1" u="none" strike="noStrike" kern="1200" cap="none" spc="0" normalizeH="0" baseline="0" noProof="0" dirty="0" smtClean="0">
                <a:ln>
                  <a:noFill/>
                </a:ln>
                <a:solidFill>
                  <a:prstClr val="white"/>
                </a:solidFill>
                <a:effectLst/>
                <a:uLnTx/>
                <a:uFillTx/>
                <a:latin typeface="Calibri"/>
                <a:ea typeface="+mn-ea"/>
                <a:cs typeface="+mn-cs"/>
              </a:rPr>
              <a:t> Irregular Session – June 9, 2021</a:t>
            </a:r>
            <a:endParaRPr kumimoji="0" lang="en-US" sz="1600" b="0" i="1" u="none" strike="noStrike" kern="1200" cap="none" spc="0" normalizeH="0" baseline="0" noProof="0" dirty="0">
              <a:ln>
                <a:noFill/>
              </a:ln>
              <a:solidFill>
                <a:prstClr val="white"/>
              </a:solidFill>
              <a:effectLst/>
              <a:uLnTx/>
              <a:uFillTx/>
              <a:latin typeface="Calibri"/>
              <a:ea typeface="+mn-ea"/>
              <a:cs typeface="+mn-cs"/>
            </a:endParaRPr>
          </a:p>
        </p:txBody>
      </p:sp>
      <p:sp>
        <p:nvSpPr>
          <p:cNvPr id="10" name="Slide Number Placeholder 5"/>
          <p:cNvSpPr txBox="1">
            <a:spLocks/>
          </p:cNvSpPr>
          <p:nvPr userDrawn="1"/>
        </p:nvSpPr>
        <p:spPr>
          <a:xfrm>
            <a:off x="685800" y="9855656"/>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25865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hf sldNum="0" hdr="0" dt="0"/>
  <p:txStyles>
    <p:titleStyle>
      <a:lvl1pPr algn="l" defTabSz="914400" rtl="0" eaLnBrk="1" latinLnBrk="0" hangingPunct="1">
        <a:spcBef>
          <a:spcPct val="0"/>
        </a:spcBef>
        <a:buNone/>
        <a:defRPr sz="5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1.pn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capitol.texas.gov/BillLookup/History.aspx?LegSess=87R&amp;Bill=SB1109"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F3F4"/>
        </a:solidFill>
        <a:effectLst/>
      </p:bgPr>
    </p:bg>
    <p:spTree>
      <p:nvGrpSpPr>
        <p:cNvPr id="1" name=""/>
        <p:cNvGrpSpPr/>
        <p:nvPr/>
      </p:nvGrpSpPr>
      <p:grpSpPr>
        <a:xfrm>
          <a:off x="0" y="0"/>
          <a:ext cx="0" cy="0"/>
          <a:chOff x="0" y="0"/>
          <a:chExt cx="0" cy="0"/>
        </a:xfrm>
      </p:grpSpPr>
      <p:sp>
        <p:nvSpPr>
          <p:cNvPr id="3" name="TextBox 3"/>
          <p:cNvSpPr txBox="1"/>
          <p:nvPr/>
        </p:nvSpPr>
        <p:spPr>
          <a:xfrm>
            <a:off x="3542514" y="8178307"/>
            <a:ext cx="6783371" cy="520990"/>
          </a:xfrm>
          <a:prstGeom prst="rect">
            <a:avLst/>
          </a:prstGeom>
        </p:spPr>
        <p:txBody>
          <a:bodyPr lIns="0" tIns="0" rIns="0" bIns="0" rtlCol="0" anchor="t">
            <a:spAutoFit/>
          </a:bodyPr>
          <a:lstStyle/>
          <a:p>
            <a:pPr algn="ctr">
              <a:lnSpc>
                <a:spcPts val="4168"/>
              </a:lnSpc>
            </a:pPr>
            <a:r>
              <a:rPr lang="en-US" sz="3206" spc="448" dirty="0">
                <a:solidFill>
                  <a:srgbClr val="EFF3F4"/>
                </a:solidFill>
                <a:latin typeface="Poppins Light"/>
              </a:rPr>
              <a:t>February 5, 2021</a:t>
            </a:r>
          </a:p>
        </p:txBody>
      </p:sp>
      <p:sp>
        <p:nvSpPr>
          <p:cNvPr id="4" name="AutoShape 4"/>
          <p:cNvSpPr/>
          <p:nvPr/>
        </p:nvSpPr>
        <p:spPr>
          <a:xfrm>
            <a:off x="6279680" y="7125803"/>
            <a:ext cx="1309040" cy="130904"/>
          </a:xfrm>
          <a:prstGeom prst="rect">
            <a:avLst/>
          </a:prstGeom>
          <a:solidFill>
            <a:srgbClr val="EFF3F4"/>
          </a:solidFill>
        </p:spPr>
      </p:sp>
      <p:pic>
        <p:nvPicPr>
          <p:cNvPr id="5" name="Picture 5"/>
          <p:cNvPicPr>
            <a:picLocks noChangeAspect="1"/>
          </p:cNvPicPr>
          <p:nvPr/>
        </p:nvPicPr>
        <p:blipFill>
          <a:blip r:embed="rId3"/>
          <a:srcRect l="10000" r="10000"/>
          <a:stretch>
            <a:fillRect/>
          </a:stretch>
        </p:blipFill>
        <p:spPr>
          <a:xfrm>
            <a:off x="0" y="0"/>
            <a:ext cx="12352120" cy="10287000"/>
          </a:xfrm>
          <a:prstGeom prst="rect">
            <a:avLst/>
          </a:prstGeom>
        </p:spPr>
      </p:pic>
      <p:sp>
        <p:nvSpPr>
          <p:cNvPr id="9" name="TextBox 9"/>
          <p:cNvSpPr txBox="1"/>
          <p:nvPr/>
        </p:nvSpPr>
        <p:spPr>
          <a:xfrm>
            <a:off x="335456" y="7619974"/>
            <a:ext cx="11018343" cy="1923604"/>
          </a:xfrm>
          <a:prstGeom prst="rect">
            <a:avLst/>
          </a:prstGeom>
        </p:spPr>
        <p:txBody>
          <a:bodyPr wrap="square" lIns="0" tIns="0" rIns="0" bIns="0" rtlCol="0" anchor="t">
            <a:spAutoFit/>
          </a:bodyPr>
          <a:lstStyle/>
          <a:p>
            <a:pPr algn="ctr">
              <a:lnSpc>
                <a:spcPts val="7474"/>
              </a:lnSpc>
            </a:pPr>
            <a:r>
              <a:rPr lang="en-US" sz="5338" i="1" dirty="0">
                <a:solidFill>
                  <a:srgbClr val="FFFFFF"/>
                </a:solidFill>
                <a:latin typeface="Franklin Gothic Demi" panose="020B0703020102020204" pitchFamily="34" charset="0"/>
              </a:rPr>
              <a:t>The road goes on forever</a:t>
            </a:r>
          </a:p>
          <a:p>
            <a:pPr algn="ctr">
              <a:lnSpc>
                <a:spcPts val="7474"/>
              </a:lnSpc>
            </a:pPr>
            <a:r>
              <a:rPr lang="en-US" sz="5338" i="1" dirty="0">
                <a:solidFill>
                  <a:srgbClr val="FFFFFF"/>
                </a:solidFill>
                <a:latin typeface="Franklin Gothic Demi" panose="020B0703020102020204" pitchFamily="34" charset="0"/>
              </a:rPr>
              <a:t>                    and the party never ends</a:t>
            </a:r>
          </a:p>
        </p:txBody>
      </p:sp>
      <p:sp>
        <p:nvSpPr>
          <p:cNvPr id="12" name="Rectangle 11"/>
          <p:cNvSpPr/>
          <p:nvPr/>
        </p:nvSpPr>
        <p:spPr>
          <a:xfrm>
            <a:off x="16154400" y="0"/>
            <a:ext cx="2133600" cy="10287000"/>
          </a:xfrm>
          <a:prstGeom prst="rect">
            <a:avLst/>
          </a:prstGeom>
          <a:solidFill>
            <a:srgbClr val="EF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7"/>
          <p:cNvGrpSpPr/>
          <p:nvPr/>
        </p:nvGrpSpPr>
        <p:grpSpPr>
          <a:xfrm>
            <a:off x="8216442" y="1027393"/>
            <a:ext cx="10071558" cy="3676894"/>
            <a:chOff x="0" y="0"/>
            <a:chExt cx="3406922" cy="1243789"/>
          </a:xfrm>
        </p:grpSpPr>
        <p:sp>
          <p:nvSpPr>
            <p:cNvPr id="8" name="Freeform 8"/>
            <p:cNvSpPr/>
            <p:nvPr/>
          </p:nvSpPr>
          <p:spPr>
            <a:xfrm>
              <a:off x="0" y="0"/>
              <a:ext cx="3406922" cy="1243789"/>
            </a:xfrm>
            <a:custGeom>
              <a:avLst/>
              <a:gdLst/>
              <a:ahLst/>
              <a:cxnLst/>
              <a:rect l="l" t="t" r="r" b="b"/>
              <a:pathLst>
                <a:path w="3406922" h="1243789">
                  <a:moveTo>
                    <a:pt x="0" y="0"/>
                  </a:moveTo>
                  <a:lnTo>
                    <a:pt x="3406922" y="0"/>
                  </a:lnTo>
                  <a:lnTo>
                    <a:pt x="3406922" y="1243789"/>
                  </a:lnTo>
                  <a:lnTo>
                    <a:pt x="0" y="1243789"/>
                  </a:lnTo>
                  <a:close/>
                </a:path>
              </a:pathLst>
            </a:custGeom>
            <a:solidFill>
              <a:srgbClr val="1B75BC">
                <a:alpha val="81961"/>
              </a:srgbClr>
            </a:solidFill>
          </p:spPr>
        </p:sp>
      </p:grpSp>
      <p:sp>
        <p:nvSpPr>
          <p:cNvPr id="10" name="TextBox 10"/>
          <p:cNvSpPr txBox="1"/>
          <p:nvPr/>
        </p:nvSpPr>
        <p:spPr>
          <a:xfrm>
            <a:off x="8610218" y="1371505"/>
            <a:ext cx="9284005" cy="2627629"/>
          </a:xfrm>
          <a:prstGeom prst="rect">
            <a:avLst/>
          </a:prstGeom>
        </p:spPr>
        <p:txBody>
          <a:bodyPr lIns="0" tIns="0" rIns="0" bIns="0" rtlCol="0" anchor="t">
            <a:spAutoFit/>
          </a:bodyPr>
          <a:lstStyle/>
          <a:p>
            <a:pPr algn="ctr">
              <a:lnSpc>
                <a:spcPts val="10831"/>
              </a:lnSpc>
            </a:pPr>
            <a:r>
              <a:rPr lang="en-US" sz="7736" spc="-131" dirty="0">
                <a:solidFill>
                  <a:srgbClr val="FFFFFF"/>
                </a:solidFill>
                <a:latin typeface="Franklin Gothic Heavy" panose="020B0903020102020204" pitchFamily="34" charset="0"/>
              </a:rPr>
              <a:t>Update in-between </a:t>
            </a:r>
          </a:p>
          <a:p>
            <a:pPr algn="ctr">
              <a:lnSpc>
                <a:spcPts val="9207"/>
              </a:lnSpc>
            </a:pPr>
            <a:r>
              <a:rPr lang="en-US" sz="7736" spc="-131" dirty="0">
                <a:solidFill>
                  <a:srgbClr val="FFFFFF"/>
                </a:solidFill>
                <a:latin typeface="Franklin Gothic Heavy" panose="020B0903020102020204" pitchFamily="34" charset="0"/>
              </a:rPr>
              <a:t>special sessions</a:t>
            </a:r>
          </a:p>
        </p:txBody>
      </p:sp>
      <p:sp>
        <p:nvSpPr>
          <p:cNvPr id="11" name="TextBox 11"/>
          <p:cNvSpPr txBox="1"/>
          <p:nvPr/>
        </p:nvSpPr>
        <p:spPr>
          <a:xfrm>
            <a:off x="13474796" y="7135869"/>
            <a:ext cx="3789462" cy="540789"/>
          </a:xfrm>
          <a:prstGeom prst="rect">
            <a:avLst/>
          </a:prstGeom>
        </p:spPr>
        <p:txBody>
          <a:bodyPr lIns="0" tIns="0" rIns="0" bIns="0" rtlCol="0" anchor="t">
            <a:spAutoFit/>
          </a:bodyPr>
          <a:lstStyle/>
          <a:p>
            <a:pPr>
              <a:lnSpc>
                <a:spcPts val="4467"/>
              </a:lnSpc>
            </a:pPr>
            <a:r>
              <a:rPr lang="en-US" sz="3190" dirty="0">
                <a:solidFill>
                  <a:srgbClr val="000000"/>
                </a:solidFill>
              </a:rPr>
              <a:t>September 15, 2021</a:t>
            </a:r>
          </a:p>
        </p:txBody>
      </p:sp>
      <p:pic>
        <p:nvPicPr>
          <p:cNvPr id="6" name="Picture 6"/>
          <p:cNvPicPr>
            <a:picLocks noChangeAspect="1"/>
          </p:cNvPicPr>
          <p:nvPr/>
        </p:nvPicPr>
        <p:blipFill>
          <a:blip r:embed="rId4"/>
          <a:srcRect/>
          <a:stretch>
            <a:fillRect/>
          </a:stretch>
        </p:blipFill>
        <p:spPr>
          <a:xfrm>
            <a:off x="12901861" y="8107456"/>
            <a:ext cx="4935333" cy="139303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4125" y="476573"/>
            <a:ext cx="10077117" cy="1470025"/>
          </a:xfrm>
        </p:spPr>
        <p:txBody>
          <a:bodyPr/>
          <a:lstStyle/>
          <a:p>
            <a:pPr algn="l"/>
            <a:r>
              <a:rPr lang="en-US" b="1" dirty="0" smtClean="0"/>
              <a:t>1</a:t>
            </a:r>
            <a:r>
              <a:rPr lang="en-US" b="1" baseline="30000" dirty="0" smtClean="0"/>
              <a:t>st</a:t>
            </a:r>
            <a:r>
              <a:rPr lang="en-US" b="1" dirty="0" smtClean="0"/>
              <a:t> Called Special Session Recap</a:t>
            </a:r>
            <a:endParaRPr lang="en-US" b="1"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8566" b="11758"/>
          <a:stretch/>
        </p:blipFill>
        <p:spPr>
          <a:xfrm>
            <a:off x="1143000" y="1790700"/>
            <a:ext cx="11591951" cy="5765811"/>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5315" b="6246"/>
          <a:stretch/>
        </p:blipFill>
        <p:spPr>
          <a:xfrm>
            <a:off x="8077200" y="5262416"/>
            <a:ext cx="7781951" cy="4588190"/>
          </a:xfrm>
          <a:prstGeom prst="rect">
            <a:avLst/>
          </a:prstGeom>
        </p:spPr>
      </p:pic>
    </p:spTree>
    <p:extLst>
      <p:ext uri="{BB962C8B-B14F-4D97-AF65-F5344CB8AC3E}">
        <p14:creationId xmlns:p14="http://schemas.microsoft.com/office/powerpoint/2010/main" val="337303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671" b="10072"/>
          <a:stretch/>
        </p:blipFill>
        <p:spPr>
          <a:xfrm>
            <a:off x="-304800" y="1"/>
            <a:ext cx="16659069" cy="10287000"/>
          </a:xfrm>
          <a:prstGeom prst="rect">
            <a:avLst/>
          </a:prstGeom>
        </p:spPr>
      </p:pic>
    </p:spTree>
    <p:extLst>
      <p:ext uri="{BB962C8B-B14F-4D97-AF65-F5344CB8AC3E}">
        <p14:creationId xmlns:p14="http://schemas.microsoft.com/office/powerpoint/2010/main" val="3288942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F3F4"/>
        </a:solidFill>
        <a:effectLst/>
      </p:bgPr>
    </p:bg>
    <p:spTree>
      <p:nvGrpSpPr>
        <p:cNvPr id="1" name=""/>
        <p:cNvGrpSpPr/>
        <p:nvPr/>
      </p:nvGrpSpPr>
      <p:grpSpPr>
        <a:xfrm>
          <a:off x="0" y="0"/>
          <a:ext cx="0" cy="0"/>
          <a:chOff x="0" y="0"/>
          <a:chExt cx="0" cy="0"/>
        </a:xfrm>
      </p:grpSpPr>
      <p:grpSp>
        <p:nvGrpSpPr>
          <p:cNvPr id="2" name="Group 2"/>
          <p:cNvGrpSpPr/>
          <p:nvPr/>
        </p:nvGrpSpPr>
        <p:grpSpPr>
          <a:xfrm>
            <a:off x="9862255" y="-114300"/>
            <a:ext cx="6208802" cy="10515600"/>
            <a:chOff x="0" y="0"/>
            <a:chExt cx="8278403" cy="14020800"/>
          </a:xfrm>
        </p:grpSpPr>
        <p:pic>
          <p:nvPicPr>
            <p:cNvPr id="3" name="Picture 3"/>
            <p:cNvPicPr>
              <a:picLocks noChangeAspect="1"/>
            </p:cNvPicPr>
            <p:nvPr/>
          </p:nvPicPr>
          <p:blipFill>
            <a:blip r:embed="rId3"/>
            <a:srcRect l="24485" r="24485"/>
            <a:stretch>
              <a:fillRect/>
            </a:stretch>
          </p:blipFill>
          <p:spPr>
            <a:xfrm>
              <a:off x="0" y="4834467"/>
              <a:ext cx="8278403" cy="9186333"/>
            </a:xfrm>
            <a:prstGeom prst="rect">
              <a:avLst/>
            </a:prstGeom>
          </p:spPr>
        </p:pic>
        <p:pic>
          <p:nvPicPr>
            <p:cNvPr id="4" name="Picture 4"/>
            <p:cNvPicPr>
              <a:picLocks noChangeAspect="1"/>
            </p:cNvPicPr>
            <p:nvPr/>
          </p:nvPicPr>
          <p:blipFill>
            <a:blip r:embed="rId4"/>
            <a:srcRect t="29193" b="29193"/>
            <a:stretch>
              <a:fillRect/>
            </a:stretch>
          </p:blipFill>
          <p:spPr>
            <a:xfrm>
              <a:off x="0" y="0"/>
              <a:ext cx="8278403" cy="4593167"/>
            </a:xfrm>
            <a:prstGeom prst="rect">
              <a:avLst/>
            </a:prstGeom>
          </p:spPr>
        </p:pic>
      </p:grpSp>
      <p:sp>
        <p:nvSpPr>
          <p:cNvPr id="5" name="AutoShape 5"/>
          <p:cNvSpPr/>
          <p:nvPr/>
        </p:nvSpPr>
        <p:spPr>
          <a:xfrm>
            <a:off x="-914400" y="-285750"/>
            <a:ext cx="10591800" cy="10858500"/>
          </a:xfrm>
          <a:prstGeom prst="rect">
            <a:avLst/>
          </a:prstGeom>
          <a:solidFill>
            <a:srgbClr val="1B75BC"/>
          </a:solidFill>
        </p:spPr>
      </p:sp>
      <p:grpSp>
        <p:nvGrpSpPr>
          <p:cNvPr id="6" name="Group 6"/>
          <p:cNvGrpSpPr/>
          <p:nvPr/>
        </p:nvGrpSpPr>
        <p:grpSpPr>
          <a:xfrm>
            <a:off x="1028700" y="2596054"/>
            <a:ext cx="7576255" cy="5094892"/>
            <a:chOff x="0" y="0"/>
            <a:chExt cx="10101673" cy="6793189"/>
          </a:xfrm>
        </p:grpSpPr>
        <p:sp>
          <p:nvSpPr>
            <p:cNvPr id="7" name="TextBox 7"/>
            <p:cNvSpPr txBox="1"/>
            <p:nvPr/>
          </p:nvSpPr>
          <p:spPr>
            <a:xfrm>
              <a:off x="0" y="-142875"/>
              <a:ext cx="10101673" cy="3021542"/>
            </a:xfrm>
            <a:prstGeom prst="rect">
              <a:avLst/>
            </a:prstGeom>
          </p:spPr>
          <p:txBody>
            <a:bodyPr lIns="0" tIns="0" rIns="0" bIns="0" rtlCol="0" anchor="t">
              <a:spAutoFit/>
            </a:bodyPr>
            <a:lstStyle/>
            <a:p>
              <a:pPr>
                <a:lnSpc>
                  <a:spcPts val="8520"/>
                </a:lnSpc>
              </a:pPr>
              <a:r>
                <a:rPr lang="en-US" sz="7100" dirty="0">
                  <a:solidFill>
                    <a:srgbClr val="EFF3F4"/>
                  </a:solidFill>
                  <a:latin typeface="Ringside 2" panose="020B0604020202020204" charset="0"/>
                  <a:cs typeface="Ringside 2" panose="020B0604020202020204" charset="0"/>
                </a:rPr>
                <a:t>Second Called Special Session</a:t>
              </a:r>
            </a:p>
          </p:txBody>
        </p:sp>
        <p:sp>
          <p:nvSpPr>
            <p:cNvPr id="8" name="TextBox 8"/>
            <p:cNvSpPr txBox="1"/>
            <p:nvPr/>
          </p:nvSpPr>
          <p:spPr>
            <a:xfrm>
              <a:off x="0" y="3404931"/>
              <a:ext cx="9492077" cy="657225"/>
            </a:xfrm>
            <a:prstGeom prst="rect">
              <a:avLst/>
            </a:prstGeom>
          </p:spPr>
          <p:txBody>
            <a:bodyPr lIns="0" tIns="0" rIns="0" bIns="0" rtlCol="0" anchor="t">
              <a:spAutoFit/>
            </a:bodyPr>
            <a:lstStyle/>
            <a:p>
              <a:pPr>
                <a:lnSpc>
                  <a:spcPts val="3840"/>
                </a:lnSpc>
              </a:pPr>
              <a:endParaRPr dirty="0"/>
            </a:p>
          </p:txBody>
        </p:sp>
        <p:sp>
          <p:nvSpPr>
            <p:cNvPr id="9" name="TextBox 9"/>
            <p:cNvSpPr txBox="1"/>
            <p:nvPr/>
          </p:nvSpPr>
          <p:spPr>
            <a:xfrm>
              <a:off x="0" y="5995205"/>
              <a:ext cx="9492077" cy="797984"/>
            </a:xfrm>
            <a:prstGeom prst="rect">
              <a:avLst/>
            </a:prstGeom>
          </p:spPr>
          <p:txBody>
            <a:bodyPr lIns="0" tIns="0" rIns="0" bIns="0" rtlCol="0" anchor="t">
              <a:spAutoFit/>
            </a:bodyPr>
            <a:lstStyle/>
            <a:p>
              <a:pPr>
                <a:lnSpc>
                  <a:spcPts val="5249"/>
                </a:lnSpc>
              </a:pPr>
              <a:r>
                <a:rPr lang="en-US" sz="3499" spc="69" dirty="0">
                  <a:solidFill>
                    <a:srgbClr val="EFF3F4"/>
                  </a:solidFill>
                  <a:latin typeface="Poppins Light"/>
                </a:rPr>
                <a:t>August 7 - September 2</a:t>
              </a:r>
            </a:p>
          </p:txBody>
        </p:sp>
        <p:sp>
          <p:nvSpPr>
            <p:cNvPr id="10" name="AutoShape 10"/>
            <p:cNvSpPr/>
            <p:nvPr/>
          </p:nvSpPr>
          <p:spPr>
            <a:xfrm>
              <a:off x="0" y="4974167"/>
              <a:ext cx="1524000" cy="152400"/>
            </a:xfrm>
            <a:prstGeom prst="rect">
              <a:avLst/>
            </a:prstGeom>
            <a:solidFill>
              <a:srgbClr val="EFF3F4"/>
            </a:solidFill>
          </p:spPr>
        </p:sp>
      </p:grpSp>
      <p:sp>
        <p:nvSpPr>
          <p:cNvPr id="11" name="AutoShape 11"/>
          <p:cNvSpPr/>
          <p:nvPr/>
        </p:nvSpPr>
        <p:spPr>
          <a:xfrm>
            <a:off x="16293153" y="-1028700"/>
            <a:ext cx="1994847" cy="8942098"/>
          </a:xfrm>
          <a:prstGeom prst="rect">
            <a:avLst/>
          </a:prstGeom>
          <a:solidFill>
            <a:srgbClr val="1B75BC"/>
          </a:solidFill>
        </p:spPr>
      </p:sp>
      <p:pic>
        <p:nvPicPr>
          <p:cNvPr id="12" name="Picture 12"/>
          <p:cNvPicPr>
            <a:picLocks noChangeAspect="1"/>
          </p:cNvPicPr>
          <p:nvPr/>
        </p:nvPicPr>
        <p:blipFill>
          <a:blip r:embed="rId5"/>
          <a:srcRect/>
          <a:stretch>
            <a:fillRect/>
          </a:stretch>
        </p:blipFill>
        <p:spPr>
          <a:xfrm>
            <a:off x="16469772" y="8149460"/>
            <a:ext cx="1641609" cy="190999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4125" y="476573"/>
            <a:ext cx="10077117" cy="1470025"/>
          </a:xfrm>
        </p:spPr>
        <p:txBody>
          <a:bodyPr/>
          <a:lstStyle/>
          <a:p>
            <a:pPr algn="l"/>
            <a:r>
              <a:rPr lang="en-US" b="1" dirty="0" smtClean="0"/>
              <a:t>2nd Called Special Session Recap</a:t>
            </a:r>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070" y="1850269"/>
            <a:ext cx="6503859" cy="368445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138" r="28804" b="4645"/>
          <a:stretch/>
        </p:blipFill>
        <p:spPr>
          <a:xfrm>
            <a:off x="1668985" y="5753100"/>
            <a:ext cx="3048001" cy="4141654"/>
          </a:xfrm>
          <a:prstGeom prst="rect">
            <a:avLst/>
          </a:prstGeom>
        </p:spPr>
      </p:pic>
      <p:pic>
        <p:nvPicPr>
          <p:cNvPr id="2050" name="Picture 2" descr="Opening ceremonies in the Texas House as the 87th Legislature gets down to work on January 12, 2021. "/>
          <p:cNvPicPr>
            <a:picLocks noChangeAspect="1" noChangeArrowheads="1"/>
          </p:cNvPicPr>
          <p:nvPr/>
        </p:nvPicPr>
        <p:blipFill rotWithShape="1">
          <a:blip r:embed="rId5">
            <a:extLst>
              <a:ext uri="{28A0092B-C50C-407E-A947-70E740481C1C}">
                <a14:useLocalDpi xmlns:a14="http://schemas.microsoft.com/office/drawing/2010/main" val="0"/>
              </a:ext>
            </a:extLst>
          </a:blip>
          <a:srcRect t="21288"/>
          <a:stretch/>
        </p:blipFill>
        <p:spPr bwMode="auto">
          <a:xfrm>
            <a:off x="8382000" y="1850269"/>
            <a:ext cx="6970245" cy="36575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vernor Abbott Signs Election Integrity Legislation Into Law | Office of  the Texas Governor | Greg Abbott"/>
          <p:cNvPicPr>
            <a:picLocks noChangeAspect="1" noChangeArrowheads="1"/>
          </p:cNvPicPr>
          <p:nvPr/>
        </p:nvPicPr>
        <p:blipFill rotWithShape="1">
          <a:blip r:embed="rId6">
            <a:extLst>
              <a:ext uri="{28A0092B-C50C-407E-A947-70E740481C1C}">
                <a14:useLocalDpi xmlns:a14="http://schemas.microsoft.com/office/drawing/2010/main" val="0"/>
              </a:ext>
            </a:extLst>
          </a:blip>
          <a:srcRect l="5032" r="16638" b="269"/>
          <a:stretch/>
        </p:blipFill>
        <p:spPr bwMode="auto">
          <a:xfrm>
            <a:off x="4952999" y="5763126"/>
            <a:ext cx="5786575" cy="41416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22615" r="19571" b="18231"/>
          <a:stretch/>
        </p:blipFill>
        <p:spPr>
          <a:xfrm>
            <a:off x="10951524" y="5735053"/>
            <a:ext cx="4364371" cy="4135842"/>
          </a:xfrm>
          <a:prstGeom prst="rect">
            <a:avLst/>
          </a:prstGeom>
        </p:spPr>
      </p:pic>
    </p:spTree>
    <p:extLst>
      <p:ext uri="{BB962C8B-B14F-4D97-AF65-F5344CB8AC3E}">
        <p14:creationId xmlns:p14="http://schemas.microsoft.com/office/powerpoint/2010/main" val="26823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1+#ppt_w/2"/>
                                          </p:val>
                                        </p:tav>
                                        <p:tav tm="100000">
                                          <p:val>
                                            <p:strVal val="#ppt_x"/>
                                          </p:val>
                                        </p:tav>
                                      </p:tavLst>
                                    </p:anim>
                                    <p:anim calcmode="lin" valueType="num">
                                      <p:cBhvr additive="base">
                                        <p:cTn id="14" dur="500" fill="hold"/>
                                        <p:tgtEl>
                                          <p:spTgt spid="205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additive="base">
                                        <p:cTn id="25" dur="500" fill="hold"/>
                                        <p:tgtEl>
                                          <p:spTgt spid="2052"/>
                                        </p:tgtEl>
                                        <p:attrNameLst>
                                          <p:attrName>ppt_x</p:attrName>
                                        </p:attrNameLst>
                                      </p:cBhvr>
                                      <p:tavLst>
                                        <p:tav tm="0">
                                          <p:val>
                                            <p:strVal val="#ppt_x"/>
                                          </p:val>
                                        </p:tav>
                                        <p:tav tm="100000">
                                          <p:val>
                                            <p:strVal val="#ppt_x"/>
                                          </p:val>
                                        </p:tav>
                                      </p:tavLst>
                                    </p:anim>
                                    <p:anim calcmode="lin" valueType="num">
                                      <p:cBhvr additive="base">
                                        <p:cTn id="26"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7363" y="647700"/>
            <a:ext cx="14280243" cy="1143000"/>
          </a:xfrm>
        </p:spPr>
        <p:txBody>
          <a:bodyPr/>
          <a:lstStyle/>
          <a:p>
            <a:r>
              <a:rPr lang="en-US" dirty="0" smtClean="0"/>
              <a:t>Education/school finance bills passed in </a:t>
            </a:r>
            <a:br>
              <a:rPr lang="en-US" dirty="0" smtClean="0"/>
            </a:br>
            <a:r>
              <a:rPr lang="en-US" dirty="0" smtClean="0"/>
              <a:t>2</a:t>
            </a:r>
            <a:r>
              <a:rPr lang="en-US" baseline="30000" dirty="0" smtClean="0"/>
              <a:t>nd</a:t>
            </a:r>
            <a:r>
              <a:rPr lang="en-US" dirty="0" smtClean="0"/>
              <a:t> Special Session</a:t>
            </a:r>
            <a:endParaRPr lang="en-US" dirty="0"/>
          </a:p>
        </p:txBody>
      </p:sp>
      <p:sp>
        <p:nvSpPr>
          <p:cNvPr id="3" name="Content Placeholder 2"/>
          <p:cNvSpPr>
            <a:spLocks noGrp="1"/>
          </p:cNvSpPr>
          <p:nvPr>
            <p:ph idx="1"/>
          </p:nvPr>
        </p:nvSpPr>
        <p:spPr>
          <a:xfrm>
            <a:off x="1507363" y="2552700"/>
            <a:ext cx="13525500" cy="7239000"/>
          </a:xfrm>
        </p:spPr>
        <p:txBody>
          <a:bodyPr>
            <a:normAutofit fontScale="92500" lnSpcReduction="20000"/>
          </a:bodyPr>
          <a:lstStyle/>
          <a:p>
            <a:pPr>
              <a:spcAft>
                <a:spcPts val="1200"/>
              </a:spcAft>
            </a:pPr>
            <a:r>
              <a:rPr lang="en-US" b="1" dirty="0" smtClean="0"/>
              <a:t>SB </a:t>
            </a:r>
            <a:r>
              <a:rPr lang="en-US" b="1" dirty="0"/>
              <a:t>3</a:t>
            </a:r>
            <a:r>
              <a:rPr lang="en-US" dirty="0"/>
              <a:t> (Hughes/Huberty), </a:t>
            </a:r>
            <a:r>
              <a:rPr lang="en-US" dirty="0" smtClean="0"/>
              <a:t>anti-Critical </a:t>
            </a:r>
            <a:r>
              <a:rPr lang="en-US" dirty="0"/>
              <a:t>Race Theory (CRT</a:t>
            </a:r>
            <a:r>
              <a:rPr lang="en-US" dirty="0" smtClean="0"/>
              <a:t>)</a:t>
            </a:r>
          </a:p>
          <a:p>
            <a:pPr>
              <a:spcAft>
                <a:spcPts val="1200"/>
              </a:spcAft>
            </a:pPr>
            <a:r>
              <a:rPr lang="en-US" b="1" dirty="0" smtClean="0"/>
              <a:t>SB </a:t>
            </a:r>
            <a:r>
              <a:rPr lang="en-US" b="1" dirty="0"/>
              <a:t>7</a:t>
            </a:r>
            <a:r>
              <a:rPr lang="en-US" dirty="0"/>
              <a:t> (Huffman/Rogers), the "13th check" for TRS </a:t>
            </a:r>
            <a:r>
              <a:rPr lang="en-US" dirty="0" smtClean="0"/>
              <a:t>retirees</a:t>
            </a:r>
            <a:endParaRPr lang="en-US" dirty="0"/>
          </a:p>
          <a:p>
            <a:pPr>
              <a:spcAft>
                <a:spcPts val="1200"/>
              </a:spcAft>
            </a:pPr>
            <a:r>
              <a:rPr lang="en-US" b="1" dirty="0"/>
              <a:t>SB 8</a:t>
            </a:r>
            <a:r>
              <a:rPr lang="en-US" dirty="0"/>
              <a:t> (Bettencourt/Meyer) </a:t>
            </a:r>
            <a:r>
              <a:rPr lang="en-US" dirty="0" smtClean="0"/>
              <a:t>homestead exemption</a:t>
            </a:r>
            <a:r>
              <a:rPr lang="en-US" dirty="0"/>
              <a:t> tax refund for</a:t>
            </a:r>
            <a:r>
              <a:rPr lang="en-US" dirty="0" smtClean="0"/>
              <a:t> certain homebuyers</a:t>
            </a:r>
            <a:endParaRPr lang="en-US" dirty="0"/>
          </a:p>
          <a:p>
            <a:pPr>
              <a:spcAft>
                <a:spcPts val="1200"/>
              </a:spcAft>
            </a:pPr>
            <a:r>
              <a:rPr lang="en-US" b="1" dirty="0"/>
              <a:t>SB 9</a:t>
            </a:r>
            <a:r>
              <a:rPr lang="en-US" dirty="0"/>
              <a:t> (Huffman/Dutton) </a:t>
            </a:r>
            <a:r>
              <a:rPr lang="en-US" dirty="0" smtClean="0"/>
              <a:t>instruction, </a:t>
            </a:r>
            <a:r>
              <a:rPr lang="en-US" dirty="0"/>
              <a:t>materials </a:t>
            </a:r>
            <a:r>
              <a:rPr lang="en-US" dirty="0" smtClean="0"/>
              <a:t>&amp; policies for prevention </a:t>
            </a:r>
            <a:r>
              <a:rPr lang="en-US" dirty="0"/>
              <a:t>of child abuse, family violence, and dating </a:t>
            </a:r>
            <a:r>
              <a:rPr lang="en-US" dirty="0" smtClean="0"/>
              <a:t>violence (requires </a:t>
            </a:r>
            <a:r>
              <a:rPr lang="en-US" dirty="0"/>
              <a:t>a parental </a:t>
            </a:r>
            <a:r>
              <a:rPr lang="en-US" dirty="0" smtClean="0"/>
              <a:t>opt-in)</a:t>
            </a:r>
            <a:endParaRPr lang="en-US" dirty="0"/>
          </a:p>
          <a:p>
            <a:pPr>
              <a:spcAft>
                <a:spcPts val="1200"/>
              </a:spcAft>
            </a:pPr>
            <a:r>
              <a:rPr lang="en-US" b="1" dirty="0"/>
              <a:t>SB </a:t>
            </a:r>
            <a:r>
              <a:rPr lang="en-US" b="1" dirty="0" smtClean="0"/>
              <a:t>12/SJR 2</a:t>
            </a:r>
            <a:r>
              <a:rPr lang="en-US" dirty="0"/>
              <a:t> (Bettencourt/Meyer</a:t>
            </a:r>
            <a:r>
              <a:rPr lang="en-US" dirty="0" smtClean="0"/>
              <a:t>) -</a:t>
            </a:r>
            <a:r>
              <a:rPr lang="en-US" dirty="0"/>
              <a:t> </a:t>
            </a:r>
            <a:r>
              <a:rPr lang="en-US" dirty="0" smtClean="0"/>
              <a:t>property </a:t>
            </a:r>
            <a:r>
              <a:rPr lang="en-US" dirty="0"/>
              <a:t>tax rate compression </a:t>
            </a:r>
            <a:r>
              <a:rPr lang="en-US" dirty="0" smtClean="0"/>
              <a:t>for those on frozen levy (</a:t>
            </a:r>
            <a:r>
              <a:rPr lang="en-US" dirty="0"/>
              <a:t>once approved by voters in May 2022).</a:t>
            </a:r>
          </a:p>
          <a:p>
            <a:pPr>
              <a:spcAft>
                <a:spcPts val="1200"/>
              </a:spcAft>
            </a:pPr>
            <a:r>
              <a:rPr lang="en-US" b="1" dirty="0" smtClean="0"/>
              <a:t>SB </a:t>
            </a:r>
            <a:r>
              <a:rPr lang="en-US" b="1" dirty="0"/>
              <a:t>15</a:t>
            </a:r>
            <a:r>
              <a:rPr lang="en-US" dirty="0"/>
              <a:t> (Taylor/Keith Bell), </a:t>
            </a:r>
            <a:r>
              <a:rPr lang="en-US" dirty="0" smtClean="0"/>
              <a:t>funding for </a:t>
            </a:r>
            <a:r>
              <a:rPr lang="en-US" dirty="0"/>
              <a:t>remote </a:t>
            </a:r>
            <a:r>
              <a:rPr lang="en-US" dirty="0" smtClean="0"/>
              <a:t>instruction</a:t>
            </a:r>
            <a:endParaRPr lang="en-US" dirty="0"/>
          </a:p>
        </p:txBody>
      </p:sp>
    </p:spTree>
    <p:extLst>
      <p:ext uri="{BB962C8B-B14F-4D97-AF65-F5344CB8AC3E}">
        <p14:creationId xmlns:p14="http://schemas.microsoft.com/office/powerpoint/2010/main" val="36195665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964" y="1239537"/>
            <a:ext cx="16255236" cy="1143000"/>
          </a:xfrm>
        </p:spPr>
        <p:txBody>
          <a:bodyPr>
            <a:normAutofit fontScale="90000"/>
          </a:bodyPr>
          <a:lstStyle/>
          <a:p>
            <a:r>
              <a:rPr lang="en-US" dirty="0"/>
              <a:t>H</a:t>
            </a:r>
            <a:r>
              <a:rPr lang="en-US" dirty="0" smtClean="0"/>
              <a:t>B 3979 </a:t>
            </a:r>
            <a:r>
              <a:rPr lang="en-US" i="1" dirty="0" smtClean="0"/>
              <a:t>(Toth/Creighton) </a:t>
            </a:r>
            <a:br>
              <a:rPr lang="en-US" i="1" dirty="0" smtClean="0"/>
            </a:br>
            <a:r>
              <a:rPr lang="en-US" sz="4900" b="0" i="1" dirty="0" smtClean="0"/>
              <a:t>Social studies curriculum – The “Anti-Critical Race Theory Bill”</a:t>
            </a:r>
            <a:r>
              <a:rPr lang="en-US" sz="4000" i="1" dirty="0"/>
              <a:t/>
            </a:r>
            <a:br>
              <a:rPr lang="en-US" sz="4000" i="1" dirty="0"/>
            </a:br>
            <a:endParaRPr lang="en-US"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white"/>
                </a:solidFill>
                <a:effectLst/>
                <a:uLnTx/>
                <a:uFillTx/>
                <a:latin typeface="Calibri"/>
                <a:ea typeface="+mn-ea"/>
                <a:cs typeface="+mn-cs"/>
              </a:rPr>
              <a:t>Post Legislative Workshop following the 87</a:t>
            </a:r>
            <a:r>
              <a:rPr kumimoji="0" lang="en-US" sz="1600" b="0" i="1" u="none" strike="noStrike" kern="1200" cap="none" spc="0" normalizeH="0" baseline="30000" noProof="0" dirty="0" smtClean="0">
                <a:ln>
                  <a:noFill/>
                </a:ln>
                <a:solidFill>
                  <a:prstClr val="white"/>
                </a:solidFill>
                <a:effectLst/>
                <a:uLnTx/>
                <a:uFillTx/>
                <a:latin typeface="Calibri"/>
                <a:ea typeface="+mn-ea"/>
                <a:cs typeface="+mn-cs"/>
              </a:rPr>
              <a:t>th</a:t>
            </a:r>
            <a:r>
              <a:rPr kumimoji="0" lang="en-US" sz="1600" b="0" i="1" u="none" strike="noStrike" kern="1200" cap="none" spc="0" normalizeH="0" baseline="0" noProof="0" dirty="0" smtClean="0">
                <a:ln>
                  <a:noFill/>
                </a:ln>
                <a:solidFill>
                  <a:prstClr val="white"/>
                </a:solidFill>
                <a:effectLst/>
                <a:uLnTx/>
                <a:uFillTx/>
                <a:latin typeface="Calibri"/>
                <a:ea typeface="+mn-ea"/>
                <a:cs typeface="+mn-cs"/>
              </a:rPr>
              <a:t> Irregular Session – June 9, 2021</a:t>
            </a:r>
            <a:endParaRPr kumimoji="0" lang="en-US" sz="1600" b="0" i="1"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p:cNvSpPr txBox="1"/>
          <p:nvPr/>
        </p:nvSpPr>
        <p:spPr>
          <a:xfrm>
            <a:off x="1219200" y="8867274"/>
            <a:ext cx="11201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smtClean="0">
                <a:ln>
                  <a:noFill/>
                </a:ln>
                <a:solidFill>
                  <a:prstClr val="black"/>
                </a:solidFill>
                <a:effectLst/>
                <a:uLnTx/>
                <a:uFillTx/>
                <a:latin typeface="Calibri"/>
              </a:rPr>
              <a:t>Signed</a:t>
            </a:r>
            <a:r>
              <a:rPr kumimoji="0" lang="en-US" sz="3600" b="0" i="1" u="none" strike="noStrike" kern="1200" cap="none" spc="0" normalizeH="0" noProof="0" dirty="0" smtClean="0">
                <a:ln>
                  <a:noFill/>
                </a:ln>
                <a:solidFill>
                  <a:prstClr val="black"/>
                </a:solidFill>
                <a:effectLst/>
                <a:uLnTx/>
                <a:uFillTx/>
                <a:latin typeface="Calibri"/>
              </a:rPr>
              <a:t> by</a:t>
            </a:r>
            <a:r>
              <a:rPr kumimoji="0" lang="en-US" sz="3600" b="0" i="1" u="none" strike="noStrike" kern="1200" cap="none" spc="0" normalizeH="0" baseline="0" noProof="0" dirty="0" smtClean="0">
                <a:ln>
                  <a:noFill/>
                </a:ln>
                <a:solidFill>
                  <a:prstClr val="black"/>
                </a:solidFill>
                <a:effectLst/>
                <a:uLnTx/>
                <a:uFillTx/>
                <a:latin typeface="Calibri"/>
              </a:rPr>
              <a:t> the Governor</a:t>
            </a:r>
            <a:r>
              <a:rPr lang="en-US" sz="3600" i="1" dirty="0" smtClean="0">
                <a:solidFill>
                  <a:prstClr val="black"/>
                </a:solidFill>
                <a:latin typeface="Calibri"/>
              </a:rPr>
              <a:t>; effective September 1, 2021.</a:t>
            </a:r>
            <a:endParaRPr kumimoji="0" lang="en-US" sz="3600" b="0" i="1" u="none" strike="noStrike" kern="1200" cap="none" spc="0" normalizeH="0" baseline="0" noProof="0" dirty="0">
              <a:ln>
                <a:noFill/>
              </a:ln>
              <a:solidFill>
                <a:prstClr val="black"/>
              </a:solidFill>
              <a:effectLst/>
              <a:uLnTx/>
              <a:uFillTx/>
              <a:latin typeface="Calibri"/>
            </a:endParaRPr>
          </a:p>
        </p:txBody>
      </p:sp>
      <p:sp>
        <p:nvSpPr>
          <p:cNvPr id="6" name="Content Placeholder 2"/>
          <p:cNvSpPr txBox="1">
            <a:spLocks/>
          </p:cNvSpPr>
          <p:nvPr/>
        </p:nvSpPr>
        <p:spPr>
          <a:xfrm>
            <a:off x="762000" y="2628900"/>
            <a:ext cx="14935200" cy="60960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900"/>
              </a:spcAft>
              <a:buClrTx/>
              <a:buSzTx/>
              <a:buFont typeface="Arial"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Prohibits a teacher from being compelled to discuss a particular current event or widely debated and currently controversial issue of public policy or social affairs, and requires that a teacher who does choose to discuss such a topic must make an effort to explore the topic from diverse perspectives, without giving deference to any one perspective. </a:t>
            </a:r>
          </a:p>
          <a:p>
            <a:pPr marL="342900" marR="0" lvl="0" indent="-342900" algn="l" defTabSz="914400" rtl="0" eaLnBrk="1" fontAlgn="auto" latinLnBrk="0" hangingPunct="1">
              <a:lnSpc>
                <a:spcPct val="100000"/>
              </a:lnSpc>
              <a:spcBef>
                <a:spcPct val="20000"/>
              </a:spcBef>
              <a:spcAft>
                <a:spcPts val="900"/>
              </a:spcAft>
              <a:buClrTx/>
              <a:buSzTx/>
              <a:buFont typeface="Arial"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Prohibits school districts and teachers from requiring or awarding course credit for a student's political activism or participation in an internship, practicum, or activity involving social or public policy advocacy; </a:t>
            </a:r>
          </a:p>
          <a:p>
            <a:pPr marL="342900" marR="0" lvl="0" indent="-342900" algn="l" defTabSz="914400" rtl="0" eaLnBrk="1" fontAlgn="auto" latinLnBrk="0" hangingPunct="1">
              <a:lnSpc>
                <a:spcPct val="100000"/>
              </a:lnSpc>
              <a:spcBef>
                <a:spcPct val="20000"/>
              </a:spcBef>
              <a:spcAft>
                <a:spcPts val="900"/>
              </a:spcAft>
              <a:buClrTx/>
              <a:buSzTx/>
              <a:buFont typeface="Arial"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Prohibits a school district employee from being required to attend certain types of training - including any that presents any form of race or sex stereotyping or blame on the basis of race or sex; </a:t>
            </a:r>
          </a:p>
          <a:p>
            <a:pPr marL="342900" marR="0" lvl="0" indent="-342900" algn="l" defTabSz="914400" rtl="0" eaLnBrk="1" fontAlgn="auto" latinLnBrk="0" hangingPunct="1">
              <a:lnSpc>
                <a:spcPct val="100000"/>
              </a:lnSpc>
              <a:spcBef>
                <a:spcPct val="20000"/>
              </a:spcBef>
              <a:spcAft>
                <a:spcPts val="900"/>
              </a:spcAft>
              <a:buClrTx/>
              <a:buSzTx/>
              <a:buFont typeface="Arial"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Prohibits schools from accepting private funding for the purpose of developing, purchasing or selecting curriculum or provide teacher training for such a course that presents any form of race or sex stereotyping or blame. </a:t>
            </a:r>
          </a:p>
        </p:txBody>
      </p:sp>
      <p:sp>
        <p:nvSpPr>
          <p:cNvPr id="7" name="Multiply 6"/>
          <p:cNvSpPr/>
          <p:nvPr/>
        </p:nvSpPr>
        <p:spPr>
          <a:xfrm>
            <a:off x="-990600" y="-289775"/>
            <a:ext cx="19050000" cy="10233591"/>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117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6" y="876300"/>
            <a:ext cx="13061043" cy="1143000"/>
          </a:xfrm>
        </p:spPr>
        <p:txBody>
          <a:bodyPr/>
          <a:lstStyle/>
          <a:p>
            <a:r>
              <a:rPr lang="en-US" dirty="0" smtClean="0"/>
              <a:t>SB 3 – Civics and Social Studies Curriculum</a:t>
            </a:r>
            <a:endParaRPr lang="en-US" dirty="0"/>
          </a:p>
        </p:txBody>
      </p:sp>
      <p:sp>
        <p:nvSpPr>
          <p:cNvPr id="3" name="Content Placeholder 2"/>
          <p:cNvSpPr>
            <a:spLocks noGrp="1"/>
          </p:cNvSpPr>
          <p:nvPr>
            <p:ph idx="1"/>
          </p:nvPr>
        </p:nvSpPr>
        <p:spPr>
          <a:xfrm>
            <a:off x="1465942" y="2476500"/>
            <a:ext cx="14383658" cy="7239000"/>
          </a:xfrm>
        </p:spPr>
        <p:txBody>
          <a:bodyPr>
            <a:normAutofit/>
          </a:bodyPr>
          <a:lstStyle/>
          <a:p>
            <a:pPr>
              <a:spcAft>
                <a:spcPts val="1200"/>
              </a:spcAft>
            </a:pPr>
            <a:r>
              <a:rPr lang="en-US" dirty="0" smtClean="0"/>
              <a:t>Repeals HB 3979, to be replaced with:</a:t>
            </a:r>
          </a:p>
          <a:p>
            <a:pPr marL="914400" lvl="1" indent="-457200">
              <a:spcBef>
                <a:spcPts val="1200"/>
              </a:spcBef>
              <a:spcAft>
                <a:spcPts val="1200"/>
              </a:spcAft>
              <a:buFont typeface="Courier New" panose="02070309020205020404" pitchFamily="49" charset="0"/>
              <a:buChar char="o"/>
            </a:pPr>
            <a:r>
              <a:rPr lang="en-US" sz="3600" dirty="0"/>
              <a:t>School districts and school employees may not require or make part of a course concepts generally associated with Critical Race Theory (CRT) such as topics involving superiority, racism, or responsibility based on a person’s race or sex.</a:t>
            </a:r>
          </a:p>
          <a:p>
            <a:pPr marL="914400" lvl="1" indent="-457200">
              <a:spcBef>
                <a:spcPts val="1200"/>
              </a:spcBef>
              <a:spcAft>
                <a:spcPts val="1200"/>
              </a:spcAft>
              <a:buFont typeface="Courier New" panose="02070309020205020404" pitchFamily="49" charset="0"/>
              <a:buChar char="o"/>
            </a:pPr>
            <a:r>
              <a:rPr lang="en-US" sz="3600" dirty="0"/>
              <a:t>Prohibits </a:t>
            </a:r>
            <a:r>
              <a:rPr lang="en-US" sz="3600" dirty="0" smtClean="0"/>
              <a:t>acceptance of </a:t>
            </a:r>
            <a:r>
              <a:rPr lang="en-US" sz="3600" dirty="0"/>
              <a:t>private funding for CRT curriculum or training </a:t>
            </a:r>
          </a:p>
          <a:p>
            <a:pPr marL="914400" lvl="1" indent="-457200">
              <a:spcBef>
                <a:spcPts val="1200"/>
              </a:spcBef>
              <a:spcAft>
                <a:spcPts val="1200"/>
              </a:spcAft>
              <a:buFont typeface="Courier New" panose="02070309020205020404" pitchFamily="49" charset="0"/>
              <a:buChar char="o"/>
            </a:pPr>
            <a:r>
              <a:rPr lang="en-US" sz="3600" dirty="0"/>
              <a:t>Civics training for school district personnel to ensure curriculum is taught as required by law</a:t>
            </a:r>
          </a:p>
          <a:p>
            <a:pPr marL="914400" lvl="1" indent="-457200">
              <a:spcBef>
                <a:spcPts val="1200"/>
              </a:spcBef>
              <a:spcAft>
                <a:spcPts val="1200"/>
              </a:spcAft>
              <a:buFont typeface="Courier New" panose="02070309020205020404" pitchFamily="49" charset="0"/>
              <a:buChar char="o"/>
            </a:pPr>
            <a:r>
              <a:rPr lang="en-US" sz="3600" dirty="0"/>
              <a:t>Parents must have log-in info for learning management system or online portal used for instruction or instructional materials</a:t>
            </a:r>
          </a:p>
          <a:p>
            <a:endParaRPr lang="en-US" dirty="0"/>
          </a:p>
        </p:txBody>
      </p:sp>
    </p:spTree>
    <p:extLst>
      <p:ext uri="{BB962C8B-B14F-4D97-AF65-F5344CB8AC3E}">
        <p14:creationId xmlns:p14="http://schemas.microsoft.com/office/powerpoint/2010/main" val="13091390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6" y="876300"/>
            <a:ext cx="13061043" cy="1143000"/>
          </a:xfrm>
        </p:spPr>
        <p:txBody>
          <a:bodyPr/>
          <a:lstStyle/>
          <a:p>
            <a:r>
              <a:rPr lang="en-US" dirty="0" smtClean="0"/>
              <a:t>SB 3 – Civics and Social Studies Curriculum</a:t>
            </a:r>
            <a:endParaRPr lang="en-US" dirty="0"/>
          </a:p>
        </p:txBody>
      </p:sp>
      <p:sp>
        <p:nvSpPr>
          <p:cNvPr id="3" name="Content Placeholder 2"/>
          <p:cNvSpPr>
            <a:spLocks noGrp="1"/>
          </p:cNvSpPr>
          <p:nvPr>
            <p:ph idx="1"/>
          </p:nvPr>
        </p:nvSpPr>
        <p:spPr>
          <a:xfrm>
            <a:off x="1465942" y="2476500"/>
            <a:ext cx="13926458" cy="6858000"/>
          </a:xfrm>
        </p:spPr>
        <p:txBody>
          <a:bodyPr>
            <a:normAutofit fontScale="92500" lnSpcReduction="10000"/>
          </a:bodyPr>
          <a:lstStyle/>
          <a:p>
            <a:pPr>
              <a:spcBef>
                <a:spcPts val="1800"/>
              </a:spcBef>
              <a:spcAft>
                <a:spcPts val="2400"/>
              </a:spcAft>
            </a:pPr>
            <a:r>
              <a:rPr lang="en-US" dirty="0"/>
              <a:t>Specific instructions for SBOE on social students TEKS</a:t>
            </a:r>
          </a:p>
          <a:p>
            <a:pPr>
              <a:spcBef>
                <a:spcPts val="1800"/>
              </a:spcBef>
              <a:spcAft>
                <a:spcPts val="2400"/>
              </a:spcAft>
            </a:pPr>
            <a:r>
              <a:rPr lang="en-US" dirty="0"/>
              <a:t>No course requirements or credits for work/service with organization engaged in lobbying/advocacy/activism.</a:t>
            </a:r>
          </a:p>
          <a:p>
            <a:pPr>
              <a:spcBef>
                <a:spcPts val="1800"/>
              </a:spcBef>
              <a:spcAft>
                <a:spcPts val="2400"/>
              </a:spcAft>
            </a:pPr>
            <a:r>
              <a:rPr lang="en-US" dirty="0"/>
              <a:t>Prohibitions and requirements for discussions of “a widely debated and currently controversial issue of public policy or social affairs” and that any such discussions must “explore that topic objectively and without political bias.”</a:t>
            </a:r>
          </a:p>
          <a:p>
            <a:pPr>
              <a:spcBef>
                <a:spcPts val="1800"/>
              </a:spcBef>
              <a:spcAft>
                <a:spcPts val="2400"/>
              </a:spcAft>
            </a:pPr>
            <a:r>
              <a:rPr lang="en-US" dirty="0"/>
              <a:t>Class activities that involve communications with elected officials are permitted, so long as content is not </a:t>
            </a:r>
            <a:r>
              <a:rPr lang="en-US" dirty="0" smtClean="0"/>
              <a:t>influenced</a:t>
            </a:r>
            <a:endParaRPr lang="en-US" dirty="0"/>
          </a:p>
        </p:txBody>
      </p:sp>
    </p:spTree>
    <p:extLst>
      <p:ext uri="{BB962C8B-B14F-4D97-AF65-F5344CB8AC3E}">
        <p14:creationId xmlns:p14="http://schemas.microsoft.com/office/powerpoint/2010/main" val="1157925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07" y="647700"/>
            <a:ext cx="14356443" cy="1143000"/>
          </a:xfrm>
        </p:spPr>
        <p:txBody>
          <a:bodyPr/>
          <a:lstStyle/>
          <a:p>
            <a:r>
              <a:rPr lang="en-US" dirty="0" smtClean="0"/>
              <a:t>SB 9 – Instruction on child abuse, family violence, and dating violence</a:t>
            </a:r>
            <a:endParaRPr lang="en-US" dirty="0"/>
          </a:p>
        </p:txBody>
      </p:sp>
      <p:sp>
        <p:nvSpPr>
          <p:cNvPr id="3" name="Content Placeholder 2"/>
          <p:cNvSpPr>
            <a:spLocks noGrp="1"/>
          </p:cNvSpPr>
          <p:nvPr>
            <p:ph idx="1"/>
          </p:nvPr>
        </p:nvSpPr>
        <p:spPr>
          <a:xfrm>
            <a:off x="1485900" y="2476500"/>
            <a:ext cx="13525500" cy="7315200"/>
          </a:xfrm>
        </p:spPr>
        <p:txBody>
          <a:bodyPr>
            <a:normAutofit fontScale="70000" lnSpcReduction="20000"/>
          </a:bodyPr>
          <a:lstStyle/>
          <a:p>
            <a:pPr lvl="0">
              <a:spcBef>
                <a:spcPts val="1200"/>
              </a:spcBef>
              <a:spcAft>
                <a:spcPts val="1200"/>
              </a:spcAft>
            </a:pPr>
            <a:r>
              <a:rPr lang="en-US" dirty="0"/>
              <a:t>SHAC must recommend appropriate grade levels and curriculum for instruction on child abuse, family violence, and dating violence (conducting at least two public meetings before adopting recommendations)</a:t>
            </a:r>
          </a:p>
          <a:p>
            <a:pPr lvl="0">
              <a:spcBef>
                <a:spcPts val="1200"/>
              </a:spcBef>
              <a:spcAft>
                <a:spcPts val="1200"/>
              </a:spcAft>
            </a:pPr>
            <a:r>
              <a:rPr lang="en-US" dirty="0"/>
              <a:t>Upon advice of SHAC, school board makes selection of materials and instruction</a:t>
            </a:r>
          </a:p>
          <a:p>
            <a:pPr lvl="0">
              <a:spcBef>
                <a:spcPts val="1200"/>
              </a:spcBef>
              <a:spcAft>
                <a:spcPts val="1200"/>
              </a:spcAft>
            </a:pPr>
            <a:r>
              <a:rPr lang="en-US" dirty="0"/>
              <a:t>District must provide written notice to parents of instruction to be provided and </a:t>
            </a:r>
            <a:r>
              <a:rPr lang="en-US" dirty="0" smtClean="0"/>
              <a:t>parents</a:t>
            </a:r>
            <a:r>
              <a:rPr lang="en-US" dirty="0"/>
              <a:t>’ right to review curriculum and instructional materials on these topics </a:t>
            </a:r>
          </a:p>
          <a:p>
            <a:pPr lvl="0">
              <a:spcBef>
                <a:spcPts val="1200"/>
              </a:spcBef>
              <a:spcAft>
                <a:spcPts val="1200"/>
              </a:spcAft>
            </a:pPr>
            <a:r>
              <a:rPr lang="en-US" dirty="0"/>
              <a:t>District must obtain separate written consent from parent before providing this instruction to a student</a:t>
            </a:r>
          </a:p>
          <a:p>
            <a:pPr lvl="0">
              <a:spcBef>
                <a:spcPts val="1200"/>
              </a:spcBef>
              <a:spcAft>
                <a:spcPts val="1200"/>
              </a:spcAft>
            </a:pPr>
            <a:r>
              <a:rPr lang="en-US" dirty="0"/>
              <a:t>Curriculum materials in the public domain used for instruction must have a link to those materials posted on the district’s website</a:t>
            </a:r>
          </a:p>
          <a:p>
            <a:pPr lvl="0">
              <a:spcBef>
                <a:spcPts val="1200"/>
              </a:spcBef>
              <a:spcAft>
                <a:spcPts val="1200"/>
              </a:spcAft>
            </a:pPr>
            <a:r>
              <a:rPr lang="en-US" dirty="0"/>
              <a:t>District must have policy stating dating violence is not tolerated at school, and a means of reporting for victims</a:t>
            </a:r>
          </a:p>
          <a:p>
            <a:pPr lvl="0">
              <a:spcBef>
                <a:spcPts val="1200"/>
              </a:spcBef>
              <a:spcAft>
                <a:spcPts val="1200"/>
              </a:spcAft>
            </a:pPr>
            <a:r>
              <a:rPr lang="en-US" dirty="0"/>
              <a:t>Applies beginning with 2022-23 school year</a:t>
            </a:r>
          </a:p>
          <a:p>
            <a:endParaRPr lang="en-US" dirty="0"/>
          </a:p>
        </p:txBody>
      </p:sp>
    </p:spTree>
    <p:extLst>
      <p:ext uri="{BB962C8B-B14F-4D97-AF65-F5344CB8AC3E}">
        <p14:creationId xmlns:p14="http://schemas.microsoft.com/office/powerpoint/2010/main" val="8232403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smtClean="0"/>
              <a:t>Property Tax Relief</a:t>
            </a:r>
            <a:endParaRPr lang="en-US" sz="6600" dirty="0"/>
          </a:p>
        </p:txBody>
      </p:sp>
      <p:sp>
        <p:nvSpPr>
          <p:cNvPr id="3" name="Content Placeholder 2"/>
          <p:cNvSpPr>
            <a:spLocks noGrp="1"/>
          </p:cNvSpPr>
          <p:nvPr>
            <p:ph idx="1"/>
          </p:nvPr>
        </p:nvSpPr>
        <p:spPr>
          <a:xfrm>
            <a:off x="1485900" y="2552700"/>
            <a:ext cx="13525500" cy="6629400"/>
          </a:xfrm>
        </p:spPr>
        <p:txBody>
          <a:bodyPr>
            <a:normAutofit fontScale="92500" lnSpcReduction="10000"/>
          </a:bodyPr>
          <a:lstStyle/>
          <a:p>
            <a:r>
              <a:rPr lang="en-US" b="1" dirty="0"/>
              <a:t>SB 8</a:t>
            </a:r>
            <a:r>
              <a:rPr lang="en-US" dirty="0"/>
              <a:t> </a:t>
            </a:r>
            <a:r>
              <a:rPr lang="en-US" dirty="0" smtClean="0"/>
              <a:t>allows </a:t>
            </a:r>
            <a:r>
              <a:rPr lang="en-US" dirty="0"/>
              <a:t>for proportional refund of $25,000 homestead exemption for persons who purchase their home after January 1 of a tax year.  Provides additional state aid to make up for lost property tax </a:t>
            </a:r>
            <a:r>
              <a:rPr lang="en-US" dirty="0" smtClean="0"/>
              <a:t>revenue.</a:t>
            </a:r>
            <a:endParaRPr lang="en-US" dirty="0"/>
          </a:p>
          <a:p>
            <a:endParaRPr lang="en-US" dirty="0"/>
          </a:p>
          <a:p>
            <a:r>
              <a:rPr lang="en-US" b="1" dirty="0"/>
              <a:t>SB 12 </a:t>
            </a:r>
            <a:r>
              <a:rPr lang="en-US" dirty="0" smtClean="0"/>
              <a:t>provides </a:t>
            </a:r>
            <a:r>
              <a:rPr lang="en-US" dirty="0"/>
              <a:t>for a reduction of the frozen levy to reflect property tax compression since 2019, </a:t>
            </a:r>
            <a:r>
              <a:rPr lang="en-US" i="1" dirty="0"/>
              <a:t>contingent on SJR </a:t>
            </a:r>
            <a:r>
              <a:rPr lang="en-US" i="1" dirty="0" smtClean="0"/>
              <a:t>2.</a:t>
            </a:r>
            <a:endParaRPr lang="en-US" i="1" dirty="0"/>
          </a:p>
          <a:p>
            <a:endParaRPr lang="en-US" dirty="0"/>
          </a:p>
          <a:p>
            <a:r>
              <a:rPr lang="en-US" b="1" dirty="0"/>
              <a:t>SJR 2</a:t>
            </a:r>
            <a:r>
              <a:rPr lang="en-US" dirty="0"/>
              <a:t> </a:t>
            </a:r>
            <a:r>
              <a:rPr lang="en-US" dirty="0" smtClean="0"/>
              <a:t>takes constitutional </a:t>
            </a:r>
            <a:r>
              <a:rPr lang="en-US" dirty="0"/>
              <a:t>amendment for adjustment to frozen </a:t>
            </a:r>
            <a:r>
              <a:rPr lang="en-US" dirty="0" smtClean="0"/>
              <a:t>levy to the voters for approval in May 2022.</a:t>
            </a:r>
            <a:endParaRPr lang="en-US" dirty="0"/>
          </a:p>
          <a:p>
            <a:endParaRPr lang="en-US" dirty="0"/>
          </a:p>
        </p:txBody>
      </p:sp>
    </p:spTree>
    <p:extLst>
      <p:ext uri="{BB962C8B-B14F-4D97-AF65-F5344CB8AC3E}">
        <p14:creationId xmlns:p14="http://schemas.microsoft.com/office/powerpoint/2010/main" val="32714399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714500"/>
            <a:ext cx="11357744" cy="2667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5067300"/>
            <a:ext cx="9002663" cy="228901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 y="7581900"/>
            <a:ext cx="3672170" cy="1110075"/>
          </a:xfrm>
          <a:prstGeom prst="rect">
            <a:avLst/>
          </a:prstGeom>
        </p:spPr>
      </p:pic>
      <p:sp>
        <p:nvSpPr>
          <p:cNvPr id="5" name="TextBox 4"/>
          <p:cNvSpPr txBox="1"/>
          <p:nvPr/>
        </p:nvSpPr>
        <p:spPr>
          <a:xfrm>
            <a:off x="0" y="454104"/>
            <a:ext cx="18288000" cy="1107996"/>
          </a:xfrm>
          <a:prstGeom prst="rect">
            <a:avLst/>
          </a:prstGeom>
          <a:noFill/>
        </p:spPr>
        <p:txBody>
          <a:bodyPr wrap="square" rtlCol="0">
            <a:spAutoFit/>
          </a:bodyPr>
          <a:lstStyle/>
          <a:p>
            <a:pPr algn="ctr"/>
            <a:r>
              <a:rPr lang="en-US" sz="6600" b="1" dirty="0">
                <a:latin typeface="+mj-lt"/>
              </a:rPr>
              <a:t>Thank you to </a:t>
            </a:r>
            <a:r>
              <a:rPr lang="en-US" sz="6600" b="1" dirty="0" smtClean="0">
                <a:latin typeface="+mj-lt"/>
              </a:rPr>
              <a:t>ou</a:t>
            </a:r>
            <a:r>
              <a:rPr lang="en-US" sz="6600" b="1" dirty="0" smtClean="0">
                <a:latin typeface="+mj-lt"/>
              </a:rPr>
              <a:t>r </a:t>
            </a:r>
            <a:r>
              <a:rPr lang="en-US" sz="6600" b="1" dirty="0" smtClean="0">
                <a:latin typeface="+mj-lt"/>
              </a:rPr>
              <a:t>Sponsors</a:t>
            </a:r>
            <a:r>
              <a:rPr lang="en-US" sz="6600" b="1" dirty="0" smtClean="0">
                <a:latin typeface="+mj-lt"/>
              </a:rPr>
              <a:t>!</a:t>
            </a:r>
            <a:endParaRPr lang="en-US" sz="6600" b="1" dirty="0">
              <a:latin typeface="+mj-lt"/>
            </a:endParaRPr>
          </a:p>
        </p:txBody>
      </p:sp>
    </p:spTree>
    <p:extLst>
      <p:ext uri="{BB962C8B-B14F-4D97-AF65-F5344CB8AC3E}">
        <p14:creationId xmlns:p14="http://schemas.microsoft.com/office/powerpoint/2010/main" val="18969442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 15 – Remote Learning </a:t>
            </a:r>
            <a:endParaRPr lang="en-US" dirty="0"/>
          </a:p>
        </p:txBody>
      </p:sp>
      <p:sp>
        <p:nvSpPr>
          <p:cNvPr id="3" name="Content Placeholder 2"/>
          <p:cNvSpPr>
            <a:spLocks noGrp="1"/>
          </p:cNvSpPr>
          <p:nvPr>
            <p:ph idx="1"/>
          </p:nvPr>
        </p:nvSpPr>
        <p:spPr>
          <a:xfrm>
            <a:off x="1476367" y="2247900"/>
            <a:ext cx="13772674" cy="7620000"/>
          </a:xfrm>
        </p:spPr>
        <p:txBody>
          <a:bodyPr>
            <a:normAutofit fontScale="77500" lnSpcReduction="20000"/>
          </a:bodyPr>
          <a:lstStyle/>
          <a:p>
            <a:pPr lvl="0">
              <a:spcAft>
                <a:spcPts val="1200"/>
              </a:spcAft>
            </a:pPr>
            <a:r>
              <a:rPr lang="en-US" dirty="0"/>
              <a:t>Allows districts rated C or better to receive funding for up to 10% of eligible enrolled students in a remote learning program</a:t>
            </a:r>
            <a:endParaRPr lang="en-US" sz="4000" dirty="0"/>
          </a:p>
          <a:p>
            <a:pPr lvl="0">
              <a:spcAft>
                <a:spcPts val="1200"/>
              </a:spcAft>
            </a:pPr>
            <a:r>
              <a:rPr lang="en-US" dirty="0"/>
              <a:t>Allows synchronous, asynchronous and blended programs</a:t>
            </a:r>
            <a:endParaRPr lang="en-US" sz="4000" dirty="0"/>
          </a:p>
          <a:p>
            <a:pPr lvl="0">
              <a:spcAft>
                <a:spcPts val="1200"/>
              </a:spcAft>
            </a:pPr>
            <a:r>
              <a:rPr lang="en-US" dirty="0"/>
              <a:t>Authorizes MOUs between districts</a:t>
            </a:r>
            <a:endParaRPr lang="en-US" sz="4000" dirty="0"/>
          </a:p>
          <a:p>
            <a:pPr lvl="0">
              <a:spcAft>
                <a:spcPts val="1200"/>
              </a:spcAft>
            </a:pPr>
            <a:r>
              <a:rPr lang="en-US" dirty="0"/>
              <a:t>Accountability for virtual programs must be separate</a:t>
            </a:r>
            <a:endParaRPr lang="en-US" sz="4000" dirty="0"/>
          </a:p>
          <a:p>
            <a:pPr lvl="0">
              <a:spcAft>
                <a:spcPts val="1200"/>
              </a:spcAft>
            </a:pPr>
            <a:r>
              <a:rPr lang="en-US" dirty="0"/>
              <a:t>Teachers may not be required to teach remote </a:t>
            </a:r>
            <a:r>
              <a:rPr lang="en-US" dirty="0"/>
              <a:t>&amp;</a:t>
            </a:r>
            <a:r>
              <a:rPr lang="en-US" dirty="0" smtClean="0"/>
              <a:t> in-person </a:t>
            </a:r>
            <a:r>
              <a:rPr lang="en-US" dirty="0"/>
              <a:t>simultaneously</a:t>
            </a:r>
            <a:endParaRPr lang="en-US" sz="4000" dirty="0"/>
          </a:p>
          <a:p>
            <a:pPr lvl="0"/>
            <a:r>
              <a:rPr lang="en-US" dirty="0"/>
              <a:t>Students are not eligible for funding if </a:t>
            </a:r>
            <a:r>
              <a:rPr lang="en-US" dirty="0" smtClean="0"/>
              <a:t>they were remote 50% last year and:</a:t>
            </a:r>
            <a:endParaRPr lang="en-US" sz="4000" dirty="0"/>
          </a:p>
          <a:p>
            <a:pPr lvl="1"/>
            <a:r>
              <a:rPr lang="en-US" dirty="0"/>
              <a:t>Did not pass state assessment in 2021 (or local equivalent if did not take STAAR); </a:t>
            </a:r>
            <a:endParaRPr lang="en-US" sz="2800" dirty="0"/>
          </a:p>
          <a:p>
            <a:pPr lvl="1"/>
            <a:r>
              <a:rPr lang="en-US" dirty="0"/>
              <a:t>Had more than 10 unexcused absences in 6-month period; or</a:t>
            </a:r>
            <a:endParaRPr lang="en-US" sz="2800" dirty="0"/>
          </a:p>
          <a:p>
            <a:pPr lvl="1"/>
            <a:r>
              <a:rPr lang="en-US" dirty="0"/>
              <a:t>Did not earn grade of C or higher in courses in foundation curriculum</a:t>
            </a:r>
            <a:endParaRPr lang="en-US" sz="2800" dirty="0"/>
          </a:p>
          <a:p>
            <a:pPr lvl="0">
              <a:spcBef>
                <a:spcPts val="1800"/>
              </a:spcBef>
              <a:spcAft>
                <a:spcPts val="1200"/>
              </a:spcAft>
            </a:pPr>
            <a:r>
              <a:rPr lang="en-US" dirty="0"/>
              <a:t>Allows certain existing programs to continue </a:t>
            </a:r>
            <a:r>
              <a:rPr lang="en-US" dirty="0" smtClean="0"/>
              <a:t>without </a:t>
            </a:r>
            <a:r>
              <a:rPr lang="en-US" dirty="0"/>
              <a:t>enrollment cap</a:t>
            </a:r>
            <a:endParaRPr lang="en-US" sz="4000" dirty="0"/>
          </a:p>
          <a:p>
            <a:pPr lvl="0"/>
            <a:r>
              <a:rPr lang="en-US" dirty="0"/>
              <a:t>September 1, 2023 expiration date</a:t>
            </a:r>
            <a:endParaRPr lang="en-US" sz="4000" dirty="0"/>
          </a:p>
          <a:p>
            <a:endParaRPr lang="en-US" dirty="0"/>
          </a:p>
        </p:txBody>
      </p:sp>
    </p:spTree>
    <p:extLst>
      <p:ext uri="{BB962C8B-B14F-4D97-AF65-F5344CB8AC3E}">
        <p14:creationId xmlns:p14="http://schemas.microsoft.com/office/powerpoint/2010/main" val="14841942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6" y="876300"/>
            <a:ext cx="13518243" cy="1143000"/>
          </a:xfrm>
        </p:spPr>
        <p:txBody>
          <a:bodyPr/>
          <a:lstStyle/>
          <a:p>
            <a:r>
              <a:rPr lang="en-US" dirty="0" smtClean="0"/>
              <a:t>Student funding eligibility under SB 15</a:t>
            </a:r>
            <a:endParaRPr lang="en-US" dirty="0"/>
          </a:p>
        </p:txBody>
      </p:sp>
      <p:sp>
        <p:nvSpPr>
          <p:cNvPr id="7" name="AutoShape 2" descr="How To Make A Game Like Life: Get A Budgetary Quote Now! - PrintNinj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6" descr="Game of Life"/>
          <p:cNvSpPr>
            <a:spLocks noChangeAspect="1" noChangeArrowheads="1"/>
          </p:cNvSpPr>
          <p:nvPr/>
        </p:nvSpPr>
        <p:spPr bwMode="auto">
          <a:xfrm>
            <a:off x="307974" y="7937"/>
            <a:ext cx="2816225" cy="28162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AutoShape 8" descr="Game of Life"/>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082" name="Picture 10" descr="16 Reasons to Play the Game of Life on Your Next Gathering! - Games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47900"/>
            <a:ext cx="11005492" cy="742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6208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6" y="876300"/>
            <a:ext cx="13518243" cy="1143000"/>
          </a:xfrm>
        </p:spPr>
        <p:txBody>
          <a:bodyPr/>
          <a:lstStyle/>
          <a:p>
            <a:r>
              <a:rPr lang="en-US" dirty="0" smtClean="0"/>
              <a:t>Student funding eligibility under SB 15</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2667" y="2171700"/>
            <a:ext cx="15612145" cy="6324600"/>
          </a:xfrm>
        </p:spPr>
      </p:pic>
    </p:spTree>
    <p:extLst>
      <p:ext uri="{BB962C8B-B14F-4D97-AF65-F5344CB8AC3E}">
        <p14:creationId xmlns:p14="http://schemas.microsoft.com/office/powerpoint/2010/main" val="27907209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6" y="876300"/>
            <a:ext cx="12299043" cy="1143000"/>
          </a:xfrm>
        </p:spPr>
        <p:txBody>
          <a:bodyPr/>
          <a:lstStyle/>
          <a:p>
            <a:r>
              <a:rPr lang="en-US" dirty="0" smtClean="0"/>
              <a:t>What is next for remote instruction?</a:t>
            </a:r>
            <a:endParaRPr lang="en-US" dirty="0"/>
          </a:p>
        </p:txBody>
      </p:sp>
      <p:sp>
        <p:nvSpPr>
          <p:cNvPr id="3" name="Content Placeholder 2"/>
          <p:cNvSpPr>
            <a:spLocks noGrp="1"/>
          </p:cNvSpPr>
          <p:nvPr>
            <p:ph idx="1"/>
          </p:nvPr>
        </p:nvSpPr>
        <p:spPr>
          <a:xfrm>
            <a:off x="1493156" y="2552700"/>
            <a:ext cx="14127844" cy="6096000"/>
          </a:xfrm>
        </p:spPr>
        <p:txBody>
          <a:bodyPr>
            <a:normAutofit fontScale="92500" lnSpcReduction="10000"/>
          </a:bodyPr>
          <a:lstStyle/>
          <a:p>
            <a:pPr>
              <a:spcAft>
                <a:spcPts val="1800"/>
              </a:spcAft>
            </a:pPr>
            <a:r>
              <a:rPr lang="en-US" dirty="0"/>
              <a:t>Commissioner must adopt rules </a:t>
            </a:r>
            <a:r>
              <a:rPr lang="en-US" dirty="0" smtClean="0"/>
              <a:t>(TEA posted DRAFT rules)</a:t>
            </a:r>
            <a:endParaRPr lang="en-US" dirty="0"/>
          </a:p>
          <a:p>
            <a:pPr>
              <a:spcAft>
                <a:spcPts val="1800"/>
              </a:spcAft>
            </a:pPr>
            <a:r>
              <a:rPr lang="en-US" dirty="0"/>
              <a:t>Rules open for public comment</a:t>
            </a:r>
          </a:p>
          <a:p>
            <a:r>
              <a:rPr lang="en-US" dirty="0"/>
              <a:t>Districts must develop programs.  </a:t>
            </a:r>
            <a:r>
              <a:rPr lang="en-US" dirty="0" smtClean="0"/>
              <a:t>Options </a:t>
            </a:r>
            <a:r>
              <a:rPr lang="en-US" dirty="0"/>
              <a:t>under consideration:</a:t>
            </a:r>
          </a:p>
          <a:p>
            <a:pPr lvl="1"/>
            <a:r>
              <a:rPr lang="en-US" dirty="0"/>
              <a:t>Some students fully remote all year</a:t>
            </a:r>
          </a:p>
          <a:p>
            <a:pPr lvl="1"/>
            <a:r>
              <a:rPr lang="en-US" dirty="0"/>
              <a:t>Remote options for students only when they must be absent</a:t>
            </a:r>
          </a:p>
          <a:p>
            <a:pPr lvl="1"/>
            <a:r>
              <a:rPr lang="en-US" dirty="0"/>
              <a:t>Hybrid options</a:t>
            </a:r>
          </a:p>
          <a:p>
            <a:pPr>
              <a:spcBef>
                <a:spcPts val="1800"/>
              </a:spcBef>
            </a:pPr>
            <a:r>
              <a:rPr lang="en-US" dirty="0" smtClean="0"/>
              <a:t>SB 15 included language to provide funding for entire 2021-22 school year, even before passage of bill if eligible students in program specified by the new law.</a:t>
            </a:r>
            <a:endParaRPr lang="en-US" dirty="0"/>
          </a:p>
        </p:txBody>
      </p:sp>
    </p:spTree>
    <p:extLst>
      <p:ext uri="{BB962C8B-B14F-4D97-AF65-F5344CB8AC3E}">
        <p14:creationId xmlns:p14="http://schemas.microsoft.com/office/powerpoint/2010/main" val="11988297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600" y="190500"/>
            <a:ext cx="10863020" cy="769441"/>
          </a:xfrm>
          <a:prstGeom prst="rect">
            <a:avLst/>
          </a:prstGeom>
          <a:noFill/>
        </p:spPr>
        <p:txBody>
          <a:bodyPr wrap="square" rtlCol="0">
            <a:spAutoFit/>
          </a:bodyPr>
          <a:lstStyle/>
          <a:p>
            <a:pPr algn="r"/>
            <a:r>
              <a:rPr lang="en-US" sz="4400" b="1" dirty="0" smtClean="0"/>
              <a:t>Lt. Governor Dan Patrick’s 31 Priorities</a:t>
            </a:r>
            <a:endParaRPr lang="en-US" sz="4400" b="1" dirty="0"/>
          </a:p>
        </p:txBody>
      </p:sp>
      <p:sp>
        <p:nvSpPr>
          <p:cNvPr id="4" name="TextBox 3"/>
          <p:cNvSpPr txBox="1"/>
          <p:nvPr/>
        </p:nvSpPr>
        <p:spPr>
          <a:xfrm>
            <a:off x="457200" y="2095500"/>
            <a:ext cx="10591800" cy="7478970"/>
          </a:xfrm>
          <a:prstGeom prst="rect">
            <a:avLst/>
          </a:prstGeom>
          <a:noFill/>
        </p:spPr>
        <p:txBody>
          <a:bodyPr wrap="square" rtlCol="0">
            <a:spAutoFit/>
          </a:bodyPr>
          <a:lstStyle/>
          <a:p>
            <a:r>
              <a:rPr lang="en-US" sz="2400" dirty="0"/>
              <a:t>SB 1 – The State Budget</a:t>
            </a:r>
          </a:p>
          <a:p>
            <a:r>
              <a:rPr lang="en-US" sz="2400" dirty="0"/>
              <a:t>SB 2 – ERCOT Reform</a:t>
            </a:r>
          </a:p>
          <a:p>
            <a:r>
              <a:rPr lang="en-US" sz="2400" dirty="0"/>
              <a:t>SB 3 – Power Grid Stability</a:t>
            </a:r>
          </a:p>
          <a:p>
            <a:r>
              <a:rPr lang="en-US" sz="2400" dirty="0"/>
              <a:t>SB 4 – Star Spangled Banner Protection Act</a:t>
            </a:r>
          </a:p>
          <a:p>
            <a:r>
              <a:rPr lang="en-US" sz="2400" dirty="0"/>
              <a:t>SB 5 (HB 5) – Statewide Broadband Access</a:t>
            </a:r>
          </a:p>
          <a:p>
            <a:r>
              <a:rPr lang="en-US" sz="2400" dirty="0"/>
              <a:t>SB 6 – Pandemic Liability Protection Act</a:t>
            </a:r>
          </a:p>
          <a:p>
            <a:r>
              <a:rPr lang="en-US" sz="2400" dirty="0"/>
              <a:t>SB 8 – The Heartbeat Bill</a:t>
            </a:r>
          </a:p>
          <a:p>
            <a:r>
              <a:rPr lang="en-US" sz="2400" dirty="0"/>
              <a:t>SB 9 (HB 1280) – Abortion Ban Trigger</a:t>
            </a:r>
          </a:p>
          <a:p>
            <a:r>
              <a:rPr lang="en-US" sz="2400" dirty="0"/>
              <a:t>SB 13 – Oil &amp; Gas Investment Protection</a:t>
            </a:r>
          </a:p>
          <a:p>
            <a:r>
              <a:rPr lang="en-US" sz="2400" dirty="0"/>
              <a:t>SB 15 – Ban Sale of Personal Data from Certain State Agencies</a:t>
            </a:r>
          </a:p>
          <a:p>
            <a:r>
              <a:rPr lang="en-US" sz="2400" dirty="0"/>
              <a:t>SB 17 (HB 19) – Protect Texas Trucking</a:t>
            </a:r>
          </a:p>
          <a:p>
            <a:r>
              <a:rPr lang="en-US" sz="2400" dirty="0"/>
              <a:t>SB 18 (HB 1500) – Protect Second Amendment Businesses</a:t>
            </a:r>
          </a:p>
          <a:p>
            <a:r>
              <a:rPr lang="en-US" sz="2400" dirty="0"/>
              <a:t>SB 19 – Stop Corporate Gun Boycotts</a:t>
            </a:r>
          </a:p>
          <a:p>
            <a:r>
              <a:rPr lang="en-US" sz="2400" dirty="0"/>
              <a:t>SB 20 – Second Amendment Protections for Travelers</a:t>
            </a:r>
          </a:p>
          <a:p>
            <a:r>
              <a:rPr lang="en-US" sz="2400" dirty="0"/>
              <a:t>SB 22 – First Responders Pandemic Care Act</a:t>
            </a:r>
          </a:p>
          <a:p>
            <a:r>
              <a:rPr lang="en-US" sz="2400" dirty="0"/>
              <a:t>SB 23 – Stop Local Police Defunding</a:t>
            </a:r>
          </a:p>
          <a:p>
            <a:r>
              <a:rPr lang="en-US" sz="2400" dirty="0"/>
              <a:t>SB 24 – Law Enforcement Transparency Act</a:t>
            </a:r>
          </a:p>
          <a:p>
            <a:r>
              <a:rPr lang="en-US" sz="2400" dirty="0"/>
              <a:t>SB 25 – Family Nursing Home Visitation Rights</a:t>
            </a:r>
          </a:p>
          <a:p>
            <a:r>
              <a:rPr lang="en-US" sz="2400" dirty="0"/>
              <a:t>SB 26 (HB 1239) – Protect Our Freedom to Worship</a:t>
            </a:r>
          </a:p>
          <a:p>
            <a:r>
              <a:rPr lang="en-US" sz="2400" dirty="0"/>
              <a:t>SB 30 – Remove Racist Restrictions from Real Estate </a:t>
            </a:r>
            <a:r>
              <a:rPr lang="en-US" sz="2400" dirty="0" smtClean="0"/>
              <a:t>Deeds</a:t>
            </a:r>
            <a:endParaRPr lang="en-US" sz="2800" dirty="0"/>
          </a:p>
        </p:txBody>
      </p:sp>
      <p:sp>
        <p:nvSpPr>
          <p:cNvPr id="5" name="TextBox 4"/>
          <p:cNvSpPr txBox="1"/>
          <p:nvPr/>
        </p:nvSpPr>
        <p:spPr>
          <a:xfrm>
            <a:off x="457200" y="1257300"/>
            <a:ext cx="8305800" cy="830997"/>
          </a:xfrm>
          <a:prstGeom prst="rect">
            <a:avLst/>
          </a:prstGeom>
          <a:noFill/>
        </p:spPr>
        <p:txBody>
          <a:bodyPr wrap="square" rtlCol="0">
            <a:spAutoFit/>
          </a:bodyPr>
          <a:lstStyle/>
          <a:p>
            <a:r>
              <a:rPr lang="en-US" sz="4800" u="sng" dirty="0" smtClean="0"/>
              <a:t>Passed in 87R</a:t>
            </a:r>
            <a:endParaRPr lang="en-US" sz="4800" u="sng" dirty="0"/>
          </a:p>
        </p:txBody>
      </p:sp>
      <p:pic>
        <p:nvPicPr>
          <p:cNvPr id="5122" name="Picture 2" descr="Checkmark High Res Stock Images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l="11699" t="14649" r="18111" b="20176"/>
          <a:stretch/>
        </p:blipFill>
        <p:spPr bwMode="auto">
          <a:xfrm>
            <a:off x="4038600" y="1021497"/>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877300" y="2459523"/>
            <a:ext cx="7924800" cy="2092881"/>
          </a:xfrm>
          <a:prstGeom prst="rect">
            <a:avLst/>
          </a:prstGeom>
          <a:noFill/>
        </p:spPr>
        <p:txBody>
          <a:bodyPr wrap="square" rtlCol="0">
            <a:spAutoFit/>
          </a:bodyPr>
          <a:lstStyle/>
          <a:p>
            <a:r>
              <a:rPr lang="en-US" sz="2800" dirty="0"/>
              <a:t>SB </a:t>
            </a:r>
            <a:r>
              <a:rPr lang="en-US" sz="2800" dirty="0" smtClean="0"/>
              <a:t>1 </a:t>
            </a:r>
            <a:r>
              <a:rPr lang="en-US" sz="2800" dirty="0"/>
              <a:t>– Election &amp; Ballot Security</a:t>
            </a:r>
          </a:p>
          <a:p>
            <a:r>
              <a:rPr lang="en-US" sz="2800" dirty="0" smtClean="0"/>
              <a:t>HB</a:t>
            </a:r>
            <a:r>
              <a:rPr lang="en-US" sz="2800" dirty="0" smtClean="0"/>
              <a:t> 20 </a:t>
            </a:r>
            <a:r>
              <a:rPr lang="en-US" sz="2800" dirty="0"/>
              <a:t>– Protect Free Speech on Social Media</a:t>
            </a:r>
          </a:p>
          <a:p>
            <a:r>
              <a:rPr lang="en-US" sz="2800" dirty="0" smtClean="0"/>
              <a:t>SB </a:t>
            </a:r>
            <a:r>
              <a:rPr lang="en-US" sz="2800" dirty="0"/>
              <a:t>6</a:t>
            </a:r>
            <a:r>
              <a:rPr lang="en-US" sz="2800" dirty="0" smtClean="0"/>
              <a:t> </a:t>
            </a:r>
            <a:r>
              <a:rPr lang="en-US" sz="2800" dirty="0"/>
              <a:t>– Bail Reform</a:t>
            </a:r>
          </a:p>
          <a:p>
            <a:r>
              <a:rPr lang="en-US" sz="2800" dirty="0"/>
              <a:t>SB </a:t>
            </a:r>
            <a:r>
              <a:rPr lang="en-US" sz="2800" dirty="0" smtClean="0"/>
              <a:t>15</a:t>
            </a:r>
            <a:r>
              <a:rPr lang="en-US" sz="2800" dirty="0" smtClean="0"/>
              <a:t> </a:t>
            </a:r>
            <a:r>
              <a:rPr lang="en-US" sz="2800" dirty="0"/>
              <a:t>– Expanding Virtual Learning </a:t>
            </a:r>
            <a:endParaRPr lang="en-US" sz="2800" dirty="0" smtClean="0"/>
          </a:p>
          <a:p>
            <a:endParaRPr lang="en-US" dirty="0"/>
          </a:p>
        </p:txBody>
      </p:sp>
      <p:sp>
        <p:nvSpPr>
          <p:cNvPr id="8" name="TextBox 7"/>
          <p:cNvSpPr txBox="1"/>
          <p:nvPr/>
        </p:nvSpPr>
        <p:spPr>
          <a:xfrm>
            <a:off x="8877300" y="1455003"/>
            <a:ext cx="8305800" cy="830997"/>
          </a:xfrm>
          <a:prstGeom prst="rect">
            <a:avLst/>
          </a:prstGeom>
          <a:noFill/>
        </p:spPr>
        <p:txBody>
          <a:bodyPr wrap="square" rtlCol="0">
            <a:spAutoFit/>
          </a:bodyPr>
          <a:lstStyle/>
          <a:p>
            <a:r>
              <a:rPr lang="en-US" sz="4800" u="sng" dirty="0" smtClean="0"/>
              <a:t>Passed in 2</a:t>
            </a:r>
            <a:r>
              <a:rPr lang="en-US" sz="4800" u="sng" baseline="30000" dirty="0" smtClean="0"/>
              <a:t>nd</a:t>
            </a:r>
            <a:r>
              <a:rPr lang="en-US" sz="4800" u="sng" dirty="0" smtClean="0"/>
              <a:t> Special</a:t>
            </a:r>
            <a:endParaRPr lang="en-US" sz="4800" u="sng" dirty="0"/>
          </a:p>
        </p:txBody>
      </p:sp>
      <p:sp>
        <p:nvSpPr>
          <p:cNvPr id="7" name="Multiply 6"/>
          <p:cNvSpPr/>
          <p:nvPr/>
        </p:nvSpPr>
        <p:spPr>
          <a:xfrm>
            <a:off x="13901011" y="4278501"/>
            <a:ext cx="2519120" cy="2209800"/>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781081" y="5210072"/>
            <a:ext cx="8305800" cy="830997"/>
          </a:xfrm>
          <a:prstGeom prst="rect">
            <a:avLst/>
          </a:prstGeom>
          <a:noFill/>
        </p:spPr>
        <p:txBody>
          <a:bodyPr wrap="square" rtlCol="0">
            <a:spAutoFit/>
          </a:bodyPr>
          <a:lstStyle/>
          <a:p>
            <a:r>
              <a:rPr lang="en-US" sz="4800" u="sng" dirty="0" smtClean="0"/>
              <a:t>Failed to </a:t>
            </a:r>
            <a:r>
              <a:rPr lang="en-US" sz="4800" u="sng" dirty="0" smtClean="0"/>
              <a:t>Pass</a:t>
            </a:r>
            <a:endParaRPr lang="en-US" sz="4800" u="sng" dirty="0"/>
          </a:p>
        </p:txBody>
      </p:sp>
      <p:pic>
        <p:nvPicPr>
          <p:cNvPr id="10" name="Picture 2" descr="Checkmark High Res Stock Images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l="11699" t="14649" r="18111" b="20176"/>
          <a:stretch/>
        </p:blipFill>
        <p:spPr bwMode="auto">
          <a:xfrm>
            <a:off x="14021122" y="800560"/>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781081" y="6041069"/>
            <a:ext cx="6972300" cy="3385542"/>
          </a:xfrm>
          <a:prstGeom prst="rect">
            <a:avLst/>
          </a:prstGeom>
          <a:noFill/>
        </p:spPr>
        <p:txBody>
          <a:bodyPr wrap="square" rtlCol="0">
            <a:spAutoFit/>
          </a:bodyPr>
          <a:lstStyle/>
          <a:p>
            <a:pPr marL="514350" indent="-514350">
              <a:buFont typeface="+mj-lt"/>
              <a:buAutoNum type="arabicPeriod"/>
            </a:pPr>
            <a:r>
              <a:rPr lang="en-US" sz="2800" dirty="0" smtClean="0"/>
              <a:t>Stop </a:t>
            </a:r>
            <a:r>
              <a:rPr lang="en-US" sz="2800" dirty="0"/>
              <a:t>Taxpayer Funded Lobbying</a:t>
            </a:r>
          </a:p>
          <a:p>
            <a:pPr marL="514350" indent="-514350">
              <a:buFont typeface="+mj-lt"/>
              <a:buAutoNum type="arabicPeriod"/>
            </a:pPr>
            <a:r>
              <a:rPr lang="en-US" sz="2800" dirty="0" smtClean="0"/>
              <a:t>Appellate </a:t>
            </a:r>
            <a:r>
              <a:rPr lang="en-US" sz="2800" dirty="0"/>
              <a:t>Court </a:t>
            </a:r>
            <a:r>
              <a:rPr lang="en-US" sz="2800" dirty="0" smtClean="0"/>
              <a:t>Reorganization</a:t>
            </a:r>
          </a:p>
          <a:p>
            <a:pPr marL="514350" indent="-514350">
              <a:buFont typeface="+mj-lt"/>
              <a:buAutoNum type="arabicPeriod"/>
            </a:pPr>
            <a:r>
              <a:rPr lang="en-US" sz="2800" dirty="0" smtClean="0"/>
              <a:t>Business </a:t>
            </a:r>
            <a:r>
              <a:rPr lang="en-US" sz="2800" dirty="0"/>
              <a:t>Freedom and Uniformity Act</a:t>
            </a:r>
          </a:p>
          <a:p>
            <a:pPr marL="514350" indent="-514350">
              <a:buFont typeface="+mj-lt"/>
              <a:buAutoNum type="arabicPeriod"/>
            </a:pPr>
            <a:r>
              <a:rPr lang="en-US" sz="2800" dirty="0" smtClean="0"/>
              <a:t>Protect </a:t>
            </a:r>
            <a:r>
              <a:rPr lang="en-US" sz="2800" dirty="0"/>
              <a:t>State-held Personal </a:t>
            </a:r>
            <a:r>
              <a:rPr lang="en-US" sz="2800" dirty="0" smtClean="0"/>
              <a:t>Data</a:t>
            </a:r>
            <a:endParaRPr lang="en-US" sz="2800" dirty="0"/>
          </a:p>
          <a:p>
            <a:pPr marL="514350" indent="-514350">
              <a:buFont typeface="+mj-lt"/>
              <a:buAutoNum type="arabicPeriod"/>
            </a:pPr>
            <a:r>
              <a:rPr lang="en-US" sz="2800" dirty="0" smtClean="0"/>
              <a:t>Charter </a:t>
            </a:r>
            <a:r>
              <a:rPr lang="en-US" sz="2800" dirty="0"/>
              <a:t>School Equity Act</a:t>
            </a:r>
          </a:p>
          <a:p>
            <a:pPr marL="514350" indent="-514350">
              <a:buFont typeface="+mj-lt"/>
              <a:buAutoNum type="arabicPeriod"/>
            </a:pPr>
            <a:r>
              <a:rPr lang="en-US" sz="2800" dirty="0" smtClean="0"/>
              <a:t>Fair </a:t>
            </a:r>
            <a:r>
              <a:rPr lang="en-US" sz="2800" dirty="0"/>
              <a:t>Sports for Women &amp; Girls</a:t>
            </a:r>
          </a:p>
          <a:p>
            <a:pPr marL="514350" indent="-514350">
              <a:buFont typeface="+mj-lt"/>
              <a:buAutoNum type="arabicPeriod"/>
            </a:pPr>
            <a:r>
              <a:rPr lang="en-US" sz="2800" dirty="0" smtClean="0"/>
              <a:t>Senate </a:t>
            </a:r>
            <a:r>
              <a:rPr lang="en-US" sz="2800" dirty="0"/>
              <a:t>Redistricting Act</a:t>
            </a:r>
          </a:p>
          <a:p>
            <a:endParaRPr lang="en-US" dirty="0"/>
          </a:p>
        </p:txBody>
      </p:sp>
    </p:spTree>
    <p:extLst>
      <p:ext uri="{BB962C8B-B14F-4D97-AF65-F5344CB8AC3E}">
        <p14:creationId xmlns:p14="http://schemas.microsoft.com/office/powerpoint/2010/main" val="13662988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84849"/>
            <a:ext cx="15392400" cy="1143000"/>
          </a:xfrm>
        </p:spPr>
        <p:txBody>
          <a:bodyPr/>
          <a:lstStyle/>
          <a:p>
            <a:r>
              <a:rPr lang="en-US" dirty="0" smtClean="0"/>
              <a:t>Unfinished Business – 2nd Special</a:t>
            </a:r>
            <a:endParaRPr lang="en-US" dirty="0"/>
          </a:p>
        </p:txBody>
      </p:sp>
      <p:sp>
        <p:nvSpPr>
          <p:cNvPr id="3" name="Content Placeholder 2"/>
          <p:cNvSpPr>
            <a:spLocks noGrp="1"/>
          </p:cNvSpPr>
          <p:nvPr>
            <p:ph idx="1"/>
          </p:nvPr>
        </p:nvSpPr>
        <p:spPr>
          <a:xfrm>
            <a:off x="1447800" y="2902171"/>
            <a:ext cx="14630400" cy="5595454"/>
          </a:xfrm>
        </p:spPr>
        <p:txBody>
          <a:bodyPr>
            <a:normAutofit/>
          </a:bodyPr>
          <a:lstStyle/>
          <a:p>
            <a:pPr marL="0" indent="0">
              <a:buNone/>
            </a:pPr>
            <a:r>
              <a:rPr lang="en-US" dirty="0" smtClean="0"/>
              <a:t>Bills that did </a:t>
            </a:r>
            <a:r>
              <a:rPr lang="en-US" u="sng" dirty="0" smtClean="0"/>
              <a:t>NOT</a:t>
            </a:r>
            <a:r>
              <a:rPr lang="en-US" dirty="0" smtClean="0"/>
              <a:t> pass:</a:t>
            </a:r>
            <a:endParaRPr lang="en-US" sz="4400" dirty="0" smtClean="0"/>
          </a:p>
          <a:p>
            <a:r>
              <a:rPr lang="en-US" sz="4400" dirty="0" smtClean="0"/>
              <a:t>SB 2 </a:t>
            </a:r>
            <a:r>
              <a:rPr lang="en-US" sz="4400" dirty="0"/>
              <a:t>(Perry) – Transgender </a:t>
            </a:r>
            <a:r>
              <a:rPr lang="en-US" sz="4400" dirty="0" smtClean="0"/>
              <a:t>Participation in UIL </a:t>
            </a:r>
          </a:p>
          <a:p>
            <a:pPr>
              <a:spcAft>
                <a:spcPts val="600"/>
              </a:spcAft>
            </a:pPr>
            <a:r>
              <a:rPr lang="en-US" sz="4400" dirty="0" smtClean="0"/>
              <a:t>SB 91 (Bettencourt) – Temporary Property Tax Relief</a:t>
            </a:r>
          </a:p>
          <a:p>
            <a:pPr>
              <a:spcAft>
                <a:spcPts val="600"/>
              </a:spcAft>
            </a:pPr>
            <a:r>
              <a:rPr lang="en-US" dirty="0" smtClean="0"/>
              <a:t>HB 233 (Huberty) – Accelerated Instruction changes (only for reading and math, not all assessments; maximum of 10 rather than 3 for small groups)</a:t>
            </a:r>
          </a:p>
          <a:p>
            <a:pPr>
              <a:spcAft>
                <a:spcPts val="600"/>
              </a:spcAft>
            </a:pPr>
            <a:r>
              <a:rPr lang="en-US" dirty="0" smtClean="0"/>
              <a:t>Mask legislation</a:t>
            </a:r>
          </a:p>
          <a:p>
            <a:pPr marL="0" indent="0">
              <a:buNone/>
            </a:pPr>
            <a:endParaRPr lang="en-US" sz="4400" dirty="0" smtClean="0"/>
          </a:p>
        </p:txBody>
      </p:sp>
      <p:sp>
        <p:nvSpPr>
          <p:cNvPr id="4" name="Footer Placeholder 3"/>
          <p:cNvSpPr>
            <a:spLocks noGrp="1"/>
          </p:cNvSpPr>
          <p:nvPr>
            <p:ph type="ftr" sz="quarter" idx="4294967295"/>
          </p:nvPr>
        </p:nvSpPr>
        <p:spPr/>
        <p:txBody>
          <a:bodyPr/>
          <a:lstStyle/>
          <a:p>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0436"/>
          <a:stretch/>
        </p:blipFill>
        <p:spPr>
          <a:xfrm>
            <a:off x="11811000" y="190500"/>
            <a:ext cx="5379715" cy="4184274"/>
          </a:xfrm>
          <a:prstGeom prst="rect">
            <a:avLst/>
          </a:prstGeom>
        </p:spPr>
      </p:pic>
    </p:spTree>
    <p:extLst>
      <p:ext uri="{BB962C8B-B14F-4D97-AF65-F5344CB8AC3E}">
        <p14:creationId xmlns:p14="http://schemas.microsoft.com/office/powerpoint/2010/main" val="24807858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FF3F4"/>
        </a:solidFill>
        <a:effectLst/>
      </p:bgPr>
    </p:bg>
    <p:spTree>
      <p:nvGrpSpPr>
        <p:cNvPr id="1" name=""/>
        <p:cNvGrpSpPr/>
        <p:nvPr/>
      </p:nvGrpSpPr>
      <p:grpSpPr>
        <a:xfrm>
          <a:off x="0" y="0"/>
          <a:ext cx="0" cy="0"/>
          <a:chOff x="0" y="0"/>
          <a:chExt cx="0" cy="0"/>
        </a:xfrm>
      </p:grpSpPr>
      <p:grpSp>
        <p:nvGrpSpPr>
          <p:cNvPr id="2" name="Group 2"/>
          <p:cNvGrpSpPr/>
          <p:nvPr/>
        </p:nvGrpSpPr>
        <p:grpSpPr>
          <a:xfrm>
            <a:off x="9862255" y="-114300"/>
            <a:ext cx="6208802" cy="10515600"/>
            <a:chOff x="0" y="0"/>
            <a:chExt cx="8278403" cy="14020800"/>
          </a:xfrm>
        </p:grpSpPr>
        <p:pic>
          <p:nvPicPr>
            <p:cNvPr id="3" name="Picture 3"/>
            <p:cNvPicPr>
              <a:picLocks noChangeAspect="1"/>
            </p:cNvPicPr>
            <p:nvPr/>
          </p:nvPicPr>
          <p:blipFill>
            <a:blip r:embed="rId3"/>
            <a:srcRect l="19810" r="19810"/>
            <a:stretch>
              <a:fillRect/>
            </a:stretch>
          </p:blipFill>
          <p:spPr>
            <a:xfrm>
              <a:off x="0" y="4834467"/>
              <a:ext cx="8278403" cy="9186333"/>
            </a:xfrm>
            <a:prstGeom prst="rect">
              <a:avLst/>
            </a:prstGeom>
          </p:spPr>
        </p:pic>
        <p:pic>
          <p:nvPicPr>
            <p:cNvPr id="4" name="Picture 4"/>
            <p:cNvPicPr>
              <a:picLocks noChangeAspect="1"/>
            </p:cNvPicPr>
            <p:nvPr/>
          </p:nvPicPr>
          <p:blipFill>
            <a:blip r:embed="rId4"/>
            <a:srcRect t="8439" b="8439"/>
            <a:stretch>
              <a:fillRect/>
            </a:stretch>
          </p:blipFill>
          <p:spPr>
            <a:xfrm>
              <a:off x="0" y="0"/>
              <a:ext cx="8278403" cy="4593167"/>
            </a:xfrm>
            <a:prstGeom prst="rect">
              <a:avLst/>
            </a:prstGeom>
          </p:spPr>
        </p:pic>
      </p:grpSp>
      <p:sp>
        <p:nvSpPr>
          <p:cNvPr id="5" name="AutoShape 5"/>
          <p:cNvSpPr/>
          <p:nvPr/>
        </p:nvSpPr>
        <p:spPr>
          <a:xfrm>
            <a:off x="-914400" y="-285750"/>
            <a:ext cx="10591800" cy="10858500"/>
          </a:xfrm>
          <a:prstGeom prst="rect">
            <a:avLst/>
          </a:prstGeom>
          <a:solidFill>
            <a:srgbClr val="1B75BC"/>
          </a:solidFill>
        </p:spPr>
      </p:sp>
      <p:grpSp>
        <p:nvGrpSpPr>
          <p:cNvPr id="6" name="Group 6"/>
          <p:cNvGrpSpPr/>
          <p:nvPr/>
        </p:nvGrpSpPr>
        <p:grpSpPr>
          <a:xfrm>
            <a:off x="1028700" y="2596054"/>
            <a:ext cx="7576255" cy="5094892"/>
            <a:chOff x="0" y="0"/>
            <a:chExt cx="10101673" cy="6793189"/>
          </a:xfrm>
        </p:grpSpPr>
        <p:sp>
          <p:nvSpPr>
            <p:cNvPr id="7" name="TextBox 7"/>
            <p:cNvSpPr txBox="1"/>
            <p:nvPr/>
          </p:nvSpPr>
          <p:spPr>
            <a:xfrm>
              <a:off x="0" y="-142875"/>
              <a:ext cx="10101673" cy="3021542"/>
            </a:xfrm>
            <a:prstGeom prst="rect">
              <a:avLst/>
            </a:prstGeom>
          </p:spPr>
          <p:txBody>
            <a:bodyPr lIns="0" tIns="0" rIns="0" bIns="0" rtlCol="0" anchor="t">
              <a:spAutoFit/>
            </a:bodyPr>
            <a:lstStyle/>
            <a:p>
              <a:pPr>
                <a:lnSpc>
                  <a:spcPts val="8520"/>
                </a:lnSpc>
              </a:pPr>
              <a:r>
                <a:rPr lang="en-US" sz="7100" dirty="0">
                  <a:solidFill>
                    <a:srgbClr val="EFF3F4"/>
                  </a:solidFill>
                  <a:latin typeface="Ringside 2" panose="020B0604020202020204" charset="0"/>
                  <a:cs typeface="Ringside 2" panose="020B0604020202020204" charset="0"/>
                </a:rPr>
                <a:t>Third Called Special Session</a:t>
              </a:r>
            </a:p>
          </p:txBody>
        </p:sp>
        <p:sp>
          <p:nvSpPr>
            <p:cNvPr id="8" name="TextBox 8"/>
            <p:cNvSpPr txBox="1"/>
            <p:nvPr/>
          </p:nvSpPr>
          <p:spPr>
            <a:xfrm>
              <a:off x="0" y="3404931"/>
              <a:ext cx="9492077" cy="657225"/>
            </a:xfrm>
            <a:prstGeom prst="rect">
              <a:avLst/>
            </a:prstGeom>
          </p:spPr>
          <p:txBody>
            <a:bodyPr lIns="0" tIns="0" rIns="0" bIns="0" rtlCol="0" anchor="t">
              <a:spAutoFit/>
            </a:bodyPr>
            <a:lstStyle/>
            <a:p>
              <a:pPr>
                <a:lnSpc>
                  <a:spcPts val="3840"/>
                </a:lnSpc>
              </a:pPr>
              <a:endParaRPr dirty="0"/>
            </a:p>
          </p:txBody>
        </p:sp>
        <p:sp>
          <p:nvSpPr>
            <p:cNvPr id="9" name="TextBox 9"/>
            <p:cNvSpPr txBox="1"/>
            <p:nvPr/>
          </p:nvSpPr>
          <p:spPr>
            <a:xfrm>
              <a:off x="0" y="5995205"/>
              <a:ext cx="9492077" cy="797984"/>
            </a:xfrm>
            <a:prstGeom prst="rect">
              <a:avLst/>
            </a:prstGeom>
          </p:spPr>
          <p:txBody>
            <a:bodyPr lIns="0" tIns="0" rIns="0" bIns="0" rtlCol="0" anchor="t">
              <a:spAutoFit/>
            </a:bodyPr>
            <a:lstStyle/>
            <a:p>
              <a:pPr>
                <a:lnSpc>
                  <a:spcPts val="5249"/>
                </a:lnSpc>
              </a:pPr>
              <a:r>
                <a:rPr lang="en-US" sz="3499" spc="69" dirty="0">
                  <a:solidFill>
                    <a:srgbClr val="EFF3F4"/>
                  </a:solidFill>
                  <a:latin typeface="Poppins Light"/>
                </a:rPr>
                <a:t>September 20 - October 19*</a:t>
              </a:r>
            </a:p>
          </p:txBody>
        </p:sp>
        <p:sp>
          <p:nvSpPr>
            <p:cNvPr id="10" name="AutoShape 10"/>
            <p:cNvSpPr/>
            <p:nvPr/>
          </p:nvSpPr>
          <p:spPr>
            <a:xfrm>
              <a:off x="0" y="4974167"/>
              <a:ext cx="1524000" cy="152400"/>
            </a:xfrm>
            <a:prstGeom prst="rect">
              <a:avLst/>
            </a:prstGeom>
            <a:solidFill>
              <a:srgbClr val="EFF3F4"/>
            </a:solidFill>
          </p:spPr>
        </p:sp>
      </p:grpSp>
      <p:sp>
        <p:nvSpPr>
          <p:cNvPr id="11" name="AutoShape 11"/>
          <p:cNvSpPr/>
          <p:nvPr/>
        </p:nvSpPr>
        <p:spPr>
          <a:xfrm>
            <a:off x="16293153" y="-1028700"/>
            <a:ext cx="1994847" cy="8942098"/>
          </a:xfrm>
          <a:prstGeom prst="rect">
            <a:avLst/>
          </a:prstGeom>
          <a:solidFill>
            <a:srgbClr val="1B75BC"/>
          </a:solidFill>
        </p:spPr>
      </p:sp>
      <p:pic>
        <p:nvPicPr>
          <p:cNvPr id="12" name="Picture 12"/>
          <p:cNvPicPr>
            <a:picLocks noChangeAspect="1"/>
          </p:cNvPicPr>
          <p:nvPr/>
        </p:nvPicPr>
        <p:blipFill>
          <a:blip r:embed="rId5"/>
          <a:srcRect/>
          <a:stretch>
            <a:fillRect/>
          </a:stretch>
        </p:blipFill>
        <p:spPr>
          <a:xfrm>
            <a:off x="16469772" y="8149460"/>
            <a:ext cx="1641609" cy="190999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a:t>
            </a:r>
            <a:r>
              <a:rPr lang="en-US" baseline="30000" dirty="0" smtClean="0"/>
              <a:t>rd</a:t>
            </a:r>
            <a:r>
              <a:rPr lang="en-US" dirty="0" smtClean="0"/>
              <a:t> Special Session - On the Call</a:t>
            </a:r>
            <a:endParaRPr lang="en-US" dirty="0"/>
          </a:p>
        </p:txBody>
      </p:sp>
      <p:sp>
        <p:nvSpPr>
          <p:cNvPr id="3" name="Content Placeholder 2"/>
          <p:cNvSpPr>
            <a:spLocks noGrp="1"/>
          </p:cNvSpPr>
          <p:nvPr>
            <p:ph idx="1"/>
          </p:nvPr>
        </p:nvSpPr>
        <p:spPr>
          <a:xfrm>
            <a:off x="1471200" y="2400300"/>
            <a:ext cx="14149800" cy="7086600"/>
          </a:xfrm>
        </p:spPr>
        <p:txBody>
          <a:bodyPr>
            <a:normAutofit fontScale="77500" lnSpcReduction="20000"/>
          </a:bodyPr>
          <a:lstStyle/>
          <a:p>
            <a:r>
              <a:rPr lang="en-US" b="1" dirty="0"/>
              <a:t>Redistricting</a:t>
            </a:r>
            <a:r>
              <a:rPr lang="en-US" dirty="0"/>
              <a:t>: reapportioned maps for Texas legislative districts, as well as the SBOE and US Congress</a:t>
            </a:r>
            <a:r>
              <a:rPr lang="en-US" dirty="0" smtClean="0"/>
              <a:t>.</a:t>
            </a:r>
            <a:r>
              <a:rPr lang="en-US" dirty="0"/>
              <a:t/>
            </a:r>
            <a:br>
              <a:rPr lang="en-US" dirty="0"/>
            </a:br>
            <a:endParaRPr lang="en-US" dirty="0"/>
          </a:p>
          <a:p>
            <a:r>
              <a:rPr lang="en-US" dirty="0"/>
              <a:t>Additional </a:t>
            </a:r>
            <a:r>
              <a:rPr lang="en-US" b="1" dirty="0"/>
              <a:t>appropriations from the American Rescue Plan Act</a:t>
            </a:r>
            <a:r>
              <a:rPr lang="en-US" dirty="0"/>
              <a:t> (ARPA); </a:t>
            </a:r>
            <a:endParaRPr lang="en-US" dirty="0" smtClean="0"/>
          </a:p>
          <a:p>
            <a:pPr marL="0" indent="0">
              <a:buNone/>
            </a:pPr>
            <a:endParaRPr lang="en-US" dirty="0" smtClean="0"/>
          </a:p>
          <a:p>
            <a:r>
              <a:rPr lang="en-US" dirty="0"/>
              <a:t>Whether any state or local governmental entities in Texas can mandate </a:t>
            </a:r>
            <a:r>
              <a:rPr lang="en-US" b="1" dirty="0"/>
              <a:t>COVID-19 vaccinations</a:t>
            </a:r>
            <a:r>
              <a:rPr lang="en-US" dirty="0"/>
              <a:t>, and if so, what exemptions should apply to such a mandate. </a:t>
            </a:r>
            <a:endParaRPr lang="en-US" dirty="0" smtClean="0"/>
          </a:p>
          <a:p>
            <a:pPr marL="0" indent="0">
              <a:buNone/>
            </a:pPr>
            <a:endParaRPr lang="en-US" dirty="0"/>
          </a:p>
          <a:p>
            <a:r>
              <a:rPr lang="en-US" b="1" dirty="0"/>
              <a:t>UIL </a:t>
            </a:r>
            <a:r>
              <a:rPr lang="en-US" b="1" dirty="0" smtClean="0"/>
              <a:t>athletics participation</a:t>
            </a:r>
            <a:r>
              <a:rPr lang="en-US" dirty="0"/>
              <a:t> tied to a student’s sex at birth, similar </a:t>
            </a:r>
            <a:r>
              <a:rPr lang="en-US" dirty="0" smtClean="0"/>
              <a:t>to</a:t>
            </a:r>
            <a:r>
              <a:rPr lang="en-US" dirty="0"/>
              <a:t> </a:t>
            </a:r>
            <a:r>
              <a:rPr lang="en-US" b="1" dirty="0" smtClean="0"/>
              <a:t>SB 29 </a:t>
            </a:r>
            <a:r>
              <a:rPr lang="en-US" dirty="0" smtClean="0"/>
              <a:t>from </a:t>
            </a:r>
            <a:r>
              <a:rPr lang="en-US" dirty="0"/>
              <a:t>the 87th Regular </a:t>
            </a:r>
            <a:r>
              <a:rPr lang="en-US" dirty="0" smtClean="0"/>
              <a:t>Session (and SB 2 from the specials). </a:t>
            </a:r>
          </a:p>
          <a:p>
            <a:pPr marL="0" indent="0">
              <a:buNone/>
            </a:pPr>
            <a:endParaRPr lang="en-US" dirty="0"/>
          </a:p>
          <a:p>
            <a:r>
              <a:rPr lang="en-US" dirty="0" smtClean="0"/>
              <a:t>The </a:t>
            </a:r>
            <a:r>
              <a:rPr lang="en-US" b="1" dirty="0"/>
              <a:t>unlawful restraint of a dog</a:t>
            </a:r>
            <a:r>
              <a:rPr lang="en-US" dirty="0"/>
              <a:t>, similar to </a:t>
            </a:r>
            <a:r>
              <a:rPr lang="en-US" dirty="0" smtClean="0"/>
              <a:t>bill</a:t>
            </a:r>
            <a:r>
              <a:rPr lang="en-US" dirty="0"/>
              <a:t> passed during the 87th Regular Session, and vetoed by Governor Abbott</a:t>
            </a:r>
            <a:r>
              <a:rPr lang="en-US" dirty="0" smtClean="0"/>
              <a:t>.</a:t>
            </a:r>
            <a:endParaRPr lang="en-US" dirty="0"/>
          </a:p>
        </p:txBody>
      </p:sp>
    </p:spTree>
    <p:extLst>
      <p:ext uri="{BB962C8B-B14F-4D97-AF65-F5344CB8AC3E}">
        <p14:creationId xmlns:p14="http://schemas.microsoft.com/office/powerpoint/2010/main" val="344774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412" y="2406460"/>
            <a:ext cx="14327188" cy="7026151"/>
          </a:xfrm>
          <a:prstGeom prst="rect">
            <a:avLst/>
          </a:prstGeom>
        </p:spPr>
      </p:pic>
      <p:pic>
        <p:nvPicPr>
          <p:cNvPr id="4100" name="Picture 4" descr="Download Computer Network Icons Twitter Vector Design Graphics HQ PNG Image  | FreePNG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95500"/>
            <a:ext cx="2130425" cy="213042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04800" y="718062"/>
            <a:ext cx="10287000" cy="1143000"/>
          </a:xfrm>
          <a:prstGeom prst="rect">
            <a:avLst/>
          </a:prstGeom>
        </p:spPr>
        <p:txBody>
          <a:bodyPr/>
          <a:lstStyle>
            <a:lvl1pPr algn="ctr" defTabSz="914400" rtl="0" eaLnBrk="1" latinLnBrk="0" hangingPunct="1">
              <a:spcBef>
                <a:spcPct val="0"/>
              </a:spcBef>
              <a:buNone/>
              <a:defRPr sz="5400" kern="1200">
                <a:solidFill>
                  <a:schemeClr val="tx1"/>
                </a:solidFill>
                <a:latin typeface="+mj-lt"/>
                <a:ea typeface="+mj-ea"/>
                <a:cs typeface="+mj-cs"/>
              </a:defRPr>
            </a:lvl1pPr>
          </a:lstStyle>
          <a:p>
            <a:r>
              <a:rPr lang="en-US" sz="8000" b="1" dirty="0" smtClean="0"/>
              <a:t>Not on the call (yet)</a:t>
            </a:r>
            <a:endParaRPr lang="en-US" sz="8000" b="1" dirty="0"/>
          </a:p>
        </p:txBody>
      </p:sp>
    </p:spTree>
    <p:extLst>
      <p:ext uri="{BB962C8B-B14F-4D97-AF65-F5344CB8AC3E}">
        <p14:creationId xmlns:p14="http://schemas.microsoft.com/office/powerpoint/2010/main" val="29515651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6" y="876300"/>
            <a:ext cx="13518243" cy="1143000"/>
          </a:xfrm>
        </p:spPr>
        <p:txBody>
          <a:bodyPr/>
          <a:lstStyle/>
          <a:p>
            <a:r>
              <a:rPr lang="en-US" dirty="0" smtClean="0"/>
              <a:t>Property Tax Relief </a:t>
            </a:r>
            <a:r>
              <a:rPr lang="en-US" b="0" dirty="0" smtClean="0"/>
              <a:t>(not on the call yet)</a:t>
            </a:r>
            <a:endParaRPr lang="en-US" b="0" dirty="0"/>
          </a:p>
        </p:txBody>
      </p:sp>
      <p:sp>
        <p:nvSpPr>
          <p:cNvPr id="5" name="Content Placeholder 4"/>
          <p:cNvSpPr>
            <a:spLocks noGrp="1"/>
          </p:cNvSpPr>
          <p:nvPr>
            <p:ph idx="1"/>
          </p:nvPr>
        </p:nvSpPr>
        <p:spPr>
          <a:xfrm>
            <a:off x="1485899" y="2705100"/>
            <a:ext cx="13525500" cy="5334000"/>
          </a:xfrm>
        </p:spPr>
        <p:txBody>
          <a:bodyPr>
            <a:normAutofit/>
          </a:bodyPr>
          <a:lstStyle/>
          <a:p>
            <a:r>
              <a:rPr lang="en-US" dirty="0" smtClean="0"/>
              <a:t>SB 91 (87-S2) </a:t>
            </a:r>
            <a:r>
              <a:rPr lang="en-US" dirty="0"/>
              <a:t>would have reduced all MCRs by roughly 6 cents in tax year 2022 </a:t>
            </a:r>
          </a:p>
          <a:p>
            <a:r>
              <a:rPr lang="en-US" dirty="0"/>
              <a:t>Rates would revert back up the following year</a:t>
            </a:r>
          </a:p>
          <a:p>
            <a:r>
              <a:rPr lang="en-US" dirty="0" smtClean="0"/>
              <a:t>Also would have added new </a:t>
            </a:r>
            <a:r>
              <a:rPr lang="en-US" dirty="0"/>
              <a:t>language </a:t>
            </a:r>
            <a:r>
              <a:rPr lang="en-US" u="sng" dirty="0"/>
              <a:t>on </a:t>
            </a:r>
            <a:r>
              <a:rPr lang="en-US" u="sng" dirty="0" smtClean="0"/>
              <a:t>the ballot </a:t>
            </a:r>
            <a:r>
              <a:rPr lang="en-US" dirty="0"/>
              <a:t>comparing rate if TRE passes </a:t>
            </a:r>
            <a:r>
              <a:rPr lang="en-US" dirty="0" smtClean="0"/>
              <a:t>vs. </a:t>
            </a:r>
            <a:r>
              <a:rPr lang="en-US" dirty="0"/>
              <a:t>if it does not </a:t>
            </a:r>
            <a:r>
              <a:rPr lang="en-US" dirty="0" smtClean="0"/>
              <a:t>pass</a:t>
            </a:r>
          </a:p>
          <a:p>
            <a:pPr marL="800100" lvl="2" indent="0">
              <a:buNone/>
            </a:pPr>
            <a:r>
              <a:rPr lang="en-US" sz="3200" i="1" dirty="0" smtClean="0"/>
              <a:t>“If </a:t>
            </a:r>
            <a:r>
              <a:rPr lang="en-US" sz="3200" i="1" dirty="0"/>
              <a:t>the adopted tax rate is not ratified, the (name of school district) may not adopt a tax rate that exceeds ____ (insert the school district ’s voter-approval tax rate)." </a:t>
            </a:r>
          </a:p>
          <a:p>
            <a:endParaRPr lang="en-US" dirty="0"/>
          </a:p>
        </p:txBody>
      </p:sp>
    </p:spTree>
    <p:extLst>
      <p:ext uri="{BB962C8B-B14F-4D97-AF65-F5344CB8AC3E}">
        <p14:creationId xmlns:p14="http://schemas.microsoft.com/office/powerpoint/2010/main" val="3129768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F3F4"/>
        </a:solidFill>
        <a:effectLst/>
      </p:bgPr>
    </p:bg>
    <p:spTree>
      <p:nvGrpSpPr>
        <p:cNvPr id="1" name=""/>
        <p:cNvGrpSpPr/>
        <p:nvPr/>
      </p:nvGrpSpPr>
      <p:grpSpPr>
        <a:xfrm>
          <a:off x="0" y="0"/>
          <a:ext cx="0" cy="0"/>
          <a:chOff x="0" y="0"/>
          <a:chExt cx="0" cy="0"/>
        </a:xfrm>
      </p:grpSpPr>
      <p:grpSp>
        <p:nvGrpSpPr>
          <p:cNvPr id="2" name="Group 2"/>
          <p:cNvGrpSpPr/>
          <p:nvPr/>
        </p:nvGrpSpPr>
        <p:grpSpPr>
          <a:xfrm>
            <a:off x="9862255" y="-114300"/>
            <a:ext cx="6208802" cy="10515600"/>
            <a:chOff x="0" y="0"/>
            <a:chExt cx="8278403" cy="14020800"/>
          </a:xfrm>
        </p:grpSpPr>
        <p:pic>
          <p:nvPicPr>
            <p:cNvPr id="3" name="Picture 3"/>
            <p:cNvPicPr>
              <a:picLocks noChangeAspect="1"/>
            </p:cNvPicPr>
            <p:nvPr/>
          </p:nvPicPr>
          <p:blipFill>
            <a:blip r:embed="rId3"/>
            <a:srcRect l="19961" r="19961"/>
            <a:stretch>
              <a:fillRect/>
            </a:stretch>
          </p:blipFill>
          <p:spPr>
            <a:xfrm>
              <a:off x="0" y="4834467"/>
              <a:ext cx="8278403" cy="9186333"/>
            </a:xfrm>
            <a:prstGeom prst="rect">
              <a:avLst/>
            </a:prstGeom>
          </p:spPr>
        </p:pic>
        <p:pic>
          <p:nvPicPr>
            <p:cNvPr id="4" name="Picture 4"/>
            <p:cNvPicPr>
              <a:picLocks noChangeAspect="1"/>
            </p:cNvPicPr>
            <p:nvPr/>
          </p:nvPicPr>
          <p:blipFill>
            <a:blip r:embed="rId4"/>
            <a:srcRect t="2476" b="2476"/>
            <a:stretch>
              <a:fillRect/>
            </a:stretch>
          </p:blipFill>
          <p:spPr>
            <a:xfrm>
              <a:off x="0" y="0"/>
              <a:ext cx="8278403" cy="4593167"/>
            </a:xfrm>
            <a:prstGeom prst="rect">
              <a:avLst/>
            </a:prstGeom>
          </p:spPr>
        </p:pic>
      </p:grpSp>
      <p:sp>
        <p:nvSpPr>
          <p:cNvPr id="5" name="AutoShape 5"/>
          <p:cNvSpPr/>
          <p:nvPr/>
        </p:nvSpPr>
        <p:spPr>
          <a:xfrm>
            <a:off x="-914400" y="-285750"/>
            <a:ext cx="10591800" cy="10858500"/>
          </a:xfrm>
          <a:prstGeom prst="rect">
            <a:avLst/>
          </a:prstGeom>
          <a:solidFill>
            <a:srgbClr val="1B75BC"/>
          </a:solidFill>
        </p:spPr>
      </p:sp>
      <p:grpSp>
        <p:nvGrpSpPr>
          <p:cNvPr id="6" name="Group 6"/>
          <p:cNvGrpSpPr/>
          <p:nvPr/>
        </p:nvGrpSpPr>
        <p:grpSpPr>
          <a:xfrm>
            <a:off x="1028700" y="1306369"/>
            <a:ext cx="7576255" cy="7674262"/>
            <a:chOff x="0" y="0"/>
            <a:chExt cx="10101673" cy="10232349"/>
          </a:xfrm>
        </p:grpSpPr>
        <p:sp>
          <p:nvSpPr>
            <p:cNvPr id="7" name="TextBox 7"/>
            <p:cNvSpPr txBox="1"/>
            <p:nvPr/>
          </p:nvSpPr>
          <p:spPr>
            <a:xfrm>
              <a:off x="0" y="-142875"/>
              <a:ext cx="10101673" cy="4460875"/>
            </a:xfrm>
            <a:prstGeom prst="rect">
              <a:avLst/>
            </a:prstGeom>
          </p:spPr>
          <p:txBody>
            <a:bodyPr lIns="0" tIns="0" rIns="0" bIns="0" rtlCol="0" anchor="t">
              <a:spAutoFit/>
            </a:bodyPr>
            <a:lstStyle/>
            <a:p>
              <a:pPr>
                <a:lnSpc>
                  <a:spcPts val="8520"/>
                </a:lnSpc>
              </a:pPr>
              <a:r>
                <a:rPr lang="en-US" sz="7100" dirty="0">
                  <a:solidFill>
                    <a:srgbClr val="EFF3F4"/>
                  </a:solidFill>
                  <a:latin typeface="Ringside 2" panose="020B0604020202020204" charset="0"/>
                  <a:cs typeface="Ringside 2" panose="020B0604020202020204" charset="0"/>
                </a:rPr>
                <a:t>The 87th Regular Legislative Session</a:t>
              </a:r>
            </a:p>
          </p:txBody>
        </p:sp>
        <p:sp>
          <p:nvSpPr>
            <p:cNvPr id="8" name="TextBox 8"/>
            <p:cNvSpPr txBox="1"/>
            <p:nvPr/>
          </p:nvSpPr>
          <p:spPr>
            <a:xfrm>
              <a:off x="0" y="4844264"/>
              <a:ext cx="9492077" cy="657225"/>
            </a:xfrm>
            <a:prstGeom prst="rect">
              <a:avLst/>
            </a:prstGeom>
          </p:spPr>
          <p:txBody>
            <a:bodyPr lIns="0" tIns="0" rIns="0" bIns="0" rtlCol="0" anchor="t">
              <a:spAutoFit/>
            </a:bodyPr>
            <a:lstStyle/>
            <a:p>
              <a:pPr>
                <a:lnSpc>
                  <a:spcPts val="3840"/>
                </a:lnSpc>
              </a:pPr>
              <a:endParaRPr dirty="0"/>
            </a:p>
          </p:txBody>
        </p:sp>
        <p:sp>
          <p:nvSpPr>
            <p:cNvPr id="9" name="TextBox 9"/>
            <p:cNvSpPr txBox="1"/>
            <p:nvPr/>
          </p:nvSpPr>
          <p:spPr>
            <a:xfrm>
              <a:off x="0" y="7444064"/>
              <a:ext cx="9492077" cy="2788285"/>
            </a:xfrm>
            <a:prstGeom prst="rect">
              <a:avLst/>
            </a:prstGeom>
          </p:spPr>
          <p:txBody>
            <a:bodyPr lIns="0" tIns="0" rIns="0" bIns="0" rtlCol="0" anchor="t">
              <a:spAutoFit/>
            </a:bodyPr>
            <a:lstStyle/>
            <a:p>
              <a:pPr>
                <a:lnSpc>
                  <a:spcPts val="4200"/>
                </a:lnSpc>
              </a:pPr>
              <a:r>
                <a:rPr lang="en-US" sz="2799" spc="55" dirty="0">
                  <a:solidFill>
                    <a:srgbClr val="EFF3F4"/>
                  </a:solidFill>
                  <a:latin typeface="Poppins Light"/>
                </a:rPr>
                <a:t>The legislative session like no other, that began in a quiet Capitol, requiring COVID testing, and then ended with a bang...and some unfinished business.</a:t>
              </a:r>
            </a:p>
          </p:txBody>
        </p:sp>
        <p:sp>
          <p:nvSpPr>
            <p:cNvPr id="10" name="AutoShape 10"/>
            <p:cNvSpPr/>
            <p:nvPr/>
          </p:nvSpPr>
          <p:spPr>
            <a:xfrm>
              <a:off x="0" y="6413500"/>
              <a:ext cx="1524000" cy="152400"/>
            </a:xfrm>
            <a:prstGeom prst="rect">
              <a:avLst/>
            </a:prstGeom>
            <a:solidFill>
              <a:srgbClr val="EFF3F4"/>
            </a:solidFill>
          </p:spPr>
        </p:sp>
      </p:grpSp>
      <p:sp>
        <p:nvSpPr>
          <p:cNvPr id="11" name="AutoShape 11"/>
          <p:cNvSpPr/>
          <p:nvPr/>
        </p:nvSpPr>
        <p:spPr>
          <a:xfrm>
            <a:off x="16293153" y="-1028700"/>
            <a:ext cx="1994847" cy="8942098"/>
          </a:xfrm>
          <a:prstGeom prst="rect">
            <a:avLst/>
          </a:prstGeom>
          <a:solidFill>
            <a:srgbClr val="1B75BC"/>
          </a:solidFill>
        </p:spPr>
      </p:sp>
      <p:pic>
        <p:nvPicPr>
          <p:cNvPr id="12" name="Picture 12"/>
          <p:cNvPicPr>
            <a:picLocks noChangeAspect="1"/>
          </p:cNvPicPr>
          <p:nvPr/>
        </p:nvPicPr>
        <p:blipFill>
          <a:blip r:embed="rId5"/>
          <a:srcRect/>
          <a:stretch>
            <a:fillRect/>
          </a:stretch>
        </p:blipFill>
        <p:spPr>
          <a:xfrm>
            <a:off x="16469772" y="8149460"/>
            <a:ext cx="1641609" cy="1909992"/>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62255" y="-114300"/>
            <a:ext cx="6208802" cy="10515600"/>
            <a:chOff x="0" y="0"/>
            <a:chExt cx="8278403" cy="14020800"/>
          </a:xfrm>
        </p:grpSpPr>
        <p:pic>
          <p:nvPicPr>
            <p:cNvPr id="3" name="Picture 3"/>
            <p:cNvPicPr>
              <a:picLocks noChangeAspect="1"/>
            </p:cNvPicPr>
            <p:nvPr/>
          </p:nvPicPr>
          <p:blipFill>
            <a:blip r:embed="rId3"/>
            <a:srcRect l="19961" r="19961"/>
            <a:stretch>
              <a:fillRect/>
            </a:stretch>
          </p:blipFill>
          <p:spPr>
            <a:xfrm>
              <a:off x="0" y="4834467"/>
              <a:ext cx="8278403" cy="9186333"/>
            </a:xfrm>
            <a:prstGeom prst="rect">
              <a:avLst/>
            </a:prstGeom>
          </p:spPr>
        </p:pic>
        <p:pic>
          <p:nvPicPr>
            <p:cNvPr id="4" name="Picture 4"/>
            <p:cNvPicPr>
              <a:picLocks noChangeAspect="1"/>
            </p:cNvPicPr>
            <p:nvPr/>
          </p:nvPicPr>
          <p:blipFill>
            <a:blip r:embed="rId4"/>
            <a:srcRect b="16774"/>
            <a:stretch>
              <a:fillRect/>
            </a:stretch>
          </p:blipFill>
          <p:spPr>
            <a:xfrm>
              <a:off x="0" y="0"/>
              <a:ext cx="8278403" cy="4593167"/>
            </a:xfrm>
            <a:prstGeom prst="rect">
              <a:avLst/>
            </a:prstGeom>
          </p:spPr>
        </p:pic>
      </p:grpSp>
      <p:sp>
        <p:nvSpPr>
          <p:cNvPr id="5" name="AutoShape 5"/>
          <p:cNvSpPr/>
          <p:nvPr/>
        </p:nvSpPr>
        <p:spPr>
          <a:xfrm>
            <a:off x="-914400" y="-285750"/>
            <a:ext cx="10591800" cy="10858500"/>
          </a:xfrm>
          <a:prstGeom prst="rect">
            <a:avLst/>
          </a:prstGeom>
          <a:solidFill>
            <a:srgbClr val="1B75BC"/>
          </a:solidFill>
        </p:spPr>
      </p:sp>
      <p:grpSp>
        <p:nvGrpSpPr>
          <p:cNvPr id="6" name="Group 6"/>
          <p:cNvGrpSpPr/>
          <p:nvPr/>
        </p:nvGrpSpPr>
        <p:grpSpPr>
          <a:xfrm>
            <a:off x="1028700" y="2805604"/>
            <a:ext cx="7576255" cy="4675792"/>
            <a:chOff x="0" y="0"/>
            <a:chExt cx="10101673" cy="6234389"/>
          </a:xfrm>
        </p:grpSpPr>
        <p:sp>
          <p:nvSpPr>
            <p:cNvPr id="7" name="TextBox 7"/>
            <p:cNvSpPr txBox="1"/>
            <p:nvPr/>
          </p:nvSpPr>
          <p:spPr>
            <a:xfrm>
              <a:off x="0" y="-28575"/>
              <a:ext cx="10101673" cy="1467908"/>
            </a:xfrm>
            <a:prstGeom prst="rect">
              <a:avLst/>
            </a:prstGeom>
          </p:spPr>
          <p:txBody>
            <a:bodyPr lIns="0" tIns="0" rIns="0" bIns="0" rtlCol="0" anchor="t">
              <a:spAutoFit/>
            </a:bodyPr>
            <a:lstStyle/>
            <a:p>
              <a:pPr>
                <a:lnSpc>
                  <a:spcPts val="8520"/>
                </a:lnSpc>
              </a:pPr>
              <a:r>
                <a:rPr lang="en-US" sz="8000" dirty="0">
                  <a:solidFill>
                    <a:srgbClr val="EFF3F4"/>
                  </a:solidFill>
                  <a:latin typeface="Ringside 2" panose="020B0604020202020204" charset="0"/>
                  <a:cs typeface="Ringside 2" panose="020B0604020202020204" charset="0"/>
                </a:rPr>
                <a:t>Property Taxes</a:t>
              </a:r>
            </a:p>
          </p:txBody>
        </p:sp>
        <p:sp>
          <p:nvSpPr>
            <p:cNvPr id="8" name="TextBox 8"/>
            <p:cNvSpPr txBox="1"/>
            <p:nvPr/>
          </p:nvSpPr>
          <p:spPr>
            <a:xfrm>
              <a:off x="0" y="1965597"/>
              <a:ext cx="9492077" cy="657225"/>
            </a:xfrm>
            <a:prstGeom prst="rect">
              <a:avLst/>
            </a:prstGeom>
          </p:spPr>
          <p:txBody>
            <a:bodyPr lIns="0" tIns="0" rIns="0" bIns="0" rtlCol="0" anchor="t">
              <a:spAutoFit/>
            </a:bodyPr>
            <a:lstStyle/>
            <a:p>
              <a:pPr>
                <a:lnSpc>
                  <a:spcPts val="3840"/>
                </a:lnSpc>
              </a:pPr>
              <a:endParaRPr dirty="0"/>
            </a:p>
          </p:txBody>
        </p:sp>
        <p:sp>
          <p:nvSpPr>
            <p:cNvPr id="9" name="TextBox 9"/>
            <p:cNvSpPr txBox="1"/>
            <p:nvPr/>
          </p:nvSpPr>
          <p:spPr>
            <a:xfrm>
              <a:off x="0" y="4555872"/>
              <a:ext cx="9492077" cy="1678517"/>
            </a:xfrm>
            <a:prstGeom prst="rect">
              <a:avLst/>
            </a:prstGeom>
          </p:spPr>
          <p:txBody>
            <a:bodyPr lIns="0" tIns="0" rIns="0" bIns="0" rtlCol="0" anchor="t">
              <a:spAutoFit/>
            </a:bodyPr>
            <a:lstStyle/>
            <a:p>
              <a:pPr>
                <a:lnSpc>
                  <a:spcPts val="5249"/>
                </a:lnSpc>
              </a:pPr>
              <a:r>
                <a:rPr lang="en-US" sz="3499" spc="69" dirty="0">
                  <a:solidFill>
                    <a:srgbClr val="EFF3F4"/>
                  </a:solidFill>
                  <a:latin typeface="Poppins Light"/>
                </a:rPr>
                <a:t>The state of property taxes and effects of rate compression</a:t>
              </a:r>
            </a:p>
          </p:txBody>
        </p:sp>
        <p:sp>
          <p:nvSpPr>
            <p:cNvPr id="10" name="AutoShape 10"/>
            <p:cNvSpPr/>
            <p:nvPr/>
          </p:nvSpPr>
          <p:spPr>
            <a:xfrm>
              <a:off x="0" y="3534833"/>
              <a:ext cx="1524000" cy="152400"/>
            </a:xfrm>
            <a:prstGeom prst="rect">
              <a:avLst/>
            </a:prstGeom>
            <a:solidFill>
              <a:srgbClr val="EFF3F4"/>
            </a:solidFill>
          </p:spPr>
        </p:sp>
      </p:grpSp>
      <p:sp>
        <p:nvSpPr>
          <p:cNvPr id="11" name="AutoShape 11"/>
          <p:cNvSpPr/>
          <p:nvPr/>
        </p:nvSpPr>
        <p:spPr>
          <a:xfrm>
            <a:off x="16293153" y="-1028700"/>
            <a:ext cx="1994847" cy="8942098"/>
          </a:xfrm>
          <a:prstGeom prst="rect">
            <a:avLst/>
          </a:prstGeom>
          <a:solidFill>
            <a:srgbClr val="1B75BC"/>
          </a:solidFill>
        </p:spPr>
      </p:sp>
      <p:pic>
        <p:nvPicPr>
          <p:cNvPr id="12" name="Picture 12"/>
          <p:cNvPicPr>
            <a:picLocks noChangeAspect="1"/>
          </p:cNvPicPr>
          <p:nvPr/>
        </p:nvPicPr>
        <p:blipFill>
          <a:blip r:embed="rId5"/>
          <a:srcRect/>
          <a:stretch>
            <a:fillRect/>
          </a:stretch>
        </p:blipFill>
        <p:spPr>
          <a:xfrm>
            <a:off x="16469772" y="8149460"/>
            <a:ext cx="1641609" cy="1909992"/>
          </a:xfrm>
          <a:prstGeom prst="rect">
            <a:avLst/>
          </a:prstGeom>
        </p:spPr>
      </p:pic>
    </p:spTree>
    <p:extLst>
      <p:ext uri="{BB962C8B-B14F-4D97-AF65-F5344CB8AC3E}">
        <p14:creationId xmlns:p14="http://schemas.microsoft.com/office/powerpoint/2010/main" val="9592664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4AFF1F-79CE-4B56-A4E0-FD68E9DCECEB}"/>
              </a:ext>
            </a:extLst>
          </p:cNvPr>
          <p:cNvGrpSpPr/>
          <p:nvPr/>
        </p:nvGrpSpPr>
        <p:grpSpPr>
          <a:xfrm>
            <a:off x="7991540" y="2009443"/>
            <a:ext cx="8313855" cy="7031388"/>
            <a:chOff x="422415" y="110149"/>
            <a:chExt cx="7370618" cy="6073833"/>
          </a:xfrm>
        </p:grpSpPr>
        <p:pic>
          <p:nvPicPr>
            <p:cNvPr id="3" name="Picture 2" descr="Map&#10;&#10;Description automatically generated">
              <a:extLst>
                <a:ext uri="{FF2B5EF4-FFF2-40B4-BE49-F238E27FC236}">
                  <a16:creationId xmlns:a16="http://schemas.microsoft.com/office/drawing/2014/main" id="{33274C43-6A46-4588-8B4C-480D03347F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415" y="110149"/>
              <a:ext cx="7370618" cy="6073833"/>
            </a:xfrm>
            <a:prstGeom prst="rect">
              <a:avLst/>
            </a:prstGeom>
          </p:spPr>
        </p:pic>
        <p:cxnSp>
          <p:nvCxnSpPr>
            <p:cNvPr id="4" name="Straight Connector 3">
              <a:extLst>
                <a:ext uri="{FF2B5EF4-FFF2-40B4-BE49-F238E27FC236}">
                  <a16:creationId xmlns:a16="http://schemas.microsoft.com/office/drawing/2014/main" id="{70216FBE-B81B-43E4-86B5-71C17A219123}"/>
                </a:ext>
              </a:extLst>
            </p:cNvPr>
            <p:cNvCxnSpPr/>
            <p:nvPr/>
          </p:nvCxnSpPr>
          <p:spPr>
            <a:xfrm>
              <a:off x="4099337" y="344912"/>
              <a:ext cx="0" cy="332764"/>
            </a:xfrm>
            <a:prstGeom prst="line">
              <a:avLst/>
            </a:prstGeom>
            <a:ln w="10795">
              <a:solidFill>
                <a:srgbClr val="777779"/>
              </a:solidFill>
            </a:ln>
          </p:spPr>
          <p:style>
            <a:lnRef idx="1">
              <a:schemeClr val="accent1"/>
            </a:lnRef>
            <a:fillRef idx="0">
              <a:schemeClr val="accent1"/>
            </a:fillRef>
            <a:effectRef idx="0">
              <a:schemeClr val="accent1"/>
            </a:effectRef>
            <a:fontRef idx="minor">
              <a:schemeClr val="tx1"/>
            </a:fontRef>
          </p:style>
        </p:cxnSp>
      </p:grpSp>
      <p:pic>
        <p:nvPicPr>
          <p:cNvPr id="5" name="Picture 4" descr="Map&#10;&#10;Description automatically generated">
            <a:extLst>
              <a:ext uri="{FF2B5EF4-FFF2-40B4-BE49-F238E27FC236}">
                <a16:creationId xmlns:a16="http://schemas.microsoft.com/office/drawing/2014/main" id="{4191BBA0-DF14-485A-ADC2-6B594196CE0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103" b="89804" l="27052" r="73971"/>
                    </a14:imgEffect>
                  </a14:imgLayer>
                </a14:imgProps>
              </a:ext>
              <a:ext uri="{28A0092B-C50C-407E-A947-70E740481C1C}">
                <a14:useLocalDpi xmlns:a14="http://schemas.microsoft.com/office/drawing/2010/main" val="0"/>
              </a:ext>
            </a:extLst>
          </a:blip>
          <a:srcRect l="26250" t="9482" r="24687" b="9267"/>
          <a:stretch/>
        </p:blipFill>
        <p:spPr>
          <a:xfrm>
            <a:off x="158877" y="2168735"/>
            <a:ext cx="8097338" cy="6515694"/>
          </a:xfrm>
          <a:prstGeom prst="rect">
            <a:avLst/>
          </a:prstGeom>
        </p:spPr>
      </p:pic>
      <p:grpSp>
        <p:nvGrpSpPr>
          <p:cNvPr id="6" name="Group 5">
            <a:extLst>
              <a:ext uri="{FF2B5EF4-FFF2-40B4-BE49-F238E27FC236}">
                <a16:creationId xmlns:a16="http://schemas.microsoft.com/office/drawing/2014/main" id="{F55DDBED-B0EE-4EAC-ADB6-756ACC2F06AE}"/>
              </a:ext>
            </a:extLst>
          </p:cNvPr>
          <p:cNvGrpSpPr/>
          <p:nvPr/>
        </p:nvGrpSpPr>
        <p:grpSpPr>
          <a:xfrm>
            <a:off x="376642" y="7417247"/>
            <a:ext cx="5136509" cy="2101248"/>
            <a:chOff x="365821" y="4767189"/>
            <a:chExt cx="3483586" cy="1392521"/>
          </a:xfrm>
        </p:grpSpPr>
        <p:grpSp>
          <p:nvGrpSpPr>
            <p:cNvPr id="7" name="Group 6">
              <a:extLst>
                <a:ext uri="{FF2B5EF4-FFF2-40B4-BE49-F238E27FC236}">
                  <a16:creationId xmlns:a16="http://schemas.microsoft.com/office/drawing/2014/main" id="{4CC133CC-6749-4DC4-810E-4CA3A61777FF}"/>
                </a:ext>
              </a:extLst>
            </p:cNvPr>
            <p:cNvGrpSpPr/>
            <p:nvPr/>
          </p:nvGrpSpPr>
          <p:grpSpPr>
            <a:xfrm>
              <a:off x="365821" y="4767189"/>
              <a:ext cx="2076544" cy="1383745"/>
              <a:chOff x="517800" y="3700130"/>
              <a:chExt cx="2076544" cy="1383745"/>
            </a:xfrm>
          </p:grpSpPr>
          <p:grpSp>
            <p:nvGrpSpPr>
              <p:cNvPr id="14" name="Group 13">
                <a:extLst>
                  <a:ext uri="{FF2B5EF4-FFF2-40B4-BE49-F238E27FC236}">
                    <a16:creationId xmlns:a16="http://schemas.microsoft.com/office/drawing/2014/main" id="{D5264D9A-5B7E-4ED1-9C14-05EAF3665A98}"/>
                  </a:ext>
                </a:extLst>
              </p:cNvPr>
              <p:cNvGrpSpPr/>
              <p:nvPr/>
            </p:nvGrpSpPr>
            <p:grpSpPr>
              <a:xfrm>
                <a:off x="517800" y="3779590"/>
                <a:ext cx="170120" cy="1224824"/>
                <a:chOff x="337039" y="3779590"/>
                <a:chExt cx="170120" cy="1224824"/>
              </a:xfrm>
            </p:grpSpPr>
            <p:sp>
              <p:nvSpPr>
                <p:cNvPr id="21" name="Rectangle: Rounded Corners 43">
                  <a:extLst>
                    <a:ext uri="{FF2B5EF4-FFF2-40B4-BE49-F238E27FC236}">
                      <a16:creationId xmlns:a16="http://schemas.microsoft.com/office/drawing/2014/main" id="{7B9BDBB9-3086-47D2-A285-0398A7202BF2}"/>
                    </a:ext>
                  </a:extLst>
                </p:cNvPr>
                <p:cNvSpPr/>
                <p:nvPr/>
              </p:nvSpPr>
              <p:spPr>
                <a:xfrm>
                  <a:off x="337039" y="3779590"/>
                  <a:ext cx="170120" cy="148856"/>
                </a:xfrm>
                <a:prstGeom prst="roundRect">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44">
                  <a:extLst>
                    <a:ext uri="{FF2B5EF4-FFF2-40B4-BE49-F238E27FC236}">
                      <a16:creationId xmlns:a16="http://schemas.microsoft.com/office/drawing/2014/main" id="{016ED7A1-A468-40BC-91AA-9BAB17094D34}"/>
                    </a:ext>
                  </a:extLst>
                </p:cNvPr>
                <p:cNvSpPr/>
                <p:nvPr/>
              </p:nvSpPr>
              <p:spPr>
                <a:xfrm>
                  <a:off x="337039" y="4048582"/>
                  <a:ext cx="170120" cy="148856"/>
                </a:xfrm>
                <a:prstGeom prst="roundRect">
                  <a:avLst/>
                </a:prstGeom>
                <a:solidFill>
                  <a:srgbClr val="8ED3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45">
                  <a:extLst>
                    <a:ext uri="{FF2B5EF4-FFF2-40B4-BE49-F238E27FC236}">
                      <a16:creationId xmlns:a16="http://schemas.microsoft.com/office/drawing/2014/main" id="{A89553AA-71B0-43AA-8E89-E3C44CC5DAD6}"/>
                    </a:ext>
                  </a:extLst>
                </p:cNvPr>
                <p:cNvSpPr/>
                <p:nvPr/>
              </p:nvSpPr>
              <p:spPr>
                <a:xfrm>
                  <a:off x="337039" y="4317574"/>
                  <a:ext cx="170120" cy="148856"/>
                </a:xfrm>
                <a:prstGeom prst="roundRect">
                  <a:avLst/>
                </a:prstGeom>
                <a:solidFill>
                  <a:srgbClr val="3ABF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46">
                  <a:extLst>
                    <a:ext uri="{FF2B5EF4-FFF2-40B4-BE49-F238E27FC236}">
                      <a16:creationId xmlns:a16="http://schemas.microsoft.com/office/drawing/2014/main" id="{46BC759C-68AE-445C-9FC7-7A43F43184BC}"/>
                    </a:ext>
                  </a:extLst>
                </p:cNvPr>
                <p:cNvSpPr/>
                <p:nvPr/>
              </p:nvSpPr>
              <p:spPr>
                <a:xfrm>
                  <a:off x="337039" y="4586566"/>
                  <a:ext cx="170120" cy="148856"/>
                </a:xfrm>
                <a:prstGeom prst="roundRect">
                  <a:avLst/>
                </a:prstGeom>
                <a:solidFill>
                  <a:srgbClr val="2468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47">
                  <a:extLst>
                    <a:ext uri="{FF2B5EF4-FFF2-40B4-BE49-F238E27FC236}">
                      <a16:creationId xmlns:a16="http://schemas.microsoft.com/office/drawing/2014/main" id="{0C1A9946-3C7C-4E65-8D4F-540AC24A2E60}"/>
                    </a:ext>
                  </a:extLst>
                </p:cNvPr>
                <p:cNvSpPr/>
                <p:nvPr/>
              </p:nvSpPr>
              <p:spPr>
                <a:xfrm>
                  <a:off x="337039" y="4855558"/>
                  <a:ext cx="170120" cy="148856"/>
                </a:xfrm>
                <a:prstGeom prst="roundRect">
                  <a:avLst/>
                </a:prstGeom>
                <a:solidFill>
                  <a:srgbClr val="551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BC69832C-626A-4F4E-921F-FFD043972A00}"/>
                  </a:ext>
                </a:extLst>
              </p:cNvPr>
              <p:cNvGrpSpPr/>
              <p:nvPr/>
            </p:nvGrpSpPr>
            <p:grpSpPr>
              <a:xfrm>
                <a:off x="754912" y="3700130"/>
                <a:ext cx="1839432" cy="1383745"/>
                <a:chOff x="754912" y="3700130"/>
                <a:chExt cx="1839432" cy="1383745"/>
              </a:xfrm>
            </p:grpSpPr>
            <p:sp>
              <p:nvSpPr>
                <p:cNvPr id="16" name="TextBox 15">
                  <a:extLst>
                    <a:ext uri="{FF2B5EF4-FFF2-40B4-BE49-F238E27FC236}">
                      <a16:creationId xmlns:a16="http://schemas.microsoft.com/office/drawing/2014/main" id="{260D56DB-282E-4F9B-8AFB-CAC692F47C92}"/>
                    </a:ext>
                  </a:extLst>
                </p:cNvPr>
                <p:cNvSpPr txBox="1"/>
                <p:nvPr/>
              </p:nvSpPr>
              <p:spPr>
                <a:xfrm>
                  <a:off x="754912" y="3700130"/>
                  <a:ext cx="1839432" cy="307777"/>
                </a:xfrm>
                <a:prstGeom prst="rect">
                  <a:avLst/>
                </a:prstGeom>
                <a:noFill/>
              </p:spPr>
              <p:txBody>
                <a:bodyPr wrap="square" rtlCol="0">
                  <a:spAutoFit/>
                </a:bodyPr>
                <a:lstStyle/>
                <a:p>
                  <a:r>
                    <a:rPr lang="en-US" sz="1400" dirty="0">
                      <a:latin typeface="Gill Sans MT" panose="020B0502020104020203" pitchFamily="34" charset="0"/>
                    </a:rPr>
                    <a:t>$0.9164</a:t>
                  </a:r>
                </a:p>
              </p:txBody>
            </p:sp>
            <p:sp>
              <p:nvSpPr>
                <p:cNvPr id="17" name="TextBox 16">
                  <a:extLst>
                    <a:ext uri="{FF2B5EF4-FFF2-40B4-BE49-F238E27FC236}">
                      <a16:creationId xmlns:a16="http://schemas.microsoft.com/office/drawing/2014/main" id="{153DCAC9-B8DD-46CD-BE1A-C0606D5A818E}"/>
                    </a:ext>
                  </a:extLst>
                </p:cNvPr>
                <p:cNvSpPr txBox="1"/>
                <p:nvPr/>
              </p:nvSpPr>
              <p:spPr>
                <a:xfrm>
                  <a:off x="754912" y="3969122"/>
                  <a:ext cx="1839432" cy="307777"/>
                </a:xfrm>
                <a:prstGeom prst="rect">
                  <a:avLst/>
                </a:prstGeom>
                <a:noFill/>
              </p:spPr>
              <p:txBody>
                <a:bodyPr wrap="square" rtlCol="0">
                  <a:spAutoFit/>
                </a:bodyPr>
                <a:lstStyle/>
                <a:p>
                  <a:r>
                    <a:rPr lang="en-US" sz="1400" dirty="0">
                      <a:latin typeface="Gill Sans MT" panose="020B0502020104020203" pitchFamily="34" charset="0"/>
                    </a:rPr>
                    <a:t>$0.8908 – 0.9163</a:t>
                  </a:r>
                </a:p>
              </p:txBody>
            </p:sp>
            <p:sp>
              <p:nvSpPr>
                <p:cNvPr id="18" name="TextBox 17">
                  <a:extLst>
                    <a:ext uri="{FF2B5EF4-FFF2-40B4-BE49-F238E27FC236}">
                      <a16:creationId xmlns:a16="http://schemas.microsoft.com/office/drawing/2014/main" id="{2FA304D7-0C74-40CD-A31B-48F08F9C809E}"/>
                    </a:ext>
                  </a:extLst>
                </p:cNvPr>
                <p:cNvSpPr txBox="1"/>
                <p:nvPr/>
              </p:nvSpPr>
              <p:spPr>
                <a:xfrm>
                  <a:off x="754912" y="4238114"/>
                  <a:ext cx="1839432" cy="307777"/>
                </a:xfrm>
                <a:prstGeom prst="rect">
                  <a:avLst/>
                </a:prstGeom>
                <a:noFill/>
              </p:spPr>
              <p:txBody>
                <a:bodyPr wrap="square" rtlCol="0">
                  <a:spAutoFit/>
                </a:bodyPr>
                <a:lstStyle/>
                <a:p>
                  <a:r>
                    <a:rPr lang="en-US" sz="1400" dirty="0">
                      <a:latin typeface="Gill Sans MT" panose="020B0502020104020203" pitchFamily="34" charset="0"/>
                    </a:rPr>
                    <a:t>$0.8665 – 0.8907</a:t>
                  </a:r>
                </a:p>
              </p:txBody>
            </p:sp>
            <p:sp>
              <p:nvSpPr>
                <p:cNvPr id="19" name="TextBox 18">
                  <a:extLst>
                    <a:ext uri="{FF2B5EF4-FFF2-40B4-BE49-F238E27FC236}">
                      <a16:creationId xmlns:a16="http://schemas.microsoft.com/office/drawing/2014/main" id="{3E01AFA2-9B8D-42E7-BD3C-05EE3EC7CD1E}"/>
                    </a:ext>
                  </a:extLst>
                </p:cNvPr>
                <p:cNvSpPr txBox="1"/>
                <p:nvPr/>
              </p:nvSpPr>
              <p:spPr>
                <a:xfrm>
                  <a:off x="754912" y="4507106"/>
                  <a:ext cx="1839432" cy="307777"/>
                </a:xfrm>
                <a:prstGeom prst="rect">
                  <a:avLst/>
                </a:prstGeom>
                <a:noFill/>
              </p:spPr>
              <p:txBody>
                <a:bodyPr wrap="square" rtlCol="0">
                  <a:spAutoFit/>
                </a:bodyPr>
                <a:lstStyle/>
                <a:p>
                  <a:r>
                    <a:rPr lang="en-US" sz="1400" dirty="0">
                      <a:latin typeface="Gill Sans MT" panose="020B0502020104020203" pitchFamily="34" charset="0"/>
                    </a:rPr>
                    <a:t>$0.8248 – 0.8664</a:t>
                  </a:r>
                </a:p>
              </p:txBody>
            </p:sp>
            <p:sp>
              <p:nvSpPr>
                <p:cNvPr id="20" name="TextBox 19">
                  <a:extLst>
                    <a:ext uri="{FF2B5EF4-FFF2-40B4-BE49-F238E27FC236}">
                      <a16:creationId xmlns:a16="http://schemas.microsoft.com/office/drawing/2014/main" id="{BA655E7B-D700-43E2-A816-B8B06F5533B0}"/>
                    </a:ext>
                  </a:extLst>
                </p:cNvPr>
                <p:cNvSpPr txBox="1"/>
                <p:nvPr/>
              </p:nvSpPr>
              <p:spPr>
                <a:xfrm>
                  <a:off x="754912" y="4776098"/>
                  <a:ext cx="1839432" cy="307777"/>
                </a:xfrm>
                <a:prstGeom prst="rect">
                  <a:avLst/>
                </a:prstGeom>
                <a:noFill/>
              </p:spPr>
              <p:txBody>
                <a:bodyPr wrap="square" rtlCol="0">
                  <a:spAutoFit/>
                </a:bodyPr>
                <a:lstStyle/>
                <a:p>
                  <a:r>
                    <a:rPr lang="en-US" sz="1400" dirty="0">
                      <a:latin typeface="Gill Sans MT" panose="020B0502020104020203" pitchFamily="34" charset="0"/>
                    </a:rPr>
                    <a:t>$0.8247</a:t>
                  </a:r>
                </a:p>
              </p:txBody>
            </p:sp>
          </p:grpSp>
        </p:grpSp>
        <p:grpSp>
          <p:nvGrpSpPr>
            <p:cNvPr id="8" name="Group 7">
              <a:extLst>
                <a:ext uri="{FF2B5EF4-FFF2-40B4-BE49-F238E27FC236}">
                  <a16:creationId xmlns:a16="http://schemas.microsoft.com/office/drawing/2014/main" id="{D685E19C-6BF4-4603-8E1E-3CFE2092AF0F}"/>
                </a:ext>
              </a:extLst>
            </p:cNvPr>
            <p:cNvGrpSpPr/>
            <p:nvPr/>
          </p:nvGrpSpPr>
          <p:grpSpPr>
            <a:xfrm>
              <a:off x="2009975" y="4775965"/>
              <a:ext cx="1839432" cy="1383745"/>
              <a:chOff x="2009975" y="4807864"/>
              <a:chExt cx="1839432" cy="1383745"/>
            </a:xfrm>
          </p:grpSpPr>
          <p:sp>
            <p:nvSpPr>
              <p:cNvPr id="9" name="TextBox 8">
                <a:extLst>
                  <a:ext uri="{FF2B5EF4-FFF2-40B4-BE49-F238E27FC236}">
                    <a16:creationId xmlns:a16="http://schemas.microsoft.com/office/drawing/2014/main" id="{6BA225F9-22FF-4FEA-9E20-E92AE11396C3}"/>
                  </a:ext>
                </a:extLst>
              </p:cNvPr>
              <p:cNvSpPr txBox="1"/>
              <p:nvPr/>
            </p:nvSpPr>
            <p:spPr>
              <a:xfrm>
                <a:off x="2009975" y="4807864"/>
                <a:ext cx="1839432" cy="307777"/>
              </a:xfrm>
              <a:prstGeom prst="rect">
                <a:avLst/>
              </a:prstGeom>
              <a:noFill/>
            </p:spPr>
            <p:txBody>
              <a:bodyPr wrap="square" rtlCol="0">
                <a:spAutoFit/>
              </a:bodyPr>
              <a:lstStyle/>
              <a:p>
                <a:r>
                  <a:rPr lang="en-US" sz="1400" dirty="0">
                    <a:latin typeface="Gill Sans MT" panose="020B0502020104020203" pitchFamily="34" charset="0"/>
                  </a:rPr>
                  <a:t>475 districts</a:t>
                </a:r>
              </a:p>
            </p:txBody>
          </p:sp>
          <p:sp>
            <p:nvSpPr>
              <p:cNvPr id="10" name="TextBox 9">
                <a:extLst>
                  <a:ext uri="{FF2B5EF4-FFF2-40B4-BE49-F238E27FC236}">
                    <a16:creationId xmlns:a16="http://schemas.microsoft.com/office/drawing/2014/main" id="{BBB2D460-5BAD-4B58-B958-D48C3FA9C9F1}"/>
                  </a:ext>
                </a:extLst>
              </p:cNvPr>
              <p:cNvSpPr txBox="1"/>
              <p:nvPr/>
            </p:nvSpPr>
            <p:spPr>
              <a:xfrm>
                <a:off x="2009975" y="5076856"/>
                <a:ext cx="1839432" cy="307777"/>
              </a:xfrm>
              <a:prstGeom prst="rect">
                <a:avLst/>
              </a:prstGeom>
              <a:noFill/>
            </p:spPr>
            <p:txBody>
              <a:bodyPr wrap="square" rtlCol="0">
                <a:spAutoFit/>
              </a:bodyPr>
              <a:lstStyle/>
              <a:p>
                <a:r>
                  <a:rPr lang="en-US" sz="1400" dirty="0">
                    <a:latin typeface="Gill Sans MT" panose="020B0502020104020203" pitchFamily="34" charset="0"/>
                  </a:rPr>
                  <a:t>181 districts</a:t>
                </a:r>
              </a:p>
            </p:txBody>
          </p:sp>
          <p:sp>
            <p:nvSpPr>
              <p:cNvPr id="11" name="TextBox 10">
                <a:extLst>
                  <a:ext uri="{FF2B5EF4-FFF2-40B4-BE49-F238E27FC236}">
                    <a16:creationId xmlns:a16="http://schemas.microsoft.com/office/drawing/2014/main" id="{E7EC9A8A-906B-4CC7-AD69-F42A473AB81E}"/>
                  </a:ext>
                </a:extLst>
              </p:cNvPr>
              <p:cNvSpPr txBox="1"/>
              <p:nvPr/>
            </p:nvSpPr>
            <p:spPr>
              <a:xfrm>
                <a:off x="2009975" y="5345848"/>
                <a:ext cx="1839432" cy="307777"/>
              </a:xfrm>
              <a:prstGeom prst="rect">
                <a:avLst/>
              </a:prstGeom>
              <a:noFill/>
            </p:spPr>
            <p:txBody>
              <a:bodyPr wrap="square" rtlCol="0">
                <a:spAutoFit/>
              </a:bodyPr>
              <a:lstStyle/>
              <a:p>
                <a:r>
                  <a:rPr lang="en-US" sz="1400" dirty="0">
                    <a:latin typeface="Gill Sans MT" panose="020B0502020104020203" pitchFamily="34" charset="0"/>
                  </a:rPr>
                  <a:t>153 districts</a:t>
                </a:r>
              </a:p>
            </p:txBody>
          </p:sp>
          <p:sp>
            <p:nvSpPr>
              <p:cNvPr id="12" name="TextBox 11">
                <a:extLst>
                  <a:ext uri="{FF2B5EF4-FFF2-40B4-BE49-F238E27FC236}">
                    <a16:creationId xmlns:a16="http://schemas.microsoft.com/office/drawing/2014/main" id="{3B3507B7-E542-475E-BDBD-7280560A0A82}"/>
                  </a:ext>
                </a:extLst>
              </p:cNvPr>
              <p:cNvSpPr txBox="1"/>
              <p:nvPr/>
            </p:nvSpPr>
            <p:spPr>
              <a:xfrm>
                <a:off x="2009975" y="5614840"/>
                <a:ext cx="1839432" cy="307777"/>
              </a:xfrm>
              <a:prstGeom prst="rect">
                <a:avLst/>
              </a:prstGeom>
              <a:noFill/>
            </p:spPr>
            <p:txBody>
              <a:bodyPr wrap="square" rtlCol="0">
                <a:spAutoFit/>
              </a:bodyPr>
              <a:lstStyle/>
              <a:p>
                <a:r>
                  <a:rPr lang="en-US" sz="1400" dirty="0">
                    <a:latin typeface="Gill Sans MT" panose="020B0502020104020203" pitchFamily="34" charset="0"/>
                  </a:rPr>
                  <a:t>134 districts</a:t>
                </a:r>
              </a:p>
            </p:txBody>
          </p:sp>
          <p:sp>
            <p:nvSpPr>
              <p:cNvPr id="13" name="TextBox 12">
                <a:extLst>
                  <a:ext uri="{FF2B5EF4-FFF2-40B4-BE49-F238E27FC236}">
                    <a16:creationId xmlns:a16="http://schemas.microsoft.com/office/drawing/2014/main" id="{4BE1B6C7-0B8D-489B-80A1-640206CC27C1}"/>
                  </a:ext>
                </a:extLst>
              </p:cNvPr>
              <p:cNvSpPr txBox="1"/>
              <p:nvPr/>
            </p:nvSpPr>
            <p:spPr>
              <a:xfrm>
                <a:off x="2009975" y="5883832"/>
                <a:ext cx="1839432" cy="307777"/>
              </a:xfrm>
              <a:prstGeom prst="rect">
                <a:avLst/>
              </a:prstGeom>
              <a:noFill/>
            </p:spPr>
            <p:txBody>
              <a:bodyPr wrap="square" rtlCol="0">
                <a:spAutoFit/>
              </a:bodyPr>
              <a:lstStyle/>
              <a:p>
                <a:r>
                  <a:rPr lang="en-US" sz="1400" dirty="0">
                    <a:latin typeface="Gill Sans MT" panose="020B0502020104020203" pitchFamily="34" charset="0"/>
                  </a:rPr>
                  <a:t> 72 districts</a:t>
                </a:r>
              </a:p>
            </p:txBody>
          </p:sp>
        </p:grpSp>
      </p:grpSp>
      <p:grpSp>
        <p:nvGrpSpPr>
          <p:cNvPr id="26" name="Group 25">
            <a:extLst>
              <a:ext uri="{FF2B5EF4-FFF2-40B4-BE49-F238E27FC236}">
                <a16:creationId xmlns:a16="http://schemas.microsoft.com/office/drawing/2014/main" id="{246CDCEA-9B2C-476B-AEA2-EC6DA6168479}"/>
              </a:ext>
            </a:extLst>
          </p:cNvPr>
          <p:cNvGrpSpPr/>
          <p:nvPr/>
        </p:nvGrpSpPr>
        <p:grpSpPr>
          <a:xfrm>
            <a:off x="8460145" y="7625164"/>
            <a:ext cx="5136509" cy="2101248"/>
            <a:chOff x="365821" y="4767189"/>
            <a:chExt cx="3483586" cy="1392521"/>
          </a:xfrm>
        </p:grpSpPr>
        <p:grpSp>
          <p:nvGrpSpPr>
            <p:cNvPr id="27" name="Group 26">
              <a:extLst>
                <a:ext uri="{FF2B5EF4-FFF2-40B4-BE49-F238E27FC236}">
                  <a16:creationId xmlns:a16="http://schemas.microsoft.com/office/drawing/2014/main" id="{EF29ED52-CCAE-4DB4-8D50-424B8F772F88}"/>
                </a:ext>
              </a:extLst>
            </p:cNvPr>
            <p:cNvGrpSpPr/>
            <p:nvPr/>
          </p:nvGrpSpPr>
          <p:grpSpPr>
            <a:xfrm>
              <a:off x="365821" y="4767189"/>
              <a:ext cx="2076544" cy="1383745"/>
              <a:chOff x="517800" y="3700130"/>
              <a:chExt cx="2076544" cy="1383745"/>
            </a:xfrm>
          </p:grpSpPr>
          <p:grpSp>
            <p:nvGrpSpPr>
              <p:cNvPr id="34" name="Group 33">
                <a:extLst>
                  <a:ext uri="{FF2B5EF4-FFF2-40B4-BE49-F238E27FC236}">
                    <a16:creationId xmlns:a16="http://schemas.microsoft.com/office/drawing/2014/main" id="{C48B3B77-8D06-4325-BCD0-0C9F30707150}"/>
                  </a:ext>
                </a:extLst>
              </p:cNvPr>
              <p:cNvGrpSpPr/>
              <p:nvPr/>
            </p:nvGrpSpPr>
            <p:grpSpPr>
              <a:xfrm>
                <a:off x="517800" y="3779590"/>
                <a:ext cx="170120" cy="1224824"/>
                <a:chOff x="337039" y="3779590"/>
                <a:chExt cx="170120" cy="1224824"/>
              </a:xfrm>
            </p:grpSpPr>
            <p:sp>
              <p:nvSpPr>
                <p:cNvPr id="41" name="Rectangle: Rounded Corners 83">
                  <a:extLst>
                    <a:ext uri="{FF2B5EF4-FFF2-40B4-BE49-F238E27FC236}">
                      <a16:creationId xmlns:a16="http://schemas.microsoft.com/office/drawing/2014/main" id="{46909F65-81AA-4DB8-9BAE-01CA0BDEE0C7}"/>
                    </a:ext>
                  </a:extLst>
                </p:cNvPr>
                <p:cNvSpPr/>
                <p:nvPr/>
              </p:nvSpPr>
              <p:spPr>
                <a:xfrm>
                  <a:off x="337039" y="3779590"/>
                  <a:ext cx="170120" cy="148856"/>
                </a:xfrm>
                <a:prstGeom prst="roundRect">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Rounded Corners 84">
                  <a:extLst>
                    <a:ext uri="{FF2B5EF4-FFF2-40B4-BE49-F238E27FC236}">
                      <a16:creationId xmlns:a16="http://schemas.microsoft.com/office/drawing/2014/main" id="{18027172-2761-4FE5-B102-4745FD3DC5DC}"/>
                    </a:ext>
                  </a:extLst>
                </p:cNvPr>
                <p:cNvSpPr/>
                <p:nvPr/>
              </p:nvSpPr>
              <p:spPr>
                <a:xfrm>
                  <a:off x="337039" y="4048582"/>
                  <a:ext cx="170120" cy="148856"/>
                </a:xfrm>
                <a:prstGeom prst="roundRect">
                  <a:avLst/>
                </a:prstGeom>
                <a:solidFill>
                  <a:srgbClr val="8ED3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Rounded Corners 85">
                  <a:extLst>
                    <a:ext uri="{FF2B5EF4-FFF2-40B4-BE49-F238E27FC236}">
                      <a16:creationId xmlns:a16="http://schemas.microsoft.com/office/drawing/2014/main" id="{7A3B50EC-E715-4869-A534-A4FC8C5CB971}"/>
                    </a:ext>
                  </a:extLst>
                </p:cNvPr>
                <p:cNvSpPr/>
                <p:nvPr/>
              </p:nvSpPr>
              <p:spPr>
                <a:xfrm>
                  <a:off x="337039" y="4317574"/>
                  <a:ext cx="170120" cy="148856"/>
                </a:xfrm>
                <a:prstGeom prst="roundRect">
                  <a:avLst/>
                </a:prstGeom>
                <a:solidFill>
                  <a:srgbClr val="3ABF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Rounded Corners 86">
                  <a:extLst>
                    <a:ext uri="{FF2B5EF4-FFF2-40B4-BE49-F238E27FC236}">
                      <a16:creationId xmlns:a16="http://schemas.microsoft.com/office/drawing/2014/main" id="{54132CBD-6F23-43F9-9055-B63318E9E459}"/>
                    </a:ext>
                  </a:extLst>
                </p:cNvPr>
                <p:cNvSpPr/>
                <p:nvPr/>
              </p:nvSpPr>
              <p:spPr>
                <a:xfrm>
                  <a:off x="337039" y="4586566"/>
                  <a:ext cx="170120" cy="148856"/>
                </a:xfrm>
                <a:prstGeom prst="roundRect">
                  <a:avLst/>
                </a:prstGeom>
                <a:solidFill>
                  <a:srgbClr val="2468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Rounded Corners 87">
                  <a:extLst>
                    <a:ext uri="{FF2B5EF4-FFF2-40B4-BE49-F238E27FC236}">
                      <a16:creationId xmlns:a16="http://schemas.microsoft.com/office/drawing/2014/main" id="{A4857362-93F2-49A2-9DC2-200CF644CAE8}"/>
                    </a:ext>
                  </a:extLst>
                </p:cNvPr>
                <p:cNvSpPr/>
                <p:nvPr/>
              </p:nvSpPr>
              <p:spPr>
                <a:xfrm>
                  <a:off x="337039" y="4855558"/>
                  <a:ext cx="170120" cy="148856"/>
                </a:xfrm>
                <a:prstGeom prst="roundRect">
                  <a:avLst/>
                </a:prstGeom>
                <a:solidFill>
                  <a:srgbClr val="551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DDA6849C-6D2A-469D-8AA9-F2B175DF752B}"/>
                  </a:ext>
                </a:extLst>
              </p:cNvPr>
              <p:cNvGrpSpPr/>
              <p:nvPr/>
            </p:nvGrpSpPr>
            <p:grpSpPr>
              <a:xfrm>
                <a:off x="754912" y="3700130"/>
                <a:ext cx="1839432" cy="1383745"/>
                <a:chOff x="754912" y="3700130"/>
                <a:chExt cx="1839432" cy="1383745"/>
              </a:xfrm>
            </p:grpSpPr>
            <p:sp>
              <p:nvSpPr>
                <p:cNvPr id="36" name="TextBox 35">
                  <a:extLst>
                    <a:ext uri="{FF2B5EF4-FFF2-40B4-BE49-F238E27FC236}">
                      <a16:creationId xmlns:a16="http://schemas.microsoft.com/office/drawing/2014/main" id="{6CF47B4D-A299-4C06-BF30-57C3610018DB}"/>
                    </a:ext>
                  </a:extLst>
                </p:cNvPr>
                <p:cNvSpPr txBox="1"/>
                <p:nvPr/>
              </p:nvSpPr>
              <p:spPr>
                <a:xfrm>
                  <a:off x="754912" y="3700130"/>
                  <a:ext cx="1839432" cy="307777"/>
                </a:xfrm>
                <a:prstGeom prst="rect">
                  <a:avLst/>
                </a:prstGeom>
                <a:noFill/>
              </p:spPr>
              <p:txBody>
                <a:bodyPr wrap="square" rtlCol="0">
                  <a:spAutoFit/>
                </a:bodyPr>
                <a:lstStyle/>
                <a:p>
                  <a:r>
                    <a:rPr lang="en-US" sz="1400" dirty="0">
                      <a:latin typeface="Gill Sans MT" panose="020B0502020104020203" pitchFamily="34" charset="0"/>
                    </a:rPr>
                    <a:t>$0.9134</a:t>
                  </a:r>
                </a:p>
              </p:txBody>
            </p:sp>
            <p:sp>
              <p:nvSpPr>
                <p:cNvPr id="37" name="TextBox 36">
                  <a:extLst>
                    <a:ext uri="{FF2B5EF4-FFF2-40B4-BE49-F238E27FC236}">
                      <a16:creationId xmlns:a16="http://schemas.microsoft.com/office/drawing/2014/main" id="{0C4B4356-F8D4-4D01-810F-53B1FC5AB088}"/>
                    </a:ext>
                  </a:extLst>
                </p:cNvPr>
                <p:cNvSpPr txBox="1"/>
                <p:nvPr/>
              </p:nvSpPr>
              <p:spPr>
                <a:xfrm>
                  <a:off x="754912" y="3969122"/>
                  <a:ext cx="1839432" cy="307777"/>
                </a:xfrm>
                <a:prstGeom prst="rect">
                  <a:avLst/>
                </a:prstGeom>
                <a:noFill/>
              </p:spPr>
              <p:txBody>
                <a:bodyPr wrap="square" rtlCol="0">
                  <a:spAutoFit/>
                </a:bodyPr>
                <a:lstStyle/>
                <a:p>
                  <a:r>
                    <a:rPr lang="en-US" sz="1400" dirty="0">
                      <a:latin typeface="Gill Sans MT" panose="020B0502020104020203" pitchFamily="34" charset="0"/>
                    </a:rPr>
                    <a:t>$0.8821 – 0.9133</a:t>
                  </a:r>
                </a:p>
              </p:txBody>
            </p:sp>
            <p:sp>
              <p:nvSpPr>
                <p:cNvPr id="38" name="TextBox 37">
                  <a:extLst>
                    <a:ext uri="{FF2B5EF4-FFF2-40B4-BE49-F238E27FC236}">
                      <a16:creationId xmlns:a16="http://schemas.microsoft.com/office/drawing/2014/main" id="{BD27937D-2964-48DE-987F-DC1DC2563718}"/>
                    </a:ext>
                  </a:extLst>
                </p:cNvPr>
                <p:cNvSpPr txBox="1"/>
                <p:nvPr/>
              </p:nvSpPr>
              <p:spPr>
                <a:xfrm>
                  <a:off x="754912" y="4238114"/>
                  <a:ext cx="1839432" cy="307777"/>
                </a:xfrm>
                <a:prstGeom prst="rect">
                  <a:avLst/>
                </a:prstGeom>
                <a:noFill/>
              </p:spPr>
              <p:txBody>
                <a:bodyPr wrap="square" rtlCol="0">
                  <a:spAutoFit/>
                </a:bodyPr>
                <a:lstStyle/>
                <a:p>
                  <a:r>
                    <a:rPr lang="en-US" sz="1400" dirty="0">
                      <a:latin typeface="Gill Sans MT" panose="020B0502020104020203" pitchFamily="34" charset="0"/>
                    </a:rPr>
                    <a:t>$0.8521 – 0.8820</a:t>
                  </a:r>
                </a:p>
              </p:txBody>
            </p:sp>
            <p:sp>
              <p:nvSpPr>
                <p:cNvPr id="39" name="TextBox 38">
                  <a:extLst>
                    <a:ext uri="{FF2B5EF4-FFF2-40B4-BE49-F238E27FC236}">
                      <a16:creationId xmlns:a16="http://schemas.microsoft.com/office/drawing/2014/main" id="{4AA59132-1E06-4F8E-BBA0-D20704AC3DC0}"/>
                    </a:ext>
                  </a:extLst>
                </p:cNvPr>
                <p:cNvSpPr txBox="1"/>
                <p:nvPr/>
              </p:nvSpPr>
              <p:spPr>
                <a:xfrm>
                  <a:off x="754912" y="4507106"/>
                  <a:ext cx="1839432" cy="307777"/>
                </a:xfrm>
                <a:prstGeom prst="rect">
                  <a:avLst/>
                </a:prstGeom>
                <a:noFill/>
              </p:spPr>
              <p:txBody>
                <a:bodyPr wrap="square" rtlCol="0">
                  <a:spAutoFit/>
                </a:bodyPr>
                <a:lstStyle/>
                <a:p>
                  <a:r>
                    <a:rPr lang="en-US" sz="1400" dirty="0">
                      <a:latin typeface="Gill Sans MT" panose="020B0502020104020203" pitchFamily="34" charset="0"/>
                    </a:rPr>
                    <a:t>$0.8221 – 0.8520</a:t>
                  </a:r>
                </a:p>
              </p:txBody>
            </p:sp>
            <p:sp>
              <p:nvSpPr>
                <p:cNvPr id="40" name="TextBox 39">
                  <a:extLst>
                    <a:ext uri="{FF2B5EF4-FFF2-40B4-BE49-F238E27FC236}">
                      <a16:creationId xmlns:a16="http://schemas.microsoft.com/office/drawing/2014/main" id="{635DF48C-E300-4BB4-8741-2549266B52F8}"/>
                    </a:ext>
                  </a:extLst>
                </p:cNvPr>
                <p:cNvSpPr txBox="1"/>
                <p:nvPr/>
              </p:nvSpPr>
              <p:spPr>
                <a:xfrm>
                  <a:off x="754912" y="4776098"/>
                  <a:ext cx="1839432" cy="307777"/>
                </a:xfrm>
                <a:prstGeom prst="rect">
                  <a:avLst/>
                </a:prstGeom>
                <a:noFill/>
              </p:spPr>
              <p:txBody>
                <a:bodyPr wrap="square" rtlCol="0">
                  <a:spAutoFit/>
                </a:bodyPr>
                <a:lstStyle/>
                <a:p>
                  <a:r>
                    <a:rPr lang="en-US" sz="1400" dirty="0">
                      <a:latin typeface="Gill Sans MT" panose="020B0502020104020203" pitchFamily="34" charset="0"/>
                    </a:rPr>
                    <a:t>$0.8220</a:t>
                  </a:r>
                </a:p>
              </p:txBody>
            </p:sp>
          </p:grpSp>
        </p:grpSp>
        <p:grpSp>
          <p:nvGrpSpPr>
            <p:cNvPr id="28" name="Group 27">
              <a:extLst>
                <a:ext uri="{FF2B5EF4-FFF2-40B4-BE49-F238E27FC236}">
                  <a16:creationId xmlns:a16="http://schemas.microsoft.com/office/drawing/2014/main" id="{20B3E8A7-2AD0-40DA-B0DA-2270499154AA}"/>
                </a:ext>
              </a:extLst>
            </p:cNvPr>
            <p:cNvGrpSpPr/>
            <p:nvPr/>
          </p:nvGrpSpPr>
          <p:grpSpPr>
            <a:xfrm>
              <a:off x="2009975" y="4775965"/>
              <a:ext cx="1839432" cy="1383745"/>
              <a:chOff x="2009975" y="4807864"/>
              <a:chExt cx="1839432" cy="1383745"/>
            </a:xfrm>
          </p:grpSpPr>
          <p:sp>
            <p:nvSpPr>
              <p:cNvPr id="29" name="TextBox 28">
                <a:extLst>
                  <a:ext uri="{FF2B5EF4-FFF2-40B4-BE49-F238E27FC236}">
                    <a16:creationId xmlns:a16="http://schemas.microsoft.com/office/drawing/2014/main" id="{D0A1F296-DB1D-4295-AB02-CE4510BD8C10}"/>
                  </a:ext>
                </a:extLst>
              </p:cNvPr>
              <p:cNvSpPr txBox="1"/>
              <p:nvPr/>
            </p:nvSpPr>
            <p:spPr>
              <a:xfrm>
                <a:off x="2009975" y="4807864"/>
                <a:ext cx="1839432" cy="307777"/>
              </a:xfrm>
              <a:prstGeom prst="rect">
                <a:avLst/>
              </a:prstGeom>
              <a:noFill/>
            </p:spPr>
            <p:txBody>
              <a:bodyPr wrap="square" rtlCol="0">
                <a:spAutoFit/>
              </a:bodyPr>
              <a:lstStyle/>
              <a:p>
                <a:r>
                  <a:rPr lang="en-US" sz="1400" dirty="0">
                    <a:latin typeface="Gill Sans MT" panose="020B0502020104020203" pitchFamily="34" charset="0"/>
                  </a:rPr>
                  <a:t>207 districts</a:t>
                </a:r>
              </a:p>
            </p:txBody>
          </p:sp>
          <p:sp>
            <p:nvSpPr>
              <p:cNvPr id="30" name="TextBox 29">
                <a:extLst>
                  <a:ext uri="{FF2B5EF4-FFF2-40B4-BE49-F238E27FC236}">
                    <a16:creationId xmlns:a16="http://schemas.microsoft.com/office/drawing/2014/main" id="{2B5B6B46-28A6-4B24-947E-72E7258F77EF}"/>
                  </a:ext>
                </a:extLst>
              </p:cNvPr>
              <p:cNvSpPr txBox="1"/>
              <p:nvPr/>
            </p:nvSpPr>
            <p:spPr>
              <a:xfrm>
                <a:off x="2009975" y="5076856"/>
                <a:ext cx="1839432" cy="307777"/>
              </a:xfrm>
              <a:prstGeom prst="rect">
                <a:avLst/>
              </a:prstGeom>
              <a:noFill/>
            </p:spPr>
            <p:txBody>
              <a:bodyPr wrap="square" rtlCol="0">
                <a:spAutoFit/>
              </a:bodyPr>
              <a:lstStyle/>
              <a:p>
                <a:r>
                  <a:rPr lang="en-US" sz="1400" dirty="0">
                    <a:latin typeface="Gill Sans MT" panose="020B0502020104020203" pitchFamily="34" charset="0"/>
                  </a:rPr>
                  <a:t>152 districts</a:t>
                </a:r>
              </a:p>
            </p:txBody>
          </p:sp>
          <p:sp>
            <p:nvSpPr>
              <p:cNvPr id="31" name="TextBox 30">
                <a:extLst>
                  <a:ext uri="{FF2B5EF4-FFF2-40B4-BE49-F238E27FC236}">
                    <a16:creationId xmlns:a16="http://schemas.microsoft.com/office/drawing/2014/main" id="{459250DA-D73E-4C62-88D9-4B6F8E91502F}"/>
                  </a:ext>
                </a:extLst>
              </p:cNvPr>
              <p:cNvSpPr txBox="1"/>
              <p:nvPr/>
            </p:nvSpPr>
            <p:spPr>
              <a:xfrm>
                <a:off x="2009975" y="5345848"/>
                <a:ext cx="1839432" cy="307777"/>
              </a:xfrm>
              <a:prstGeom prst="rect">
                <a:avLst/>
              </a:prstGeom>
              <a:noFill/>
            </p:spPr>
            <p:txBody>
              <a:bodyPr wrap="square" rtlCol="0">
                <a:spAutoFit/>
              </a:bodyPr>
              <a:lstStyle/>
              <a:p>
                <a:r>
                  <a:rPr lang="en-US" sz="1400" dirty="0">
                    <a:latin typeface="Gill Sans MT" panose="020B0502020104020203" pitchFamily="34" charset="0"/>
                  </a:rPr>
                  <a:t>169 districts</a:t>
                </a:r>
              </a:p>
            </p:txBody>
          </p:sp>
          <p:sp>
            <p:nvSpPr>
              <p:cNvPr id="32" name="TextBox 31">
                <a:extLst>
                  <a:ext uri="{FF2B5EF4-FFF2-40B4-BE49-F238E27FC236}">
                    <a16:creationId xmlns:a16="http://schemas.microsoft.com/office/drawing/2014/main" id="{0419F367-ABC7-4742-87E3-249B5F831171}"/>
                  </a:ext>
                </a:extLst>
              </p:cNvPr>
              <p:cNvSpPr txBox="1"/>
              <p:nvPr/>
            </p:nvSpPr>
            <p:spPr>
              <a:xfrm>
                <a:off x="2009975" y="5614840"/>
                <a:ext cx="1839432" cy="307777"/>
              </a:xfrm>
              <a:prstGeom prst="rect">
                <a:avLst/>
              </a:prstGeom>
              <a:noFill/>
            </p:spPr>
            <p:txBody>
              <a:bodyPr wrap="square" rtlCol="0">
                <a:spAutoFit/>
              </a:bodyPr>
              <a:lstStyle/>
              <a:p>
                <a:r>
                  <a:rPr lang="en-US" sz="1400" dirty="0">
                    <a:latin typeface="Gill Sans MT" panose="020B0502020104020203" pitchFamily="34" charset="0"/>
                  </a:rPr>
                  <a:t>173 districts</a:t>
                </a:r>
              </a:p>
            </p:txBody>
          </p:sp>
          <p:sp>
            <p:nvSpPr>
              <p:cNvPr id="33" name="TextBox 32">
                <a:extLst>
                  <a:ext uri="{FF2B5EF4-FFF2-40B4-BE49-F238E27FC236}">
                    <a16:creationId xmlns:a16="http://schemas.microsoft.com/office/drawing/2014/main" id="{31C45610-A632-405C-9523-D3F7CA70DDB3}"/>
                  </a:ext>
                </a:extLst>
              </p:cNvPr>
              <p:cNvSpPr txBox="1"/>
              <p:nvPr/>
            </p:nvSpPr>
            <p:spPr>
              <a:xfrm>
                <a:off x="2009975" y="5883832"/>
                <a:ext cx="1839432" cy="307777"/>
              </a:xfrm>
              <a:prstGeom prst="rect">
                <a:avLst/>
              </a:prstGeom>
              <a:noFill/>
            </p:spPr>
            <p:txBody>
              <a:bodyPr wrap="square" rtlCol="0">
                <a:spAutoFit/>
              </a:bodyPr>
              <a:lstStyle/>
              <a:p>
                <a:r>
                  <a:rPr lang="en-US" sz="1400" dirty="0">
                    <a:latin typeface="Gill Sans MT" panose="020B0502020104020203" pitchFamily="34" charset="0"/>
                  </a:rPr>
                  <a:t>314 districts</a:t>
                </a:r>
              </a:p>
            </p:txBody>
          </p:sp>
        </p:grpSp>
      </p:grpSp>
      <p:sp>
        <p:nvSpPr>
          <p:cNvPr id="46" name="TextBox 45">
            <a:extLst>
              <a:ext uri="{FF2B5EF4-FFF2-40B4-BE49-F238E27FC236}">
                <a16:creationId xmlns:a16="http://schemas.microsoft.com/office/drawing/2014/main" id="{30FBA379-47D8-4FCC-9802-B02F64B87914}"/>
              </a:ext>
            </a:extLst>
          </p:cNvPr>
          <p:cNvSpPr txBox="1"/>
          <p:nvPr/>
        </p:nvSpPr>
        <p:spPr>
          <a:xfrm>
            <a:off x="990600" y="780301"/>
            <a:ext cx="13030200"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TAX RATE </a:t>
            </a:r>
            <a:r>
              <a:rPr lang="en-US" sz="4800" b="1" dirty="0" smtClean="0">
                <a:latin typeface="Arial" panose="020B0604020202020204" pitchFamily="34" charset="0"/>
                <a:cs typeface="Arial" panose="020B0604020202020204" pitchFamily="34" charset="0"/>
              </a:rPr>
              <a:t>COMPRESSION</a:t>
            </a:r>
            <a:r>
              <a:rPr lang="en-US" sz="4800" b="1" dirty="0">
                <a:latin typeface="Arial" panose="020B0604020202020204" pitchFamily="34" charset="0"/>
                <a:cs typeface="Arial" panose="020B0604020202020204" pitchFamily="34" charset="0"/>
              </a:rPr>
              <a:t>: </a:t>
            </a:r>
            <a:r>
              <a:rPr lang="en-US" sz="4800" b="1" dirty="0" smtClean="0">
                <a:latin typeface="Arial" panose="020B0604020202020204" pitchFamily="34" charset="0"/>
                <a:cs typeface="Arial" panose="020B0604020202020204" pitchFamily="34" charset="0"/>
              </a:rPr>
              <a:t>2020 vs 2021</a:t>
            </a:r>
            <a:endParaRPr lang="en-US" sz="4800" b="1"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BA937A95-3AAC-450C-AEA7-384F5AE90B40}"/>
              </a:ext>
            </a:extLst>
          </p:cNvPr>
          <p:cNvSpPr txBox="1"/>
          <p:nvPr/>
        </p:nvSpPr>
        <p:spPr>
          <a:xfrm>
            <a:off x="8427454" y="7127717"/>
            <a:ext cx="3122559" cy="400110"/>
          </a:xfrm>
          <a:prstGeom prst="rect">
            <a:avLst/>
          </a:prstGeom>
          <a:noFill/>
        </p:spPr>
        <p:txBody>
          <a:bodyPr wrap="square" rtlCol="0">
            <a:spAutoFit/>
          </a:bodyPr>
          <a:lstStyle/>
          <a:p>
            <a:r>
              <a:rPr lang="en-US" sz="2000" b="1" dirty="0">
                <a:solidFill>
                  <a:srgbClr val="FF0000"/>
                </a:solidFill>
              </a:rPr>
              <a:t>PRELIMINARY</a:t>
            </a:r>
            <a:endParaRPr lang="en-US" sz="2000" b="1" dirty="0"/>
          </a:p>
        </p:txBody>
      </p:sp>
      <p:cxnSp>
        <p:nvCxnSpPr>
          <p:cNvPr id="50" name="Straight Connector 49"/>
          <p:cNvCxnSpPr/>
          <p:nvPr/>
        </p:nvCxnSpPr>
        <p:spPr>
          <a:xfrm>
            <a:off x="376642" y="4964571"/>
            <a:ext cx="206175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430439" y="2330888"/>
            <a:ext cx="0" cy="2633683"/>
          </a:xfrm>
          <a:prstGeom prst="line">
            <a:avLst/>
          </a:prstGeom>
          <a:ln>
            <a:solidFill>
              <a:srgbClr val="747272"/>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082372" y="9759679"/>
            <a:ext cx="13691028" cy="646331"/>
          </a:xfrm>
          <a:prstGeom prst="rect">
            <a:avLst/>
          </a:prstGeom>
          <a:noFill/>
        </p:spPr>
        <p:txBody>
          <a:bodyPr wrap="square" rtlCol="0">
            <a:spAutoFit/>
          </a:bodyPr>
          <a:lstStyle/>
          <a:p>
            <a:r>
              <a:rPr lang="en-US" i="1" dirty="0"/>
              <a:t>©2021 Texas Association of School Business Officials. All rights reserved. Do not duplicate or distribute without express permission.</a:t>
            </a:r>
          </a:p>
          <a:p>
            <a:endParaRPr lang="en-US" dirty="0"/>
          </a:p>
        </p:txBody>
      </p:sp>
    </p:spTree>
    <p:extLst>
      <p:ext uri="{BB962C8B-B14F-4D97-AF65-F5344CB8AC3E}">
        <p14:creationId xmlns:p14="http://schemas.microsoft.com/office/powerpoint/2010/main" val="41386800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691E7C-0259-40F3-80A5-96923D7D81DC}"/>
              </a:ext>
            </a:extLst>
          </p:cNvPr>
          <p:cNvSpPr>
            <a:spLocks noGrp="1"/>
          </p:cNvSpPr>
          <p:nvPr>
            <p:ph type="dt" sz="half" idx="10"/>
          </p:nvPr>
        </p:nvSpPr>
        <p:spPr/>
        <p:txBody>
          <a:bodyPr/>
          <a:lstStyle/>
          <a:p>
            <a:fld id="{3D1655E6-7D9E-4917-81B6-6A8E2B00F8D6}" type="datetime1">
              <a:rPr lang="en-US" smtClean="0"/>
              <a:t>9/13/2021</a:t>
            </a:fld>
            <a:endParaRPr lang="en-US" dirty="0"/>
          </a:p>
        </p:txBody>
      </p:sp>
      <p:sp>
        <p:nvSpPr>
          <p:cNvPr id="4" name="Footer Placeholder 3">
            <a:extLst>
              <a:ext uri="{FF2B5EF4-FFF2-40B4-BE49-F238E27FC236}">
                <a16:creationId xmlns:a16="http://schemas.microsoft.com/office/drawing/2014/main" id="{F5998DFE-067D-4AD4-BF83-0A8276020179}"/>
              </a:ext>
            </a:extLst>
          </p:cNvPr>
          <p:cNvSpPr>
            <a:spLocks noGrp="1"/>
          </p:cNvSpPr>
          <p:nvPr>
            <p:ph type="ftr" sz="quarter" idx="11"/>
          </p:nvPr>
        </p:nvSpPr>
        <p:spPr/>
        <p:txBody>
          <a:bodyPr/>
          <a:lstStyle/>
          <a:p>
            <a:r>
              <a:rPr lang="en-US" dirty="0"/>
              <a:t>©2019 Texas Association of School Business Officials. All rights reserved. Do not duplicate or distribute without express permission.</a:t>
            </a:r>
          </a:p>
        </p:txBody>
      </p:sp>
      <p:sp>
        <p:nvSpPr>
          <p:cNvPr id="5" name="Slide Number Placeholder 4">
            <a:extLst>
              <a:ext uri="{FF2B5EF4-FFF2-40B4-BE49-F238E27FC236}">
                <a16:creationId xmlns:a16="http://schemas.microsoft.com/office/drawing/2014/main" id="{BA142577-BEC0-4729-AEE1-3965CE7EC217}"/>
              </a:ext>
            </a:extLst>
          </p:cNvPr>
          <p:cNvSpPr>
            <a:spLocks noGrp="1"/>
          </p:cNvSpPr>
          <p:nvPr>
            <p:ph type="sldNum" sz="quarter" idx="12"/>
          </p:nvPr>
        </p:nvSpPr>
        <p:spPr/>
        <p:txBody>
          <a:bodyPr/>
          <a:lstStyle/>
          <a:p>
            <a:fld id="{83AD5058-CDAF-4189-8437-BD52B82C84EF}" type="slidenum">
              <a:rPr lang="en-US" smtClean="0"/>
              <a:t>32</a:t>
            </a:fld>
            <a:endParaRPr lang="en-US" dirty="0"/>
          </a:p>
        </p:txBody>
      </p:sp>
      <p:grpSp>
        <p:nvGrpSpPr>
          <p:cNvPr id="72" name="Group 71">
            <a:extLst>
              <a:ext uri="{FF2B5EF4-FFF2-40B4-BE49-F238E27FC236}">
                <a16:creationId xmlns:a16="http://schemas.microsoft.com/office/drawing/2014/main" id="{9D729889-6A35-4F9F-BD81-EC55049DCA0E}"/>
              </a:ext>
            </a:extLst>
          </p:cNvPr>
          <p:cNvGrpSpPr/>
          <p:nvPr/>
        </p:nvGrpSpPr>
        <p:grpSpPr>
          <a:xfrm>
            <a:off x="358785" y="723900"/>
            <a:ext cx="10700597" cy="8778168"/>
            <a:chOff x="2630755" y="447194"/>
            <a:chExt cx="7133731" cy="5852112"/>
          </a:xfrm>
        </p:grpSpPr>
        <p:grpSp>
          <p:nvGrpSpPr>
            <p:cNvPr id="11" name="Group 10">
              <a:extLst>
                <a:ext uri="{FF2B5EF4-FFF2-40B4-BE49-F238E27FC236}">
                  <a16:creationId xmlns:a16="http://schemas.microsoft.com/office/drawing/2014/main" id="{7C4218D4-8316-4D64-B6D8-858915F9408E}"/>
                </a:ext>
              </a:extLst>
            </p:cNvPr>
            <p:cNvGrpSpPr/>
            <p:nvPr/>
          </p:nvGrpSpPr>
          <p:grpSpPr>
            <a:xfrm>
              <a:off x="2630755" y="447194"/>
              <a:ext cx="7133731" cy="5086038"/>
              <a:chOff x="2630755" y="866543"/>
              <a:chExt cx="7133731" cy="5086038"/>
            </a:xfrm>
          </p:grpSpPr>
          <p:grpSp>
            <p:nvGrpSpPr>
              <p:cNvPr id="9" name="Group 8">
                <a:extLst>
                  <a:ext uri="{FF2B5EF4-FFF2-40B4-BE49-F238E27FC236}">
                    <a16:creationId xmlns:a16="http://schemas.microsoft.com/office/drawing/2014/main" id="{294F815B-489D-4C7A-BEB3-9135900C1435}"/>
                  </a:ext>
                </a:extLst>
              </p:cNvPr>
              <p:cNvGrpSpPr/>
              <p:nvPr/>
            </p:nvGrpSpPr>
            <p:grpSpPr>
              <a:xfrm>
                <a:off x="2647721" y="905419"/>
                <a:ext cx="6913524" cy="5047162"/>
                <a:chOff x="2647721" y="905419"/>
                <a:chExt cx="6913524" cy="5047162"/>
              </a:xfrm>
            </p:grpSpPr>
            <p:pic>
              <p:nvPicPr>
                <p:cNvPr id="7" name="Picture 6">
                  <a:extLst>
                    <a:ext uri="{FF2B5EF4-FFF2-40B4-BE49-F238E27FC236}">
                      <a16:creationId xmlns:a16="http://schemas.microsoft.com/office/drawing/2014/main" id="{7CE09DDA-A284-45D7-BF07-744DEE5EB1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47721" y="905419"/>
                  <a:ext cx="6913524" cy="5047162"/>
                </a:xfrm>
                <a:prstGeom prst="rect">
                  <a:avLst/>
                </a:prstGeom>
              </p:spPr>
            </p:pic>
            <p:sp>
              <p:nvSpPr>
                <p:cNvPr id="8" name="TextBox 7">
                  <a:extLst>
                    <a:ext uri="{FF2B5EF4-FFF2-40B4-BE49-F238E27FC236}">
                      <a16:creationId xmlns:a16="http://schemas.microsoft.com/office/drawing/2014/main" id="{0AE09285-3433-4B08-A999-A97E84E14C97}"/>
                    </a:ext>
                  </a:extLst>
                </p:cNvPr>
                <p:cNvSpPr txBox="1"/>
                <p:nvPr/>
              </p:nvSpPr>
              <p:spPr>
                <a:xfrm>
                  <a:off x="5418684" y="4751025"/>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$0.07</a:t>
                  </a:r>
                </a:p>
              </p:txBody>
            </p:sp>
            <p:sp>
              <p:nvSpPr>
                <p:cNvPr id="12" name="TextBox 11">
                  <a:extLst>
                    <a:ext uri="{FF2B5EF4-FFF2-40B4-BE49-F238E27FC236}">
                      <a16:creationId xmlns:a16="http://schemas.microsoft.com/office/drawing/2014/main" id="{D42C3FD6-FC42-4F58-B108-DE2F1A299AA2}"/>
                    </a:ext>
                  </a:extLst>
                </p:cNvPr>
                <p:cNvSpPr txBox="1"/>
                <p:nvPr/>
              </p:nvSpPr>
              <p:spPr>
                <a:xfrm>
                  <a:off x="4379006" y="4751025"/>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$0.07</a:t>
                  </a:r>
                </a:p>
              </p:txBody>
            </p:sp>
            <p:sp>
              <p:nvSpPr>
                <p:cNvPr id="15" name="TextBox 14">
                  <a:extLst>
                    <a:ext uri="{FF2B5EF4-FFF2-40B4-BE49-F238E27FC236}">
                      <a16:creationId xmlns:a16="http://schemas.microsoft.com/office/drawing/2014/main" id="{61ACDB29-4434-44EC-8A81-A3347D66F4BB}"/>
                    </a:ext>
                  </a:extLst>
                </p:cNvPr>
                <p:cNvSpPr txBox="1"/>
                <p:nvPr/>
              </p:nvSpPr>
              <p:spPr>
                <a:xfrm>
                  <a:off x="3317556" y="4751025"/>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$0.07</a:t>
                  </a:r>
                </a:p>
              </p:txBody>
            </p:sp>
            <p:sp>
              <p:nvSpPr>
                <p:cNvPr id="16" name="TextBox 15">
                  <a:extLst>
                    <a:ext uri="{FF2B5EF4-FFF2-40B4-BE49-F238E27FC236}">
                      <a16:creationId xmlns:a16="http://schemas.microsoft.com/office/drawing/2014/main" id="{2412D6EB-D146-4900-80AC-BCC8B8D12E84}"/>
                    </a:ext>
                  </a:extLst>
                </p:cNvPr>
                <p:cNvSpPr txBox="1"/>
                <p:nvPr/>
              </p:nvSpPr>
              <p:spPr>
                <a:xfrm>
                  <a:off x="8632703" y="4751025"/>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$0.07</a:t>
                  </a:r>
                </a:p>
              </p:txBody>
            </p:sp>
            <p:sp>
              <p:nvSpPr>
                <p:cNvPr id="17" name="TextBox 16">
                  <a:extLst>
                    <a:ext uri="{FF2B5EF4-FFF2-40B4-BE49-F238E27FC236}">
                      <a16:creationId xmlns:a16="http://schemas.microsoft.com/office/drawing/2014/main" id="{BA6F0DDC-2C8B-4474-953A-A3EBB9B3315A}"/>
                    </a:ext>
                  </a:extLst>
                </p:cNvPr>
                <p:cNvSpPr txBox="1"/>
                <p:nvPr/>
              </p:nvSpPr>
              <p:spPr>
                <a:xfrm>
                  <a:off x="7598774" y="4751025"/>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$0.07</a:t>
                  </a:r>
                </a:p>
              </p:txBody>
            </p:sp>
            <p:sp>
              <p:nvSpPr>
                <p:cNvPr id="18" name="TextBox 17">
                  <a:extLst>
                    <a:ext uri="{FF2B5EF4-FFF2-40B4-BE49-F238E27FC236}">
                      <a16:creationId xmlns:a16="http://schemas.microsoft.com/office/drawing/2014/main" id="{7539E660-617D-48C8-BD38-658D453A57F0}"/>
                    </a:ext>
                  </a:extLst>
                </p:cNvPr>
                <p:cNvSpPr txBox="1"/>
                <p:nvPr/>
              </p:nvSpPr>
              <p:spPr>
                <a:xfrm>
                  <a:off x="6513406" y="4751025"/>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$0.07</a:t>
                  </a:r>
                </a:p>
              </p:txBody>
            </p:sp>
            <p:sp>
              <p:nvSpPr>
                <p:cNvPr id="20" name="TextBox 19">
                  <a:extLst>
                    <a:ext uri="{FF2B5EF4-FFF2-40B4-BE49-F238E27FC236}">
                      <a16:creationId xmlns:a16="http://schemas.microsoft.com/office/drawing/2014/main" id="{76456D97-EE64-4665-84C2-AB74E91378F1}"/>
                    </a:ext>
                  </a:extLst>
                </p:cNvPr>
                <p:cNvSpPr txBox="1"/>
                <p:nvPr/>
              </p:nvSpPr>
              <p:spPr>
                <a:xfrm>
                  <a:off x="5418684" y="4049015"/>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$0.03</a:t>
                  </a:r>
                </a:p>
              </p:txBody>
            </p:sp>
            <p:sp>
              <p:nvSpPr>
                <p:cNvPr id="21" name="TextBox 20">
                  <a:extLst>
                    <a:ext uri="{FF2B5EF4-FFF2-40B4-BE49-F238E27FC236}">
                      <a16:creationId xmlns:a16="http://schemas.microsoft.com/office/drawing/2014/main" id="{2645F31D-398C-480A-A73D-94E793AE7AED}"/>
                    </a:ext>
                  </a:extLst>
                </p:cNvPr>
                <p:cNvSpPr txBox="1"/>
                <p:nvPr/>
              </p:nvSpPr>
              <p:spPr>
                <a:xfrm>
                  <a:off x="4379006" y="4049015"/>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$0.03</a:t>
                  </a:r>
                </a:p>
              </p:txBody>
            </p:sp>
            <p:sp>
              <p:nvSpPr>
                <p:cNvPr id="23" name="TextBox 22">
                  <a:extLst>
                    <a:ext uri="{FF2B5EF4-FFF2-40B4-BE49-F238E27FC236}">
                      <a16:creationId xmlns:a16="http://schemas.microsoft.com/office/drawing/2014/main" id="{550EDE6B-3231-402F-9714-14DF8B5AF05C}"/>
                    </a:ext>
                  </a:extLst>
                </p:cNvPr>
                <p:cNvSpPr txBox="1"/>
                <p:nvPr/>
              </p:nvSpPr>
              <p:spPr>
                <a:xfrm>
                  <a:off x="8632703" y="4049015"/>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$0.03</a:t>
                  </a:r>
                </a:p>
              </p:txBody>
            </p:sp>
            <p:sp>
              <p:nvSpPr>
                <p:cNvPr id="24" name="TextBox 23">
                  <a:extLst>
                    <a:ext uri="{FF2B5EF4-FFF2-40B4-BE49-F238E27FC236}">
                      <a16:creationId xmlns:a16="http://schemas.microsoft.com/office/drawing/2014/main" id="{EECEFD86-FA69-4EEE-80E0-BA0ABD1225FA}"/>
                    </a:ext>
                  </a:extLst>
                </p:cNvPr>
                <p:cNvSpPr txBox="1"/>
                <p:nvPr/>
              </p:nvSpPr>
              <p:spPr>
                <a:xfrm>
                  <a:off x="7598774" y="4049015"/>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$0.03</a:t>
                  </a:r>
                </a:p>
              </p:txBody>
            </p:sp>
            <p:sp>
              <p:nvSpPr>
                <p:cNvPr id="25" name="TextBox 24">
                  <a:extLst>
                    <a:ext uri="{FF2B5EF4-FFF2-40B4-BE49-F238E27FC236}">
                      <a16:creationId xmlns:a16="http://schemas.microsoft.com/office/drawing/2014/main" id="{992C4ADE-4264-42A7-B590-71313A1166EA}"/>
                    </a:ext>
                  </a:extLst>
                </p:cNvPr>
                <p:cNvSpPr txBox="1"/>
                <p:nvPr/>
              </p:nvSpPr>
              <p:spPr>
                <a:xfrm>
                  <a:off x="6513406" y="4049015"/>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$0.03</a:t>
                  </a:r>
                </a:p>
              </p:txBody>
            </p:sp>
            <p:sp>
              <p:nvSpPr>
                <p:cNvPr id="26" name="TextBox 25">
                  <a:extLst>
                    <a:ext uri="{FF2B5EF4-FFF2-40B4-BE49-F238E27FC236}">
                      <a16:creationId xmlns:a16="http://schemas.microsoft.com/office/drawing/2014/main" id="{D820EDC4-0424-4989-911A-23FA257AFD4E}"/>
                    </a:ext>
                  </a:extLst>
                </p:cNvPr>
                <p:cNvSpPr txBox="1"/>
                <p:nvPr/>
              </p:nvSpPr>
              <p:spPr>
                <a:xfrm>
                  <a:off x="5429900" y="3517653"/>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$0.03</a:t>
                  </a:r>
                </a:p>
              </p:txBody>
            </p:sp>
            <p:sp>
              <p:nvSpPr>
                <p:cNvPr id="29" name="TextBox 28">
                  <a:extLst>
                    <a:ext uri="{FF2B5EF4-FFF2-40B4-BE49-F238E27FC236}">
                      <a16:creationId xmlns:a16="http://schemas.microsoft.com/office/drawing/2014/main" id="{F634DDDE-B978-489E-A628-1A3E628BA63D}"/>
                    </a:ext>
                  </a:extLst>
                </p:cNvPr>
                <p:cNvSpPr txBox="1"/>
                <p:nvPr/>
              </p:nvSpPr>
              <p:spPr>
                <a:xfrm>
                  <a:off x="8643919" y="3517653"/>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$0.03</a:t>
                  </a:r>
                </a:p>
              </p:txBody>
            </p:sp>
            <p:sp>
              <p:nvSpPr>
                <p:cNvPr id="30" name="TextBox 29">
                  <a:extLst>
                    <a:ext uri="{FF2B5EF4-FFF2-40B4-BE49-F238E27FC236}">
                      <a16:creationId xmlns:a16="http://schemas.microsoft.com/office/drawing/2014/main" id="{71437CD7-9FBF-4920-8369-3F01D56A47D7}"/>
                    </a:ext>
                  </a:extLst>
                </p:cNvPr>
                <p:cNvSpPr txBox="1"/>
                <p:nvPr/>
              </p:nvSpPr>
              <p:spPr>
                <a:xfrm>
                  <a:off x="7609990" y="3517653"/>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$0.03</a:t>
                  </a:r>
                </a:p>
              </p:txBody>
            </p:sp>
            <p:sp>
              <p:nvSpPr>
                <p:cNvPr id="31" name="TextBox 30">
                  <a:extLst>
                    <a:ext uri="{FF2B5EF4-FFF2-40B4-BE49-F238E27FC236}">
                      <a16:creationId xmlns:a16="http://schemas.microsoft.com/office/drawing/2014/main" id="{5446CF05-94BA-4564-A1F1-A22B86F5B642}"/>
                    </a:ext>
                  </a:extLst>
                </p:cNvPr>
                <p:cNvSpPr txBox="1"/>
                <p:nvPr/>
              </p:nvSpPr>
              <p:spPr>
                <a:xfrm>
                  <a:off x="6524622" y="3517653"/>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$0.03</a:t>
                  </a:r>
                </a:p>
              </p:txBody>
            </p:sp>
            <p:sp>
              <p:nvSpPr>
                <p:cNvPr id="35" name="TextBox 34">
                  <a:extLst>
                    <a:ext uri="{FF2B5EF4-FFF2-40B4-BE49-F238E27FC236}">
                      <a16:creationId xmlns:a16="http://schemas.microsoft.com/office/drawing/2014/main" id="{E13672AF-D4DB-4B77-80EB-C9626269A471}"/>
                    </a:ext>
                  </a:extLst>
                </p:cNvPr>
                <p:cNvSpPr txBox="1"/>
                <p:nvPr/>
              </p:nvSpPr>
              <p:spPr>
                <a:xfrm>
                  <a:off x="8622542" y="3026463"/>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$0.02</a:t>
                  </a:r>
                </a:p>
              </p:txBody>
            </p:sp>
            <p:sp>
              <p:nvSpPr>
                <p:cNvPr id="36" name="TextBox 35">
                  <a:extLst>
                    <a:ext uri="{FF2B5EF4-FFF2-40B4-BE49-F238E27FC236}">
                      <a16:creationId xmlns:a16="http://schemas.microsoft.com/office/drawing/2014/main" id="{576C53B4-7DA3-44B1-A5E0-7DC248413C3B}"/>
                    </a:ext>
                  </a:extLst>
                </p:cNvPr>
                <p:cNvSpPr txBox="1"/>
                <p:nvPr/>
              </p:nvSpPr>
              <p:spPr>
                <a:xfrm>
                  <a:off x="7588613" y="3026463"/>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$0.02</a:t>
                  </a:r>
                </a:p>
              </p:txBody>
            </p:sp>
            <p:sp>
              <p:nvSpPr>
                <p:cNvPr id="37" name="TextBox 36">
                  <a:extLst>
                    <a:ext uri="{FF2B5EF4-FFF2-40B4-BE49-F238E27FC236}">
                      <a16:creationId xmlns:a16="http://schemas.microsoft.com/office/drawing/2014/main" id="{9FF7B67C-B911-4037-8DFA-6827AB74D88A}"/>
                    </a:ext>
                  </a:extLst>
                </p:cNvPr>
                <p:cNvSpPr txBox="1"/>
                <p:nvPr/>
              </p:nvSpPr>
              <p:spPr>
                <a:xfrm>
                  <a:off x="6503245" y="3026463"/>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$0.02</a:t>
                  </a:r>
                </a:p>
              </p:txBody>
            </p:sp>
            <p:sp>
              <p:nvSpPr>
                <p:cNvPr id="41" name="TextBox 40">
                  <a:extLst>
                    <a:ext uri="{FF2B5EF4-FFF2-40B4-BE49-F238E27FC236}">
                      <a16:creationId xmlns:a16="http://schemas.microsoft.com/office/drawing/2014/main" id="{601B5F26-6E7A-4D41-AAFF-6003C3977907}"/>
                    </a:ext>
                  </a:extLst>
                </p:cNvPr>
                <p:cNvSpPr txBox="1"/>
                <p:nvPr/>
              </p:nvSpPr>
              <p:spPr>
                <a:xfrm>
                  <a:off x="8637929" y="2637293"/>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$0.02</a:t>
                  </a:r>
                </a:p>
              </p:txBody>
            </p:sp>
            <p:sp>
              <p:nvSpPr>
                <p:cNvPr id="42" name="TextBox 41">
                  <a:extLst>
                    <a:ext uri="{FF2B5EF4-FFF2-40B4-BE49-F238E27FC236}">
                      <a16:creationId xmlns:a16="http://schemas.microsoft.com/office/drawing/2014/main" id="{4BD77B24-080A-4830-9556-CE3D60032AAE}"/>
                    </a:ext>
                  </a:extLst>
                </p:cNvPr>
                <p:cNvSpPr txBox="1"/>
                <p:nvPr/>
              </p:nvSpPr>
              <p:spPr>
                <a:xfrm>
                  <a:off x="7604000" y="2637293"/>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$0.02</a:t>
                  </a:r>
                </a:p>
              </p:txBody>
            </p:sp>
            <p:sp>
              <p:nvSpPr>
                <p:cNvPr id="50" name="TextBox 49">
                  <a:extLst>
                    <a:ext uri="{FF2B5EF4-FFF2-40B4-BE49-F238E27FC236}">
                      <a16:creationId xmlns:a16="http://schemas.microsoft.com/office/drawing/2014/main" id="{DD965AB6-68B2-4051-A349-A5D46DF6E605}"/>
                    </a:ext>
                  </a:extLst>
                </p:cNvPr>
                <p:cNvSpPr txBox="1"/>
                <p:nvPr/>
              </p:nvSpPr>
              <p:spPr>
                <a:xfrm>
                  <a:off x="8656500" y="2256529"/>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$0.02</a:t>
                  </a:r>
                </a:p>
              </p:txBody>
            </p:sp>
          </p:grpSp>
          <p:sp>
            <p:nvSpPr>
              <p:cNvPr id="10" name="Rectangle 9">
                <a:extLst>
                  <a:ext uri="{FF2B5EF4-FFF2-40B4-BE49-F238E27FC236}">
                    <a16:creationId xmlns:a16="http://schemas.microsoft.com/office/drawing/2014/main" id="{D4B6A00D-5DA3-4BC8-99E0-3A14EBD1B986}"/>
                  </a:ext>
                </a:extLst>
              </p:cNvPr>
              <p:cNvSpPr/>
              <p:nvPr/>
            </p:nvSpPr>
            <p:spPr>
              <a:xfrm>
                <a:off x="2630755" y="866543"/>
                <a:ext cx="7133731" cy="608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sp>
          <p:nvSpPr>
            <p:cNvPr id="51" name="Rectangle 50">
              <a:extLst>
                <a:ext uri="{FF2B5EF4-FFF2-40B4-BE49-F238E27FC236}">
                  <a16:creationId xmlns:a16="http://schemas.microsoft.com/office/drawing/2014/main" id="{2EA727FA-6AFE-4FEE-BB98-81CC24FDE420}"/>
                </a:ext>
              </a:extLst>
            </p:cNvPr>
            <p:cNvSpPr/>
            <p:nvPr/>
          </p:nvSpPr>
          <p:spPr>
            <a:xfrm>
              <a:off x="3233854" y="5572108"/>
              <a:ext cx="6084648" cy="327988"/>
            </a:xfrm>
            <a:prstGeom prst="rect">
              <a:avLst/>
            </a:prstGeom>
            <a:gradFill flip="none" rotWithShape="1">
              <a:gsLst>
                <a:gs pos="22000">
                  <a:srgbClr val="CF4F01"/>
                </a:gs>
                <a:gs pos="55000">
                  <a:srgbClr val="FF9900"/>
                </a:gs>
                <a:gs pos="77000">
                  <a:srgbClr val="FFB84F"/>
                </a:gs>
                <a:gs pos="100000">
                  <a:srgbClr val="FFFFB7"/>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nvGrpSpPr>
            <p:cNvPr id="56" name="Group 55">
              <a:extLst>
                <a:ext uri="{FF2B5EF4-FFF2-40B4-BE49-F238E27FC236}">
                  <a16:creationId xmlns:a16="http://schemas.microsoft.com/office/drawing/2014/main" id="{F2E76410-EFAC-47A6-990C-771EB5968454}"/>
                </a:ext>
              </a:extLst>
            </p:cNvPr>
            <p:cNvGrpSpPr/>
            <p:nvPr/>
          </p:nvGrpSpPr>
          <p:grpSpPr>
            <a:xfrm>
              <a:off x="3270095" y="5741376"/>
              <a:ext cx="685799" cy="557930"/>
              <a:chOff x="3270095" y="5736102"/>
              <a:chExt cx="685799" cy="557930"/>
            </a:xfrm>
          </p:grpSpPr>
          <p:cxnSp>
            <p:nvCxnSpPr>
              <p:cNvPr id="53" name="Straight Connector 52">
                <a:extLst>
                  <a:ext uri="{FF2B5EF4-FFF2-40B4-BE49-F238E27FC236}">
                    <a16:creationId xmlns:a16="http://schemas.microsoft.com/office/drawing/2014/main" id="{C2FE078B-AF29-4656-997F-D43847F15EC3}"/>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6D5B1B92-D5F9-426C-9DB0-44A298BD4BEC}"/>
                  </a:ext>
                </a:extLst>
              </p:cNvPr>
              <p:cNvSpPr txBox="1"/>
              <p:nvPr/>
            </p:nvSpPr>
            <p:spPr>
              <a:xfrm>
                <a:off x="3270095" y="5955478"/>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$0.07</a:t>
                </a:r>
              </a:p>
            </p:txBody>
          </p:sp>
        </p:grpSp>
        <p:grpSp>
          <p:nvGrpSpPr>
            <p:cNvPr id="57" name="Group 56">
              <a:extLst>
                <a:ext uri="{FF2B5EF4-FFF2-40B4-BE49-F238E27FC236}">
                  <a16:creationId xmlns:a16="http://schemas.microsoft.com/office/drawing/2014/main" id="{5B3D234A-99A5-4A4F-8877-E8036B18EC4A}"/>
                </a:ext>
              </a:extLst>
            </p:cNvPr>
            <p:cNvGrpSpPr/>
            <p:nvPr/>
          </p:nvGrpSpPr>
          <p:grpSpPr>
            <a:xfrm>
              <a:off x="4335034" y="5741376"/>
              <a:ext cx="685799" cy="557930"/>
              <a:chOff x="3270095" y="5736102"/>
              <a:chExt cx="685799" cy="557930"/>
            </a:xfrm>
          </p:grpSpPr>
          <p:cxnSp>
            <p:nvCxnSpPr>
              <p:cNvPr id="58" name="Straight Connector 57">
                <a:extLst>
                  <a:ext uri="{FF2B5EF4-FFF2-40B4-BE49-F238E27FC236}">
                    <a16:creationId xmlns:a16="http://schemas.microsoft.com/office/drawing/2014/main" id="{EE860779-E774-4F82-B28A-9A979C7BAD18}"/>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378BC2E-9999-412A-AECF-5D20A546102F}"/>
                  </a:ext>
                </a:extLst>
              </p:cNvPr>
              <p:cNvSpPr txBox="1"/>
              <p:nvPr/>
            </p:nvSpPr>
            <p:spPr>
              <a:xfrm>
                <a:off x="3270095" y="5955478"/>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$0.10</a:t>
                </a:r>
              </a:p>
            </p:txBody>
          </p:sp>
        </p:grpSp>
        <p:grpSp>
          <p:nvGrpSpPr>
            <p:cNvPr id="60" name="Group 59">
              <a:extLst>
                <a:ext uri="{FF2B5EF4-FFF2-40B4-BE49-F238E27FC236}">
                  <a16:creationId xmlns:a16="http://schemas.microsoft.com/office/drawing/2014/main" id="{134DB7CF-2339-4783-AC0B-81984B281774}"/>
                </a:ext>
              </a:extLst>
            </p:cNvPr>
            <p:cNvGrpSpPr/>
            <p:nvPr/>
          </p:nvGrpSpPr>
          <p:grpSpPr>
            <a:xfrm>
              <a:off x="5451805" y="5754076"/>
              <a:ext cx="685799" cy="532530"/>
              <a:chOff x="3270095" y="5736102"/>
              <a:chExt cx="685799" cy="532530"/>
            </a:xfrm>
          </p:grpSpPr>
          <p:cxnSp>
            <p:nvCxnSpPr>
              <p:cNvPr id="61" name="Straight Connector 60">
                <a:extLst>
                  <a:ext uri="{FF2B5EF4-FFF2-40B4-BE49-F238E27FC236}">
                    <a16:creationId xmlns:a16="http://schemas.microsoft.com/office/drawing/2014/main" id="{0DBF60D1-C700-455A-8DB5-F525EBD1AEE8}"/>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58A62D01-9365-4B82-97C9-1E55B345872E}"/>
                  </a:ext>
                </a:extLst>
              </p:cNvPr>
              <p:cNvSpPr txBox="1"/>
              <p:nvPr/>
            </p:nvSpPr>
            <p:spPr>
              <a:xfrm>
                <a:off x="3270095" y="5930078"/>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$0.13</a:t>
                </a:r>
              </a:p>
            </p:txBody>
          </p:sp>
        </p:grpSp>
        <p:grpSp>
          <p:nvGrpSpPr>
            <p:cNvPr id="63" name="Group 62">
              <a:extLst>
                <a:ext uri="{FF2B5EF4-FFF2-40B4-BE49-F238E27FC236}">
                  <a16:creationId xmlns:a16="http://schemas.microsoft.com/office/drawing/2014/main" id="{F8D2CD08-6C85-4222-AD27-982B255F599B}"/>
                </a:ext>
              </a:extLst>
            </p:cNvPr>
            <p:cNvGrpSpPr/>
            <p:nvPr/>
          </p:nvGrpSpPr>
          <p:grpSpPr>
            <a:xfrm>
              <a:off x="6513405" y="5741376"/>
              <a:ext cx="685799" cy="557930"/>
              <a:chOff x="3270095" y="5736102"/>
              <a:chExt cx="685799" cy="557930"/>
            </a:xfrm>
          </p:grpSpPr>
          <p:cxnSp>
            <p:nvCxnSpPr>
              <p:cNvPr id="64" name="Straight Connector 63">
                <a:extLst>
                  <a:ext uri="{FF2B5EF4-FFF2-40B4-BE49-F238E27FC236}">
                    <a16:creationId xmlns:a16="http://schemas.microsoft.com/office/drawing/2014/main" id="{3B768A7A-1FBD-4AE1-8BC0-83961E2F1A29}"/>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3F646E8D-8AE2-4ED9-A00D-DDA8DC3A38E3}"/>
                  </a:ext>
                </a:extLst>
              </p:cNvPr>
              <p:cNvSpPr txBox="1"/>
              <p:nvPr/>
            </p:nvSpPr>
            <p:spPr>
              <a:xfrm>
                <a:off x="3270095" y="5955478"/>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$0.15</a:t>
                </a:r>
              </a:p>
            </p:txBody>
          </p:sp>
        </p:grpSp>
        <p:grpSp>
          <p:nvGrpSpPr>
            <p:cNvPr id="66" name="Group 65">
              <a:extLst>
                <a:ext uri="{FF2B5EF4-FFF2-40B4-BE49-F238E27FC236}">
                  <a16:creationId xmlns:a16="http://schemas.microsoft.com/office/drawing/2014/main" id="{5CF635E9-4089-4DDE-8674-BC6D783B8A12}"/>
                </a:ext>
              </a:extLst>
            </p:cNvPr>
            <p:cNvGrpSpPr/>
            <p:nvPr/>
          </p:nvGrpSpPr>
          <p:grpSpPr>
            <a:xfrm>
              <a:off x="7572478" y="5741376"/>
              <a:ext cx="685799" cy="557930"/>
              <a:chOff x="3270095" y="5736102"/>
              <a:chExt cx="685799" cy="557930"/>
            </a:xfrm>
          </p:grpSpPr>
          <p:cxnSp>
            <p:nvCxnSpPr>
              <p:cNvPr id="67" name="Straight Connector 66">
                <a:extLst>
                  <a:ext uri="{FF2B5EF4-FFF2-40B4-BE49-F238E27FC236}">
                    <a16:creationId xmlns:a16="http://schemas.microsoft.com/office/drawing/2014/main" id="{AF3E18C9-5365-404A-9223-1D4A4D11F5ED}"/>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23CF28E-3B73-4BB6-A5F4-A3986E541C1A}"/>
                  </a:ext>
                </a:extLst>
              </p:cNvPr>
              <p:cNvSpPr txBox="1"/>
              <p:nvPr/>
            </p:nvSpPr>
            <p:spPr>
              <a:xfrm>
                <a:off x="3270095" y="5955478"/>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$0.17</a:t>
                </a:r>
              </a:p>
            </p:txBody>
          </p:sp>
        </p:grpSp>
        <p:grpSp>
          <p:nvGrpSpPr>
            <p:cNvPr id="69" name="Group 68">
              <a:extLst>
                <a:ext uri="{FF2B5EF4-FFF2-40B4-BE49-F238E27FC236}">
                  <a16:creationId xmlns:a16="http://schemas.microsoft.com/office/drawing/2014/main" id="{7BF71BFB-A18F-48F4-91E6-4942A605ABA0}"/>
                </a:ext>
              </a:extLst>
            </p:cNvPr>
            <p:cNvGrpSpPr/>
            <p:nvPr/>
          </p:nvGrpSpPr>
          <p:grpSpPr>
            <a:xfrm>
              <a:off x="8656501" y="5741376"/>
              <a:ext cx="685799" cy="557930"/>
              <a:chOff x="3270095" y="5736102"/>
              <a:chExt cx="685799" cy="557930"/>
            </a:xfrm>
          </p:grpSpPr>
          <p:cxnSp>
            <p:nvCxnSpPr>
              <p:cNvPr id="70" name="Straight Connector 69">
                <a:extLst>
                  <a:ext uri="{FF2B5EF4-FFF2-40B4-BE49-F238E27FC236}">
                    <a16:creationId xmlns:a16="http://schemas.microsoft.com/office/drawing/2014/main" id="{BCC32A45-63B6-465C-993F-C27AF1C2D032}"/>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00732F9B-5065-4679-856F-04105DB88FE7}"/>
                  </a:ext>
                </a:extLst>
              </p:cNvPr>
              <p:cNvSpPr txBox="1"/>
              <p:nvPr/>
            </p:nvSpPr>
            <p:spPr>
              <a:xfrm>
                <a:off x="3270095" y="5955478"/>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$0.19</a:t>
                </a:r>
              </a:p>
            </p:txBody>
          </p:sp>
        </p:grpSp>
      </p:grpSp>
      <p:sp>
        <p:nvSpPr>
          <p:cNvPr id="6" name="Title 5">
            <a:extLst>
              <a:ext uri="{FF2B5EF4-FFF2-40B4-BE49-F238E27FC236}">
                <a16:creationId xmlns:a16="http://schemas.microsoft.com/office/drawing/2014/main" id="{B56F5F24-D0F6-4214-B70F-718A02FE75FC}"/>
              </a:ext>
            </a:extLst>
          </p:cNvPr>
          <p:cNvSpPr>
            <a:spLocks noGrp="1"/>
          </p:cNvSpPr>
          <p:nvPr>
            <p:ph type="title"/>
          </p:nvPr>
        </p:nvSpPr>
        <p:spPr>
          <a:xfrm>
            <a:off x="0" y="184200"/>
            <a:ext cx="16105412" cy="1079399"/>
          </a:xfrm>
        </p:spPr>
        <p:txBody>
          <a:bodyPr>
            <a:noAutofit/>
          </a:bodyPr>
          <a:lstStyle/>
          <a:p>
            <a:r>
              <a:rPr lang="en-US" sz="4800" b="1" dirty="0">
                <a:solidFill>
                  <a:srgbClr val="FF0000"/>
                </a:solidFill>
              </a:rPr>
              <a:t>PRELIMINARY</a:t>
            </a:r>
            <a:r>
              <a:rPr lang="en-US" sz="4800" b="1" dirty="0"/>
              <a:t> Cost of </a:t>
            </a:r>
            <a:r>
              <a:rPr lang="en-US" sz="4800" b="1" dirty="0" smtClean="0"/>
              <a:t>Tax Rate Compression</a:t>
            </a:r>
            <a:endParaRPr lang="en-US" sz="4800" b="1" dirty="0">
              <a:latin typeface="+mn-lt"/>
            </a:endParaRPr>
          </a:p>
        </p:txBody>
      </p:sp>
      <p:sp>
        <p:nvSpPr>
          <p:cNvPr id="73" name="TextBox 72">
            <a:extLst>
              <a:ext uri="{FF2B5EF4-FFF2-40B4-BE49-F238E27FC236}">
                <a16:creationId xmlns:a16="http://schemas.microsoft.com/office/drawing/2014/main" id="{CD68A5EF-3CAE-43D1-89D9-594F824C3FB2}"/>
              </a:ext>
            </a:extLst>
          </p:cNvPr>
          <p:cNvSpPr txBox="1"/>
          <p:nvPr/>
        </p:nvSpPr>
        <p:spPr>
          <a:xfrm>
            <a:off x="10950317" y="4626328"/>
            <a:ext cx="4534465" cy="4524315"/>
          </a:xfrm>
          <a:prstGeom prst="rect">
            <a:avLst/>
          </a:prstGeom>
          <a:noFill/>
        </p:spPr>
        <p:txBody>
          <a:bodyPr wrap="square" rtlCol="0">
            <a:spAutoFit/>
          </a:bodyPr>
          <a:lstStyle/>
          <a:p>
            <a:r>
              <a:rPr lang="en-US" sz="2400" dirty="0"/>
              <a:t>The columns show the original cost of each round of compression at the time it occurs.</a:t>
            </a:r>
          </a:p>
          <a:p>
            <a:endParaRPr lang="en-US" sz="2400" dirty="0"/>
          </a:p>
          <a:p>
            <a:r>
              <a:rPr lang="en-US" sz="2400" dirty="0"/>
              <a:t>The area behind the columns shows the cumulative cost of compression.  Cumulative cost is higher because of growth in the tax base over time.  The cumulative number of pennies “purchased” through compression is shown below the graph.</a:t>
            </a:r>
          </a:p>
        </p:txBody>
      </p:sp>
      <p:graphicFrame>
        <p:nvGraphicFramePr>
          <p:cNvPr id="74" name="Table 6">
            <a:extLst>
              <a:ext uri="{FF2B5EF4-FFF2-40B4-BE49-F238E27FC236}">
                <a16:creationId xmlns:a16="http://schemas.microsoft.com/office/drawing/2014/main" id="{063D4ABD-6EF5-48DC-8FF7-7190D0260E06}"/>
              </a:ext>
            </a:extLst>
          </p:cNvPr>
          <p:cNvGraphicFramePr>
            <a:graphicFrameLocks noGrp="1"/>
          </p:cNvGraphicFramePr>
          <p:nvPr>
            <p:extLst>
              <p:ext uri="{D42A27DB-BD31-4B8C-83A1-F6EECF244321}">
                <p14:modId xmlns:p14="http://schemas.microsoft.com/office/powerpoint/2010/main" val="2302167481"/>
              </p:ext>
            </p:extLst>
          </p:nvPr>
        </p:nvGraphicFramePr>
        <p:xfrm>
          <a:off x="10920439" y="1630513"/>
          <a:ext cx="5601203" cy="2628900"/>
        </p:xfrm>
        <a:graphic>
          <a:graphicData uri="http://schemas.openxmlformats.org/drawingml/2006/table">
            <a:tbl>
              <a:tblPr firstRow="1" bandRow="1">
                <a:tableStyleId>{793D81CF-94F2-401A-BA57-92F5A7B2D0C5}</a:tableStyleId>
              </a:tblPr>
              <a:tblGrid>
                <a:gridCol w="1562603">
                  <a:extLst>
                    <a:ext uri="{9D8B030D-6E8A-4147-A177-3AD203B41FA5}">
                      <a16:colId xmlns:a16="http://schemas.microsoft.com/office/drawing/2014/main" val="3700428233"/>
                    </a:ext>
                  </a:extLst>
                </a:gridCol>
                <a:gridCol w="2057400">
                  <a:extLst>
                    <a:ext uri="{9D8B030D-6E8A-4147-A177-3AD203B41FA5}">
                      <a16:colId xmlns:a16="http://schemas.microsoft.com/office/drawing/2014/main" val="3053004921"/>
                    </a:ext>
                  </a:extLst>
                </a:gridCol>
                <a:gridCol w="1981200">
                  <a:extLst>
                    <a:ext uri="{9D8B030D-6E8A-4147-A177-3AD203B41FA5}">
                      <a16:colId xmlns:a16="http://schemas.microsoft.com/office/drawing/2014/main" val="2103545368"/>
                    </a:ext>
                  </a:extLst>
                </a:gridCol>
              </a:tblGrid>
              <a:tr h="960120">
                <a:tc>
                  <a:txBody>
                    <a:bodyPr/>
                    <a:lstStyle/>
                    <a:p>
                      <a:pPr algn="ctr"/>
                      <a:r>
                        <a:rPr lang="en-US" sz="2700" dirty="0"/>
                        <a:t>Year</a:t>
                      </a:r>
                    </a:p>
                  </a:txBody>
                  <a:tcPr marL="137160" marR="137160" marT="68580" marB="68580" anchor="ctr"/>
                </a:tc>
                <a:tc>
                  <a:txBody>
                    <a:bodyPr/>
                    <a:lstStyle/>
                    <a:p>
                      <a:pPr algn="ctr"/>
                      <a:r>
                        <a:rPr lang="en-US" sz="2700" dirty="0"/>
                        <a:t>Pennies Compressed</a:t>
                      </a:r>
                    </a:p>
                  </a:txBody>
                  <a:tcPr marL="137160" marR="137160" marT="68580" marB="68580"/>
                </a:tc>
                <a:tc>
                  <a:txBody>
                    <a:bodyPr/>
                    <a:lstStyle/>
                    <a:p>
                      <a:pPr algn="ctr"/>
                      <a:r>
                        <a:rPr lang="en-US" sz="2700" dirty="0"/>
                        <a:t>Cost</a:t>
                      </a:r>
                      <a:br>
                        <a:rPr lang="en-US" sz="2700" dirty="0"/>
                      </a:br>
                      <a:r>
                        <a:rPr lang="en-US" sz="2700" dirty="0"/>
                        <a:t>(in billions)</a:t>
                      </a:r>
                    </a:p>
                  </a:txBody>
                  <a:tcPr marL="137160" marR="137160" marT="68580" marB="68580"/>
                </a:tc>
                <a:extLst>
                  <a:ext uri="{0D108BD9-81ED-4DB2-BD59-A6C34878D82A}">
                    <a16:rowId xmlns:a16="http://schemas.microsoft.com/office/drawing/2014/main" val="3323866968"/>
                  </a:ext>
                </a:extLst>
              </a:tr>
              <a:tr h="556260">
                <a:tc>
                  <a:txBody>
                    <a:bodyPr/>
                    <a:lstStyle/>
                    <a:p>
                      <a:r>
                        <a:rPr lang="en-US" sz="2700" dirty="0"/>
                        <a:t>2019-20</a:t>
                      </a:r>
                    </a:p>
                  </a:txBody>
                  <a:tcPr marL="137160" marR="137160" marT="68580" marB="68580"/>
                </a:tc>
                <a:tc>
                  <a:txBody>
                    <a:bodyPr/>
                    <a:lstStyle/>
                    <a:p>
                      <a:pPr algn="ctr"/>
                      <a:r>
                        <a:rPr lang="en-US" sz="2700" dirty="0"/>
                        <a:t>$0.07</a:t>
                      </a:r>
                    </a:p>
                  </a:txBody>
                  <a:tcPr marL="137160" marR="137160" marT="68580" marB="68580"/>
                </a:tc>
                <a:tc>
                  <a:txBody>
                    <a:bodyPr/>
                    <a:lstStyle/>
                    <a:p>
                      <a:pPr algn="ctr"/>
                      <a:r>
                        <a:rPr lang="en-US" sz="2700" dirty="0"/>
                        <a:t>$1.92</a:t>
                      </a:r>
                    </a:p>
                  </a:txBody>
                  <a:tcPr marL="137160" marR="137160" marT="68580" marB="68580"/>
                </a:tc>
                <a:extLst>
                  <a:ext uri="{0D108BD9-81ED-4DB2-BD59-A6C34878D82A}">
                    <a16:rowId xmlns:a16="http://schemas.microsoft.com/office/drawing/2014/main" val="1191030877"/>
                  </a:ext>
                </a:extLst>
              </a:tr>
              <a:tr h="556260">
                <a:tc>
                  <a:txBody>
                    <a:bodyPr/>
                    <a:lstStyle/>
                    <a:p>
                      <a:r>
                        <a:rPr lang="en-US" sz="2700" dirty="0"/>
                        <a:t>2020-21</a:t>
                      </a:r>
                    </a:p>
                  </a:txBody>
                  <a:tcPr marL="137160" marR="137160" marT="68580" marB="68580"/>
                </a:tc>
                <a:tc>
                  <a:txBody>
                    <a:bodyPr/>
                    <a:lstStyle/>
                    <a:p>
                      <a:pPr algn="ctr"/>
                      <a:r>
                        <a:rPr lang="en-US" sz="2700" dirty="0"/>
                        <a:t>$0.03</a:t>
                      </a:r>
                    </a:p>
                  </a:txBody>
                  <a:tcPr marL="137160" marR="137160" marT="68580" marB="68580"/>
                </a:tc>
                <a:tc>
                  <a:txBody>
                    <a:bodyPr/>
                    <a:lstStyle/>
                    <a:p>
                      <a:pPr algn="ctr"/>
                      <a:r>
                        <a:rPr lang="en-US" sz="2700" dirty="0"/>
                        <a:t>$0.90</a:t>
                      </a:r>
                    </a:p>
                  </a:txBody>
                  <a:tcPr marL="137160" marR="137160" marT="68580" marB="68580"/>
                </a:tc>
                <a:extLst>
                  <a:ext uri="{0D108BD9-81ED-4DB2-BD59-A6C34878D82A}">
                    <a16:rowId xmlns:a16="http://schemas.microsoft.com/office/drawing/2014/main" val="3507692631"/>
                  </a:ext>
                </a:extLst>
              </a:tr>
              <a:tr h="556260">
                <a:tc>
                  <a:txBody>
                    <a:bodyPr/>
                    <a:lstStyle/>
                    <a:p>
                      <a:r>
                        <a:rPr lang="en-US" sz="2700" dirty="0"/>
                        <a:t>2021-22</a:t>
                      </a:r>
                    </a:p>
                  </a:txBody>
                  <a:tcPr marL="137160" marR="137160" marT="68580" marB="68580"/>
                </a:tc>
                <a:tc>
                  <a:txBody>
                    <a:bodyPr/>
                    <a:lstStyle/>
                    <a:p>
                      <a:pPr algn="ctr"/>
                      <a:r>
                        <a:rPr lang="en-US" sz="2700" dirty="0"/>
                        <a:t>$0.03</a:t>
                      </a:r>
                    </a:p>
                  </a:txBody>
                  <a:tcPr marL="137160" marR="137160" marT="68580" marB="68580"/>
                </a:tc>
                <a:tc>
                  <a:txBody>
                    <a:bodyPr/>
                    <a:lstStyle/>
                    <a:p>
                      <a:pPr algn="ctr"/>
                      <a:r>
                        <a:rPr lang="en-US" sz="2700" dirty="0"/>
                        <a:t>$1.06</a:t>
                      </a:r>
                    </a:p>
                  </a:txBody>
                  <a:tcPr marL="137160" marR="137160" marT="68580" marB="68580"/>
                </a:tc>
                <a:extLst>
                  <a:ext uri="{0D108BD9-81ED-4DB2-BD59-A6C34878D82A}">
                    <a16:rowId xmlns:a16="http://schemas.microsoft.com/office/drawing/2014/main" val="683175472"/>
                  </a:ext>
                </a:extLst>
              </a:tr>
            </a:tbl>
          </a:graphicData>
        </a:graphic>
      </p:graphicFrame>
      <p:sp>
        <p:nvSpPr>
          <p:cNvPr id="55" name="TextBox 54"/>
          <p:cNvSpPr txBox="1"/>
          <p:nvPr/>
        </p:nvSpPr>
        <p:spPr>
          <a:xfrm>
            <a:off x="2082372" y="9759679"/>
            <a:ext cx="13691028" cy="646331"/>
          </a:xfrm>
          <a:prstGeom prst="rect">
            <a:avLst/>
          </a:prstGeom>
          <a:noFill/>
        </p:spPr>
        <p:txBody>
          <a:bodyPr wrap="square" rtlCol="0">
            <a:spAutoFit/>
          </a:bodyPr>
          <a:lstStyle/>
          <a:p>
            <a:r>
              <a:rPr lang="en-US" i="1" dirty="0"/>
              <a:t>©2021 Texas Association of School Business Officials. All rights reserved. Do not duplicate or distribute without express permission.</a:t>
            </a:r>
          </a:p>
          <a:p>
            <a:endParaRPr lang="en-US" dirty="0"/>
          </a:p>
        </p:txBody>
      </p:sp>
    </p:spTree>
    <p:extLst>
      <p:ext uri="{BB962C8B-B14F-4D97-AF65-F5344CB8AC3E}">
        <p14:creationId xmlns:p14="http://schemas.microsoft.com/office/powerpoint/2010/main" val="13995609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62255" y="-114300"/>
            <a:ext cx="6208802" cy="10515600"/>
            <a:chOff x="0" y="0"/>
            <a:chExt cx="8278403" cy="14020800"/>
          </a:xfrm>
        </p:grpSpPr>
        <p:pic>
          <p:nvPicPr>
            <p:cNvPr id="3" name="Picture 3"/>
            <p:cNvPicPr>
              <a:picLocks noChangeAspect="1"/>
            </p:cNvPicPr>
            <p:nvPr/>
          </p:nvPicPr>
          <p:blipFill>
            <a:blip r:embed="rId3"/>
            <a:srcRect l="11752" r="41475" b="7731"/>
            <a:stretch>
              <a:fillRect/>
            </a:stretch>
          </p:blipFill>
          <p:spPr>
            <a:xfrm>
              <a:off x="0" y="4834467"/>
              <a:ext cx="8278403" cy="9186333"/>
            </a:xfrm>
            <a:prstGeom prst="rect">
              <a:avLst/>
            </a:prstGeom>
          </p:spPr>
        </p:pic>
        <p:pic>
          <p:nvPicPr>
            <p:cNvPr id="4" name="Picture 4"/>
            <p:cNvPicPr>
              <a:picLocks noChangeAspect="1"/>
            </p:cNvPicPr>
            <p:nvPr/>
          </p:nvPicPr>
          <p:blipFill>
            <a:blip r:embed="rId4"/>
            <a:srcRect t="5848" b="5848"/>
            <a:stretch>
              <a:fillRect/>
            </a:stretch>
          </p:blipFill>
          <p:spPr>
            <a:xfrm>
              <a:off x="0" y="0"/>
              <a:ext cx="8278403" cy="4593167"/>
            </a:xfrm>
            <a:prstGeom prst="rect">
              <a:avLst/>
            </a:prstGeom>
          </p:spPr>
        </p:pic>
      </p:grpSp>
      <p:sp>
        <p:nvSpPr>
          <p:cNvPr id="5" name="AutoShape 5"/>
          <p:cNvSpPr/>
          <p:nvPr/>
        </p:nvSpPr>
        <p:spPr>
          <a:xfrm>
            <a:off x="-914400" y="-285750"/>
            <a:ext cx="10591800" cy="10858500"/>
          </a:xfrm>
          <a:prstGeom prst="rect">
            <a:avLst/>
          </a:prstGeom>
          <a:solidFill>
            <a:srgbClr val="1B75BC"/>
          </a:solidFill>
        </p:spPr>
      </p:sp>
      <p:grpSp>
        <p:nvGrpSpPr>
          <p:cNvPr id="6" name="Group 6"/>
          <p:cNvGrpSpPr/>
          <p:nvPr/>
        </p:nvGrpSpPr>
        <p:grpSpPr>
          <a:xfrm>
            <a:off x="1028700" y="2805604"/>
            <a:ext cx="7576255" cy="4675792"/>
            <a:chOff x="0" y="0"/>
            <a:chExt cx="10101673" cy="6234389"/>
          </a:xfrm>
        </p:grpSpPr>
        <p:sp>
          <p:nvSpPr>
            <p:cNvPr id="7" name="TextBox 7"/>
            <p:cNvSpPr txBox="1"/>
            <p:nvPr/>
          </p:nvSpPr>
          <p:spPr>
            <a:xfrm>
              <a:off x="0" y="-28575"/>
              <a:ext cx="10101673" cy="1467908"/>
            </a:xfrm>
            <a:prstGeom prst="rect">
              <a:avLst/>
            </a:prstGeom>
          </p:spPr>
          <p:txBody>
            <a:bodyPr lIns="0" tIns="0" rIns="0" bIns="0" rtlCol="0" anchor="t">
              <a:spAutoFit/>
            </a:bodyPr>
            <a:lstStyle/>
            <a:p>
              <a:pPr>
                <a:lnSpc>
                  <a:spcPts val="8520"/>
                </a:lnSpc>
              </a:pPr>
              <a:r>
                <a:rPr lang="en-US" sz="7100" dirty="0">
                  <a:solidFill>
                    <a:srgbClr val="EFF3F4"/>
                  </a:solidFill>
                  <a:latin typeface="Ringside 2" panose="020B0604020202020204" charset="0"/>
                  <a:cs typeface="Ringside 2" panose="020B0604020202020204" charset="0"/>
                </a:rPr>
                <a:t>ESSER</a:t>
              </a:r>
            </a:p>
          </p:txBody>
        </p:sp>
        <p:sp>
          <p:nvSpPr>
            <p:cNvPr id="8" name="TextBox 8"/>
            <p:cNvSpPr txBox="1"/>
            <p:nvPr/>
          </p:nvSpPr>
          <p:spPr>
            <a:xfrm>
              <a:off x="0" y="1965597"/>
              <a:ext cx="9492077" cy="657225"/>
            </a:xfrm>
            <a:prstGeom prst="rect">
              <a:avLst/>
            </a:prstGeom>
          </p:spPr>
          <p:txBody>
            <a:bodyPr lIns="0" tIns="0" rIns="0" bIns="0" rtlCol="0" anchor="t">
              <a:spAutoFit/>
            </a:bodyPr>
            <a:lstStyle/>
            <a:p>
              <a:pPr>
                <a:lnSpc>
                  <a:spcPts val="3840"/>
                </a:lnSpc>
              </a:pPr>
              <a:endParaRPr dirty="0"/>
            </a:p>
          </p:txBody>
        </p:sp>
        <p:sp>
          <p:nvSpPr>
            <p:cNvPr id="9" name="TextBox 9"/>
            <p:cNvSpPr txBox="1"/>
            <p:nvPr/>
          </p:nvSpPr>
          <p:spPr>
            <a:xfrm>
              <a:off x="0" y="4555872"/>
              <a:ext cx="9492077" cy="1678517"/>
            </a:xfrm>
            <a:prstGeom prst="rect">
              <a:avLst/>
            </a:prstGeom>
          </p:spPr>
          <p:txBody>
            <a:bodyPr lIns="0" tIns="0" rIns="0" bIns="0" rtlCol="0" anchor="t">
              <a:spAutoFit/>
            </a:bodyPr>
            <a:lstStyle/>
            <a:p>
              <a:pPr>
                <a:lnSpc>
                  <a:spcPts val="5249"/>
                </a:lnSpc>
              </a:pPr>
              <a:r>
                <a:rPr lang="en-US" sz="3499" spc="69" dirty="0">
                  <a:solidFill>
                    <a:srgbClr val="EFF3F4"/>
                  </a:solidFill>
                  <a:latin typeface="Poppins Light"/>
                </a:rPr>
                <a:t>Elementary and Secondary School Emergency Relief Fund</a:t>
              </a:r>
            </a:p>
          </p:txBody>
        </p:sp>
        <p:sp>
          <p:nvSpPr>
            <p:cNvPr id="10" name="AutoShape 10"/>
            <p:cNvSpPr/>
            <p:nvPr/>
          </p:nvSpPr>
          <p:spPr>
            <a:xfrm>
              <a:off x="0" y="3534833"/>
              <a:ext cx="1524000" cy="152400"/>
            </a:xfrm>
            <a:prstGeom prst="rect">
              <a:avLst/>
            </a:prstGeom>
            <a:solidFill>
              <a:srgbClr val="EFF3F4"/>
            </a:solidFill>
          </p:spPr>
        </p:sp>
      </p:grpSp>
      <p:sp>
        <p:nvSpPr>
          <p:cNvPr id="11" name="AutoShape 11"/>
          <p:cNvSpPr/>
          <p:nvPr/>
        </p:nvSpPr>
        <p:spPr>
          <a:xfrm>
            <a:off x="16293153" y="-1028700"/>
            <a:ext cx="1994847" cy="8942098"/>
          </a:xfrm>
          <a:prstGeom prst="rect">
            <a:avLst/>
          </a:prstGeom>
          <a:solidFill>
            <a:srgbClr val="1B75BC"/>
          </a:solidFill>
        </p:spPr>
      </p:sp>
      <p:pic>
        <p:nvPicPr>
          <p:cNvPr id="12" name="Picture 12"/>
          <p:cNvPicPr>
            <a:picLocks noChangeAspect="1"/>
          </p:cNvPicPr>
          <p:nvPr/>
        </p:nvPicPr>
        <p:blipFill>
          <a:blip r:embed="rId5"/>
          <a:srcRect/>
          <a:stretch>
            <a:fillRect/>
          </a:stretch>
        </p:blipFill>
        <p:spPr>
          <a:xfrm>
            <a:off x="16469772" y="8149460"/>
            <a:ext cx="1641609" cy="1909992"/>
          </a:xfrm>
          <a:prstGeom prst="rect">
            <a:avLst/>
          </a:prstGeom>
        </p:spPr>
      </p:pic>
    </p:spTree>
    <p:extLst>
      <p:ext uri="{BB962C8B-B14F-4D97-AF65-F5344CB8AC3E}">
        <p14:creationId xmlns:p14="http://schemas.microsoft.com/office/powerpoint/2010/main" val="31754310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6" y="876300"/>
            <a:ext cx="12222843" cy="1143000"/>
          </a:xfrm>
        </p:spPr>
        <p:txBody>
          <a:bodyPr>
            <a:normAutofit fontScale="90000"/>
          </a:bodyPr>
          <a:lstStyle/>
          <a:p>
            <a:r>
              <a:rPr lang="en-US" sz="6000" b="1" dirty="0" smtClean="0"/>
              <a:t>Comparing the Federal Funding Packages</a:t>
            </a:r>
            <a:endParaRPr lang="en-US" sz="60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52744618"/>
              </p:ext>
            </p:extLst>
          </p:nvPr>
        </p:nvGraphicFramePr>
        <p:xfrm>
          <a:off x="1219200" y="2968247"/>
          <a:ext cx="13663614" cy="5212080"/>
        </p:xfrm>
        <a:graphic>
          <a:graphicData uri="http://schemas.openxmlformats.org/drawingml/2006/table">
            <a:tbl>
              <a:tblPr firstRow="1" bandCol="1">
                <a:tableStyleId>{B301B821-A1FF-4177-AEE7-76D212191A09}</a:tableStyleId>
              </a:tblPr>
              <a:tblGrid>
                <a:gridCol w="3142760">
                  <a:extLst>
                    <a:ext uri="{9D8B030D-6E8A-4147-A177-3AD203B41FA5}">
                      <a16:colId xmlns:a16="http://schemas.microsoft.com/office/drawing/2014/main" val="2137066843"/>
                    </a:ext>
                  </a:extLst>
                </a:gridCol>
                <a:gridCol w="3429000">
                  <a:extLst>
                    <a:ext uri="{9D8B030D-6E8A-4147-A177-3AD203B41FA5}">
                      <a16:colId xmlns:a16="http://schemas.microsoft.com/office/drawing/2014/main" val="2796166118"/>
                    </a:ext>
                  </a:extLst>
                </a:gridCol>
                <a:gridCol w="3733800">
                  <a:extLst>
                    <a:ext uri="{9D8B030D-6E8A-4147-A177-3AD203B41FA5}">
                      <a16:colId xmlns:a16="http://schemas.microsoft.com/office/drawing/2014/main" val="2175987201"/>
                    </a:ext>
                  </a:extLst>
                </a:gridCol>
                <a:gridCol w="3358054">
                  <a:extLst>
                    <a:ext uri="{9D8B030D-6E8A-4147-A177-3AD203B41FA5}">
                      <a16:colId xmlns:a16="http://schemas.microsoft.com/office/drawing/2014/main" val="1820890487"/>
                    </a:ext>
                  </a:extLst>
                </a:gridCol>
              </a:tblGrid>
              <a:tr h="370840">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smtClean="0"/>
                        <a:t>ESSER I </a:t>
                      </a:r>
                    </a:p>
                    <a:p>
                      <a:pPr algn="ctr"/>
                      <a:r>
                        <a:rPr lang="en-US" sz="2400" dirty="0" smtClean="0"/>
                        <a:t>(March 2020)</a:t>
                      </a:r>
                      <a:endParaRPr lang="en-US" sz="32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smtClean="0"/>
                        <a:t>ESSER II </a:t>
                      </a:r>
                    </a:p>
                    <a:p>
                      <a:pPr algn="ctr"/>
                      <a:r>
                        <a:rPr lang="en-US" sz="2400" dirty="0" smtClean="0"/>
                        <a:t>(December 2020)</a:t>
                      </a:r>
                      <a:endParaRPr lang="en-US" sz="2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smtClean="0"/>
                        <a:t>ESSER III</a:t>
                      </a:r>
                    </a:p>
                    <a:p>
                      <a:pPr algn="ctr"/>
                      <a:r>
                        <a:rPr lang="en-US" sz="2400" dirty="0" smtClean="0"/>
                        <a:t>(March</a:t>
                      </a:r>
                      <a:r>
                        <a:rPr lang="en-US" sz="2400" baseline="0" dirty="0" smtClean="0"/>
                        <a:t> 2021)</a:t>
                      </a:r>
                      <a:endParaRPr lang="en-US" sz="2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8376668"/>
                  </a:ext>
                </a:extLst>
              </a:tr>
              <a:tr h="370840">
                <a:tc>
                  <a:txBody>
                    <a:bodyPr/>
                    <a:lstStyle/>
                    <a:p>
                      <a:r>
                        <a:rPr lang="en-US" sz="3200" dirty="0" smtClean="0"/>
                        <a:t>Total Funding (nationwide)</a:t>
                      </a:r>
                      <a:endParaRPr lang="en-US" sz="32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smtClean="0"/>
                        <a:t>$13.2 billion</a:t>
                      </a:r>
                      <a:endParaRPr lang="en-US" sz="40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smtClean="0"/>
                        <a:t>$54.3</a:t>
                      </a:r>
                      <a:r>
                        <a:rPr lang="en-US" sz="4000" baseline="0" dirty="0" smtClean="0"/>
                        <a:t> billion</a:t>
                      </a:r>
                      <a:endParaRPr lang="en-US" sz="40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smtClean="0"/>
                        <a:t>$122</a:t>
                      </a:r>
                      <a:r>
                        <a:rPr lang="en-US" sz="4000" baseline="0" dirty="0" smtClean="0"/>
                        <a:t> billion</a:t>
                      </a:r>
                      <a:endParaRPr lang="en-US" sz="40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3006705"/>
                  </a:ext>
                </a:extLst>
              </a:tr>
              <a:tr h="370840">
                <a:tc>
                  <a:txBody>
                    <a:bodyPr/>
                    <a:lstStyle/>
                    <a:p>
                      <a:r>
                        <a:rPr lang="en-US" sz="3200" dirty="0" smtClean="0"/>
                        <a:t>Total</a:t>
                      </a:r>
                      <a:r>
                        <a:rPr lang="en-US" sz="3200" baseline="0" dirty="0" smtClean="0"/>
                        <a:t> Allocation to Texas</a:t>
                      </a:r>
                      <a:endParaRPr lang="en-US" sz="32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smtClean="0"/>
                        <a:t>$1.29 billion</a:t>
                      </a:r>
                      <a:endParaRPr lang="en-US" sz="40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smtClean="0"/>
                        <a:t>$5.53 billion</a:t>
                      </a:r>
                      <a:endParaRPr lang="en-US" sz="40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smtClean="0"/>
                        <a:t>$12.4 billion</a:t>
                      </a:r>
                      <a:endParaRPr lang="en-US" sz="40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4677051"/>
                  </a:ext>
                </a:extLst>
              </a:tr>
              <a:tr h="370840">
                <a:tc>
                  <a:txBody>
                    <a:bodyPr/>
                    <a:lstStyle/>
                    <a:p>
                      <a:r>
                        <a:rPr lang="en-US" sz="3200" dirty="0" smtClean="0"/>
                        <a:t>Allowed for State reservation</a:t>
                      </a:r>
                      <a:endParaRPr lang="en-US" sz="32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smtClean="0"/>
                        <a:t>$130 million</a:t>
                      </a:r>
                      <a:endParaRPr lang="en-US" sz="40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smtClean="0"/>
                        <a:t>$553 million</a:t>
                      </a:r>
                      <a:endParaRPr lang="en-US" sz="40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smtClean="0"/>
                        <a:t>$1.24 billion</a:t>
                      </a:r>
                      <a:endParaRPr lang="en-US" sz="40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2685008"/>
                  </a:ext>
                </a:extLst>
              </a:tr>
              <a:tr h="370840">
                <a:tc>
                  <a:txBody>
                    <a:bodyPr/>
                    <a:lstStyle/>
                    <a:p>
                      <a:r>
                        <a:rPr lang="en-US" sz="3200" dirty="0" smtClean="0"/>
                        <a:t>Must be Allocated to LEAs</a:t>
                      </a:r>
                      <a:endParaRPr lang="en-US" sz="32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smtClean="0"/>
                        <a:t>$1.16 billion</a:t>
                      </a:r>
                      <a:endParaRPr lang="en-US" sz="40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smtClean="0"/>
                        <a:t>$4.98 billion</a:t>
                      </a:r>
                      <a:endParaRPr lang="en-US" sz="40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smtClean="0"/>
                        <a:t>$11.18 billion</a:t>
                      </a:r>
                      <a:endParaRPr lang="en-US" sz="40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8177131"/>
                  </a:ext>
                </a:extLst>
              </a:tr>
            </a:tbl>
          </a:graphicData>
        </a:graphic>
      </p:graphicFrame>
      <p:sp>
        <p:nvSpPr>
          <p:cNvPr id="3" name="TextBox 2"/>
          <p:cNvSpPr txBox="1"/>
          <p:nvPr/>
        </p:nvSpPr>
        <p:spPr>
          <a:xfrm>
            <a:off x="1219200" y="2383472"/>
            <a:ext cx="13663614" cy="584775"/>
          </a:xfrm>
          <a:prstGeom prst="rect">
            <a:avLst/>
          </a:prstGeom>
          <a:noFill/>
        </p:spPr>
        <p:txBody>
          <a:bodyPr wrap="square" rtlCol="0">
            <a:spAutoFit/>
          </a:bodyPr>
          <a:lstStyle/>
          <a:p>
            <a:r>
              <a:rPr lang="en-US" sz="3200" dirty="0" smtClean="0">
                <a:latin typeface="Calibri" panose="020F0502020204030204" pitchFamily="34" charset="0"/>
                <a:cs typeface="Calibri" panose="020F0502020204030204" pitchFamily="34" charset="0"/>
              </a:rPr>
              <a:t>                                          CARES Act                      CRRSA Act                     ARP Act</a:t>
            </a:r>
            <a:endParaRPr lang="en-US" sz="3200" dirty="0">
              <a:latin typeface="Calibri" panose="020F0502020204030204" pitchFamily="34" charset="0"/>
              <a:cs typeface="Calibri" panose="020F0502020204030204" pitchFamily="34" charset="0"/>
            </a:endParaRPr>
          </a:p>
        </p:txBody>
      </p:sp>
      <p:sp>
        <p:nvSpPr>
          <p:cNvPr id="5" name="TextBox 4"/>
          <p:cNvSpPr txBox="1"/>
          <p:nvPr/>
        </p:nvSpPr>
        <p:spPr>
          <a:xfrm>
            <a:off x="5029200" y="8204250"/>
            <a:ext cx="8153400" cy="523220"/>
          </a:xfrm>
          <a:prstGeom prst="rect">
            <a:avLst/>
          </a:prstGeom>
          <a:noFill/>
        </p:spPr>
        <p:txBody>
          <a:bodyPr wrap="square" rtlCol="0">
            <a:spAutoFit/>
          </a:bodyPr>
          <a:lstStyle/>
          <a:p>
            <a:r>
              <a:rPr lang="en-US" sz="2800" i="1" dirty="0" smtClean="0"/>
              <a:t>(supplanted)            (partially supplanted)</a:t>
            </a:r>
            <a:endParaRPr lang="en-US" sz="2800" i="1" dirty="0"/>
          </a:p>
        </p:txBody>
      </p:sp>
    </p:spTree>
    <p:extLst>
      <p:ext uri="{BB962C8B-B14F-4D97-AF65-F5344CB8AC3E}">
        <p14:creationId xmlns:p14="http://schemas.microsoft.com/office/powerpoint/2010/main" val="211031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6" y="876300"/>
            <a:ext cx="12222843" cy="1143000"/>
          </a:xfrm>
        </p:spPr>
        <p:txBody>
          <a:bodyPr>
            <a:normAutofit fontScale="90000"/>
          </a:bodyPr>
          <a:lstStyle/>
          <a:p>
            <a:r>
              <a:rPr lang="en-US" sz="6000" b="1" dirty="0" smtClean="0"/>
              <a:t>Comparing the Federal Funding Packages</a:t>
            </a:r>
            <a:endParaRPr lang="en-US" sz="60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94784685"/>
              </p:ext>
            </p:extLst>
          </p:nvPr>
        </p:nvGraphicFramePr>
        <p:xfrm>
          <a:off x="1219200" y="2968247"/>
          <a:ext cx="13663614" cy="3931920"/>
        </p:xfrm>
        <a:graphic>
          <a:graphicData uri="http://schemas.openxmlformats.org/drawingml/2006/table">
            <a:tbl>
              <a:tblPr firstRow="1" bandCol="1">
                <a:tableStyleId>{B301B821-A1FF-4177-AEE7-76D212191A09}</a:tableStyleId>
              </a:tblPr>
              <a:tblGrid>
                <a:gridCol w="3142760">
                  <a:extLst>
                    <a:ext uri="{9D8B030D-6E8A-4147-A177-3AD203B41FA5}">
                      <a16:colId xmlns:a16="http://schemas.microsoft.com/office/drawing/2014/main" val="2137066843"/>
                    </a:ext>
                  </a:extLst>
                </a:gridCol>
                <a:gridCol w="3429000">
                  <a:extLst>
                    <a:ext uri="{9D8B030D-6E8A-4147-A177-3AD203B41FA5}">
                      <a16:colId xmlns:a16="http://schemas.microsoft.com/office/drawing/2014/main" val="2796166118"/>
                    </a:ext>
                  </a:extLst>
                </a:gridCol>
                <a:gridCol w="3733800">
                  <a:extLst>
                    <a:ext uri="{9D8B030D-6E8A-4147-A177-3AD203B41FA5}">
                      <a16:colId xmlns:a16="http://schemas.microsoft.com/office/drawing/2014/main" val="2175987201"/>
                    </a:ext>
                  </a:extLst>
                </a:gridCol>
                <a:gridCol w="3358054">
                  <a:extLst>
                    <a:ext uri="{9D8B030D-6E8A-4147-A177-3AD203B41FA5}">
                      <a16:colId xmlns:a16="http://schemas.microsoft.com/office/drawing/2014/main" val="1820890487"/>
                    </a:ext>
                  </a:extLst>
                </a:gridCol>
              </a:tblGrid>
              <a:tr h="370840">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smtClean="0"/>
                        <a:t>ESSER I </a:t>
                      </a:r>
                    </a:p>
                    <a:p>
                      <a:pPr algn="ctr"/>
                      <a:r>
                        <a:rPr lang="en-US" sz="2400" dirty="0" smtClean="0"/>
                        <a:t>(March 2020)</a:t>
                      </a:r>
                      <a:endParaRPr lang="en-US" sz="32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smtClean="0"/>
                        <a:t>ESSER II </a:t>
                      </a:r>
                    </a:p>
                    <a:p>
                      <a:pPr algn="ctr"/>
                      <a:r>
                        <a:rPr lang="en-US" sz="2400" dirty="0" smtClean="0"/>
                        <a:t>(December 2020)</a:t>
                      </a:r>
                      <a:endParaRPr lang="en-US" sz="2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smtClean="0"/>
                        <a:t>ESSER III</a:t>
                      </a:r>
                    </a:p>
                    <a:p>
                      <a:pPr algn="ctr"/>
                      <a:r>
                        <a:rPr lang="en-US" sz="2400" dirty="0" smtClean="0"/>
                        <a:t>(March</a:t>
                      </a:r>
                      <a:r>
                        <a:rPr lang="en-US" sz="2400" baseline="0" dirty="0" smtClean="0"/>
                        <a:t> 2021)</a:t>
                      </a:r>
                      <a:endParaRPr lang="en-US" sz="2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8376668"/>
                  </a:ext>
                </a:extLst>
              </a:tr>
              <a:tr h="370840">
                <a:tc>
                  <a:txBody>
                    <a:bodyPr/>
                    <a:lstStyle/>
                    <a:p>
                      <a:r>
                        <a:rPr lang="en-US" sz="3600" dirty="0" smtClean="0">
                          <a:latin typeface="+mn-lt"/>
                          <a:cs typeface="+mn-cs"/>
                        </a:rPr>
                        <a:t>Funds</a:t>
                      </a:r>
                      <a:r>
                        <a:rPr lang="en-US" sz="3600" baseline="0" dirty="0" smtClean="0">
                          <a:latin typeface="+mn-lt"/>
                          <a:cs typeface="+mn-cs"/>
                        </a:rPr>
                        <a:t> to schools?</a:t>
                      </a:r>
                      <a:endParaRPr lang="en-US" sz="36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i="1" dirty="0" smtClean="0"/>
                        <a:t>supplanted</a:t>
                      </a:r>
                      <a:endParaRPr lang="en-US" sz="4000" i="1"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i="1" dirty="0" smtClean="0"/>
                        <a:t>partially supplanted</a:t>
                      </a:r>
                      <a:endParaRPr lang="en-US" sz="4000" i="1"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i="1" dirty="0" smtClean="0"/>
                        <a:t>$ to schools</a:t>
                      </a:r>
                      <a:endParaRPr lang="en-US" sz="4000" i="1"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3006705"/>
                  </a:ext>
                </a:extLst>
              </a:tr>
              <a:tr h="370840">
                <a:tc>
                  <a:txBody>
                    <a:bodyPr/>
                    <a:lstStyle/>
                    <a:p>
                      <a:r>
                        <a:rPr lang="en-US" sz="4000" dirty="0" smtClean="0"/>
                        <a:t>TRS treatment</a:t>
                      </a:r>
                      <a:endParaRPr lang="en-US" sz="40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i="1" baseline="0" dirty="0" smtClean="0"/>
                        <a:t>like state funds</a:t>
                      </a:r>
                      <a:endParaRPr lang="en-US" sz="4000" i="1"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i="1" dirty="0" smtClean="0"/>
                        <a:t>combination: </a:t>
                      </a:r>
                      <a:r>
                        <a:rPr lang="en-US" sz="3200" i="1" dirty="0" smtClean="0"/>
                        <a:t>(depends how much was supplanted)</a:t>
                      </a:r>
                      <a:endParaRPr lang="en-US" sz="3200" i="1"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i="1" dirty="0" smtClean="0"/>
                        <a:t>like local funds</a:t>
                      </a:r>
                      <a:endParaRPr lang="en-US" sz="4000" i="1"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4677051"/>
                  </a:ext>
                </a:extLst>
              </a:tr>
            </a:tbl>
          </a:graphicData>
        </a:graphic>
      </p:graphicFrame>
      <p:sp>
        <p:nvSpPr>
          <p:cNvPr id="3" name="TextBox 2"/>
          <p:cNvSpPr txBox="1"/>
          <p:nvPr/>
        </p:nvSpPr>
        <p:spPr>
          <a:xfrm>
            <a:off x="1219200" y="2383472"/>
            <a:ext cx="13663614" cy="584775"/>
          </a:xfrm>
          <a:prstGeom prst="rect">
            <a:avLst/>
          </a:prstGeom>
          <a:noFill/>
        </p:spPr>
        <p:txBody>
          <a:bodyPr wrap="square" rtlCol="0">
            <a:spAutoFit/>
          </a:bodyPr>
          <a:lstStyle/>
          <a:p>
            <a:r>
              <a:rPr lang="en-US" sz="3200" dirty="0" smtClean="0">
                <a:latin typeface="Calibri" panose="020F0502020204030204" pitchFamily="34" charset="0"/>
                <a:cs typeface="Calibri" panose="020F0502020204030204" pitchFamily="34" charset="0"/>
              </a:rPr>
              <a:t>                                          CARES Act                      CRRSA Act                     ARP Act</a:t>
            </a:r>
            <a:endParaRPr lang="en-US" sz="3200" dirty="0">
              <a:latin typeface="Calibri" panose="020F0502020204030204" pitchFamily="34" charset="0"/>
              <a:cs typeface="Calibri" panose="020F0502020204030204" pitchFamily="34" charset="0"/>
            </a:endParaRPr>
          </a:p>
        </p:txBody>
      </p:sp>
      <p:sp>
        <p:nvSpPr>
          <p:cNvPr id="6" name="TextBox 5"/>
          <p:cNvSpPr txBox="1"/>
          <p:nvPr/>
        </p:nvSpPr>
        <p:spPr>
          <a:xfrm>
            <a:off x="2667000" y="6900167"/>
            <a:ext cx="13487400" cy="2259875"/>
          </a:xfrm>
          <a:prstGeom prst="upArrowCallout">
            <a:avLst>
              <a:gd name="adj1" fmla="val 25000"/>
              <a:gd name="adj2" fmla="val 25000"/>
              <a:gd name="adj3" fmla="val 25000"/>
              <a:gd name="adj4" fmla="val 64977"/>
            </a:avLst>
          </a:prstGeom>
          <a:solidFill>
            <a:schemeClr val="accent1">
              <a:lumMod val="20000"/>
              <a:lumOff val="80000"/>
            </a:schemeClr>
          </a:solidFill>
          <a:ln>
            <a:solidFill>
              <a:schemeClr val="tx2">
                <a:lumMod val="60000"/>
                <a:lumOff val="40000"/>
              </a:schemeClr>
            </a:solidFill>
          </a:ln>
        </p:spPr>
        <p:txBody>
          <a:bodyPr wrap="square" rtlCol="0">
            <a:spAutoFit/>
          </a:bodyPr>
          <a:lstStyle/>
          <a:p>
            <a:pPr lvl="0"/>
            <a:r>
              <a:rPr lang="en-US" sz="3600" dirty="0"/>
              <a:t>Use a comparison of Near Final runs with ADA hold harmless counts to final ESSER adjusted to see how much was supplanted in your district.</a:t>
            </a:r>
          </a:p>
          <a:p>
            <a:endParaRPr lang="en-US" dirty="0"/>
          </a:p>
        </p:txBody>
      </p:sp>
    </p:spTree>
    <p:extLst>
      <p:ext uri="{BB962C8B-B14F-4D97-AF65-F5344CB8AC3E}">
        <p14:creationId xmlns:p14="http://schemas.microsoft.com/office/powerpoint/2010/main" val="13295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Strategy requires </a:t>
            </a:r>
            <a:r>
              <a:rPr lang="en-US" dirty="0" smtClean="0"/>
              <a:t>stability</a:t>
            </a:r>
            <a:endParaRPr lang="en-US" dirty="0"/>
          </a:p>
        </p:txBody>
      </p:sp>
      <p:sp>
        <p:nvSpPr>
          <p:cNvPr id="3" name="Content Placeholder 2"/>
          <p:cNvSpPr>
            <a:spLocks noGrp="1"/>
          </p:cNvSpPr>
          <p:nvPr>
            <p:ph idx="1"/>
          </p:nvPr>
        </p:nvSpPr>
        <p:spPr>
          <a:xfrm>
            <a:off x="1493157" y="2552700"/>
            <a:ext cx="13525500" cy="5562600"/>
          </a:xfrm>
        </p:spPr>
        <p:txBody>
          <a:bodyPr>
            <a:normAutofit/>
          </a:bodyPr>
          <a:lstStyle/>
          <a:p>
            <a:pPr>
              <a:spcAft>
                <a:spcPts val="1200"/>
              </a:spcAft>
            </a:pPr>
            <a:r>
              <a:rPr lang="en-US" sz="4800" dirty="0" smtClean="0"/>
              <a:t>Before </a:t>
            </a:r>
            <a:r>
              <a:rPr lang="en-US" sz="4800" dirty="0"/>
              <a:t>spending ESSER 2 and 3…</a:t>
            </a:r>
          </a:p>
          <a:p>
            <a:pPr marL="1027113" lvl="1" indent="-625475">
              <a:spcAft>
                <a:spcPts val="1200"/>
              </a:spcAft>
              <a:buFont typeface="Courier New" panose="02070309020205020404" pitchFamily="49" charset="0"/>
              <a:buChar char="o"/>
            </a:pPr>
            <a:r>
              <a:rPr lang="en-US" sz="4000" dirty="0"/>
              <a:t>How much will you need to cover losses in 2020-2021?</a:t>
            </a:r>
          </a:p>
          <a:p>
            <a:pPr marL="1027113" lvl="1" indent="-625475">
              <a:spcAft>
                <a:spcPts val="1200"/>
              </a:spcAft>
              <a:buFont typeface="Courier New" panose="02070309020205020404" pitchFamily="49" charset="0"/>
              <a:buChar char="o"/>
            </a:pPr>
            <a:r>
              <a:rPr lang="en-US" sz="4000" dirty="0"/>
              <a:t>Will you need to cover continued losses in 2021-2022 given ADA declines, other issues?</a:t>
            </a:r>
          </a:p>
          <a:p>
            <a:pPr marL="1027113" lvl="1" indent="-625475">
              <a:spcAft>
                <a:spcPts val="1200"/>
              </a:spcAft>
              <a:buFont typeface="Courier New" panose="02070309020205020404" pitchFamily="49" charset="0"/>
              <a:buChar char="o"/>
            </a:pPr>
            <a:r>
              <a:rPr lang="en-US" sz="4000" dirty="0"/>
              <a:t>Have you considered </a:t>
            </a:r>
            <a:r>
              <a:rPr lang="en-US" sz="4000" u="sng" dirty="0"/>
              <a:t>long term financial sustainability</a:t>
            </a:r>
            <a:r>
              <a:rPr lang="en-US" sz="4000" dirty="0"/>
              <a:t>?</a:t>
            </a:r>
          </a:p>
          <a:p>
            <a:endParaRPr lang="en-US" dirty="0"/>
          </a:p>
        </p:txBody>
      </p:sp>
    </p:spTree>
    <p:extLst>
      <p:ext uri="{BB962C8B-B14F-4D97-AF65-F5344CB8AC3E}">
        <p14:creationId xmlns:p14="http://schemas.microsoft.com/office/powerpoint/2010/main" val="19357729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smtClean="0"/>
              <a:t>Sustainability</a:t>
            </a:r>
            <a:endParaRPr lang="en-US" sz="6600" dirty="0"/>
          </a:p>
        </p:txBody>
      </p:sp>
      <p:graphicFrame>
        <p:nvGraphicFramePr>
          <p:cNvPr id="4" name="Table 7">
            <a:extLst>
              <a:ext uri="{FF2B5EF4-FFF2-40B4-BE49-F238E27FC236}">
                <a16:creationId xmlns:a16="http://schemas.microsoft.com/office/drawing/2014/main" id="{365D48CB-09A3-4C26-8492-4D617F8287E2}"/>
              </a:ext>
            </a:extLst>
          </p:cNvPr>
          <p:cNvGraphicFramePr>
            <a:graphicFrameLocks/>
          </p:cNvGraphicFramePr>
          <p:nvPr>
            <p:extLst>
              <p:ext uri="{D42A27DB-BD31-4B8C-83A1-F6EECF244321}">
                <p14:modId xmlns:p14="http://schemas.microsoft.com/office/powerpoint/2010/main" val="2257401957"/>
              </p:ext>
            </p:extLst>
          </p:nvPr>
        </p:nvGraphicFramePr>
        <p:xfrm>
          <a:off x="1493157" y="2705100"/>
          <a:ext cx="14051644" cy="4846320"/>
        </p:xfrm>
        <a:graphic>
          <a:graphicData uri="http://schemas.openxmlformats.org/drawingml/2006/table">
            <a:tbl>
              <a:tblPr firstRow="1" bandRow="1">
                <a:tableStyleId>{5C22544A-7EE6-4342-B048-85BDC9FD1C3A}</a:tableStyleId>
              </a:tblPr>
              <a:tblGrid>
                <a:gridCol w="5558224">
                  <a:extLst>
                    <a:ext uri="{9D8B030D-6E8A-4147-A177-3AD203B41FA5}">
                      <a16:colId xmlns:a16="http://schemas.microsoft.com/office/drawing/2014/main" val="4161876078"/>
                    </a:ext>
                  </a:extLst>
                </a:gridCol>
                <a:gridCol w="4287941">
                  <a:extLst>
                    <a:ext uri="{9D8B030D-6E8A-4147-A177-3AD203B41FA5}">
                      <a16:colId xmlns:a16="http://schemas.microsoft.com/office/drawing/2014/main" val="2109803896"/>
                    </a:ext>
                  </a:extLst>
                </a:gridCol>
                <a:gridCol w="4205479">
                  <a:extLst>
                    <a:ext uri="{9D8B030D-6E8A-4147-A177-3AD203B41FA5}">
                      <a16:colId xmlns:a16="http://schemas.microsoft.com/office/drawing/2014/main" val="2335324038"/>
                    </a:ext>
                  </a:extLst>
                </a:gridCol>
              </a:tblGrid>
              <a:tr h="0">
                <a:tc>
                  <a:txBody>
                    <a:bodyPr/>
                    <a:lstStyle/>
                    <a:p>
                      <a:pPr algn="ctr"/>
                      <a:endParaRPr lang="en-US" sz="3600" dirty="0"/>
                    </a:p>
                  </a:txBody>
                  <a:tcPr anchor="ctr"/>
                </a:tc>
                <a:tc>
                  <a:txBody>
                    <a:bodyPr/>
                    <a:lstStyle/>
                    <a:p>
                      <a:pPr algn="ctr"/>
                      <a:r>
                        <a:rPr lang="en-US" sz="3600" dirty="0"/>
                        <a:t>End of Availability (Including Carryover)</a:t>
                      </a:r>
                    </a:p>
                  </a:txBody>
                  <a:tcPr anchor="ctr"/>
                </a:tc>
                <a:tc>
                  <a:txBody>
                    <a:bodyPr/>
                    <a:lstStyle/>
                    <a:p>
                      <a:pPr algn="ctr"/>
                      <a:r>
                        <a:rPr lang="en-US" sz="3600" dirty="0"/>
                        <a:t>Statewide Amount</a:t>
                      </a:r>
                    </a:p>
                  </a:txBody>
                  <a:tcPr anchor="ctr"/>
                </a:tc>
                <a:extLst>
                  <a:ext uri="{0D108BD9-81ED-4DB2-BD59-A6C34878D82A}">
                    <a16:rowId xmlns:a16="http://schemas.microsoft.com/office/drawing/2014/main" val="2701307096"/>
                  </a:ext>
                </a:extLst>
              </a:tr>
              <a:tr h="914400">
                <a:tc>
                  <a:txBody>
                    <a:bodyPr/>
                    <a:lstStyle/>
                    <a:p>
                      <a:pPr algn="ctr"/>
                      <a:r>
                        <a:rPr lang="en-US" sz="3600" dirty="0"/>
                        <a:t>ESSER 1</a:t>
                      </a:r>
                    </a:p>
                  </a:txBody>
                  <a:tcPr anchor="ctr"/>
                </a:tc>
                <a:tc>
                  <a:txBody>
                    <a:bodyPr/>
                    <a:lstStyle/>
                    <a:p>
                      <a:pPr algn="ctr"/>
                      <a:r>
                        <a:rPr lang="en-US" sz="3600" dirty="0"/>
                        <a:t>September 30, 2022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t>$</a:t>
                      </a:r>
                      <a:r>
                        <a:rPr lang="en-US" sz="3600" dirty="0" smtClean="0"/>
                        <a:t>1.16  </a:t>
                      </a:r>
                      <a:r>
                        <a:rPr lang="en-US" sz="3600" dirty="0"/>
                        <a:t>billion</a:t>
                      </a:r>
                    </a:p>
                  </a:txBody>
                  <a:tcPr anchor="ctr"/>
                </a:tc>
                <a:extLst>
                  <a:ext uri="{0D108BD9-81ED-4DB2-BD59-A6C34878D82A}">
                    <a16:rowId xmlns:a16="http://schemas.microsoft.com/office/drawing/2014/main" val="1946861586"/>
                  </a:ext>
                </a:extLst>
              </a:tr>
              <a:tr h="914400">
                <a:tc>
                  <a:txBody>
                    <a:bodyPr/>
                    <a:lstStyle/>
                    <a:p>
                      <a:pPr algn="ctr"/>
                      <a:r>
                        <a:rPr lang="en-US" sz="3600" dirty="0"/>
                        <a:t>ESSER 2</a:t>
                      </a:r>
                    </a:p>
                  </a:txBody>
                  <a:tcPr anchor="ctr"/>
                </a:tc>
                <a:tc>
                  <a:txBody>
                    <a:bodyPr/>
                    <a:lstStyle/>
                    <a:p>
                      <a:pPr algn="ctr"/>
                      <a:r>
                        <a:rPr lang="en-US" sz="3600" dirty="0"/>
                        <a:t>September 30, 2023</a:t>
                      </a:r>
                    </a:p>
                  </a:txBody>
                  <a:tcPr anchor="ctr"/>
                </a:tc>
                <a:tc>
                  <a:txBody>
                    <a:bodyPr/>
                    <a:lstStyle/>
                    <a:p>
                      <a:pPr algn="ctr"/>
                      <a:r>
                        <a:rPr lang="en-US" sz="3600" dirty="0"/>
                        <a:t>$</a:t>
                      </a:r>
                      <a:r>
                        <a:rPr lang="en-US" sz="3600" dirty="0" smtClean="0"/>
                        <a:t>4.98 </a:t>
                      </a:r>
                      <a:r>
                        <a:rPr lang="en-US" sz="3600" dirty="0"/>
                        <a:t>billion</a:t>
                      </a:r>
                    </a:p>
                  </a:txBody>
                  <a:tcPr anchor="ctr"/>
                </a:tc>
                <a:extLst>
                  <a:ext uri="{0D108BD9-81ED-4DB2-BD59-A6C34878D82A}">
                    <a16:rowId xmlns:a16="http://schemas.microsoft.com/office/drawing/2014/main" val="3203329372"/>
                  </a:ext>
                </a:extLst>
              </a:tr>
              <a:tr h="914400">
                <a:tc>
                  <a:txBody>
                    <a:bodyPr/>
                    <a:lstStyle/>
                    <a:p>
                      <a:pPr algn="ctr"/>
                      <a:r>
                        <a:rPr lang="en-US" sz="3600" dirty="0"/>
                        <a:t>ESSER 3</a:t>
                      </a:r>
                    </a:p>
                  </a:txBody>
                  <a:tcPr anchor="ctr"/>
                </a:tc>
                <a:tc>
                  <a:txBody>
                    <a:bodyPr/>
                    <a:lstStyle/>
                    <a:p>
                      <a:pPr algn="ctr"/>
                      <a:r>
                        <a:rPr lang="en-US" sz="3600" dirty="0"/>
                        <a:t>September 30, 2024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t>$</a:t>
                      </a:r>
                      <a:r>
                        <a:rPr lang="en-US" sz="3600" dirty="0" smtClean="0"/>
                        <a:t>11.18 </a:t>
                      </a:r>
                      <a:r>
                        <a:rPr lang="en-US" sz="3600" dirty="0"/>
                        <a:t>billion</a:t>
                      </a:r>
                    </a:p>
                  </a:txBody>
                  <a:tcPr anchor="ctr"/>
                </a:tc>
                <a:extLst>
                  <a:ext uri="{0D108BD9-81ED-4DB2-BD59-A6C34878D82A}">
                    <a16:rowId xmlns:a16="http://schemas.microsoft.com/office/drawing/2014/main" val="2719540902"/>
                  </a:ext>
                </a:extLst>
              </a:tr>
              <a:tr h="914400">
                <a:tc>
                  <a:txBody>
                    <a:bodyPr/>
                    <a:lstStyle/>
                    <a:p>
                      <a:pPr algn="ctr"/>
                      <a:r>
                        <a:rPr lang="en-US" sz="3600" dirty="0"/>
                        <a:t>Formula Transition Grant</a:t>
                      </a:r>
                    </a:p>
                  </a:txBody>
                  <a:tcPr anchor="ctr"/>
                </a:tc>
                <a:tc>
                  <a:txBody>
                    <a:bodyPr/>
                    <a:lstStyle/>
                    <a:p>
                      <a:pPr algn="ctr"/>
                      <a:r>
                        <a:rPr lang="en-US" sz="3600" dirty="0"/>
                        <a:t>September 1, 2024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t>$400 million</a:t>
                      </a:r>
                    </a:p>
                  </a:txBody>
                  <a:tcPr anchor="ctr"/>
                </a:tc>
                <a:extLst>
                  <a:ext uri="{0D108BD9-81ED-4DB2-BD59-A6C34878D82A}">
                    <a16:rowId xmlns:a16="http://schemas.microsoft.com/office/drawing/2014/main" val="3103348318"/>
                  </a:ext>
                </a:extLst>
              </a:tr>
            </a:tbl>
          </a:graphicData>
        </a:graphic>
      </p:graphicFrame>
    </p:spTree>
    <p:extLst>
      <p:ext uri="{BB962C8B-B14F-4D97-AF65-F5344CB8AC3E}">
        <p14:creationId xmlns:p14="http://schemas.microsoft.com/office/powerpoint/2010/main" val="9323355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62255" y="-114300"/>
            <a:ext cx="6208802" cy="10515600"/>
            <a:chOff x="0" y="0"/>
            <a:chExt cx="8278403" cy="14020800"/>
          </a:xfrm>
        </p:grpSpPr>
        <p:pic>
          <p:nvPicPr>
            <p:cNvPr id="3" name="Picture 3"/>
            <p:cNvPicPr>
              <a:picLocks noChangeAspect="1"/>
            </p:cNvPicPr>
            <p:nvPr/>
          </p:nvPicPr>
          <p:blipFill>
            <a:blip r:embed="rId3"/>
            <a:srcRect l="11752" r="41475" b="7731"/>
            <a:stretch>
              <a:fillRect/>
            </a:stretch>
          </p:blipFill>
          <p:spPr>
            <a:xfrm>
              <a:off x="0" y="4834467"/>
              <a:ext cx="8278403" cy="9186333"/>
            </a:xfrm>
            <a:prstGeom prst="rect">
              <a:avLst/>
            </a:prstGeom>
          </p:spPr>
        </p:pic>
        <p:pic>
          <p:nvPicPr>
            <p:cNvPr id="4" name="Picture 4"/>
            <p:cNvPicPr>
              <a:picLocks noChangeAspect="1"/>
            </p:cNvPicPr>
            <p:nvPr/>
          </p:nvPicPr>
          <p:blipFill>
            <a:blip r:embed="rId4"/>
            <a:srcRect t="5848" b="5848"/>
            <a:stretch>
              <a:fillRect/>
            </a:stretch>
          </p:blipFill>
          <p:spPr>
            <a:xfrm>
              <a:off x="0" y="0"/>
              <a:ext cx="8278403" cy="4593167"/>
            </a:xfrm>
            <a:prstGeom prst="rect">
              <a:avLst/>
            </a:prstGeom>
          </p:spPr>
        </p:pic>
      </p:grpSp>
      <p:sp>
        <p:nvSpPr>
          <p:cNvPr id="5" name="AutoShape 5"/>
          <p:cNvSpPr/>
          <p:nvPr/>
        </p:nvSpPr>
        <p:spPr>
          <a:xfrm>
            <a:off x="-914400" y="-285750"/>
            <a:ext cx="10591800" cy="10858500"/>
          </a:xfrm>
          <a:prstGeom prst="rect">
            <a:avLst/>
          </a:prstGeom>
          <a:solidFill>
            <a:srgbClr val="1B75BC"/>
          </a:solidFill>
        </p:spPr>
      </p:sp>
      <p:grpSp>
        <p:nvGrpSpPr>
          <p:cNvPr id="6" name="Group 6"/>
          <p:cNvGrpSpPr/>
          <p:nvPr/>
        </p:nvGrpSpPr>
        <p:grpSpPr>
          <a:xfrm>
            <a:off x="1028700" y="2293953"/>
            <a:ext cx="7576255" cy="5763701"/>
            <a:chOff x="0" y="-28575"/>
            <a:chExt cx="10101673" cy="7684933"/>
          </a:xfrm>
        </p:grpSpPr>
        <p:sp>
          <p:nvSpPr>
            <p:cNvPr id="7" name="TextBox 7"/>
            <p:cNvSpPr txBox="1"/>
            <p:nvPr/>
          </p:nvSpPr>
          <p:spPr>
            <a:xfrm>
              <a:off x="0" y="-28575"/>
              <a:ext cx="10101673" cy="1467908"/>
            </a:xfrm>
            <a:prstGeom prst="rect">
              <a:avLst/>
            </a:prstGeom>
          </p:spPr>
          <p:txBody>
            <a:bodyPr lIns="0" tIns="0" rIns="0" bIns="0" rtlCol="0" anchor="t">
              <a:spAutoFit/>
            </a:bodyPr>
            <a:lstStyle/>
            <a:p>
              <a:pPr>
                <a:lnSpc>
                  <a:spcPts val="8520"/>
                </a:lnSpc>
              </a:pPr>
              <a:r>
                <a:rPr lang="en-US" sz="7100" dirty="0">
                  <a:solidFill>
                    <a:srgbClr val="EFF3F4"/>
                  </a:solidFill>
                  <a:latin typeface="Ringside 2" panose="020B0604020202020204" charset="0"/>
                  <a:cs typeface="Ringside 2" panose="020B0604020202020204" charset="0"/>
                </a:rPr>
                <a:t>Questions?</a:t>
              </a:r>
            </a:p>
          </p:txBody>
        </p:sp>
        <p:sp>
          <p:nvSpPr>
            <p:cNvPr id="8" name="TextBox 8"/>
            <p:cNvSpPr txBox="1"/>
            <p:nvPr/>
          </p:nvSpPr>
          <p:spPr>
            <a:xfrm>
              <a:off x="0" y="1965597"/>
              <a:ext cx="9492077" cy="657225"/>
            </a:xfrm>
            <a:prstGeom prst="rect">
              <a:avLst/>
            </a:prstGeom>
          </p:spPr>
          <p:txBody>
            <a:bodyPr lIns="0" tIns="0" rIns="0" bIns="0" rtlCol="0" anchor="t">
              <a:spAutoFit/>
            </a:bodyPr>
            <a:lstStyle/>
            <a:p>
              <a:pPr>
                <a:lnSpc>
                  <a:spcPts val="3840"/>
                </a:lnSpc>
              </a:pPr>
              <a:endParaRPr dirty="0"/>
            </a:p>
          </p:txBody>
        </p:sp>
        <p:sp>
          <p:nvSpPr>
            <p:cNvPr id="9" name="TextBox 9"/>
            <p:cNvSpPr txBox="1"/>
            <p:nvPr/>
          </p:nvSpPr>
          <p:spPr>
            <a:xfrm>
              <a:off x="0" y="4527297"/>
              <a:ext cx="9492077" cy="3129061"/>
            </a:xfrm>
            <a:prstGeom prst="rect">
              <a:avLst/>
            </a:prstGeom>
          </p:spPr>
          <p:txBody>
            <a:bodyPr lIns="0" tIns="0" rIns="0" bIns="0" rtlCol="0" anchor="t">
              <a:spAutoFit/>
            </a:bodyPr>
            <a:lstStyle/>
            <a:p>
              <a:pPr>
                <a:lnSpc>
                  <a:spcPts val="6149"/>
                </a:lnSpc>
              </a:pPr>
              <a:r>
                <a:rPr lang="en-US" sz="4099" b="1" spc="81" dirty="0">
                  <a:solidFill>
                    <a:srgbClr val="EFF3F4"/>
                  </a:solidFill>
                  <a:latin typeface="Poppins Light"/>
                </a:rPr>
                <a:t>Christy Rome</a:t>
              </a:r>
            </a:p>
            <a:p>
              <a:pPr>
                <a:lnSpc>
                  <a:spcPts val="6149"/>
                </a:lnSpc>
              </a:pPr>
              <a:r>
                <a:rPr lang="en-US" sz="4099" b="1" spc="81" dirty="0">
                  <a:solidFill>
                    <a:srgbClr val="EFF3F4"/>
                  </a:solidFill>
                  <a:latin typeface="Poppins Light"/>
                </a:rPr>
                <a:t>512-732-9072</a:t>
              </a:r>
            </a:p>
            <a:p>
              <a:pPr>
                <a:lnSpc>
                  <a:spcPts val="6149"/>
                </a:lnSpc>
              </a:pPr>
              <a:r>
                <a:rPr lang="en-US" sz="4099" b="1" spc="81" dirty="0">
                  <a:solidFill>
                    <a:srgbClr val="EFF3F4"/>
                  </a:solidFill>
                  <a:latin typeface="Poppins Light"/>
                </a:rPr>
                <a:t>christy@txsc.org</a:t>
              </a:r>
            </a:p>
          </p:txBody>
        </p:sp>
        <p:sp>
          <p:nvSpPr>
            <p:cNvPr id="10" name="AutoShape 10"/>
            <p:cNvSpPr/>
            <p:nvPr/>
          </p:nvSpPr>
          <p:spPr>
            <a:xfrm>
              <a:off x="0" y="3534833"/>
              <a:ext cx="1524000" cy="152400"/>
            </a:xfrm>
            <a:prstGeom prst="rect">
              <a:avLst/>
            </a:prstGeom>
            <a:solidFill>
              <a:srgbClr val="EFF3F4"/>
            </a:solidFill>
          </p:spPr>
        </p:sp>
      </p:grpSp>
      <p:sp>
        <p:nvSpPr>
          <p:cNvPr id="11" name="AutoShape 11"/>
          <p:cNvSpPr/>
          <p:nvPr/>
        </p:nvSpPr>
        <p:spPr>
          <a:xfrm>
            <a:off x="16293153" y="-1028700"/>
            <a:ext cx="1994847" cy="8942098"/>
          </a:xfrm>
          <a:prstGeom prst="rect">
            <a:avLst/>
          </a:prstGeom>
          <a:solidFill>
            <a:srgbClr val="1B75BC"/>
          </a:solidFill>
        </p:spPr>
      </p:sp>
      <p:pic>
        <p:nvPicPr>
          <p:cNvPr id="12" name="Picture 12"/>
          <p:cNvPicPr>
            <a:picLocks noChangeAspect="1"/>
          </p:cNvPicPr>
          <p:nvPr/>
        </p:nvPicPr>
        <p:blipFill>
          <a:blip r:embed="rId5"/>
          <a:srcRect/>
          <a:stretch>
            <a:fillRect/>
          </a:stretch>
        </p:blipFill>
        <p:spPr>
          <a:xfrm>
            <a:off x="16469772" y="8149460"/>
            <a:ext cx="1641609" cy="1909992"/>
          </a:xfrm>
          <a:prstGeom prst="rect">
            <a:avLst/>
          </a:prstGeom>
        </p:spPr>
      </p:pic>
      <p:grpSp>
        <p:nvGrpSpPr>
          <p:cNvPr id="13" name="Group 13"/>
          <p:cNvGrpSpPr/>
          <p:nvPr/>
        </p:nvGrpSpPr>
        <p:grpSpPr>
          <a:xfrm>
            <a:off x="9862255" y="-114300"/>
            <a:ext cx="6208802" cy="10515600"/>
            <a:chOff x="0" y="0"/>
            <a:chExt cx="8278403" cy="14020800"/>
          </a:xfrm>
        </p:grpSpPr>
        <p:pic>
          <p:nvPicPr>
            <p:cNvPr id="14" name="Picture 14"/>
            <p:cNvPicPr>
              <a:picLocks noChangeAspect="1"/>
            </p:cNvPicPr>
            <p:nvPr/>
          </p:nvPicPr>
          <p:blipFill>
            <a:blip r:embed="rId6"/>
            <a:srcRect t="11687" b="14311"/>
            <a:stretch>
              <a:fillRect/>
            </a:stretch>
          </p:blipFill>
          <p:spPr>
            <a:xfrm>
              <a:off x="0" y="4834467"/>
              <a:ext cx="8278403" cy="9186333"/>
            </a:xfrm>
            <a:prstGeom prst="rect">
              <a:avLst/>
            </a:prstGeom>
          </p:spPr>
        </p:pic>
        <p:pic>
          <p:nvPicPr>
            <p:cNvPr id="15" name="Picture 15"/>
            <p:cNvPicPr>
              <a:picLocks noChangeAspect="1"/>
            </p:cNvPicPr>
            <p:nvPr/>
          </p:nvPicPr>
          <p:blipFill>
            <a:blip r:embed="rId7"/>
            <a:srcRect t="8309" b="8309"/>
            <a:stretch>
              <a:fillRect/>
            </a:stretch>
          </p:blipFill>
          <p:spPr>
            <a:xfrm>
              <a:off x="0" y="0"/>
              <a:ext cx="8278403" cy="4593167"/>
            </a:xfrm>
            <a:prstGeom prst="rect">
              <a:avLst/>
            </a:prstGeom>
          </p:spPr>
        </p:pic>
      </p:grpSp>
    </p:spTree>
    <p:extLst>
      <p:ext uri="{BB962C8B-B14F-4D97-AF65-F5344CB8AC3E}">
        <p14:creationId xmlns:p14="http://schemas.microsoft.com/office/powerpoint/2010/main" val="36593454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4126" y="476573"/>
            <a:ext cx="7772400" cy="1470025"/>
          </a:xfrm>
        </p:spPr>
        <p:txBody>
          <a:bodyPr/>
          <a:lstStyle/>
          <a:p>
            <a:r>
              <a:rPr lang="en-US" b="1" dirty="0" smtClean="0"/>
              <a:t>87</a:t>
            </a:r>
            <a:r>
              <a:rPr lang="en-US" b="1" baseline="30000" dirty="0" smtClean="0"/>
              <a:t>th</a:t>
            </a:r>
            <a:r>
              <a:rPr lang="en-US" b="1" dirty="0" smtClean="0"/>
              <a:t> Regular Session Recap</a:t>
            </a:r>
            <a:endParaRPr lang="en-US" b="1" dirty="0"/>
          </a:p>
        </p:txBody>
      </p:sp>
      <p:pic>
        <p:nvPicPr>
          <p:cNvPr id="5" name="Picture 4">
            <a:extLst>
              <a:ext uri="{FF2B5EF4-FFF2-40B4-BE49-F238E27FC236}">
                <a16:creationId xmlns:a16="http://schemas.microsoft.com/office/drawing/2014/main" id="{39900119-477B-402B-9C71-D2D62EEB76F3}"/>
              </a:ext>
            </a:extLst>
          </p:cNvPr>
          <p:cNvPicPr>
            <a:picLocks noChangeAspect="1"/>
          </p:cNvPicPr>
          <p:nvPr/>
        </p:nvPicPr>
        <p:blipFill rotWithShape="1">
          <a:blip r:embed="rId3"/>
          <a:srcRect t="-1" r="48134" b="4280"/>
          <a:stretch/>
        </p:blipFill>
        <p:spPr>
          <a:xfrm>
            <a:off x="11731243" y="1924373"/>
            <a:ext cx="3521016" cy="3657600"/>
          </a:xfrm>
          <a:prstGeom prst="rect">
            <a:avLst/>
          </a:prstGeom>
        </p:spPr>
      </p:pic>
      <p:pic>
        <p:nvPicPr>
          <p:cNvPr id="6" name="Picture 2" descr="A Quick and Easy Look at How the Legislature Works"/>
          <p:cNvPicPr>
            <a:picLocks noChangeAspect="1" noChangeArrowheads="1"/>
          </p:cNvPicPr>
          <p:nvPr/>
        </p:nvPicPr>
        <p:blipFill rotWithShape="1">
          <a:blip r:embed="rId4">
            <a:extLst>
              <a:ext uri="{28A0092B-C50C-407E-A947-70E740481C1C}">
                <a14:useLocalDpi xmlns:a14="http://schemas.microsoft.com/office/drawing/2010/main" val="0"/>
              </a:ext>
            </a:extLst>
          </a:blip>
          <a:srcRect l="14032" r="12402"/>
          <a:stretch/>
        </p:blipFill>
        <p:spPr bwMode="auto">
          <a:xfrm>
            <a:off x="8686800" y="5905332"/>
            <a:ext cx="6629400" cy="36577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dade phelan elected speak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316" t="1353" r="25294" b="1355"/>
          <a:stretch/>
        </p:blipFill>
        <p:spPr bwMode="auto">
          <a:xfrm>
            <a:off x="8686800" y="1943779"/>
            <a:ext cx="2819400" cy="36410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7576" b="9764"/>
          <a:stretch/>
        </p:blipFill>
        <p:spPr>
          <a:xfrm>
            <a:off x="1688659" y="5905332"/>
            <a:ext cx="6530926" cy="3586656"/>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b="17175"/>
          <a:stretch/>
        </p:blipFill>
        <p:spPr>
          <a:xfrm>
            <a:off x="1746121" y="2000405"/>
            <a:ext cx="6486379" cy="3581568"/>
          </a:xfrm>
          <a:prstGeom prst="rect">
            <a:avLst/>
          </a:prstGeom>
        </p:spPr>
      </p:pic>
    </p:spTree>
    <p:extLst>
      <p:ext uri="{BB962C8B-B14F-4D97-AF65-F5344CB8AC3E}">
        <p14:creationId xmlns:p14="http://schemas.microsoft.com/office/powerpoint/2010/main" val="9124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1+#ppt_w/2"/>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84849"/>
            <a:ext cx="15392400" cy="1143000"/>
          </a:xfrm>
        </p:spPr>
        <p:txBody>
          <a:bodyPr/>
          <a:lstStyle/>
          <a:p>
            <a:r>
              <a:rPr lang="en-US" dirty="0" smtClean="0"/>
              <a:t>Unfinished business</a:t>
            </a:r>
            <a:endParaRPr lang="en-US" dirty="0"/>
          </a:p>
        </p:txBody>
      </p:sp>
      <p:sp>
        <p:nvSpPr>
          <p:cNvPr id="3" name="Content Placeholder 2"/>
          <p:cNvSpPr>
            <a:spLocks noGrp="1"/>
          </p:cNvSpPr>
          <p:nvPr>
            <p:ph idx="1"/>
          </p:nvPr>
        </p:nvSpPr>
        <p:spPr>
          <a:xfrm>
            <a:off x="1447800" y="2902171"/>
            <a:ext cx="14630400" cy="5595454"/>
          </a:xfrm>
        </p:spPr>
        <p:txBody>
          <a:bodyPr>
            <a:normAutofit lnSpcReduction="10000"/>
          </a:bodyPr>
          <a:lstStyle/>
          <a:p>
            <a:pPr marL="0" indent="0">
              <a:buNone/>
            </a:pPr>
            <a:r>
              <a:rPr lang="en-US" dirty="0" smtClean="0"/>
              <a:t>Bills that did </a:t>
            </a:r>
            <a:r>
              <a:rPr lang="en-US" u="sng" dirty="0" smtClean="0"/>
              <a:t>NOT</a:t>
            </a:r>
            <a:r>
              <a:rPr lang="en-US" dirty="0" smtClean="0"/>
              <a:t> pass:</a:t>
            </a:r>
            <a:endParaRPr lang="en-US" sz="4400" dirty="0" smtClean="0"/>
          </a:p>
          <a:p>
            <a:r>
              <a:rPr lang="en-US" sz="4400" dirty="0" smtClean="0"/>
              <a:t>SB </a:t>
            </a:r>
            <a:r>
              <a:rPr lang="en-US" sz="4400" dirty="0" smtClean="0"/>
              <a:t>7 (Hughes) – Elections Integrity Reforms</a:t>
            </a:r>
          </a:p>
          <a:p>
            <a:r>
              <a:rPr lang="en-US" sz="4400" dirty="0" smtClean="0"/>
              <a:t>SB 10 (Bettencourt) </a:t>
            </a:r>
            <a:r>
              <a:rPr lang="en-US" sz="4400" dirty="0" smtClean="0"/>
              <a:t>–Taxpayer-Funded Lobbying Prohibition</a:t>
            </a:r>
            <a:endParaRPr lang="en-US" sz="4400" dirty="0" smtClean="0"/>
          </a:p>
          <a:p>
            <a:r>
              <a:rPr lang="en-US" sz="4400" dirty="0"/>
              <a:t>SB 29 (Perry) – Transgender </a:t>
            </a:r>
            <a:r>
              <a:rPr lang="en-US" sz="4400" dirty="0" smtClean="0"/>
              <a:t>Participation in UIL </a:t>
            </a:r>
          </a:p>
          <a:p>
            <a:pPr>
              <a:spcAft>
                <a:spcPts val="600"/>
              </a:spcAft>
            </a:pPr>
            <a:r>
              <a:rPr lang="en-US" sz="4400" dirty="0" smtClean="0"/>
              <a:t>HB </a:t>
            </a:r>
            <a:r>
              <a:rPr lang="en-US" sz="4400" dirty="0"/>
              <a:t>1468 (Bell, Keith) – Remote Instruction</a:t>
            </a:r>
          </a:p>
          <a:p>
            <a:pPr>
              <a:spcAft>
                <a:spcPts val="600"/>
              </a:spcAft>
            </a:pPr>
            <a:r>
              <a:rPr lang="en-US" sz="4400" dirty="0"/>
              <a:t>HB 3445 (Huberty) - Fund Balance </a:t>
            </a:r>
            <a:r>
              <a:rPr lang="en-US" sz="4400" dirty="0" smtClean="0"/>
              <a:t>Restrictions</a:t>
            </a:r>
          </a:p>
          <a:p>
            <a:pPr>
              <a:spcAft>
                <a:spcPts val="600"/>
              </a:spcAft>
            </a:pPr>
            <a:r>
              <a:rPr lang="en-US" sz="4400" dirty="0" smtClean="0"/>
              <a:t>HB </a:t>
            </a:r>
            <a:r>
              <a:rPr lang="en-US" sz="4400" dirty="0"/>
              <a:t>4242 (Meyer) – Reauthorization of Chapter </a:t>
            </a:r>
            <a:r>
              <a:rPr lang="en-US" sz="4400" dirty="0" smtClean="0"/>
              <a:t>313</a:t>
            </a:r>
            <a:endParaRPr lang="en-US" sz="4400" dirty="0"/>
          </a:p>
          <a:p>
            <a:endParaRPr lang="en-US" sz="4400" dirty="0" smtClean="0"/>
          </a:p>
        </p:txBody>
      </p:sp>
      <p:sp>
        <p:nvSpPr>
          <p:cNvPr id="4" name="Footer Placeholder 3"/>
          <p:cNvSpPr>
            <a:spLocks noGrp="1"/>
          </p:cNvSpPr>
          <p:nvPr>
            <p:ph type="ftr" sz="quarter" idx="4294967295"/>
          </p:nvPr>
        </p:nvSpPr>
        <p:spPr/>
        <p:txBody>
          <a:bodyPr/>
          <a:lstStyle/>
          <a:p>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0436"/>
          <a:stretch/>
        </p:blipFill>
        <p:spPr>
          <a:xfrm>
            <a:off x="12039600" y="-164288"/>
            <a:ext cx="5379715" cy="4184274"/>
          </a:xfrm>
          <a:prstGeom prst="rect">
            <a:avLst/>
          </a:prstGeom>
        </p:spPr>
      </p:pic>
    </p:spTree>
    <p:extLst>
      <p:ext uri="{BB962C8B-B14F-4D97-AF65-F5344CB8AC3E}">
        <p14:creationId xmlns:p14="http://schemas.microsoft.com/office/powerpoint/2010/main" val="26130195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600" y="190500"/>
            <a:ext cx="10863020" cy="769441"/>
          </a:xfrm>
          <a:prstGeom prst="rect">
            <a:avLst/>
          </a:prstGeom>
          <a:noFill/>
        </p:spPr>
        <p:txBody>
          <a:bodyPr wrap="square" rtlCol="0">
            <a:spAutoFit/>
          </a:bodyPr>
          <a:lstStyle/>
          <a:p>
            <a:pPr algn="r"/>
            <a:r>
              <a:rPr lang="en-US" sz="4400" b="1" dirty="0" smtClean="0"/>
              <a:t>Lt. Governor Dan Patrick’s 31 Priorities</a:t>
            </a:r>
            <a:endParaRPr lang="en-US" sz="4400" b="1" dirty="0"/>
          </a:p>
        </p:txBody>
      </p:sp>
      <p:sp>
        <p:nvSpPr>
          <p:cNvPr id="4" name="TextBox 3"/>
          <p:cNvSpPr txBox="1"/>
          <p:nvPr/>
        </p:nvSpPr>
        <p:spPr>
          <a:xfrm>
            <a:off x="457200" y="2095500"/>
            <a:ext cx="10591800" cy="7478970"/>
          </a:xfrm>
          <a:prstGeom prst="rect">
            <a:avLst/>
          </a:prstGeom>
          <a:noFill/>
        </p:spPr>
        <p:txBody>
          <a:bodyPr wrap="square" rtlCol="0">
            <a:spAutoFit/>
          </a:bodyPr>
          <a:lstStyle/>
          <a:p>
            <a:r>
              <a:rPr lang="en-US" sz="2400" dirty="0"/>
              <a:t>SB 1 – The State Budget</a:t>
            </a:r>
          </a:p>
          <a:p>
            <a:r>
              <a:rPr lang="en-US" sz="2400" dirty="0"/>
              <a:t>SB 2 – ERCOT Reform</a:t>
            </a:r>
          </a:p>
          <a:p>
            <a:r>
              <a:rPr lang="en-US" sz="2400" dirty="0"/>
              <a:t>SB 3 – Power Grid Stability</a:t>
            </a:r>
          </a:p>
          <a:p>
            <a:r>
              <a:rPr lang="en-US" sz="2400" dirty="0"/>
              <a:t>SB 4 – Star Spangled Banner Protection Act</a:t>
            </a:r>
          </a:p>
          <a:p>
            <a:r>
              <a:rPr lang="en-US" sz="2400" dirty="0"/>
              <a:t>SB 5 (HB 5) – Statewide Broadband Access</a:t>
            </a:r>
          </a:p>
          <a:p>
            <a:r>
              <a:rPr lang="en-US" sz="2400" dirty="0"/>
              <a:t>SB 6 – Pandemic Liability Protection Act</a:t>
            </a:r>
          </a:p>
          <a:p>
            <a:r>
              <a:rPr lang="en-US" sz="2400" dirty="0"/>
              <a:t>SB 8 – The Heartbeat Bill</a:t>
            </a:r>
          </a:p>
          <a:p>
            <a:r>
              <a:rPr lang="en-US" sz="2400" dirty="0"/>
              <a:t>SB 9 (HB 1280) – Abortion Ban Trigger</a:t>
            </a:r>
          </a:p>
          <a:p>
            <a:r>
              <a:rPr lang="en-US" sz="2400" dirty="0"/>
              <a:t>SB 13 – Oil &amp; Gas Investment Protection</a:t>
            </a:r>
          </a:p>
          <a:p>
            <a:r>
              <a:rPr lang="en-US" sz="2400" dirty="0"/>
              <a:t>SB 15 – Ban Sale of Personal Data from Certain State Agencies</a:t>
            </a:r>
          </a:p>
          <a:p>
            <a:r>
              <a:rPr lang="en-US" sz="2400" dirty="0"/>
              <a:t>SB 17 (HB 19) – Protect Texas Trucking</a:t>
            </a:r>
          </a:p>
          <a:p>
            <a:r>
              <a:rPr lang="en-US" sz="2400" dirty="0"/>
              <a:t>SB 18 (HB 1500) – Protect Second Amendment Businesses</a:t>
            </a:r>
          </a:p>
          <a:p>
            <a:r>
              <a:rPr lang="en-US" sz="2400" dirty="0"/>
              <a:t>SB 19 – Stop Corporate Gun Boycotts</a:t>
            </a:r>
          </a:p>
          <a:p>
            <a:r>
              <a:rPr lang="en-US" sz="2400" dirty="0"/>
              <a:t>SB 20 – Second Amendment Protections for Travelers</a:t>
            </a:r>
          </a:p>
          <a:p>
            <a:r>
              <a:rPr lang="en-US" sz="2400" dirty="0"/>
              <a:t>SB 22 – First Responders Pandemic Care Act</a:t>
            </a:r>
          </a:p>
          <a:p>
            <a:r>
              <a:rPr lang="en-US" sz="2400" dirty="0"/>
              <a:t>SB 23 – Stop Local Police Defunding</a:t>
            </a:r>
          </a:p>
          <a:p>
            <a:r>
              <a:rPr lang="en-US" sz="2400" dirty="0"/>
              <a:t>SB 24 – Law Enforcement Transparency Act</a:t>
            </a:r>
          </a:p>
          <a:p>
            <a:r>
              <a:rPr lang="en-US" sz="2400" dirty="0"/>
              <a:t>SB 25 – Family Nursing Home Visitation Rights</a:t>
            </a:r>
          </a:p>
          <a:p>
            <a:r>
              <a:rPr lang="en-US" sz="2400" dirty="0"/>
              <a:t>SB 26 (HB 1239) – Protect Our Freedom to Worship</a:t>
            </a:r>
          </a:p>
          <a:p>
            <a:r>
              <a:rPr lang="en-US" sz="2400" dirty="0"/>
              <a:t>SB 30 – Remove Racist Restrictions from Real Estate </a:t>
            </a:r>
            <a:r>
              <a:rPr lang="en-US" sz="2400" dirty="0" smtClean="0"/>
              <a:t>Deeds</a:t>
            </a:r>
            <a:endParaRPr lang="en-US" sz="2800" dirty="0"/>
          </a:p>
        </p:txBody>
      </p:sp>
      <p:sp>
        <p:nvSpPr>
          <p:cNvPr id="5" name="TextBox 4"/>
          <p:cNvSpPr txBox="1"/>
          <p:nvPr/>
        </p:nvSpPr>
        <p:spPr>
          <a:xfrm>
            <a:off x="457200" y="1257300"/>
            <a:ext cx="8305800" cy="830997"/>
          </a:xfrm>
          <a:prstGeom prst="rect">
            <a:avLst/>
          </a:prstGeom>
          <a:noFill/>
        </p:spPr>
        <p:txBody>
          <a:bodyPr wrap="square" rtlCol="0">
            <a:spAutoFit/>
          </a:bodyPr>
          <a:lstStyle/>
          <a:p>
            <a:r>
              <a:rPr lang="en-US" sz="4800" u="sng" dirty="0" smtClean="0"/>
              <a:t>Passed</a:t>
            </a:r>
            <a:endParaRPr lang="en-US" sz="4800" u="sng" dirty="0"/>
          </a:p>
        </p:txBody>
      </p:sp>
      <p:pic>
        <p:nvPicPr>
          <p:cNvPr id="5122" name="Picture 2" descr="Checkmark High Res Stock Images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l="11699" t="14649" r="18111" b="20176"/>
          <a:stretch/>
        </p:blipFill>
        <p:spPr bwMode="auto">
          <a:xfrm>
            <a:off x="4038600" y="1021497"/>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067800" y="2476500"/>
            <a:ext cx="7924800" cy="5109091"/>
          </a:xfrm>
          <a:prstGeom prst="rect">
            <a:avLst/>
          </a:prstGeom>
          <a:noFill/>
        </p:spPr>
        <p:txBody>
          <a:bodyPr wrap="square" rtlCol="0">
            <a:spAutoFit/>
          </a:bodyPr>
          <a:lstStyle/>
          <a:p>
            <a:r>
              <a:rPr lang="en-US" sz="2800" dirty="0"/>
              <a:t>SB 7 – Election &amp; Ballot Security</a:t>
            </a:r>
          </a:p>
          <a:p>
            <a:r>
              <a:rPr lang="en-US" sz="2800" dirty="0"/>
              <a:t>SB 10 – Stop Taxpayer Funded Lobbying</a:t>
            </a:r>
          </a:p>
          <a:p>
            <a:r>
              <a:rPr lang="en-US" sz="2800" dirty="0"/>
              <a:t>SB 11 – Appellate Court Reorganization</a:t>
            </a:r>
          </a:p>
          <a:p>
            <a:r>
              <a:rPr lang="en-US" sz="2800" dirty="0"/>
              <a:t>SB 12 – Protect Free Speech on Social Media</a:t>
            </a:r>
          </a:p>
          <a:p>
            <a:r>
              <a:rPr lang="en-US" sz="2800" dirty="0"/>
              <a:t>SB 14 – Business Freedom and Uniformity Act</a:t>
            </a:r>
          </a:p>
          <a:p>
            <a:r>
              <a:rPr lang="en-US" sz="2800" dirty="0"/>
              <a:t>SB 16 – Protect State-held Personal Data</a:t>
            </a:r>
          </a:p>
          <a:p>
            <a:r>
              <a:rPr lang="en-US" sz="2800" dirty="0"/>
              <a:t>SB 21 – Bail Reform</a:t>
            </a:r>
          </a:p>
          <a:p>
            <a:r>
              <a:rPr lang="en-US" sz="2800" dirty="0"/>
              <a:t>SB 27 – Expanding Virtual Learning </a:t>
            </a:r>
            <a:endParaRPr lang="en-US" sz="2800" dirty="0" smtClean="0"/>
          </a:p>
          <a:p>
            <a:r>
              <a:rPr lang="en-US" sz="2800" dirty="0" smtClean="0"/>
              <a:t>SB </a:t>
            </a:r>
            <a:r>
              <a:rPr lang="en-US" sz="2800" dirty="0"/>
              <a:t>28 – Charter School Equity Act</a:t>
            </a:r>
          </a:p>
          <a:p>
            <a:r>
              <a:rPr lang="en-US" sz="2800" dirty="0"/>
              <a:t>SB 29 – Fair Sports for Women &amp; Girls</a:t>
            </a:r>
          </a:p>
          <a:p>
            <a:r>
              <a:rPr lang="en-US" sz="2800" dirty="0"/>
              <a:t>SB 31 – Senate Redistricting Act</a:t>
            </a:r>
          </a:p>
          <a:p>
            <a:endParaRPr lang="en-US" dirty="0"/>
          </a:p>
        </p:txBody>
      </p:sp>
      <p:sp>
        <p:nvSpPr>
          <p:cNvPr id="8" name="TextBox 7"/>
          <p:cNvSpPr txBox="1"/>
          <p:nvPr/>
        </p:nvSpPr>
        <p:spPr>
          <a:xfrm>
            <a:off x="9067800" y="1455003"/>
            <a:ext cx="8305800" cy="830997"/>
          </a:xfrm>
          <a:prstGeom prst="rect">
            <a:avLst/>
          </a:prstGeom>
          <a:noFill/>
        </p:spPr>
        <p:txBody>
          <a:bodyPr wrap="square" rtlCol="0">
            <a:spAutoFit/>
          </a:bodyPr>
          <a:lstStyle/>
          <a:p>
            <a:r>
              <a:rPr lang="en-US" sz="4800" u="sng" dirty="0" smtClean="0"/>
              <a:t>Failed to Pass</a:t>
            </a:r>
            <a:endParaRPr lang="en-US" sz="4800" u="sng" dirty="0"/>
          </a:p>
        </p:txBody>
      </p:sp>
      <p:sp>
        <p:nvSpPr>
          <p:cNvPr id="7" name="Multiply 6"/>
          <p:cNvSpPr/>
          <p:nvPr/>
        </p:nvSpPr>
        <p:spPr>
          <a:xfrm>
            <a:off x="13523240" y="849481"/>
            <a:ext cx="2519120" cy="2209800"/>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0048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Vetoed by Governor</a:t>
            </a:r>
            <a:endParaRPr lang="en-US" dirty="0"/>
          </a:p>
        </p:txBody>
      </p:sp>
      <p:sp>
        <p:nvSpPr>
          <p:cNvPr id="3" name="Content Placeholder 2"/>
          <p:cNvSpPr>
            <a:spLocks noGrp="1"/>
          </p:cNvSpPr>
          <p:nvPr>
            <p:ph idx="1"/>
          </p:nvPr>
        </p:nvSpPr>
        <p:spPr>
          <a:xfrm>
            <a:off x="1295400" y="3162300"/>
            <a:ext cx="14369358" cy="6400800"/>
          </a:xfrm>
        </p:spPr>
        <p:txBody>
          <a:bodyPr>
            <a:normAutofit fontScale="92500" lnSpcReduction="20000"/>
          </a:bodyPr>
          <a:lstStyle/>
          <a:p>
            <a:pPr>
              <a:spcAft>
                <a:spcPts val="1200"/>
              </a:spcAft>
            </a:pPr>
            <a:r>
              <a:rPr lang="en-US" b="1" dirty="0" smtClean="0"/>
              <a:t>20 bills vetoed + 1 line-item budget veto</a:t>
            </a:r>
          </a:p>
          <a:p>
            <a:pPr>
              <a:spcAft>
                <a:spcPts val="1200"/>
              </a:spcAft>
            </a:pPr>
            <a:r>
              <a:rPr lang="en-US" dirty="0"/>
              <a:t>Article X of </a:t>
            </a:r>
            <a:r>
              <a:rPr lang="en-US" dirty="0" smtClean="0"/>
              <a:t>budget </a:t>
            </a:r>
            <a:r>
              <a:rPr lang="en-US" dirty="0"/>
              <a:t>(legislative appropriations</a:t>
            </a:r>
            <a:r>
              <a:rPr lang="en-US" dirty="0" smtClean="0"/>
              <a:t>)</a:t>
            </a:r>
            <a:endParaRPr lang="en-US" b="1" dirty="0" smtClean="0">
              <a:hlinkClick r:id="rId3"/>
            </a:endParaRPr>
          </a:p>
          <a:p>
            <a:pPr>
              <a:spcAft>
                <a:spcPts val="1200"/>
              </a:spcAft>
            </a:pPr>
            <a:r>
              <a:rPr lang="en-US" b="1" dirty="0" smtClean="0"/>
              <a:t>SB </a:t>
            </a:r>
            <a:r>
              <a:rPr lang="en-US" b="1" dirty="0"/>
              <a:t>1109</a:t>
            </a:r>
            <a:r>
              <a:rPr lang="en-US" dirty="0"/>
              <a:t> (West/Anchia), relating to health curriculum on abuse &amp; dating violence, and the requirement that schools must make age-appropriate materials to students seeking help for dating violence</a:t>
            </a:r>
            <a:r>
              <a:rPr lang="en-US" dirty="0" smtClean="0"/>
              <a:t>.</a:t>
            </a:r>
            <a:endParaRPr lang="en-US" dirty="0"/>
          </a:p>
          <a:p>
            <a:pPr>
              <a:spcAft>
                <a:spcPts val="1200"/>
              </a:spcAft>
            </a:pPr>
            <a:r>
              <a:rPr lang="en-US" b="1" dirty="0"/>
              <a:t>HB 3207</a:t>
            </a:r>
            <a:r>
              <a:rPr lang="en-US" dirty="0"/>
              <a:t> (Herrero/Menendez), relating to TRS retirees returning to work during declared disaster without penalty</a:t>
            </a:r>
            <a:r>
              <a:rPr lang="en-US" dirty="0" smtClean="0"/>
              <a:t>.</a:t>
            </a:r>
          </a:p>
          <a:p>
            <a:pPr>
              <a:spcAft>
                <a:spcPts val="1200"/>
              </a:spcAft>
            </a:pPr>
            <a:r>
              <a:rPr lang="en-US" b="1" dirty="0"/>
              <a:t>SB 474  </a:t>
            </a:r>
            <a:r>
              <a:rPr lang="en-US" dirty="0"/>
              <a:t>(Lucio/Collier</a:t>
            </a:r>
            <a:r>
              <a:rPr lang="en-US" dirty="0" smtClean="0"/>
              <a:t>), relating </a:t>
            </a:r>
            <a:r>
              <a:rPr lang="en-US" dirty="0"/>
              <a:t>to the unlawful restraint of a dog</a:t>
            </a:r>
            <a:r>
              <a:rPr lang="en-US" dirty="0" smtClean="0"/>
              <a:t>.</a:t>
            </a:r>
          </a:p>
          <a:p>
            <a:endParaRPr lang="en-US" dirty="0"/>
          </a:p>
          <a:p>
            <a:endParaRPr lang="en-US" dirty="0"/>
          </a:p>
        </p:txBody>
      </p:sp>
      <p:pic>
        <p:nvPicPr>
          <p:cNvPr id="1028" name="Picture 4" descr="Gov. Greg Abbott&amp;#39;s &amp;#39;veto&amp;#39; stamp has history"/>
          <p:cNvPicPr>
            <a:picLocks noChangeAspect="1" noChangeArrowheads="1"/>
          </p:cNvPicPr>
          <p:nvPr/>
        </p:nvPicPr>
        <p:blipFill rotWithShape="1">
          <a:blip r:embed="rId4">
            <a:extLst>
              <a:ext uri="{28A0092B-C50C-407E-A947-70E740481C1C}">
                <a14:useLocalDpi xmlns:a14="http://schemas.microsoft.com/office/drawing/2010/main" val="0"/>
              </a:ext>
            </a:extLst>
          </a:blip>
          <a:srcRect r="25333"/>
          <a:stretch/>
        </p:blipFill>
        <p:spPr bwMode="auto">
          <a:xfrm>
            <a:off x="11582400" y="495300"/>
            <a:ext cx="4357991"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2074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F3F4"/>
        </a:solidFill>
        <a:effectLst/>
      </p:bgPr>
    </p:bg>
    <p:spTree>
      <p:nvGrpSpPr>
        <p:cNvPr id="1" name=""/>
        <p:cNvGrpSpPr/>
        <p:nvPr/>
      </p:nvGrpSpPr>
      <p:grpSpPr>
        <a:xfrm>
          <a:off x="0" y="0"/>
          <a:ext cx="0" cy="0"/>
          <a:chOff x="0" y="0"/>
          <a:chExt cx="0" cy="0"/>
        </a:xfrm>
      </p:grpSpPr>
      <p:grpSp>
        <p:nvGrpSpPr>
          <p:cNvPr id="2" name="Group 2"/>
          <p:cNvGrpSpPr/>
          <p:nvPr/>
        </p:nvGrpSpPr>
        <p:grpSpPr>
          <a:xfrm>
            <a:off x="9862255" y="-114300"/>
            <a:ext cx="6208802" cy="10515600"/>
            <a:chOff x="0" y="0"/>
            <a:chExt cx="8278403" cy="14020800"/>
          </a:xfrm>
        </p:grpSpPr>
        <p:pic>
          <p:nvPicPr>
            <p:cNvPr id="3" name="Picture 3"/>
            <p:cNvPicPr>
              <a:picLocks noChangeAspect="1"/>
            </p:cNvPicPr>
            <p:nvPr/>
          </p:nvPicPr>
          <p:blipFill>
            <a:blip r:embed="rId3"/>
            <a:srcRect l="19895" r="19895"/>
            <a:stretch>
              <a:fillRect/>
            </a:stretch>
          </p:blipFill>
          <p:spPr>
            <a:xfrm>
              <a:off x="0" y="4834467"/>
              <a:ext cx="8278403" cy="9186333"/>
            </a:xfrm>
            <a:prstGeom prst="rect">
              <a:avLst/>
            </a:prstGeom>
          </p:spPr>
        </p:pic>
        <p:pic>
          <p:nvPicPr>
            <p:cNvPr id="4" name="Picture 4"/>
            <p:cNvPicPr>
              <a:picLocks noChangeAspect="1"/>
            </p:cNvPicPr>
            <p:nvPr/>
          </p:nvPicPr>
          <p:blipFill>
            <a:blip r:embed="rId4"/>
            <a:srcRect l="9259" r="9259"/>
            <a:stretch>
              <a:fillRect/>
            </a:stretch>
          </p:blipFill>
          <p:spPr>
            <a:xfrm>
              <a:off x="0" y="0"/>
              <a:ext cx="8278403" cy="4593167"/>
            </a:xfrm>
            <a:prstGeom prst="rect">
              <a:avLst/>
            </a:prstGeom>
          </p:spPr>
        </p:pic>
      </p:grpSp>
      <p:sp>
        <p:nvSpPr>
          <p:cNvPr id="5" name="AutoShape 5"/>
          <p:cNvSpPr/>
          <p:nvPr/>
        </p:nvSpPr>
        <p:spPr>
          <a:xfrm>
            <a:off x="-914400" y="-285750"/>
            <a:ext cx="10591800" cy="10858500"/>
          </a:xfrm>
          <a:prstGeom prst="rect">
            <a:avLst/>
          </a:prstGeom>
          <a:solidFill>
            <a:srgbClr val="1B75BC"/>
          </a:solidFill>
        </p:spPr>
      </p:sp>
      <p:grpSp>
        <p:nvGrpSpPr>
          <p:cNvPr id="6" name="Group 6"/>
          <p:cNvGrpSpPr/>
          <p:nvPr/>
        </p:nvGrpSpPr>
        <p:grpSpPr>
          <a:xfrm>
            <a:off x="1028700" y="2596054"/>
            <a:ext cx="7576255" cy="5094892"/>
            <a:chOff x="0" y="0"/>
            <a:chExt cx="10101673" cy="6793189"/>
          </a:xfrm>
        </p:grpSpPr>
        <p:sp>
          <p:nvSpPr>
            <p:cNvPr id="7" name="TextBox 7"/>
            <p:cNvSpPr txBox="1"/>
            <p:nvPr/>
          </p:nvSpPr>
          <p:spPr>
            <a:xfrm>
              <a:off x="0" y="-142875"/>
              <a:ext cx="10101673" cy="3021542"/>
            </a:xfrm>
            <a:prstGeom prst="rect">
              <a:avLst/>
            </a:prstGeom>
          </p:spPr>
          <p:txBody>
            <a:bodyPr lIns="0" tIns="0" rIns="0" bIns="0" rtlCol="0" anchor="t">
              <a:spAutoFit/>
            </a:bodyPr>
            <a:lstStyle/>
            <a:p>
              <a:pPr>
                <a:lnSpc>
                  <a:spcPts val="8520"/>
                </a:lnSpc>
              </a:pPr>
              <a:r>
                <a:rPr lang="en-US" sz="7100" dirty="0">
                  <a:solidFill>
                    <a:srgbClr val="EFF3F4"/>
                  </a:solidFill>
                  <a:latin typeface="Ringside 2" panose="020B0604020202020204" charset="0"/>
                  <a:cs typeface="Ringside 2" panose="020B0604020202020204" charset="0"/>
                </a:rPr>
                <a:t>First Called Special Session</a:t>
              </a:r>
            </a:p>
          </p:txBody>
        </p:sp>
        <p:sp>
          <p:nvSpPr>
            <p:cNvPr id="8" name="TextBox 8"/>
            <p:cNvSpPr txBox="1"/>
            <p:nvPr/>
          </p:nvSpPr>
          <p:spPr>
            <a:xfrm>
              <a:off x="0" y="3404931"/>
              <a:ext cx="9492077" cy="657225"/>
            </a:xfrm>
            <a:prstGeom prst="rect">
              <a:avLst/>
            </a:prstGeom>
          </p:spPr>
          <p:txBody>
            <a:bodyPr lIns="0" tIns="0" rIns="0" bIns="0" rtlCol="0" anchor="t">
              <a:spAutoFit/>
            </a:bodyPr>
            <a:lstStyle/>
            <a:p>
              <a:pPr>
                <a:lnSpc>
                  <a:spcPts val="3840"/>
                </a:lnSpc>
              </a:pPr>
              <a:endParaRPr dirty="0"/>
            </a:p>
          </p:txBody>
        </p:sp>
        <p:sp>
          <p:nvSpPr>
            <p:cNvPr id="9" name="TextBox 9"/>
            <p:cNvSpPr txBox="1"/>
            <p:nvPr/>
          </p:nvSpPr>
          <p:spPr>
            <a:xfrm>
              <a:off x="0" y="5995205"/>
              <a:ext cx="9492077" cy="797984"/>
            </a:xfrm>
            <a:prstGeom prst="rect">
              <a:avLst/>
            </a:prstGeom>
          </p:spPr>
          <p:txBody>
            <a:bodyPr lIns="0" tIns="0" rIns="0" bIns="0" rtlCol="0" anchor="t">
              <a:spAutoFit/>
            </a:bodyPr>
            <a:lstStyle/>
            <a:p>
              <a:pPr>
                <a:lnSpc>
                  <a:spcPts val="5249"/>
                </a:lnSpc>
              </a:pPr>
              <a:r>
                <a:rPr lang="en-US" sz="3499" spc="69" dirty="0">
                  <a:solidFill>
                    <a:srgbClr val="EFF3F4"/>
                  </a:solidFill>
                  <a:latin typeface="Poppins Light"/>
                </a:rPr>
                <a:t>July 8 - August 6</a:t>
              </a:r>
            </a:p>
          </p:txBody>
        </p:sp>
        <p:sp>
          <p:nvSpPr>
            <p:cNvPr id="10" name="AutoShape 10"/>
            <p:cNvSpPr/>
            <p:nvPr/>
          </p:nvSpPr>
          <p:spPr>
            <a:xfrm>
              <a:off x="0" y="4974167"/>
              <a:ext cx="1524000" cy="152400"/>
            </a:xfrm>
            <a:prstGeom prst="rect">
              <a:avLst/>
            </a:prstGeom>
            <a:solidFill>
              <a:srgbClr val="EFF3F4"/>
            </a:solidFill>
          </p:spPr>
        </p:sp>
      </p:grpSp>
      <p:sp>
        <p:nvSpPr>
          <p:cNvPr id="11" name="AutoShape 11"/>
          <p:cNvSpPr/>
          <p:nvPr/>
        </p:nvSpPr>
        <p:spPr>
          <a:xfrm>
            <a:off x="16293153" y="-1028700"/>
            <a:ext cx="1994847" cy="8942098"/>
          </a:xfrm>
          <a:prstGeom prst="rect">
            <a:avLst/>
          </a:prstGeom>
          <a:solidFill>
            <a:srgbClr val="1B75BC"/>
          </a:solidFill>
        </p:spPr>
      </p:sp>
      <p:pic>
        <p:nvPicPr>
          <p:cNvPr id="12" name="Picture 12"/>
          <p:cNvPicPr>
            <a:picLocks noChangeAspect="1"/>
          </p:cNvPicPr>
          <p:nvPr/>
        </p:nvPicPr>
        <p:blipFill>
          <a:blip r:embed="rId5"/>
          <a:srcRect/>
          <a:stretch>
            <a:fillRect/>
          </a:stretch>
        </p:blipFill>
        <p:spPr>
          <a:xfrm>
            <a:off x="16469772" y="8149460"/>
            <a:ext cx="1641609" cy="190999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4125" y="476573"/>
            <a:ext cx="10077117" cy="1470025"/>
          </a:xfrm>
        </p:spPr>
        <p:txBody>
          <a:bodyPr/>
          <a:lstStyle/>
          <a:p>
            <a:pPr algn="l"/>
            <a:r>
              <a:rPr lang="en-US" b="1" dirty="0" smtClean="0"/>
              <a:t>1</a:t>
            </a:r>
            <a:r>
              <a:rPr lang="en-US" b="1" baseline="30000" dirty="0" smtClean="0"/>
              <a:t>st</a:t>
            </a:r>
            <a:r>
              <a:rPr lang="en-US" b="1" dirty="0" smtClean="0"/>
              <a:t> Called Special Session Recap</a:t>
            </a:r>
            <a:endParaRPr lang="en-US" b="1"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8133"/>
          <a:stretch/>
        </p:blipFill>
        <p:spPr>
          <a:xfrm rot="5400000">
            <a:off x="989573" y="2760052"/>
            <a:ext cx="7239000" cy="5909896"/>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5882"/>
          <a:stretch/>
        </p:blipFill>
        <p:spPr>
          <a:xfrm>
            <a:off x="7886700" y="2175575"/>
            <a:ext cx="5829300" cy="3657600"/>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b="15908"/>
          <a:stretch/>
        </p:blipFill>
        <p:spPr>
          <a:xfrm>
            <a:off x="7886699" y="6053756"/>
            <a:ext cx="5852073" cy="3280743"/>
          </a:xfrm>
          <a:prstGeom prst="rect">
            <a:avLst/>
          </a:prstGeom>
        </p:spPr>
      </p:pic>
    </p:spTree>
    <p:extLst>
      <p:ext uri="{BB962C8B-B14F-4D97-AF65-F5344CB8AC3E}">
        <p14:creationId xmlns:p14="http://schemas.microsoft.com/office/powerpoint/2010/main" val="29041662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5530</TotalTime>
  <Words>5593</Words>
  <Application>Microsoft Office PowerPoint</Application>
  <PresentationFormat>Custom</PresentationFormat>
  <Paragraphs>414</Paragraphs>
  <Slides>38</Slides>
  <Notes>38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38</vt:i4>
      </vt:variant>
    </vt:vector>
  </HeadingPairs>
  <TitlesOfParts>
    <vt:vector size="50" baseType="lpstr">
      <vt:lpstr>Wingdings</vt:lpstr>
      <vt:lpstr>Gill Sans MT</vt:lpstr>
      <vt:lpstr>Calibri</vt:lpstr>
      <vt:lpstr>Franklin Gothic Demi</vt:lpstr>
      <vt:lpstr>Arial</vt:lpstr>
      <vt:lpstr>Poppins Light</vt:lpstr>
      <vt:lpstr>Ringside 2</vt:lpstr>
      <vt:lpstr>Franklin Gothic Heavy</vt:lpstr>
      <vt:lpstr>Tw Cen MT Condensed</vt:lpstr>
      <vt:lpstr>Courier New</vt:lpstr>
      <vt:lpstr>Office Theme</vt:lpstr>
      <vt:lpstr>1_Office Theme</vt:lpstr>
      <vt:lpstr>PowerPoint Presentation</vt:lpstr>
      <vt:lpstr>PowerPoint Presentation</vt:lpstr>
      <vt:lpstr>PowerPoint Presentation</vt:lpstr>
      <vt:lpstr>87th Regular Session Recap</vt:lpstr>
      <vt:lpstr>Unfinished business</vt:lpstr>
      <vt:lpstr>PowerPoint Presentation</vt:lpstr>
      <vt:lpstr>Vetoed by Governor</vt:lpstr>
      <vt:lpstr>PowerPoint Presentation</vt:lpstr>
      <vt:lpstr>1st Called Special Session Recap</vt:lpstr>
      <vt:lpstr>1st Called Special Session Recap</vt:lpstr>
      <vt:lpstr>PowerPoint Presentation</vt:lpstr>
      <vt:lpstr>PowerPoint Presentation</vt:lpstr>
      <vt:lpstr>2nd Called Special Session Recap</vt:lpstr>
      <vt:lpstr>Education/school finance bills passed in  2nd Special Session</vt:lpstr>
      <vt:lpstr>HB 3979 (Toth/Creighton)  Social studies curriculum – The “Anti-Critical Race Theory Bill” </vt:lpstr>
      <vt:lpstr>SB 3 – Civics and Social Studies Curriculum</vt:lpstr>
      <vt:lpstr>SB 3 – Civics and Social Studies Curriculum</vt:lpstr>
      <vt:lpstr>SB 9 – Instruction on child abuse, family violence, and dating violence</vt:lpstr>
      <vt:lpstr>Property Tax Relief</vt:lpstr>
      <vt:lpstr>SB 15 – Remote Learning </vt:lpstr>
      <vt:lpstr>Student funding eligibility under SB 15</vt:lpstr>
      <vt:lpstr>Student funding eligibility under SB 15</vt:lpstr>
      <vt:lpstr>What is next for remote instruction?</vt:lpstr>
      <vt:lpstr>PowerPoint Presentation</vt:lpstr>
      <vt:lpstr>Unfinished Business – 2nd Special</vt:lpstr>
      <vt:lpstr>PowerPoint Presentation</vt:lpstr>
      <vt:lpstr>3rd Special Session - On the Call</vt:lpstr>
      <vt:lpstr>PowerPoint Presentation</vt:lpstr>
      <vt:lpstr>Property Tax Relief (not on the call yet)</vt:lpstr>
      <vt:lpstr>PowerPoint Presentation</vt:lpstr>
      <vt:lpstr>PowerPoint Presentation</vt:lpstr>
      <vt:lpstr>PRELIMINARY Cost of Tax Rate Compression</vt:lpstr>
      <vt:lpstr>PowerPoint Presentation</vt:lpstr>
      <vt:lpstr>Comparing the Federal Funding Packages</vt:lpstr>
      <vt:lpstr>Comparing the Federal Funding Packages</vt:lpstr>
      <vt:lpstr>Strategy requires stability</vt:lpstr>
      <vt:lpstr>Sustainability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Session Update</dc:title>
  <dc:creator>Christy Rome</dc:creator>
  <cp:lastModifiedBy>Christy Rome</cp:lastModifiedBy>
  <cp:revision>81</cp:revision>
  <cp:lastPrinted>2021-09-15T16:26:29Z</cp:lastPrinted>
  <dcterms:created xsi:type="dcterms:W3CDTF">2006-08-16T00:00:00Z</dcterms:created>
  <dcterms:modified xsi:type="dcterms:W3CDTF">2021-09-15T17:05:37Z</dcterms:modified>
  <dc:identifier>DAEpu08zHW0</dc:identifier>
</cp:coreProperties>
</file>