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76" r:id="rId16"/>
    <p:sldId id="277" r:id="rId17"/>
    <p:sldId id="278" r:id="rId18"/>
    <p:sldId id="280" r:id="rId19"/>
    <p:sldId id="279" r:id="rId20"/>
    <p:sldId id="281" r:id="rId21"/>
  </p:sldIdLst>
  <p:sldSz cx="18288000" cy="10287000"/>
  <p:notesSz cx="6858000" cy="9144000"/>
  <p:embeddedFontLst>
    <p:embeddedFont>
      <p:font typeface="Arial Black" panose="020B0A04020102020204" pitchFamily="34" charset="0"/>
      <p:bold r:id="rId23"/>
    </p:embeddedFont>
    <p:embeddedFont>
      <p:font typeface="Aileron Regular" panose="020B0604020202020204" charset="0"/>
      <p:regular r:id="rId24"/>
    </p:embeddedFont>
    <p:embeddedFont>
      <p:font typeface="Aileron Heavy" panose="020B0604020202020204" charset="0"/>
      <p:regular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D6AD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639" autoAdjust="0"/>
  </p:normalViewPr>
  <p:slideViewPr>
    <p:cSldViewPr>
      <p:cViewPr varScale="1">
        <p:scale>
          <a:sx n="36" d="100"/>
          <a:sy n="36" d="100"/>
        </p:scale>
        <p:origin x="10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ome\Documents\Historical%20Recapture%20and%20Ch41%20Data%201994-2019%20as%20of%202-13-19%20Que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spPr>
            <a:solidFill>
              <a:srgbClr val="006600"/>
            </a:solidFill>
            <a:ln>
              <a:noFill/>
            </a:ln>
            <a:effectLst/>
          </c:spPr>
          <c:cat>
            <c:strRef>
              <c:f>Statewide!$B$2:$B$30</c:f>
              <c:strCache>
                <c:ptCount val="2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strCache>
            </c:strRef>
          </c:cat>
          <c:val>
            <c:numRef>
              <c:f>Statewide!$C$2:$C$30</c:f>
              <c:numCache>
                <c:formatCode>_("$"* #,##0_);_("$"* \(#,##0\);_("$"* "-"??_);_(@_)</c:formatCode>
                <c:ptCount val="29"/>
                <c:pt idx="0">
                  <c:v>131480545</c:v>
                </c:pt>
                <c:pt idx="1">
                  <c:v>259663862</c:v>
                </c:pt>
                <c:pt idx="2">
                  <c:v>265525052</c:v>
                </c:pt>
                <c:pt idx="3">
                  <c:v>209329356</c:v>
                </c:pt>
                <c:pt idx="4">
                  <c:v>244894409</c:v>
                </c:pt>
                <c:pt idx="5">
                  <c:v>479084854</c:v>
                </c:pt>
                <c:pt idx="6">
                  <c:v>466462963</c:v>
                </c:pt>
                <c:pt idx="7">
                  <c:v>530152838</c:v>
                </c:pt>
                <c:pt idx="8">
                  <c:v>760957736</c:v>
                </c:pt>
                <c:pt idx="9">
                  <c:v>971535061</c:v>
                </c:pt>
                <c:pt idx="10">
                  <c:v>1075602976</c:v>
                </c:pt>
                <c:pt idx="11">
                  <c:v>1114880702</c:v>
                </c:pt>
                <c:pt idx="12">
                  <c:v>1298985554</c:v>
                </c:pt>
                <c:pt idx="13">
                  <c:v>1426512022</c:v>
                </c:pt>
                <c:pt idx="14">
                  <c:v>1137319193</c:v>
                </c:pt>
                <c:pt idx="15">
                  <c:v>1434887246</c:v>
                </c:pt>
                <c:pt idx="16">
                  <c:v>1071219907</c:v>
                </c:pt>
                <c:pt idx="17">
                  <c:v>1038261804</c:v>
                </c:pt>
                <c:pt idx="18">
                  <c:v>1085016723</c:v>
                </c:pt>
                <c:pt idx="19">
                  <c:v>1066593162</c:v>
                </c:pt>
                <c:pt idx="20">
                  <c:v>1205002704</c:v>
                </c:pt>
                <c:pt idx="21">
                  <c:v>1483246058</c:v>
                </c:pt>
                <c:pt idx="22">
                  <c:v>1575260848</c:v>
                </c:pt>
                <c:pt idx="23">
                  <c:v>1699046129</c:v>
                </c:pt>
                <c:pt idx="24">
                  <c:v>2004983853</c:v>
                </c:pt>
                <c:pt idx="25">
                  <c:v>2698952570</c:v>
                </c:pt>
                <c:pt idx="26">
                  <c:v>2562883184</c:v>
                </c:pt>
                <c:pt idx="27" formatCode="&quot;$&quot;#,##0">
                  <c:v>2964965289</c:v>
                </c:pt>
                <c:pt idx="28" formatCode="&quot;$&quot;#,##0">
                  <c:v>2667650867</c:v>
                </c:pt>
              </c:numCache>
            </c:numRef>
          </c:val>
          <c:extLst>
            <c:ext xmlns:c16="http://schemas.microsoft.com/office/drawing/2014/chart" uri="{C3380CC4-5D6E-409C-BE32-E72D297353CC}">
              <c16:uniqueId val="{00000000-B4C9-4D22-ABEF-72404C38F13F}"/>
            </c:ext>
          </c:extLst>
        </c:ser>
        <c:dLbls>
          <c:showLegendKey val="0"/>
          <c:showVal val="0"/>
          <c:showCatName val="0"/>
          <c:showSerName val="0"/>
          <c:showPercent val="0"/>
          <c:showBubbleSize val="0"/>
        </c:dLbls>
        <c:axId val="1279538864"/>
        <c:axId val="1279540112"/>
      </c:areaChart>
      <c:catAx>
        <c:axId val="1279538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279540112"/>
        <c:crosses val="autoZero"/>
        <c:auto val="1"/>
        <c:lblAlgn val="ctr"/>
        <c:lblOffset val="100"/>
        <c:noMultiLvlLbl val="0"/>
      </c:catAx>
      <c:valAx>
        <c:axId val="12795401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279538864"/>
        <c:crosses val="autoZero"/>
        <c:crossBetween val="midCat"/>
        <c:dispUnits>
          <c:builtInUnit val="billions"/>
          <c:dispUnitsLbl>
            <c:layout/>
            <c:spPr>
              <a:noFill/>
              <a:ln>
                <a:noFill/>
              </a:ln>
              <a:effectLst/>
            </c:spPr>
            <c:txPr>
              <a:bodyPr rot="-54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06B68-F6B7-423B-AA64-ACBC5AF262E4}" type="datetimeFigureOut">
              <a:rPr lang="en-US" smtClean="0"/>
              <a:t>9/23/2021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4D4F9-578F-4BA5-93C2-68AE8404E540}" type="slidenum">
              <a:rPr lang="en-US" smtClean="0"/>
              <a:t>‹#›</a:t>
            </a:fld>
            <a:endParaRPr lang="en-US" dirty="0"/>
          </a:p>
        </p:txBody>
      </p:sp>
    </p:spTree>
    <p:extLst>
      <p:ext uri="{BB962C8B-B14F-4D97-AF65-F5344CB8AC3E}">
        <p14:creationId xmlns:p14="http://schemas.microsoft.com/office/powerpoint/2010/main" val="68824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1</a:t>
            </a:fld>
            <a:endParaRPr lang="en-US" dirty="0"/>
          </a:p>
        </p:txBody>
      </p:sp>
    </p:spTree>
    <p:extLst>
      <p:ext uri="{BB962C8B-B14F-4D97-AF65-F5344CB8AC3E}">
        <p14:creationId xmlns:p14="http://schemas.microsoft.com/office/powerpoint/2010/main" val="3373301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there</a:t>
            </a:r>
            <a:r>
              <a:rPr lang="en-US" baseline="0" dirty="0" smtClean="0"/>
              <a:t> is a lack of sympathy for recapture districts because “they can afford it.”  But there is a big difference in property wealth and personal wealth.  While the formulas are intended to adjust entitlement amounts so that districts are allowed to keep what they need to serve the students enrolled in their district, the formulas are imperfect and often fall short.  What many people don’t realize is that many recapture districts serve high percentages of students in poverty while sending millions of dollars to the state.</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10</a:t>
            </a:fld>
            <a:endParaRPr lang="en-US" dirty="0"/>
          </a:p>
        </p:txBody>
      </p:sp>
    </p:spTree>
    <p:extLst>
      <p:ext uri="{BB962C8B-B14F-4D97-AF65-F5344CB8AC3E}">
        <p14:creationId xmlns:p14="http://schemas.microsoft.com/office/powerpoint/2010/main" val="2899839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also have those who</a:t>
            </a:r>
            <a:r>
              <a:rPr lang="en-US" baseline="0" dirty="0" smtClean="0"/>
              <a:t> say they don’t mind recapture because they know the recaptured funds benefit others schools in need.  If only that were true.  Actually, the state treasury is the beneficiary.  The more recapture dollars that are collected, the less state revenue that must be spent on education.  State revenue is freed up to be spend elsewhere.  This is demonstrated by the fact that increased recapture doesn’t translate into increased funding for schools.  The funding formulas that determine entitlement amounts state the same, even if the state collects another billion in recapture.</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11</a:t>
            </a:fld>
            <a:endParaRPr lang="en-US" dirty="0"/>
          </a:p>
        </p:txBody>
      </p:sp>
    </p:spTree>
    <p:extLst>
      <p:ext uri="{BB962C8B-B14F-4D97-AF65-F5344CB8AC3E}">
        <p14:creationId xmlns:p14="http://schemas.microsoft.com/office/powerpoint/2010/main" val="426772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there are plenty of folks who believe that the Legislature reduced recapture in 2019 with</a:t>
            </a:r>
            <a:r>
              <a:rPr lang="en-US" baseline="0" dirty="0" smtClean="0"/>
              <a:t> the passage of HB 3.  That’s actually a matter of perspective.  We were on the trajectory for recapture to hit $6 billion in one year five years into the future.  So if you compare our current circumstances against what could have been (absent of change), then you can make the case that recapture is reduced from what could have been.  However, compared to the actual amounts, you will see that recapture, while it enjoyed a slight dip in 2020, is back to being higher than it was prior to passage of HB 3.  So whether you consider recapture reduced or not depends on whether you are comparing it to actual or hypothetical numbers.</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12</a:t>
            </a:fld>
            <a:endParaRPr lang="en-US" dirty="0"/>
          </a:p>
        </p:txBody>
      </p:sp>
    </p:spTree>
    <p:extLst>
      <p:ext uri="{BB962C8B-B14F-4D97-AF65-F5344CB8AC3E}">
        <p14:creationId xmlns:p14="http://schemas.microsoft.com/office/powerpoint/2010/main" val="3820003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 shows recapture amounts from 1994 (the first year of recapture) through the estimates for the total in the current school year.  We landed just under $3 billion in 2021.  The amount projected for 2023 in the General Appropriations Act adopted by the Legislature indicates that we will exceed $3 billion in 2023.</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13</a:t>
            </a:fld>
            <a:endParaRPr lang="en-US" dirty="0"/>
          </a:p>
        </p:txBody>
      </p:sp>
    </p:spTree>
    <p:extLst>
      <p:ext uri="{BB962C8B-B14F-4D97-AF65-F5344CB8AC3E}">
        <p14:creationId xmlns:p14="http://schemas.microsoft.com/office/powerpoint/2010/main" val="276906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things</a:t>
            </a:r>
            <a:r>
              <a:rPr lang="en-US" baseline="0" dirty="0" smtClean="0"/>
              <a:t> of have been tried.  In 2003, the Legislature passed a bill that “put a stake in the heart of Robin Hood” and repealed the law completely—if something else that passed constitutional muster was put in its place to replace it.  Well, that didn’t happen, so Robin Hood stayed alive and well.  Once the school finance system (including recapture) was declared unconstitutional in 2005, as a statewide property tax, tax rate compression came into play.  Compression effectively reduces recapture, to be sure.  It doesn’t eliminate it, but it lessens the impact—right up until the point that property values rise again.  The 2019 version of compression is one that is continuous, but it also has limits because no district’s tax rate can be compressed more than 10 cents from another’s.  The last attempt I will mention is one attempted in both 2017 and 2019.  It was a measure that wouldn’t cost the state a dime.  It would simply have put information in the hands of taxpayers regarding how much of the taxes they pay are sent to the state via recapture.  But legislators feared that information would simply make taxpayers angry.  They are right about that!</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15</a:t>
            </a:fld>
            <a:endParaRPr lang="en-US" dirty="0"/>
          </a:p>
        </p:txBody>
      </p:sp>
    </p:spTree>
    <p:extLst>
      <p:ext uri="{BB962C8B-B14F-4D97-AF65-F5344CB8AC3E}">
        <p14:creationId xmlns:p14="http://schemas.microsoft.com/office/powerpoint/2010/main" val="530187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it comes to solutions, there are many uphill battles recapture districts must face.  Changes are expensive.  In order for the legislature to give up or change recapture, they have to come up with another source of revenue to replace the $3 billion per year cash cow that recapture has become.  And because changes are SO expensive, it’s hard to move the needle.  It is therefore hard to get legislators willing to take the political risk for a reform that may not even be noticed among taxpayers.  Also, recapture districts are in the minority.  There are lot less districts paying recapture than not.  There are over 1,000 districts statewide and less than 200 of them pay recapture.  That means that legislators who care about recapture are in the minority too.</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16</a:t>
            </a:fld>
            <a:endParaRPr lang="en-US" dirty="0"/>
          </a:p>
        </p:txBody>
      </p:sp>
    </p:spTree>
    <p:extLst>
      <p:ext uri="{BB962C8B-B14F-4D97-AF65-F5344CB8AC3E}">
        <p14:creationId xmlns:p14="http://schemas.microsoft.com/office/powerpoint/2010/main" val="813230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live in a state</a:t>
            </a:r>
            <a:r>
              <a:rPr lang="en-US" baseline="0" dirty="0" smtClean="0"/>
              <a:t> where the legislature meets every other year (thank goodness) and that means they adopt a two-year budget (based on estimates).  Then they adopt a supplemental appropriations act as a “true-up” of those estimates based on actual numbers.  The pattern we’ve seen is that the legislature adopts a budget that says recapture will be less than it actually is.  They appropriate enough state funds to pay for public education with less recapture than is actually collected.  Then they adopt a supplemental appropriations act in which the increased amount of recapture that was actually paid is recognized as a state savings that frees up state dollars to be spent on other things.</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17</a:t>
            </a:fld>
            <a:endParaRPr lang="en-US" dirty="0"/>
          </a:p>
        </p:txBody>
      </p:sp>
    </p:spTree>
    <p:extLst>
      <p:ext uri="{BB962C8B-B14F-4D97-AF65-F5344CB8AC3E}">
        <p14:creationId xmlns:p14="http://schemas.microsoft.com/office/powerpoint/2010/main" val="1213663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18</a:t>
            </a:fld>
            <a:endParaRPr lang="en-US" dirty="0"/>
          </a:p>
        </p:txBody>
      </p:sp>
    </p:spTree>
    <p:extLst>
      <p:ext uri="{BB962C8B-B14F-4D97-AF65-F5344CB8AC3E}">
        <p14:creationId xmlns:p14="http://schemas.microsoft.com/office/powerpoint/2010/main" val="1544382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Plano ISD pays 30% of total M&amp;O ta</a:t>
            </a:r>
            <a:r>
              <a:rPr lang="en-US" baseline="0" dirty="0" smtClean="0"/>
              <a:t>x collections in recapture.</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19</a:t>
            </a:fld>
            <a:endParaRPr lang="en-US" dirty="0"/>
          </a:p>
        </p:txBody>
      </p:sp>
    </p:spTree>
    <p:extLst>
      <p:ext uri="{BB962C8B-B14F-4D97-AF65-F5344CB8AC3E}">
        <p14:creationId xmlns:p14="http://schemas.microsoft.com/office/powerpoint/2010/main" val="4003406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three possible</a:t>
            </a:r>
            <a:r>
              <a:rPr lang="en-US" baseline="0" dirty="0" smtClean="0"/>
              <a:t> solutions that could help.  They aren’t the only solutions, but it will hopefully start the conversation.  This first one has to do with the cost of education.  This is an adjustment that was once made in the school finance formulas, but it was never updated and was eventually repealed.  The Legislature agreed to study it and revisit the issue later, but then they ignored the report that was issued in January 2021 (https://tea.texas.gov/sites/default/files/hb3-transportation-report.pdf).  Adopting such an adjustment would increase the size of the glass.  </a:t>
            </a:r>
          </a:p>
          <a:p>
            <a:endParaRPr lang="en-US" baseline="0" dirty="0" smtClean="0"/>
          </a:p>
          <a:p>
            <a:r>
              <a:rPr lang="en-US" baseline="0" dirty="0" smtClean="0"/>
              <a:t>Next, we could stop the shell game and ensure that if additional dollars are paid in recapture that it results in additional dollars for schools (on top of entitlement funding).</a:t>
            </a:r>
          </a:p>
          <a:p>
            <a:endParaRPr lang="en-US" baseline="0" dirty="0" smtClean="0"/>
          </a:p>
          <a:p>
            <a:r>
              <a:rPr lang="en-US" baseline="0" dirty="0" smtClean="0"/>
              <a:t>Finally, we can increase transparency for taxpayers so that everyone is aware of where their dollars are going.  This heightened awareness could help lead to reforms down the road.</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20</a:t>
            </a:fld>
            <a:endParaRPr lang="en-US" dirty="0"/>
          </a:p>
        </p:txBody>
      </p:sp>
    </p:spTree>
    <p:extLst>
      <p:ext uri="{BB962C8B-B14F-4D97-AF65-F5344CB8AC3E}">
        <p14:creationId xmlns:p14="http://schemas.microsoft.com/office/powerpoint/2010/main" val="276968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Recapture is a method of equalizing funding among school districts in a manner that has</a:t>
            </a:r>
            <a:r>
              <a:rPr lang="en-US" baseline="0" dirty="0" smtClean="0"/>
              <a:t> been deemed constitutional.  There were multiple court challenges in the late 80’s/early 90’s that lead us to this point.  Some attempts that were tried were deemed to be a statewide property tax, which is also unconstitutional.  The system we have today has been deemed constitutional (several times), so it’s what we have.  And like the fictional character Robin Hood, the concept is to take from the “rich.”  The problem is, the funds are necessarily given to the poor.</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2</a:t>
            </a:fld>
            <a:endParaRPr lang="en-US" dirty="0"/>
          </a:p>
        </p:txBody>
      </p:sp>
    </p:spTree>
    <p:extLst>
      <p:ext uri="{BB962C8B-B14F-4D97-AF65-F5344CB8AC3E}">
        <p14:creationId xmlns:p14="http://schemas.microsoft.com/office/powerpoint/2010/main" val="358287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two ways to equalize funding (or you could use a hybrid of both approaches).  You can either insert a ceiling, which is exactly what recapture is.  Or you can raise the floor by providing additional state funding.</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3</a:t>
            </a:fld>
            <a:endParaRPr lang="en-US" dirty="0"/>
          </a:p>
        </p:txBody>
      </p:sp>
    </p:spTree>
    <p:extLst>
      <p:ext uri="{BB962C8B-B14F-4D97-AF65-F5344CB8AC3E}">
        <p14:creationId xmlns:p14="http://schemas.microsoft.com/office/powerpoint/2010/main" val="322376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Texas,</a:t>
            </a:r>
            <a:r>
              <a:rPr lang="en-US" baseline="0" dirty="0" smtClean="0"/>
              <a:t> we do a little of both.</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4</a:t>
            </a:fld>
            <a:endParaRPr lang="en-US" dirty="0"/>
          </a:p>
        </p:txBody>
      </p:sp>
    </p:spTree>
    <p:extLst>
      <p:ext uri="{BB962C8B-B14F-4D97-AF65-F5344CB8AC3E}">
        <p14:creationId xmlns:p14="http://schemas.microsoft.com/office/powerpoint/2010/main" val="395094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think of our school finance system like a glass of water.  The size of the glass is determined by the school finance formulas</a:t>
            </a:r>
            <a:r>
              <a:rPr lang="en-US" baseline="0" dirty="0" smtClean="0"/>
              <a:t> and how they calculate a school district’s funding entitlement.  The more students you serve, the bigger your glass.  The more students you serve with certain characteristics also increases the size of your glass.  District characteristics (such as being small or mid-sized) can also increase the size of the glass. A district’s tax effort also relates the size of the glass.  A higher tax rate increases the size and a lower tax rate reduces the size.</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5</a:t>
            </a:fld>
            <a:endParaRPr lang="en-US" dirty="0"/>
          </a:p>
        </p:txBody>
      </p:sp>
    </p:spTree>
    <p:extLst>
      <p:ext uri="{BB962C8B-B14F-4D97-AF65-F5344CB8AC3E}">
        <p14:creationId xmlns:p14="http://schemas.microsoft.com/office/powerpoint/2010/main" val="57597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take that glass and you use local property taxes to fill the glass.  If</a:t>
            </a:r>
            <a:r>
              <a:rPr lang="en-US" baseline="0" dirty="0" smtClean="0"/>
              <a:t> local property tax revenue doesn’t provide enough “water,” then the state will subsidize the funding and fill the remaining space with water of its own.  But in the case of a recapture district, you collect so much in taxes that it spills over outside your glass.  That’s local revenue in excess of entitlement, which is the technical name of recapture in state law.</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6</a:t>
            </a:fld>
            <a:endParaRPr lang="en-US" dirty="0"/>
          </a:p>
        </p:txBody>
      </p:sp>
    </p:spTree>
    <p:extLst>
      <p:ext uri="{BB962C8B-B14F-4D97-AF65-F5344CB8AC3E}">
        <p14:creationId xmlns:p14="http://schemas.microsoft.com/office/powerpoint/2010/main" val="115898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ways you can reduce how much water spills outside your glass. You have to either get a bigger glass (by</a:t>
            </a:r>
            <a:r>
              <a:rPr lang="en-US" baseline="0" dirty="0" smtClean="0"/>
              <a:t> increasing the entitlement the state school finance formulas calculate—by increasing student counts/student characteristics that draw down additional funding weights or increasing your tax rate) OR you can reduce the amount of water flowing into the glass via reduced property values (which is not great for the local economy).</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7</a:t>
            </a:fld>
            <a:endParaRPr lang="en-US" dirty="0"/>
          </a:p>
        </p:txBody>
      </p:sp>
    </p:spTree>
    <p:extLst>
      <p:ext uri="{BB962C8B-B14F-4D97-AF65-F5344CB8AC3E}">
        <p14:creationId xmlns:p14="http://schemas.microsoft.com/office/powerpoint/2010/main" val="395434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tackle</a:t>
            </a:r>
            <a:r>
              <a:rPr lang="en-US" baseline="0" dirty="0" smtClean="0"/>
              <a:t> some common misperceptions that exist about recapture.  The first is that if the district reduces its tax rate that it automatically reduces recapture.  It doesn’t always work that way.  If the state reduces the tax rate, that reduces recapture.  But if the school district reduces the tax rate, then that reduces the district’s entitlement and that results in a “smaller glass” which means that even if you are collecting less in taxes, you still have the same amount of water spilling out of the glass and being recaptured.  The district pays the same recapture and simply has less with which to serve students.</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8</a:t>
            </a:fld>
            <a:endParaRPr lang="en-US" dirty="0"/>
          </a:p>
        </p:txBody>
      </p:sp>
    </p:spTree>
    <p:extLst>
      <p:ext uri="{BB962C8B-B14F-4D97-AF65-F5344CB8AC3E}">
        <p14:creationId xmlns:p14="http://schemas.microsoft.com/office/powerpoint/2010/main" val="93063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 run into a common misunderstanding among those who are frustrated by the amount their district must pay in recapture because they seen true needs going unmet in their local district and the very funds that could meet those needs flowing to the state.  However, tax rate compression can result in less recapture (because less taxes are paid) while the district still has the same stagnant amount of funding with which to serve students.  Now, if recapture is reduced because the state increases funding and therefore allows the district to keep more local funding local, then that increases the amount available to serve students.</a:t>
            </a:r>
            <a:endParaRPr lang="en-US" dirty="0"/>
          </a:p>
        </p:txBody>
      </p:sp>
      <p:sp>
        <p:nvSpPr>
          <p:cNvPr id="4" name="Slide Number Placeholder 3"/>
          <p:cNvSpPr>
            <a:spLocks noGrp="1"/>
          </p:cNvSpPr>
          <p:nvPr>
            <p:ph type="sldNum" sz="quarter" idx="10"/>
          </p:nvPr>
        </p:nvSpPr>
        <p:spPr/>
        <p:txBody>
          <a:bodyPr/>
          <a:lstStyle/>
          <a:p>
            <a:fld id="{75E4D4F9-578F-4BA5-93C2-68AE8404E540}" type="slidenum">
              <a:rPr lang="en-US" smtClean="0"/>
              <a:t>9</a:t>
            </a:fld>
            <a:endParaRPr lang="en-US" dirty="0"/>
          </a:p>
        </p:txBody>
      </p:sp>
    </p:spTree>
    <p:extLst>
      <p:ext uri="{BB962C8B-B14F-4D97-AF65-F5344CB8AC3E}">
        <p14:creationId xmlns:p14="http://schemas.microsoft.com/office/powerpoint/2010/main" val="3409656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D7963"/>
        </a:solidFill>
        <a:effectLst/>
      </p:bgPr>
    </p:bg>
    <p:spTree>
      <p:nvGrpSpPr>
        <p:cNvPr id="1" name=""/>
        <p:cNvGrpSpPr/>
        <p:nvPr/>
      </p:nvGrpSpPr>
      <p:grpSpPr>
        <a:xfrm>
          <a:off x="0" y="0"/>
          <a:ext cx="0" cy="0"/>
          <a:chOff x="0" y="0"/>
          <a:chExt cx="0" cy="0"/>
        </a:xfrm>
      </p:grpSpPr>
      <p:sp>
        <p:nvSpPr>
          <p:cNvPr id="2" name="TextBox 2"/>
          <p:cNvSpPr txBox="1"/>
          <p:nvPr/>
        </p:nvSpPr>
        <p:spPr>
          <a:xfrm>
            <a:off x="10504248" y="1019175"/>
            <a:ext cx="6755052" cy="3667125"/>
          </a:xfrm>
          <a:prstGeom prst="rect">
            <a:avLst/>
          </a:prstGeom>
        </p:spPr>
        <p:txBody>
          <a:bodyPr lIns="0" tIns="0" rIns="0" bIns="0" rtlCol="0" anchor="t">
            <a:spAutoFit/>
          </a:bodyPr>
          <a:lstStyle/>
          <a:p>
            <a:pPr algn="r">
              <a:lnSpc>
                <a:spcPts val="9600"/>
              </a:lnSpc>
            </a:pPr>
            <a:r>
              <a:rPr lang="en-US" sz="8000" spc="160" dirty="0">
                <a:solidFill>
                  <a:srgbClr val="FFFFFF"/>
                </a:solidFill>
                <a:latin typeface="Arial Black" panose="020B0A04020102020204" pitchFamily="34" charset="0"/>
              </a:rPr>
              <a:t>Robin Hood Recapture in </a:t>
            </a:r>
            <a:r>
              <a:rPr lang="en-US" sz="8000" spc="160" dirty="0" smtClean="0">
                <a:solidFill>
                  <a:srgbClr val="FFFFFF"/>
                </a:solidFill>
                <a:latin typeface="Arial Black" panose="020B0A04020102020204" pitchFamily="34" charset="0"/>
              </a:rPr>
              <a:t>2021</a:t>
            </a:r>
            <a:endParaRPr lang="en-US" sz="8000" spc="160" dirty="0">
              <a:solidFill>
                <a:srgbClr val="FFFFFF"/>
              </a:solidFill>
              <a:latin typeface="Arial Black" panose="020B0A04020102020204" pitchFamily="34" charset="0"/>
            </a:endParaRPr>
          </a:p>
        </p:txBody>
      </p:sp>
      <p:sp>
        <p:nvSpPr>
          <p:cNvPr id="3" name="TextBox 3"/>
          <p:cNvSpPr txBox="1"/>
          <p:nvPr/>
        </p:nvSpPr>
        <p:spPr>
          <a:xfrm>
            <a:off x="12235246" y="7611233"/>
            <a:ext cx="5024054" cy="1097416"/>
          </a:xfrm>
          <a:prstGeom prst="rect">
            <a:avLst/>
          </a:prstGeom>
        </p:spPr>
        <p:txBody>
          <a:bodyPr lIns="0" tIns="0" rIns="0" bIns="0" rtlCol="0" anchor="t">
            <a:spAutoFit/>
          </a:bodyPr>
          <a:lstStyle/>
          <a:p>
            <a:pPr algn="r">
              <a:lnSpc>
                <a:spcPts val="4500"/>
              </a:lnSpc>
            </a:pPr>
            <a:endParaRPr lang="en-US" sz="3000" spc="30" dirty="0">
              <a:solidFill>
                <a:srgbClr val="FFFFFF"/>
              </a:solidFill>
              <a:latin typeface="Aileron Regular"/>
            </a:endParaRPr>
          </a:p>
          <a:p>
            <a:pPr algn="r">
              <a:lnSpc>
                <a:spcPts val="4500"/>
              </a:lnSpc>
            </a:pPr>
            <a:r>
              <a:rPr lang="en-US" sz="3000" spc="30" dirty="0">
                <a:solidFill>
                  <a:srgbClr val="FFFFFF"/>
                </a:solidFill>
                <a:latin typeface="Arial" panose="020B0604020202020204" pitchFamily="34" charset="0"/>
                <a:cs typeface="Arial" panose="020B0604020202020204" pitchFamily="34" charset="0"/>
              </a:rPr>
              <a:t>September </a:t>
            </a:r>
            <a:r>
              <a:rPr lang="en-US" sz="3000" spc="30" dirty="0" smtClean="0">
                <a:solidFill>
                  <a:srgbClr val="FFFFFF"/>
                </a:solidFill>
                <a:latin typeface="Arial" panose="020B0604020202020204" pitchFamily="34" charset="0"/>
                <a:cs typeface="Arial" panose="020B0604020202020204" pitchFamily="34" charset="0"/>
              </a:rPr>
              <a:t>2021</a:t>
            </a:r>
            <a:endParaRPr lang="en-US" sz="3000" spc="30" dirty="0">
              <a:solidFill>
                <a:srgbClr val="FFFFFF"/>
              </a:solidFill>
              <a:latin typeface="Arial" panose="020B0604020202020204" pitchFamily="34" charset="0"/>
              <a:cs typeface="Arial" panose="020B0604020202020204" pitchFamily="34" charset="0"/>
            </a:endParaRPr>
          </a:p>
        </p:txBody>
      </p:sp>
      <p:sp>
        <p:nvSpPr>
          <p:cNvPr id="4" name="AutoShape 4"/>
          <p:cNvSpPr/>
          <p:nvPr/>
        </p:nvSpPr>
        <p:spPr>
          <a:xfrm>
            <a:off x="0" y="0"/>
            <a:ext cx="8846447" cy="10287000"/>
          </a:xfrm>
          <a:prstGeom prst="rect">
            <a:avLst/>
          </a:prstGeom>
          <a:solidFill>
            <a:srgbClr val="FFFFFF"/>
          </a:solidFill>
        </p:spPr>
      </p:sp>
      <p:pic>
        <p:nvPicPr>
          <p:cNvPr id="5" name="Picture 5"/>
          <p:cNvPicPr>
            <a:picLocks noChangeAspect="1"/>
          </p:cNvPicPr>
          <p:nvPr/>
        </p:nvPicPr>
        <p:blipFill>
          <a:blip r:embed="rId3"/>
          <a:srcRect r="5032" b="9900"/>
          <a:stretch>
            <a:fillRect/>
          </a:stretch>
        </p:blipFill>
        <p:spPr>
          <a:xfrm>
            <a:off x="0" y="0"/>
            <a:ext cx="10354889" cy="10287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23867" y="6971151"/>
            <a:ext cx="4535433" cy="12801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85" r="6485"/>
          <a:stretch>
            <a:fillRect/>
          </a:stretch>
        </p:blipFill>
        <p:spPr>
          <a:xfrm>
            <a:off x="11296753" y="1028700"/>
            <a:ext cx="5962547" cy="8229600"/>
          </a:xfrm>
          <a:prstGeom prst="rect">
            <a:avLst/>
          </a:prstGeom>
        </p:spPr>
      </p:pic>
      <p:grpSp>
        <p:nvGrpSpPr>
          <p:cNvPr id="3" name="Group 3"/>
          <p:cNvGrpSpPr/>
          <p:nvPr/>
        </p:nvGrpSpPr>
        <p:grpSpPr>
          <a:xfrm>
            <a:off x="1028700" y="5667924"/>
            <a:ext cx="8877300" cy="1097416"/>
            <a:chOff x="0" y="-95249"/>
            <a:chExt cx="11836400" cy="1463222"/>
          </a:xfrm>
        </p:grpSpPr>
        <p:sp>
          <p:nvSpPr>
            <p:cNvPr id="4" name="TextBox 4"/>
            <p:cNvSpPr txBox="1"/>
            <p:nvPr/>
          </p:nvSpPr>
          <p:spPr>
            <a:xfrm>
              <a:off x="2229340" y="-95249"/>
              <a:ext cx="9607060" cy="1463222"/>
            </a:xfrm>
            <a:prstGeom prst="rect">
              <a:avLst/>
            </a:prstGeom>
          </p:spPr>
          <p:txBody>
            <a:bodyPr wrap="square"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There is a difference in property wealth and personal wealth.</a:t>
              </a:r>
            </a:p>
          </p:txBody>
        </p:sp>
        <p:sp>
          <p:nvSpPr>
            <p:cNvPr id="5" name="AutoShape 5"/>
            <p:cNvSpPr/>
            <p:nvPr/>
          </p:nvSpPr>
          <p:spPr>
            <a:xfrm rot="-10800000">
              <a:off x="0" y="30764"/>
              <a:ext cx="1421555" cy="1310072"/>
            </a:xfrm>
            <a:prstGeom prst="rect">
              <a:avLst/>
            </a:prstGeom>
            <a:solidFill>
              <a:srgbClr val="5D7963">
                <a:alpha val="9804"/>
              </a:srgbClr>
            </a:solidFill>
          </p:spPr>
        </p:sp>
      </p:grpSp>
      <p:sp>
        <p:nvSpPr>
          <p:cNvPr id="6" name="TextBox 6"/>
          <p:cNvSpPr txBox="1"/>
          <p:nvPr/>
        </p:nvSpPr>
        <p:spPr>
          <a:xfrm>
            <a:off x="2700292" y="6883085"/>
            <a:ext cx="8433304" cy="1123950"/>
          </a:xfrm>
          <a:prstGeom prst="rect">
            <a:avLst/>
          </a:prstGeom>
        </p:spPr>
        <p:txBody>
          <a:bodyPr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Many recapture districts serve a majority of students from severe poverty.</a:t>
            </a:r>
          </a:p>
        </p:txBody>
      </p:sp>
      <p:sp>
        <p:nvSpPr>
          <p:cNvPr id="7" name="AutoShape 7"/>
          <p:cNvSpPr/>
          <p:nvPr/>
        </p:nvSpPr>
        <p:spPr>
          <a:xfrm rot="-10800000">
            <a:off x="1028700" y="7024291"/>
            <a:ext cx="1128976" cy="1040438"/>
          </a:xfrm>
          <a:prstGeom prst="rect">
            <a:avLst/>
          </a:prstGeom>
          <a:solidFill>
            <a:srgbClr val="5D7963">
              <a:alpha val="9804"/>
            </a:srgbClr>
          </a:solidFill>
        </p:spPr>
      </p:sp>
      <p:sp>
        <p:nvSpPr>
          <p:cNvPr id="8" name="TextBox 8"/>
          <p:cNvSpPr txBox="1"/>
          <p:nvPr/>
        </p:nvSpPr>
        <p:spPr>
          <a:xfrm>
            <a:off x="2700292" y="8180496"/>
            <a:ext cx="8235062" cy="1123950"/>
          </a:xfrm>
          <a:prstGeom prst="rect">
            <a:avLst/>
          </a:prstGeom>
        </p:spPr>
        <p:txBody>
          <a:bodyPr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Formulas should adjust, but many recapture districts struggle to meet student needs.</a:t>
            </a:r>
          </a:p>
        </p:txBody>
      </p:sp>
      <p:sp>
        <p:nvSpPr>
          <p:cNvPr id="9" name="AutoShape 9"/>
          <p:cNvSpPr/>
          <p:nvPr/>
        </p:nvSpPr>
        <p:spPr>
          <a:xfrm rot="-10800000">
            <a:off x="1028700" y="8275746"/>
            <a:ext cx="1066167" cy="982554"/>
          </a:xfrm>
          <a:prstGeom prst="rect">
            <a:avLst/>
          </a:prstGeom>
          <a:solidFill>
            <a:srgbClr val="5D7963">
              <a:alpha val="9804"/>
            </a:srgbClr>
          </a:solidFill>
        </p:spPr>
      </p:sp>
      <p:sp>
        <p:nvSpPr>
          <p:cNvPr id="10" name="AutoShape 10"/>
          <p:cNvSpPr/>
          <p:nvPr/>
        </p:nvSpPr>
        <p:spPr>
          <a:xfrm>
            <a:off x="10420038" y="4174337"/>
            <a:ext cx="1753429" cy="1938326"/>
          </a:xfrm>
          <a:prstGeom prst="rect">
            <a:avLst/>
          </a:prstGeom>
          <a:solidFill>
            <a:srgbClr val="5D7963"/>
          </a:solidFill>
        </p:spPr>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5780117"/>
            <a:ext cx="732887" cy="947189"/>
          </a:xfrm>
          <a:prstGeom prst="rect">
            <a:avLst/>
          </a:prstGeom>
        </p:spPr>
      </p:pic>
      <p:sp>
        <p:nvSpPr>
          <p:cNvPr id="12" name="TextBox 12"/>
          <p:cNvSpPr txBox="1"/>
          <p:nvPr/>
        </p:nvSpPr>
        <p:spPr>
          <a:xfrm>
            <a:off x="10935768" y="4699635"/>
            <a:ext cx="3342259" cy="840105"/>
          </a:xfrm>
          <a:prstGeom prst="rect">
            <a:avLst/>
          </a:prstGeom>
        </p:spPr>
        <p:txBody>
          <a:bodyPr lIns="0" tIns="0" rIns="0" bIns="0" rtlCol="0" anchor="t">
            <a:spAutoFit/>
          </a:bodyPr>
          <a:lstStyle/>
          <a:p>
            <a:pPr>
              <a:lnSpc>
                <a:spcPts val="3359"/>
              </a:lnSpc>
            </a:pPr>
            <a:r>
              <a:rPr lang="en-US" sz="2400" b="1" spc="192" dirty="0">
                <a:solidFill>
                  <a:srgbClr val="FFFFFF"/>
                </a:solidFill>
                <a:latin typeface="Arial" panose="020B0604020202020204" pitchFamily="34" charset="0"/>
                <a:cs typeface="Arial" panose="020B0604020202020204" pitchFamily="34" charset="0"/>
              </a:rPr>
              <a:t>COMMON MISPERCEPTIONS</a:t>
            </a:r>
          </a:p>
        </p:txBody>
      </p:sp>
      <p:sp>
        <p:nvSpPr>
          <p:cNvPr id="13" name="TextBox 13"/>
          <p:cNvSpPr txBox="1"/>
          <p:nvPr/>
        </p:nvSpPr>
        <p:spPr>
          <a:xfrm>
            <a:off x="1028700" y="1028700"/>
            <a:ext cx="9907067" cy="3323987"/>
          </a:xfrm>
          <a:prstGeom prst="rect">
            <a:avLst/>
          </a:prstGeom>
        </p:spPr>
        <p:txBody>
          <a:bodyPr lIns="0" tIns="0" rIns="0" bIns="0" rtlCol="0" anchor="t">
            <a:spAutoFit/>
          </a:bodyPr>
          <a:lstStyle/>
          <a:p>
            <a:r>
              <a:rPr lang="en-US" sz="5400" spc="124" dirty="0">
                <a:solidFill>
                  <a:srgbClr val="5D7963"/>
                </a:solidFill>
                <a:latin typeface="Arial Black" panose="020B0A04020102020204" pitchFamily="34" charset="0"/>
              </a:rPr>
              <a:t>Districts that pay recapture can afford it, as their students have many advantages</a:t>
            </a: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7019090"/>
            <a:ext cx="732887" cy="947189"/>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8275746"/>
            <a:ext cx="732887" cy="94718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85" r="6485"/>
          <a:stretch>
            <a:fillRect/>
          </a:stretch>
        </p:blipFill>
        <p:spPr>
          <a:xfrm>
            <a:off x="11296753" y="1028700"/>
            <a:ext cx="5962547" cy="8229600"/>
          </a:xfrm>
          <a:prstGeom prst="rect">
            <a:avLst/>
          </a:prstGeom>
        </p:spPr>
      </p:pic>
      <p:grpSp>
        <p:nvGrpSpPr>
          <p:cNvPr id="3" name="Group 3"/>
          <p:cNvGrpSpPr/>
          <p:nvPr/>
        </p:nvGrpSpPr>
        <p:grpSpPr>
          <a:xfrm>
            <a:off x="1028700" y="5667924"/>
            <a:ext cx="8572500" cy="1097416"/>
            <a:chOff x="0" y="-95249"/>
            <a:chExt cx="11430000" cy="1463222"/>
          </a:xfrm>
        </p:grpSpPr>
        <p:sp>
          <p:nvSpPr>
            <p:cNvPr id="4" name="TextBox 4"/>
            <p:cNvSpPr txBox="1"/>
            <p:nvPr/>
          </p:nvSpPr>
          <p:spPr>
            <a:xfrm>
              <a:off x="2229340" y="-95249"/>
              <a:ext cx="9200660" cy="1463222"/>
            </a:xfrm>
            <a:prstGeom prst="rect">
              <a:avLst/>
            </a:prstGeom>
          </p:spPr>
          <p:txBody>
            <a:bodyPr wrap="square"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Recapture benefits the state, not other school districts.</a:t>
              </a:r>
            </a:p>
          </p:txBody>
        </p:sp>
        <p:sp>
          <p:nvSpPr>
            <p:cNvPr id="5" name="AutoShape 5"/>
            <p:cNvSpPr/>
            <p:nvPr/>
          </p:nvSpPr>
          <p:spPr>
            <a:xfrm rot="-10800000">
              <a:off x="0" y="30764"/>
              <a:ext cx="1421555" cy="1310072"/>
            </a:xfrm>
            <a:prstGeom prst="rect">
              <a:avLst/>
            </a:prstGeom>
            <a:solidFill>
              <a:srgbClr val="5D7963">
                <a:alpha val="9804"/>
              </a:srgbClr>
            </a:solidFill>
          </p:spPr>
        </p:sp>
      </p:grpSp>
      <p:sp>
        <p:nvSpPr>
          <p:cNvPr id="6" name="TextBox 6"/>
          <p:cNvSpPr txBox="1"/>
          <p:nvPr/>
        </p:nvSpPr>
        <p:spPr>
          <a:xfrm>
            <a:off x="2700292" y="6883085"/>
            <a:ext cx="8433304" cy="1123950"/>
          </a:xfrm>
          <a:prstGeom prst="rect">
            <a:avLst/>
          </a:prstGeom>
        </p:spPr>
        <p:txBody>
          <a:bodyPr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Formulas determine entitlement; growth of recapture doesn't change that.</a:t>
            </a:r>
          </a:p>
        </p:txBody>
      </p:sp>
      <p:sp>
        <p:nvSpPr>
          <p:cNvPr id="7" name="AutoShape 7"/>
          <p:cNvSpPr/>
          <p:nvPr/>
        </p:nvSpPr>
        <p:spPr>
          <a:xfrm rot="-10800000">
            <a:off x="1028700" y="7024291"/>
            <a:ext cx="1128976" cy="1040438"/>
          </a:xfrm>
          <a:prstGeom prst="rect">
            <a:avLst/>
          </a:prstGeom>
          <a:solidFill>
            <a:srgbClr val="5D7963">
              <a:alpha val="9804"/>
            </a:srgbClr>
          </a:solidFill>
        </p:spPr>
      </p:sp>
      <p:sp>
        <p:nvSpPr>
          <p:cNvPr id="8" name="TextBox 8"/>
          <p:cNvSpPr txBox="1"/>
          <p:nvPr/>
        </p:nvSpPr>
        <p:spPr>
          <a:xfrm>
            <a:off x="2700292" y="8180496"/>
            <a:ext cx="8235062" cy="1123950"/>
          </a:xfrm>
          <a:prstGeom prst="rect">
            <a:avLst/>
          </a:prstGeom>
        </p:spPr>
        <p:txBody>
          <a:bodyPr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Funding levels are the same, so it's simply a matter of the source of funding--who pays.</a:t>
            </a:r>
          </a:p>
        </p:txBody>
      </p:sp>
      <p:sp>
        <p:nvSpPr>
          <p:cNvPr id="9" name="AutoShape 9"/>
          <p:cNvSpPr/>
          <p:nvPr/>
        </p:nvSpPr>
        <p:spPr>
          <a:xfrm rot="-10800000">
            <a:off x="1028700" y="8275746"/>
            <a:ext cx="1066167" cy="982554"/>
          </a:xfrm>
          <a:prstGeom prst="rect">
            <a:avLst/>
          </a:prstGeom>
          <a:solidFill>
            <a:srgbClr val="5D7963">
              <a:alpha val="9804"/>
            </a:srgbClr>
          </a:solidFill>
        </p:spPr>
      </p:sp>
      <p:sp>
        <p:nvSpPr>
          <p:cNvPr id="10" name="AutoShape 10"/>
          <p:cNvSpPr/>
          <p:nvPr/>
        </p:nvSpPr>
        <p:spPr>
          <a:xfrm>
            <a:off x="10420038" y="4174337"/>
            <a:ext cx="1753429" cy="1938326"/>
          </a:xfrm>
          <a:prstGeom prst="rect">
            <a:avLst/>
          </a:prstGeom>
          <a:solidFill>
            <a:srgbClr val="5D7963"/>
          </a:solidFill>
        </p:spPr>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5780117"/>
            <a:ext cx="732887" cy="947189"/>
          </a:xfrm>
          <a:prstGeom prst="rect">
            <a:avLst/>
          </a:prstGeom>
        </p:spPr>
      </p:pic>
      <p:sp>
        <p:nvSpPr>
          <p:cNvPr id="12" name="TextBox 12"/>
          <p:cNvSpPr txBox="1"/>
          <p:nvPr/>
        </p:nvSpPr>
        <p:spPr>
          <a:xfrm>
            <a:off x="10935768" y="4699635"/>
            <a:ext cx="3342259" cy="840105"/>
          </a:xfrm>
          <a:prstGeom prst="rect">
            <a:avLst/>
          </a:prstGeom>
        </p:spPr>
        <p:txBody>
          <a:bodyPr lIns="0" tIns="0" rIns="0" bIns="0" rtlCol="0" anchor="t">
            <a:spAutoFit/>
          </a:bodyPr>
          <a:lstStyle/>
          <a:p>
            <a:pPr>
              <a:lnSpc>
                <a:spcPts val="3359"/>
              </a:lnSpc>
            </a:pPr>
            <a:r>
              <a:rPr lang="en-US" sz="2400" spc="192" dirty="0">
                <a:solidFill>
                  <a:srgbClr val="FFFFFF"/>
                </a:solidFill>
                <a:latin typeface="Aileron Heavy"/>
              </a:rPr>
              <a:t>COMMON MISPERCEPTIONS</a:t>
            </a:r>
          </a:p>
        </p:txBody>
      </p:sp>
      <p:sp>
        <p:nvSpPr>
          <p:cNvPr id="13" name="TextBox 13"/>
          <p:cNvSpPr txBox="1"/>
          <p:nvPr/>
        </p:nvSpPr>
        <p:spPr>
          <a:xfrm>
            <a:off x="1028700" y="1028700"/>
            <a:ext cx="9907067" cy="3761351"/>
          </a:xfrm>
          <a:prstGeom prst="rect">
            <a:avLst/>
          </a:prstGeom>
        </p:spPr>
        <p:txBody>
          <a:bodyPr lIns="0" tIns="0" rIns="0" bIns="0" rtlCol="0" anchor="t">
            <a:spAutoFit/>
          </a:bodyPr>
          <a:lstStyle/>
          <a:p>
            <a:r>
              <a:rPr lang="en-US" sz="6000" spc="124" dirty="0">
                <a:solidFill>
                  <a:srgbClr val="5D7963"/>
                </a:solidFill>
                <a:latin typeface="Arial Black" panose="020B0A04020102020204" pitchFamily="34" charset="0"/>
              </a:rPr>
              <a:t>Recaptured funds benefit schools in need with low wealth levels.</a:t>
            </a: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7019090"/>
            <a:ext cx="732887" cy="947189"/>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8275746"/>
            <a:ext cx="732887" cy="94718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85" r="6485"/>
          <a:stretch>
            <a:fillRect/>
          </a:stretch>
        </p:blipFill>
        <p:spPr>
          <a:xfrm>
            <a:off x="11296753" y="1028700"/>
            <a:ext cx="5962547" cy="8229600"/>
          </a:xfrm>
          <a:prstGeom prst="rect">
            <a:avLst/>
          </a:prstGeom>
        </p:spPr>
      </p:pic>
      <p:grpSp>
        <p:nvGrpSpPr>
          <p:cNvPr id="3" name="Group 3"/>
          <p:cNvGrpSpPr/>
          <p:nvPr/>
        </p:nvGrpSpPr>
        <p:grpSpPr>
          <a:xfrm>
            <a:off x="1028700" y="5762435"/>
            <a:ext cx="7663810" cy="982554"/>
            <a:chOff x="0" y="0"/>
            <a:chExt cx="10218413" cy="1310072"/>
          </a:xfrm>
        </p:grpSpPr>
        <p:sp>
          <p:nvSpPr>
            <p:cNvPr id="4" name="TextBox 4"/>
            <p:cNvSpPr txBox="1"/>
            <p:nvPr/>
          </p:nvSpPr>
          <p:spPr>
            <a:xfrm>
              <a:off x="2229340" y="254986"/>
              <a:ext cx="7989073" cy="704850"/>
            </a:xfrm>
            <a:prstGeom prst="rect">
              <a:avLst/>
            </a:prstGeom>
          </p:spPr>
          <p:txBody>
            <a:bodyPr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Sort of, but not really.</a:t>
              </a:r>
            </a:p>
          </p:txBody>
        </p:sp>
        <p:sp>
          <p:nvSpPr>
            <p:cNvPr id="5" name="AutoShape 5"/>
            <p:cNvSpPr/>
            <p:nvPr/>
          </p:nvSpPr>
          <p:spPr>
            <a:xfrm rot="-10800000">
              <a:off x="0" y="0"/>
              <a:ext cx="1421555" cy="1310072"/>
            </a:xfrm>
            <a:prstGeom prst="rect">
              <a:avLst/>
            </a:prstGeom>
            <a:solidFill>
              <a:srgbClr val="5D7963">
                <a:alpha val="9804"/>
              </a:srgbClr>
            </a:solidFill>
          </p:spPr>
        </p:sp>
      </p:grpSp>
      <p:sp>
        <p:nvSpPr>
          <p:cNvPr id="6" name="TextBox 6"/>
          <p:cNvSpPr txBox="1"/>
          <p:nvPr/>
        </p:nvSpPr>
        <p:spPr>
          <a:xfrm>
            <a:off x="2700292" y="6883085"/>
            <a:ext cx="8433304" cy="1123950"/>
          </a:xfrm>
          <a:prstGeom prst="rect">
            <a:avLst/>
          </a:prstGeom>
        </p:spPr>
        <p:txBody>
          <a:bodyPr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HB 3 reduced recapture compared to what it could have been absent change.</a:t>
            </a:r>
          </a:p>
        </p:txBody>
      </p:sp>
      <p:sp>
        <p:nvSpPr>
          <p:cNvPr id="7" name="AutoShape 7"/>
          <p:cNvSpPr/>
          <p:nvPr/>
        </p:nvSpPr>
        <p:spPr>
          <a:xfrm rot="-10800000">
            <a:off x="1028700" y="7024291"/>
            <a:ext cx="1128976" cy="1040438"/>
          </a:xfrm>
          <a:prstGeom prst="rect">
            <a:avLst/>
          </a:prstGeom>
          <a:solidFill>
            <a:srgbClr val="5D7963">
              <a:alpha val="9804"/>
            </a:srgbClr>
          </a:solidFill>
        </p:spPr>
      </p:sp>
      <p:sp>
        <p:nvSpPr>
          <p:cNvPr id="8" name="TextBox 8"/>
          <p:cNvSpPr txBox="1"/>
          <p:nvPr/>
        </p:nvSpPr>
        <p:spPr>
          <a:xfrm>
            <a:off x="2700291" y="8180496"/>
            <a:ext cx="8431329" cy="1154162"/>
          </a:xfrm>
          <a:prstGeom prst="rect">
            <a:avLst/>
          </a:prstGeom>
        </p:spPr>
        <p:txBody>
          <a:bodyPr wrap="square"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HB 3 provided a slight one-year reduction, but now recapture is back above pre-HB 3 levels.</a:t>
            </a:r>
          </a:p>
        </p:txBody>
      </p:sp>
      <p:sp>
        <p:nvSpPr>
          <p:cNvPr id="9" name="AutoShape 9"/>
          <p:cNvSpPr/>
          <p:nvPr/>
        </p:nvSpPr>
        <p:spPr>
          <a:xfrm rot="-10800000">
            <a:off x="1028700" y="8275746"/>
            <a:ext cx="1066167" cy="982554"/>
          </a:xfrm>
          <a:prstGeom prst="rect">
            <a:avLst/>
          </a:prstGeom>
          <a:solidFill>
            <a:srgbClr val="5D7963">
              <a:alpha val="9804"/>
            </a:srgbClr>
          </a:solidFill>
        </p:spPr>
      </p:sp>
      <p:sp>
        <p:nvSpPr>
          <p:cNvPr id="10" name="AutoShape 10"/>
          <p:cNvSpPr/>
          <p:nvPr/>
        </p:nvSpPr>
        <p:spPr>
          <a:xfrm>
            <a:off x="10420038" y="4174337"/>
            <a:ext cx="1753429" cy="1938326"/>
          </a:xfrm>
          <a:prstGeom prst="rect">
            <a:avLst/>
          </a:prstGeom>
          <a:solidFill>
            <a:srgbClr val="5D7963"/>
          </a:solidFill>
        </p:spPr>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5780117"/>
            <a:ext cx="732887" cy="947189"/>
          </a:xfrm>
          <a:prstGeom prst="rect">
            <a:avLst/>
          </a:prstGeom>
        </p:spPr>
      </p:pic>
      <p:sp>
        <p:nvSpPr>
          <p:cNvPr id="12" name="TextBox 12"/>
          <p:cNvSpPr txBox="1"/>
          <p:nvPr/>
        </p:nvSpPr>
        <p:spPr>
          <a:xfrm>
            <a:off x="10935768" y="4699635"/>
            <a:ext cx="3342259" cy="840105"/>
          </a:xfrm>
          <a:prstGeom prst="rect">
            <a:avLst/>
          </a:prstGeom>
        </p:spPr>
        <p:txBody>
          <a:bodyPr lIns="0" tIns="0" rIns="0" bIns="0" rtlCol="0" anchor="t">
            <a:spAutoFit/>
          </a:bodyPr>
          <a:lstStyle/>
          <a:p>
            <a:pPr>
              <a:lnSpc>
                <a:spcPts val="3359"/>
              </a:lnSpc>
            </a:pPr>
            <a:r>
              <a:rPr lang="en-US" sz="2400" spc="192" dirty="0">
                <a:solidFill>
                  <a:srgbClr val="FFFFFF"/>
                </a:solidFill>
                <a:latin typeface="Aileron Heavy"/>
              </a:rPr>
              <a:t>COMMON MISPERCEPTIONS</a:t>
            </a:r>
          </a:p>
        </p:txBody>
      </p:sp>
      <p:sp>
        <p:nvSpPr>
          <p:cNvPr id="13" name="TextBox 13"/>
          <p:cNvSpPr txBox="1"/>
          <p:nvPr/>
        </p:nvSpPr>
        <p:spPr>
          <a:xfrm>
            <a:off x="1028700" y="1028700"/>
            <a:ext cx="9907067" cy="2812373"/>
          </a:xfrm>
          <a:prstGeom prst="rect">
            <a:avLst/>
          </a:prstGeom>
        </p:spPr>
        <p:txBody>
          <a:bodyPr lIns="0" tIns="0" rIns="0" bIns="0" rtlCol="0" anchor="t">
            <a:spAutoFit/>
          </a:bodyPr>
          <a:lstStyle/>
          <a:p>
            <a:pPr>
              <a:lnSpc>
                <a:spcPts val="7440"/>
              </a:lnSpc>
            </a:pPr>
            <a:r>
              <a:rPr lang="en-US" sz="6000" spc="124" dirty="0">
                <a:solidFill>
                  <a:srgbClr val="5D7963"/>
                </a:solidFill>
                <a:latin typeface="Arial Black" panose="020B0A04020102020204" pitchFamily="34" charset="0"/>
              </a:rPr>
              <a:t>The Texas Legislature reduced recapture in 2019 with HB 3</a:t>
            </a: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7019090"/>
            <a:ext cx="732887" cy="947189"/>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8275746"/>
            <a:ext cx="732887" cy="94718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653484594"/>
              </p:ext>
            </p:extLst>
          </p:nvPr>
        </p:nvGraphicFramePr>
        <p:xfrm>
          <a:off x="609600" y="1943100"/>
          <a:ext cx="16535400" cy="7391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057400" y="723900"/>
            <a:ext cx="14859000" cy="923330"/>
          </a:xfrm>
          <a:prstGeom prst="rect">
            <a:avLst/>
          </a:prstGeom>
          <a:noFill/>
        </p:spPr>
        <p:txBody>
          <a:bodyPr wrap="square" rtlCol="0">
            <a:spAutoFit/>
          </a:bodyPr>
          <a:lstStyle/>
          <a:p>
            <a:pPr algn="ctr"/>
            <a:r>
              <a:rPr lang="en-US" sz="5400" dirty="0" smtClean="0">
                <a:latin typeface="Arial Black" panose="020B0A04020102020204" pitchFamily="34" charset="0"/>
              </a:rPr>
              <a:t>Statewide Recapture 1994-2022</a:t>
            </a:r>
            <a:endParaRPr lang="en-US" sz="5400" dirty="0">
              <a:latin typeface="Arial Black" panose="020B0A04020102020204" pitchFamily="34" charset="0"/>
            </a:endParaRPr>
          </a:p>
        </p:txBody>
      </p:sp>
      <p:sp>
        <p:nvSpPr>
          <p:cNvPr id="4" name="TextBox 3"/>
          <p:cNvSpPr txBox="1"/>
          <p:nvPr/>
        </p:nvSpPr>
        <p:spPr>
          <a:xfrm>
            <a:off x="9448800" y="9337982"/>
            <a:ext cx="7467600" cy="584775"/>
          </a:xfrm>
          <a:prstGeom prst="rect">
            <a:avLst/>
          </a:prstGeom>
          <a:noFill/>
        </p:spPr>
        <p:txBody>
          <a:bodyPr wrap="square" rtlCol="0">
            <a:spAutoFit/>
          </a:bodyPr>
          <a:lstStyle/>
          <a:p>
            <a:pPr algn="r"/>
            <a:r>
              <a:rPr lang="en-US" sz="1600" i="1" dirty="0" smtClean="0"/>
              <a:t>Source: TEA Summary of Finance data</a:t>
            </a:r>
          </a:p>
          <a:p>
            <a:pPr algn="r"/>
            <a:r>
              <a:rPr lang="en-US" sz="1600" i="1" dirty="0" smtClean="0"/>
              <a:t>* Preliminary estimated amount</a:t>
            </a:r>
            <a:endParaRPr lang="en-US" sz="16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876" r="6876"/>
          <a:stretch>
            <a:fillRect/>
          </a:stretch>
        </p:blipFill>
        <p:spPr>
          <a:xfrm>
            <a:off x="12373188" y="0"/>
            <a:ext cx="5914812" cy="10287000"/>
          </a:xfrm>
          <a:prstGeom prst="rect">
            <a:avLst/>
          </a:prstGeom>
        </p:spPr>
      </p:pic>
      <p:sp>
        <p:nvSpPr>
          <p:cNvPr id="3" name="AutoShape 3"/>
          <p:cNvSpPr/>
          <p:nvPr/>
        </p:nvSpPr>
        <p:spPr>
          <a:xfrm>
            <a:off x="11324334" y="3974312"/>
            <a:ext cx="2781579" cy="2338376"/>
          </a:xfrm>
          <a:prstGeom prst="rect">
            <a:avLst/>
          </a:prstGeom>
          <a:solidFill>
            <a:srgbClr val="5D7963"/>
          </a:solidFill>
        </p:spPr>
      </p:sp>
      <p:grpSp>
        <p:nvGrpSpPr>
          <p:cNvPr id="4" name="Group 4"/>
          <p:cNvGrpSpPr/>
          <p:nvPr/>
        </p:nvGrpSpPr>
        <p:grpSpPr>
          <a:xfrm>
            <a:off x="1338498" y="2637598"/>
            <a:ext cx="8736695" cy="5011804"/>
            <a:chOff x="0" y="0"/>
            <a:chExt cx="11648926" cy="6682405"/>
          </a:xfrm>
        </p:grpSpPr>
        <p:sp>
          <p:nvSpPr>
            <p:cNvPr id="5" name="TextBox 5"/>
            <p:cNvSpPr txBox="1"/>
            <p:nvPr/>
          </p:nvSpPr>
          <p:spPr>
            <a:xfrm>
              <a:off x="0" y="0"/>
              <a:ext cx="11648926" cy="3971330"/>
            </a:xfrm>
            <a:prstGeom prst="rect">
              <a:avLst/>
            </a:prstGeom>
          </p:spPr>
          <p:txBody>
            <a:bodyPr lIns="0" tIns="0" rIns="0" bIns="0" rtlCol="0" anchor="t">
              <a:spAutoFit/>
            </a:bodyPr>
            <a:lstStyle/>
            <a:p>
              <a:pPr>
                <a:lnSpc>
                  <a:spcPts val="11784"/>
                </a:lnSpc>
              </a:pPr>
              <a:r>
                <a:rPr lang="en-US" sz="9820" spc="196" dirty="0">
                  <a:solidFill>
                    <a:srgbClr val="5D7963"/>
                  </a:solidFill>
                  <a:latin typeface="Arial Black" panose="020B0A04020102020204" pitchFamily="34" charset="0"/>
                </a:rPr>
                <a:t>How do we fix it?</a:t>
              </a:r>
            </a:p>
          </p:txBody>
        </p:sp>
        <p:sp>
          <p:nvSpPr>
            <p:cNvPr id="6" name="TextBox 6"/>
            <p:cNvSpPr txBox="1"/>
            <p:nvPr/>
          </p:nvSpPr>
          <p:spPr>
            <a:xfrm>
              <a:off x="0" y="4912875"/>
              <a:ext cx="11648926" cy="1769530"/>
            </a:xfrm>
            <a:prstGeom prst="rect">
              <a:avLst/>
            </a:prstGeom>
          </p:spPr>
          <p:txBody>
            <a:bodyPr lIns="0" tIns="0" rIns="0" bIns="0" rtlCol="0" anchor="t">
              <a:spAutoFit/>
            </a:bodyPr>
            <a:lstStyle/>
            <a:p>
              <a:pPr>
                <a:lnSpc>
                  <a:spcPts val="5375"/>
                </a:lnSpc>
              </a:pPr>
              <a:r>
                <a:rPr lang="en-US" sz="3812" b="1" spc="484" dirty="0">
                  <a:solidFill>
                    <a:srgbClr val="5D7963"/>
                  </a:solidFill>
                  <a:latin typeface="Arial" panose="020B0604020202020204" pitchFamily="34" charset="0"/>
                  <a:cs typeface="Arial" panose="020B0604020202020204" pitchFamily="34" charset="0"/>
                </a:rPr>
                <a:t>IF IT WAS EASY, IT WOULD ALREADY BE DONE.</a:t>
              </a:r>
            </a:p>
          </p:txBody>
        </p:sp>
      </p:grpSp>
      <p:sp>
        <p:nvSpPr>
          <p:cNvPr id="7" name="TextBox 7"/>
          <p:cNvSpPr txBox="1"/>
          <p:nvPr/>
        </p:nvSpPr>
        <p:spPr>
          <a:xfrm>
            <a:off x="11601248" y="4689475"/>
            <a:ext cx="2227749" cy="860425"/>
          </a:xfrm>
          <a:prstGeom prst="rect">
            <a:avLst/>
          </a:prstGeom>
        </p:spPr>
        <p:txBody>
          <a:bodyPr lIns="0" tIns="0" rIns="0" bIns="0" rtlCol="0" anchor="t">
            <a:spAutoFit/>
          </a:bodyPr>
          <a:lstStyle/>
          <a:p>
            <a:pPr algn="ctr">
              <a:lnSpc>
                <a:spcPts val="3499"/>
              </a:lnSpc>
            </a:pPr>
            <a:r>
              <a:rPr lang="en-US" sz="2499" spc="199" dirty="0">
                <a:solidFill>
                  <a:srgbClr val="FFFFFF"/>
                </a:solidFill>
                <a:latin typeface="Aileron Heavy"/>
              </a:rPr>
              <a:t>POSSIBLE</a:t>
            </a:r>
          </a:p>
          <a:p>
            <a:pPr algn="ctr">
              <a:lnSpc>
                <a:spcPts val="3499"/>
              </a:lnSpc>
            </a:pPr>
            <a:r>
              <a:rPr lang="en-US" sz="2499" spc="199" dirty="0">
                <a:solidFill>
                  <a:srgbClr val="FFFFFF"/>
                </a:solidFill>
                <a:latin typeface="Aileron Heavy"/>
              </a:rPr>
              <a:t>SOLUTIONS</a:t>
            </a:r>
          </a:p>
        </p:txBody>
      </p:sp>
    </p:spTree>
    <p:extLst>
      <p:ext uri="{BB962C8B-B14F-4D97-AF65-F5344CB8AC3E}">
        <p14:creationId xmlns:p14="http://schemas.microsoft.com/office/powerpoint/2010/main" val="154468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9449" r="36091"/>
          <a:stretch>
            <a:fillRect/>
          </a:stretch>
        </p:blipFill>
        <p:spPr>
          <a:xfrm>
            <a:off x="0" y="0"/>
            <a:ext cx="5337279" cy="10287000"/>
          </a:xfrm>
          <a:prstGeom prst="rect">
            <a:avLst/>
          </a:prstGeom>
        </p:spPr>
      </p:pic>
      <p:grpSp>
        <p:nvGrpSpPr>
          <p:cNvPr id="3" name="Group 3"/>
          <p:cNvGrpSpPr/>
          <p:nvPr/>
        </p:nvGrpSpPr>
        <p:grpSpPr>
          <a:xfrm>
            <a:off x="1284264" y="1028700"/>
            <a:ext cx="5406275" cy="2928205"/>
            <a:chOff x="0" y="0"/>
            <a:chExt cx="7208366" cy="3904273"/>
          </a:xfrm>
        </p:grpSpPr>
        <p:sp>
          <p:nvSpPr>
            <p:cNvPr id="4" name="AutoShape 4"/>
            <p:cNvSpPr/>
            <p:nvPr/>
          </p:nvSpPr>
          <p:spPr>
            <a:xfrm>
              <a:off x="0" y="0"/>
              <a:ext cx="7208366" cy="3904273"/>
            </a:xfrm>
            <a:prstGeom prst="rect">
              <a:avLst/>
            </a:prstGeom>
            <a:solidFill>
              <a:srgbClr val="5D7963"/>
            </a:solidFill>
          </p:spPr>
        </p:sp>
        <p:sp>
          <p:nvSpPr>
            <p:cNvPr id="5" name="TextBox 5"/>
            <p:cNvSpPr txBox="1"/>
            <p:nvPr/>
          </p:nvSpPr>
          <p:spPr>
            <a:xfrm>
              <a:off x="513176" y="537727"/>
              <a:ext cx="6182013" cy="2828820"/>
            </a:xfrm>
            <a:prstGeom prst="rect">
              <a:avLst/>
            </a:prstGeom>
          </p:spPr>
          <p:txBody>
            <a:bodyPr lIns="0" tIns="0" rIns="0" bIns="0" rtlCol="0" anchor="t">
              <a:spAutoFit/>
            </a:bodyPr>
            <a:lstStyle/>
            <a:p>
              <a:pPr algn="ctr">
                <a:lnSpc>
                  <a:spcPts val="8352"/>
                </a:lnSpc>
              </a:pPr>
              <a:r>
                <a:rPr lang="en-US" sz="6960" spc="139" dirty="0">
                  <a:solidFill>
                    <a:srgbClr val="FFFFFF"/>
                  </a:solidFill>
                  <a:latin typeface="Arial Black" panose="020B0A04020102020204" pitchFamily="34" charset="0"/>
                </a:rPr>
                <a:t>Past Attempts</a:t>
              </a:r>
            </a:p>
          </p:txBody>
        </p:sp>
      </p:grpSp>
      <p:grpSp>
        <p:nvGrpSpPr>
          <p:cNvPr id="6" name="Group 6"/>
          <p:cNvGrpSpPr/>
          <p:nvPr/>
        </p:nvGrpSpPr>
        <p:grpSpPr>
          <a:xfrm>
            <a:off x="7322750" y="1375849"/>
            <a:ext cx="9963444" cy="7819647"/>
            <a:chOff x="0" y="462865"/>
            <a:chExt cx="13284592" cy="10426196"/>
          </a:xfrm>
        </p:grpSpPr>
        <p:sp>
          <p:nvSpPr>
            <p:cNvPr id="7" name="TextBox 7"/>
            <p:cNvSpPr txBox="1"/>
            <p:nvPr/>
          </p:nvSpPr>
          <p:spPr>
            <a:xfrm>
              <a:off x="0" y="7747811"/>
              <a:ext cx="13248733" cy="742051"/>
            </a:xfrm>
            <a:prstGeom prst="rect">
              <a:avLst/>
            </a:prstGeom>
          </p:spPr>
          <p:txBody>
            <a:bodyPr lIns="0" tIns="0" rIns="0" bIns="0" rtlCol="0" anchor="t">
              <a:spAutoFit/>
            </a:bodyPr>
            <a:lstStyle/>
            <a:p>
              <a:pPr>
                <a:lnSpc>
                  <a:spcPts val="4623"/>
                </a:lnSpc>
              </a:pPr>
              <a:r>
                <a:rPr lang="en-US" sz="3279" b="1" spc="416" dirty="0">
                  <a:solidFill>
                    <a:srgbClr val="5D7963"/>
                  </a:solidFill>
                  <a:latin typeface="Arial" panose="020B0604020202020204" pitchFamily="34" charset="0"/>
                  <a:cs typeface="Arial" panose="020B0604020202020204" pitchFamily="34" charset="0"/>
                </a:rPr>
                <a:t>TAXPARENCY</a:t>
              </a:r>
            </a:p>
          </p:txBody>
        </p:sp>
        <p:sp>
          <p:nvSpPr>
            <p:cNvPr id="8" name="TextBox 8"/>
            <p:cNvSpPr txBox="1"/>
            <p:nvPr/>
          </p:nvSpPr>
          <p:spPr>
            <a:xfrm>
              <a:off x="0" y="8673587"/>
              <a:ext cx="13248733" cy="2215474"/>
            </a:xfrm>
            <a:prstGeom prst="rect">
              <a:avLst/>
            </a:prstGeom>
          </p:spPr>
          <p:txBody>
            <a:bodyPr lIns="0" tIns="0" rIns="0" bIns="0" rtlCol="0" anchor="t">
              <a:spAutoFit/>
            </a:bodyPr>
            <a:lstStyle/>
            <a:p>
              <a:pPr>
                <a:lnSpc>
                  <a:spcPts val="4471"/>
                </a:lnSpc>
              </a:pPr>
              <a:r>
                <a:rPr lang="en-US" sz="2981" spc="29" dirty="0">
                  <a:solidFill>
                    <a:srgbClr val="5D7963"/>
                  </a:solidFill>
                  <a:latin typeface="Arial" panose="020B0604020202020204" pitchFamily="34" charset="0"/>
                  <a:cs typeface="Arial" panose="020B0604020202020204" pitchFamily="34" charset="0"/>
                </a:rPr>
                <a:t>2017: attempt to have percent of taxes paid that remain with district vs. percent recaptured.  Failed to pass as this isn't info legislators want taxpayers to know.</a:t>
              </a:r>
            </a:p>
          </p:txBody>
        </p:sp>
        <p:sp>
          <p:nvSpPr>
            <p:cNvPr id="9" name="TextBox 9"/>
            <p:cNvSpPr txBox="1"/>
            <p:nvPr/>
          </p:nvSpPr>
          <p:spPr>
            <a:xfrm>
              <a:off x="35859" y="462865"/>
              <a:ext cx="13248733" cy="742051"/>
            </a:xfrm>
            <a:prstGeom prst="rect">
              <a:avLst/>
            </a:prstGeom>
          </p:spPr>
          <p:txBody>
            <a:bodyPr lIns="0" tIns="0" rIns="0" bIns="0" rtlCol="0" anchor="t">
              <a:spAutoFit/>
            </a:bodyPr>
            <a:lstStyle/>
            <a:p>
              <a:pPr>
                <a:lnSpc>
                  <a:spcPts val="4623"/>
                </a:lnSpc>
              </a:pPr>
              <a:r>
                <a:rPr lang="en-US" sz="3279" b="1" spc="416" dirty="0">
                  <a:solidFill>
                    <a:srgbClr val="5D7963"/>
                  </a:solidFill>
                  <a:latin typeface="Arial" panose="020B0604020202020204" pitchFamily="34" charset="0"/>
                  <a:cs typeface="Arial" panose="020B0604020202020204" pitchFamily="34" charset="0"/>
                </a:rPr>
                <a:t>RECAPTURE REPEAL</a:t>
              </a:r>
            </a:p>
          </p:txBody>
        </p:sp>
        <p:sp>
          <p:nvSpPr>
            <p:cNvPr id="10" name="TextBox 10"/>
            <p:cNvSpPr txBox="1"/>
            <p:nvPr/>
          </p:nvSpPr>
          <p:spPr>
            <a:xfrm>
              <a:off x="0" y="1340376"/>
              <a:ext cx="13248733" cy="1462537"/>
            </a:xfrm>
            <a:prstGeom prst="rect">
              <a:avLst/>
            </a:prstGeom>
          </p:spPr>
          <p:txBody>
            <a:bodyPr lIns="0" tIns="0" rIns="0" bIns="0" rtlCol="0" anchor="t">
              <a:spAutoFit/>
            </a:bodyPr>
            <a:lstStyle/>
            <a:p>
              <a:pPr>
                <a:lnSpc>
                  <a:spcPts val="4471"/>
                </a:lnSpc>
              </a:pPr>
              <a:r>
                <a:rPr lang="en-US" sz="2981" spc="29" dirty="0">
                  <a:solidFill>
                    <a:srgbClr val="5D7963"/>
                  </a:solidFill>
                  <a:latin typeface="Arial" panose="020B0604020202020204" pitchFamily="34" charset="0"/>
                  <a:cs typeface="Arial" panose="020B0604020202020204" pitchFamily="34" charset="0"/>
                </a:rPr>
                <a:t>2003: removal of Chapter 41 from law, effective if something else was adopted in its place...it wasn't. </a:t>
              </a:r>
            </a:p>
          </p:txBody>
        </p:sp>
        <p:sp>
          <p:nvSpPr>
            <p:cNvPr id="11" name="TextBox 11"/>
            <p:cNvSpPr txBox="1"/>
            <p:nvPr/>
          </p:nvSpPr>
          <p:spPr>
            <a:xfrm>
              <a:off x="0" y="3734313"/>
              <a:ext cx="13248733" cy="742051"/>
            </a:xfrm>
            <a:prstGeom prst="rect">
              <a:avLst/>
            </a:prstGeom>
          </p:spPr>
          <p:txBody>
            <a:bodyPr lIns="0" tIns="0" rIns="0" bIns="0" rtlCol="0" anchor="t">
              <a:spAutoFit/>
            </a:bodyPr>
            <a:lstStyle/>
            <a:p>
              <a:pPr>
                <a:lnSpc>
                  <a:spcPts val="4623"/>
                </a:lnSpc>
              </a:pPr>
              <a:r>
                <a:rPr lang="en-US" sz="3279" b="1" spc="416" dirty="0">
                  <a:solidFill>
                    <a:srgbClr val="5D7963"/>
                  </a:solidFill>
                  <a:latin typeface="Arial" panose="020B0604020202020204" pitchFamily="34" charset="0"/>
                  <a:cs typeface="Arial" panose="020B0604020202020204" pitchFamily="34" charset="0"/>
                </a:rPr>
                <a:t>TAX RATE COMPRESSION</a:t>
              </a:r>
            </a:p>
          </p:txBody>
        </p:sp>
        <p:sp>
          <p:nvSpPr>
            <p:cNvPr id="12" name="TextBox 12"/>
            <p:cNvSpPr txBox="1"/>
            <p:nvPr/>
          </p:nvSpPr>
          <p:spPr>
            <a:xfrm>
              <a:off x="0" y="4710889"/>
              <a:ext cx="13248733" cy="2308324"/>
            </a:xfrm>
            <a:prstGeom prst="rect">
              <a:avLst/>
            </a:prstGeom>
          </p:spPr>
          <p:txBody>
            <a:bodyPr lIns="0" tIns="0" rIns="0" bIns="0" rtlCol="0" anchor="t">
              <a:spAutoFit/>
            </a:bodyPr>
            <a:lstStyle/>
            <a:p>
              <a:pPr>
                <a:lnSpc>
                  <a:spcPts val="4471"/>
                </a:lnSpc>
              </a:pPr>
              <a:r>
                <a:rPr lang="en-US" sz="2981" spc="29" dirty="0">
                  <a:solidFill>
                    <a:srgbClr val="5D7963"/>
                  </a:solidFill>
                  <a:latin typeface="Arial" panose="020B0604020202020204" pitchFamily="34" charset="0"/>
                  <a:cs typeface="Arial" panose="020B0604020202020204" pitchFamily="34" charset="0"/>
                </a:rPr>
                <a:t>2006: 50 cent tax rate compression kept recapture under control...for a while.  </a:t>
              </a:r>
              <a:r>
                <a:rPr lang="en-US" sz="2981" spc="29" dirty="0" smtClean="0">
                  <a:solidFill>
                    <a:srgbClr val="5D7963"/>
                  </a:solidFill>
                  <a:latin typeface="Arial" panose="020B0604020202020204" pitchFamily="34" charset="0"/>
                  <a:cs typeface="Arial" panose="020B0604020202020204" pitchFamily="34" charset="0"/>
                </a:rPr>
                <a:t>2019</a:t>
              </a:r>
              <a:r>
                <a:rPr lang="en-US" sz="2981" spc="29" dirty="0">
                  <a:solidFill>
                    <a:srgbClr val="5D7963"/>
                  </a:solidFill>
                  <a:latin typeface="Arial" panose="020B0604020202020204" pitchFamily="34" charset="0"/>
                  <a:cs typeface="Arial" panose="020B0604020202020204" pitchFamily="34" charset="0"/>
                </a:rPr>
                <a:t>:</a:t>
              </a:r>
              <a:r>
                <a:rPr lang="en-US" sz="2981" spc="29" dirty="0" smtClean="0">
                  <a:solidFill>
                    <a:srgbClr val="5D7963"/>
                  </a:solidFill>
                  <a:latin typeface="Arial" panose="020B0604020202020204" pitchFamily="34" charset="0"/>
                  <a:cs typeface="Arial" panose="020B0604020202020204" pitchFamily="34" charset="0"/>
                </a:rPr>
                <a:t> </a:t>
              </a:r>
              <a:r>
                <a:rPr lang="en-US" sz="2981" spc="29" dirty="0" smtClean="0">
                  <a:solidFill>
                    <a:srgbClr val="5D7963"/>
                  </a:solidFill>
                  <a:latin typeface="Arial" panose="020B0604020202020204" pitchFamily="34" charset="0"/>
                  <a:cs typeface="Arial" panose="020B0604020202020204" pitchFamily="34" charset="0"/>
                </a:rPr>
                <a:t>HB 3 offered a similar solution with continued incremental compression over time.</a:t>
              </a:r>
              <a:endParaRPr lang="en-US" sz="2981" spc="29" dirty="0">
                <a:solidFill>
                  <a:srgbClr val="5D7963"/>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6458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2208" r="12208"/>
          <a:stretch>
            <a:fillRect/>
          </a:stretch>
        </p:blipFill>
        <p:spPr>
          <a:xfrm>
            <a:off x="1028700" y="1028700"/>
            <a:ext cx="2308247" cy="2178444"/>
          </a:xfrm>
          <a:prstGeom prst="rect">
            <a:avLst/>
          </a:prstGeom>
        </p:spPr>
      </p:pic>
      <p:grpSp>
        <p:nvGrpSpPr>
          <p:cNvPr id="3" name="Group 3"/>
          <p:cNvGrpSpPr/>
          <p:nvPr/>
        </p:nvGrpSpPr>
        <p:grpSpPr>
          <a:xfrm>
            <a:off x="3941297" y="975519"/>
            <a:ext cx="5561132" cy="2202188"/>
            <a:chOff x="0" y="-66675"/>
            <a:chExt cx="7414843" cy="2936251"/>
          </a:xfrm>
        </p:grpSpPr>
        <p:sp>
          <p:nvSpPr>
            <p:cNvPr id="4" name="TextBox 4"/>
            <p:cNvSpPr txBox="1"/>
            <p:nvPr/>
          </p:nvSpPr>
          <p:spPr>
            <a:xfrm>
              <a:off x="0" y="-66675"/>
              <a:ext cx="7414843" cy="1524127"/>
            </a:xfrm>
            <a:prstGeom prst="rect">
              <a:avLst/>
            </a:prstGeom>
          </p:spPr>
          <p:txBody>
            <a:bodyPr lIns="0" tIns="0" rIns="0" bIns="0" rtlCol="0" anchor="t">
              <a:spAutoFit/>
            </a:bodyPr>
            <a:lstStyle/>
            <a:p>
              <a:pPr>
                <a:lnSpc>
                  <a:spcPts val="4652"/>
                </a:lnSpc>
              </a:pPr>
              <a:r>
                <a:rPr lang="en-US" sz="3300" b="1" spc="419" dirty="0">
                  <a:solidFill>
                    <a:srgbClr val="5D7963"/>
                  </a:solidFill>
                  <a:latin typeface="Arial" panose="020B0604020202020204" pitchFamily="34" charset="0"/>
                  <a:cs typeface="Arial" panose="020B0604020202020204" pitchFamily="34" charset="0"/>
                </a:rPr>
                <a:t>CHANGES ARE </a:t>
              </a:r>
            </a:p>
            <a:p>
              <a:pPr>
                <a:lnSpc>
                  <a:spcPts val="4652"/>
                </a:lnSpc>
              </a:pPr>
              <a:r>
                <a:rPr lang="en-US" sz="3300" b="1" spc="419" dirty="0">
                  <a:solidFill>
                    <a:srgbClr val="5D7963"/>
                  </a:solidFill>
                  <a:latin typeface="Arial" panose="020B0604020202020204" pitchFamily="34" charset="0"/>
                  <a:cs typeface="Arial" panose="020B0604020202020204" pitchFamily="34" charset="0"/>
                </a:rPr>
                <a:t>VERY EXPENSIVE</a:t>
              </a:r>
            </a:p>
          </p:txBody>
        </p:sp>
        <p:sp>
          <p:nvSpPr>
            <p:cNvPr id="5" name="TextBox 5"/>
            <p:cNvSpPr txBox="1"/>
            <p:nvPr/>
          </p:nvSpPr>
          <p:spPr>
            <a:xfrm>
              <a:off x="0" y="1635221"/>
              <a:ext cx="7414843" cy="1234355"/>
            </a:xfrm>
            <a:prstGeom prst="rect">
              <a:avLst/>
            </a:prstGeom>
          </p:spPr>
          <p:txBody>
            <a:bodyPr lIns="0" tIns="0" rIns="0" bIns="0" rtlCol="0" anchor="t">
              <a:spAutoFit/>
            </a:bodyPr>
            <a:lstStyle/>
            <a:p>
              <a:pPr>
                <a:lnSpc>
                  <a:spcPts val="3750"/>
                </a:lnSpc>
              </a:pPr>
              <a:r>
                <a:rPr lang="en-US" sz="2499" spc="24" dirty="0">
                  <a:solidFill>
                    <a:srgbClr val="5D7963"/>
                  </a:solidFill>
                  <a:latin typeface="Arial" panose="020B0604020202020204" pitchFamily="34" charset="0"/>
                  <a:cs typeface="Arial" panose="020B0604020202020204" pitchFamily="34" charset="0"/>
                </a:rPr>
                <a:t>Recapture is a $3 billion source of revenue that is not easily replaced.</a:t>
              </a:r>
            </a:p>
          </p:txBody>
        </p:sp>
      </p:grpSp>
      <p:pic>
        <p:nvPicPr>
          <p:cNvPr id="6" name="Picture 6"/>
          <p:cNvPicPr>
            <a:picLocks noChangeAspect="1"/>
          </p:cNvPicPr>
          <p:nvPr/>
        </p:nvPicPr>
        <p:blipFill>
          <a:blip r:embed="rId4"/>
          <a:srcRect l="14669" r="14669"/>
          <a:stretch>
            <a:fillRect/>
          </a:stretch>
        </p:blipFill>
        <p:spPr>
          <a:xfrm>
            <a:off x="1028700" y="4162845"/>
            <a:ext cx="2308247" cy="2178444"/>
          </a:xfrm>
          <a:prstGeom prst="rect">
            <a:avLst/>
          </a:prstGeom>
        </p:spPr>
      </p:pic>
      <p:pic>
        <p:nvPicPr>
          <p:cNvPr id="7" name="Picture 7"/>
          <p:cNvPicPr>
            <a:picLocks noChangeAspect="1"/>
          </p:cNvPicPr>
          <p:nvPr/>
        </p:nvPicPr>
        <p:blipFill>
          <a:blip r:embed="rId5"/>
          <a:srcRect l="16623" r="16623"/>
          <a:stretch>
            <a:fillRect/>
          </a:stretch>
        </p:blipFill>
        <p:spPr>
          <a:xfrm>
            <a:off x="1028700" y="7079856"/>
            <a:ext cx="2308247" cy="2178444"/>
          </a:xfrm>
          <a:prstGeom prst="rect">
            <a:avLst/>
          </a:prstGeom>
        </p:spPr>
      </p:pic>
      <p:grpSp>
        <p:nvGrpSpPr>
          <p:cNvPr id="8" name="Group 8"/>
          <p:cNvGrpSpPr/>
          <p:nvPr/>
        </p:nvGrpSpPr>
        <p:grpSpPr>
          <a:xfrm>
            <a:off x="3941297" y="4426928"/>
            <a:ext cx="8936503" cy="1611637"/>
            <a:chOff x="0" y="-66675"/>
            <a:chExt cx="11049671" cy="2148851"/>
          </a:xfrm>
        </p:grpSpPr>
        <p:sp>
          <p:nvSpPr>
            <p:cNvPr id="9" name="TextBox 9"/>
            <p:cNvSpPr txBox="1"/>
            <p:nvPr/>
          </p:nvSpPr>
          <p:spPr>
            <a:xfrm>
              <a:off x="0" y="-66675"/>
              <a:ext cx="11049671" cy="1534866"/>
            </a:xfrm>
            <a:prstGeom prst="rect">
              <a:avLst/>
            </a:prstGeom>
          </p:spPr>
          <p:txBody>
            <a:bodyPr lIns="0" tIns="0" rIns="0" bIns="0" rtlCol="0" anchor="t">
              <a:spAutoFit/>
            </a:bodyPr>
            <a:lstStyle/>
            <a:p>
              <a:pPr>
                <a:lnSpc>
                  <a:spcPts val="4652"/>
                </a:lnSpc>
              </a:pPr>
              <a:r>
                <a:rPr lang="en-US" sz="3300" b="1" spc="419" dirty="0">
                  <a:solidFill>
                    <a:srgbClr val="5D7963"/>
                  </a:solidFill>
                  <a:latin typeface="Arial" panose="020B0604020202020204" pitchFamily="34" charset="0"/>
                  <a:cs typeface="Arial" panose="020B0604020202020204" pitchFamily="34" charset="0"/>
                </a:rPr>
                <a:t>IT'S HARD TO MOVE THE NEEDLE</a:t>
              </a:r>
            </a:p>
          </p:txBody>
        </p:sp>
        <p:sp>
          <p:nvSpPr>
            <p:cNvPr id="10" name="TextBox 10"/>
            <p:cNvSpPr txBox="1"/>
            <p:nvPr/>
          </p:nvSpPr>
          <p:spPr>
            <a:xfrm>
              <a:off x="0" y="847821"/>
              <a:ext cx="11049671" cy="1234355"/>
            </a:xfrm>
            <a:prstGeom prst="rect">
              <a:avLst/>
            </a:prstGeom>
          </p:spPr>
          <p:txBody>
            <a:bodyPr lIns="0" tIns="0" rIns="0" bIns="0" rtlCol="0" anchor="t">
              <a:spAutoFit/>
            </a:bodyPr>
            <a:lstStyle/>
            <a:p>
              <a:pPr>
                <a:lnSpc>
                  <a:spcPts val="3750"/>
                </a:lnSpc>
              </a:pPr>
              <a:r>
                <a:rPr lang="en-US" sz="2499" spc="24" dirty="0">
                  <a:solidFill>
                    <a:srgbClr val="5D7963"/>
                  </a:solidFill>
                  <a:latin typeface="Arial" panose="020B0604020202020204" pitchFamily="34" charset="0"/>
                  <a:cs typeface="Arial" panose="020B0604020202020204" pitchFamily="34" charset="0"/>
                </a:rPr>
                <a:t>Because property values continue to increase, it is difficult to feel the impact of the reforms.</a:t>
              </a:r>
            </a:p>
          </p:txBody>
        </p:sp>
      </p:grpSp>
      <p:grpSp>
        <p:nvGrpSpPr>
          <p:cNvPr id="11" name="Group 11"/>
          <p:cNvGrpSpPr/>
          <p:nvPr/>
        </p:nvGrpSpPr>
        <p:grpSpPr>
          <a:xfrm>
            <a:off x="3941297" y="7048664"/>
            <a:ext cx="7939717" cy="2202188"/>
            <a:chOff x="0" y="-66675"/>
            <a:chExt cx="10586289" cy="2936252"/>
          </a:xfrm>
        </p:grpSpPr>
        <p:sp>
          <p:nvSpPr>
            <p:cNvPr id="12" name="TextBox 12"/>
            <p:cNvSpPr txBox="1"/>
            <p:nvPr/>
          </p:nvSpPr>
          <p:spPr>
            <a:xfrm>
              <a:off x="0" y="-66675"/>
              <a:ext cx="10586289" cy="1524127"/>
            </a:xfrm>
            <a:prstGeom prst="rect">
              <a:avLst/>
            </a:prstGeom>
          </p:spPr>
          <p:txBody>
            <a:bodyPr lIns="0" tIns="0" rIns="0" bIns="0" rtlCol="0" anchor="t">
              <a:spAutoFit/>
            </a:bodyPr>
            <a:lstStyle/>
            <a:p>
              <a:pPr>
                <a:lnSpc>
                  <a:spcPts val="4652"/>
                </a:lnSpc>
              </a:pPr>
              <a:r>
                <a:rPr lang="en-US" sz="3300" b="1" spc="419" dirty="0">
                  <a:solidFill>
                    <a:srgbClr val="5D7963"/>
                  </a:solidFill>
                  <a:latin typeface="Arial" panose="020B0604020202020204" pitchFamily="34" charset="0"/>
                  <a:cs typeface="Arial" panose="020B0604020202020204" pitchFamily="34" charset="0"/>
                </a:rPr>
                <a:t>RECPTURE DISTRICTS ARE IN THE MINORITY</a:t>
              </a:r>
            </a:p>
          </p:txBody>
        </p:sp>
        <p:sp>
          <p:nvSpPr>
            <p:cNvPr id="13" name="TextBox 13"/>
            <p:cNvSpPr txBox="1"/>
            <p:nvPr/>
          </p:nvSpPr>
          <p:spPr>
            <a:xfrm>
              <a:off x="0" y="1635222"/>
              <a:ext cx="10586289" cy="1234355"/>
            </a:xfrm>
            <a:prstGeom prst="rect">
              <a:avLst/>
            </a:prstGeom>
          </p:spPr>
          <p:txBody>
            <a:bodyPr lIns="0" tIns="0" rIns="0" bIns="0" rtlCol="0" anchor="t">
              <a:spAutoFit/>
            </a:bodyPr>
            <a:lstStyle/>
            <a:p>
              <a:pPr>
                <a:lnSpc>
                  <a:spcPts val="3750"/>
                </a:lnSpc>
              </a:pPr>
              <a:r>
                <a:rPr lang="en-US" sz="2499" spc="24" dirty="0">
                  <a:solidFill>
                    <a:srgbClr val="5D7963"/>
                  </a:solidFill>
                  <a:latin typeface="Arial" panose="020B0604020202020204" pitchFamily="34" charset="0"/>
                  <a:cs typeface="Arial" panose="020B0604020202020204" pitchFamily="34" charset="0"/>
                </a:rPr>
                <a:t>Legislators represent fewer districts that pay recapture than those that do.</a:t>
              </a:r>
            </a:p>
          </p:txBody>
        </p:sp>
      </p:grpSp>
      <p:pic>
        <p:nvPicPr>
          <p:cNvPr id="14" name="Picture 14"/>
          <p:cNvPicPr>
            <a:picLocks noChangeAspect="1"/>
          </p:cNvPicPr>
          <p:nvPr/>
        </p:nvPicPr>
        <p:blipFill>
          <a:blip r:embed="rId6"/>
          <a:srcRect l="17285" r="17285"/>
          <a:stretch>
            <a:fillRect/>
          </a:stretch>
        </p:blipFill>
        <p:spPr>
          <a:xfrm>
            <a:off x="13799487" y="0"/>
            <a:ext cx="4488513" cy="10287000"/>
          </a:xfrm>
          <a:prstGeom prst="rect">
            <a:avLst/>
          </a:prstGeom>
        </p:spPr>
      </p:pic>
      <p:grpSp>
        <p:nvGrpSpPr>
          <p:cNvPr id="15" name="Group 15"/>
          <p:cNvGrpSpPr/>
          <p:nvPr/>
        </p:nvGrpSpPr>
        <p:grpSpPr>
          <a:xfrm>
            <a:off x="9502429" y="1025525"/>
            <a:ext cx="7030203" cy="1958082"/>
            <a:chOff x="0" y="0"/>
            <a:chExt cx="9373604" cy="2610776"/>
          </a:xfrm>
        </p:grpSpPr>
        <p:sp>
          <p:nvSpPr>
            <p:cNvPr id="16" name="AutoShape 16"/>
            <p:cNvSpPr/>
            <p:nvPr/>
          </p:nvSpPr>
          <p:spPr>
            <a:xfrm>
              <a:off x="0" y="0"/>
              <a:ext cx="9373604" cy="2610776"/>
            </a:xfrm>
            <a:prstGeom prst="rect">
              <a:avLst/>
            </a:prstGeom>
            <a:solidFill>
              <a:srgbClr val="5D7963"/>
            </a:solidFill>
          </p:spPr>
        </p:sp>
        <p:sp>
          <p:nvSpPr>
            <p:cNvPr id="17" name="TextBox 17"/>
            <p:cNvSpPr txBox="1"/>
            <p:nvPr/>
          </p:nvSpPr>
          <p:spPr>
            <a:xfrm>
              <a:off x="0" y="674411"/>
              <a:ext cx="9174095" cy="1265304"/>
            </a:xfrm>
            <a:prstGeom prst="rect">
              <a:avLst/>
            </a:prstGeom>
          </p:spPr>
          <p:txBody>
            <a:bodyPr wrap="square" lIns="0" tIns="0" rIns="0" bIns="0" rtlCol="0" anchor="t">
              <a:spAutoFit/>
            </a:bodyPr>
            <a:lstStyle/>
            <a:p>
              <a:pPr algn="ctr">
                <a:lnSpc>
                  <a:spcPts val="7409"/>
                </a:lnSpc>
              </a:pPr>
              <a:r>
                <a:rPr lang="en-US" sz="6500" spc="117" dirty="0">
                  <a:solidFill>
                    <a:srgbClr val="FFFFFF"/>
                  </a:solidFill>
                  <a:latin typeface="Arial Black" panose="020B0A04020102020204" pitchFamily="34" charset="0"/>
                </a:rPr>
                <a:t>CHALLENGES</a:t>
              </a:r>
            </a:p>
          </p:txBody>
        </p:sp>
      </p:grpSp>
    </p:spTree>
    <p:extLst>
      <p:ext uri="{BB962C8B-B14F-4D97-AF65-F5344CB8AC3E}">
        <p14:creationId xmlns:p14="http://schemas.microsoft.com/office/powerpoint/2010/main" val="1375677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0" y="1019175"/>
            <a:ext cx="8115300" cy="3323987"/>
          </a:xfrm>
          <a:prstGeom prst="rect">
            <a:avLst/>
          </a:prstGeom>
        </p:spPr>
        <p:txBody>
          <a:bodyPr lIns="0" tIns="0" rIns="0" bIns="0" rtlCol="0" anchor="t">
            <a:spAutoFit/>
          </a:bodyPr>
          <a:lstStyle/>
          <a:p>
            <a:pPr algn="just"/>
            <a:r>
              <a:rPr lang="en-US" sz="7200" spc="160" dirty="0">
                <a:solidFill>
                  <a:srgbClr val="5D7963"/>
                </a:solidFill>
                <a:latin typeface="Arial Black" panose="020B0A04020102020204" pitchFamily="34" charset="0"/>
              </a:rPr>
              <a:t>The Appropriations Shell Game</a:t>
            </a:r>
          </a:p>
        </p:txBody>
      </p:sp>
      <p:sp>
        <p:nvSpPr>
          <p:cNvPr id="3" name="AutoShape 3"/>
          <p:cNvSpPr/>
          <p:nvPr/>
        </p:nvSpPr>
        <p:spPr>
          <a:xfrm>
            <a:off x="0" y="5143500"/>
            <a:ext cx="8146696" cy="5143500"/>
          </a:xfrm>
          <a:prstGeom prst="rect">
            <a:avLst/>
          </a:prstGeom>
          <a:solidFill>
            <a:srgbClr val="5D7963"/>
          </a:solidFill>
        </p:spPr>
      </p:sp>
      <p:pic>
        <p:nvPicPr>
          <p:cNvPr id="4" name="Picture 4"/>
          <p:cNvPicPr>
            <a:picLocks noChangeAspect="1"/>
          </p:cNvPicPr>
          <p:nvPr/>
        </p:nvPicPr>
        <p:blipFill>
          <a:blip r:embed="rId3"/>
          <a:srcRect t="5583" b="5583"/>
          <a:stretch>
            <a:fillRect/>
          </a:stretch>
        </p:blipFill>
        <p:spPr>
          <a:xfrm>
            <a:off x="0" y="0"/>
            <a:ext cx="8146696" cy="5427736"/>
          </a:xfrm>
          <a:prstGeom prst="rect">
            <a:avLst/>
          </a:prstGeom>
        </p:spPr>
      </p:pic>
      <p:sp>
        <p:nvSpPr>
          <p:cNvPr id="5" name="TextBox 5"/>
          <p:cNvSpPr txBox="1"/>
          <p:nvPr/>
        </p:nvSpPr>
        <p:spPr>
          <a:xfrm>
            <a:off x="451797" y="5887273"/>
            <a:ext cx="7243102" cy="3693319"/>
          </a:xfrm>
          <a:prstGeom prst="rect">
            <a:avLst/>
          </a:prstGeom>
        </p:spPr>
        <p:txBody>
          <a:bodyPr lIns="0" tIns="0" rIns="0" bIns="0" rtlCol="0" anchor="t">
            <a:spAutoFit/>
          </a:bodyPr>
          <a:lstStyle/>
          <a:p>
            <a:pPr algn="ctr">
              <a:lnSpc>
                <a:spcPts val="4768"/>
              </a:lnSpc>
            </a:pPr>
            <a:r>
              <a:rPr lang="en-US" sz="3406" b="1" dirty="0">
                <a:solidFill>
                  <a:srgbClr val="FFFFFF"/>
                </a:solidFill>
                <a:latin typeface="Arial" panose="020B0604020202020204" pitchFamily="34" charset="0"/>
                <a:cs typeface="Arial" panose="020B0604020202020204" pitchFamily="34" charset="0"/>
              </a:rPr>
              <a:t>In 2021, supplemental appropriations reduced spending for </a:t>
            </a:r>
            <a:r>
              <a:rPr lang="en-US" sz="3406" b="1" dirty="0" smtClean="0">
                <a:solidFill>
                  <a:srgbClr val="FFFFFF"/>
                </a:solidFill>
                <a:latin typeface="Arial" panose="020B0604020202020204" pitchFamily="34" charset="0"/>
                <a:cs typeface="Arial" panose="020B0604020202020204" pitchFamily="34" charset="0"/>
              </a:rPr>
              <a:t> Foundation </a:t>
            </a:r>
            <a:r>
              <a:rPr lang="en-US" sz="3406" b="1" dirty="0">
                <a:solidFill>
                  <a:srgbClr val="FFFFFF"/>
                </a:solidFill>
                <a:latin typeface="Arial" panose="020B0604020202020204" pitchFamily="34" charset="0"/>
                <a:cs typeface="Arial" panose="020B0604020202020204" pitchFamily="34" charset="0"/>
              </a:rPr>
              <a:t>School Program by $5.2 billion for FY 20 and 21.  </a:t>
            </a:r>
            <a:endParaRPr lang="en-US" sz="3406" b="1" dirty="0" smtClean="0">
              <a:solidFill>
                <a:srgbClr val="FFFFFF"/>
              </a:solidFill>
              <a:latin typeface="Arial" panose="020B0604020202020204" pitchFamily="34" charset="0"/>
              <a:cs typeface="Arial" panose="020B0604020202020204" pitchFamily="34" charset="0"/>
            </a:endParaRPr>
          </a:p>
          <a:p>
            <a:pPr algn="ctr">
              <a:lnSpc>
                <a:spcPts val="4768"/>
              </a:lnSpc>
            </a:pPr>
            <a:r>
              <a:rPr lang="en-US" sz="3406" b="1" dirty="0" smtClean="0">
                <a:solidFill>
                  <a:srgbClr val="FFFFFF"/>
                </a:solidFill>
                <a:latin typeface="Arial" panose="020B0604020202020204" pitchFamily="34" charset="0"/>
                <a:cs typeface="Arial" panose="020B0604020202020204" pitchFamily="34" charset="0"/>
              </a:rPr>
              <a:t>$</a:t>
            </a:r>
            <a:r>
              <a:rPr lang="en-US" sz="3406" b="1" dirty="0">
                <a:solidFill>
                  <a:srgbClr val="FFFFFF"/>
                </a:solidFill>
                <a:latin typeface="Arial" panose="020B0604020202020204" pitchFamily="34" charset="0"/>
                <a:cs typeface="Arial" panose="020B0604020202020204" pitchFamily="34" charset="0"/>
              </a:rPr>
              <a:t>1.4 billion of that was due to higher than expected recapture. </a:t>
            </a:r>
          </a:p>
        </p:txBody>
      </p:sp>
      <p:sp>
        <p:nvSpPr>
          <p:cNvPr id="6" name="TextBox 6"/>
          <p:cNvSpPr txBox="1"/>
          <p:nvPr/>
        </p:nvSpPr>
        <p:spPr>
          <a:xfrm>
            <a:off x="9296400" y="5676900"/>
            <a:ext cx="8115300" cy="3877985"/>
          </a:xfrm>
          <a:prstGeom prst="rect">
            <a:avLst/>
          </a:prstGeom>
        </p:spPr>
        <p:txBody>
          <a:bodyPr lIns="0" tIns="0" rIns="0" bIns="0" rtlCol="0" anchor="t">
            <a:spAutoFit/>
          </a:bodyPr>
          <a:lstStyle/>
          <a:p>
            <a:r>
              <a:rPr lang="en-US" sz="3600" dirty="0">
                <a:latin typeface="Arial" panose="020B0604020202020204" pitchFamily="34" charset="0"/>
                <a:cs typeface="Arial" panose="020B0604020202020204" pitchFamily="34" charset="0"/>
              </a:rPr>
              <a:t>Every two years, legislators underestimate the total amount that districts will pay in recapture. Then, when districts pay more than projected, legislators use those recapture dollars to replace other state funding that would have gone to schools</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199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p:nvPr/>
        </p:nvSpPr>
        <p:spPr>
          <a:xfrm>
            <a:off x="0" y="0"/>
            <a:ext cx="6172200" cy="10287000"/>
          </a:xfrm>
          <a:prstGeom prst="rect">
            <a:avLst/>
          </a:prstGeom>
          <a:solidFill>
            <a:srgbClr val="5D7963"/>
          </a:solidFill>
        </p:spPr>
      </p:sp>
      <p:sp>
        <p:nvSpPr>
          <p:cNvPr id="6" name="TextBox 5">
            <a:extLst>
              <a:ext uri="{FF2B5EF4-FFF2-40B4-BE49-F238E27FC236}">
                <a16:creationId xmlns:a16="http://schemas.microsoft.com/office/drawing/2014/main" id="{EB02900B-11E6-46E2-B4BE-F14F6904EA90}"/>
              </a:ext>
            </a:extLst>
          </p:cNvPr>
          <p:cNvSpPr txBox="1"/>
          <p:nvPr/>
        </p:nvSpPr>
        <p:spPr>
          <a:xfrm>
            <a:off x="609600" y="1028700"/>
            <a:ext cx="4998720" cy="5078313"/>
          </a:xfrm>
          <a:prstGeom prst="rect">
            <a:avLst/>
          </a:prstGeom>
          <a:noFill/>
        </p:spPr>
        <p:txBody>
          <a:bodyPr wrap="square" rtlCol="0">
            <a:spAutoFit/>
          </a:bodyPr>
          <a:lstStyle/>
          <a:p>
            <a:r>
              <a:rPr lang="en-US" sz="5400" dirty="0" smtClean="0">
                <a:solidFill>
                  <a:schemeClr val="bg1"/>
                </a:solidFill>
                <a:latin typeface="Arial Black" panose="020B0A04020102020204" pitchFamily="34" charset="0"/>
              </a:rPr>
              <a:t>Recapture districts can be found in nearly every region of the state. </a:t>
            </a:r>
            <a:endParaRPr lang="en-US" sz="5400" dirty="0">
              <a:solidFill>
                <a:schemeClr val="bg1"/>
              </a:solidFill>
              <a:latin typeface="Arial Black" panose="020B0A0402010202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786251CC-C1F3-4981-B5CF-83DD452CE615}"/>
              </a:ext>
            </a:extLst>
          </p:cNvPr>
          <p:cNvPicPr>
            <a:picLocks noChangeAspect="1"/>
          </p:cNvPicPr>
          <p:nvPr/>
        </p:nvPicPr>
        <p:blipFill rotWithShape="1">
          <a:blip r:embed="rId3">
            <a:extLst>
              <a:ext uri="{28A0092B-C50C-407E-A947-70E740481C1C}">
                <a14:useLocalDpi xmlns:a14="http://schemas.microsoft.com/office/drawing/2010/main" val="0"/>
              </a:ext>
            </a:extLst>
          </a:blip>
          <a:srcRect l="26681" t="6109" r="24685" b="9063"/>
          <a:stretch/>
        </p:blipFill>
        <p:spPr>
          <a:xfrm>
            <a:off x="6324600" y="625032"/>
            <a:ext cx="11277600" cy="9137750"/>
          </a:xfrm>
          <a:prstGeom prst="rect">
            <a:avLst/>
          </a:prstGeom>
        </p:spPr>
      </p:pic>
      <p:sp>
        <p:nvSpPr>
          <p:cNvPr id="4" name="TextBox 3">
            <a:extLst>
              <a:ext uri="{FF2B5EF4-FFF2-40B4-BE49-F238E27FC236}">
                <a16:creationId xmlns:a16="http://schemas.microsoft.com/office/drawing/2014/main" id="{8277BC8A-4F6A-4772-9A0C-DCAC428E17E7}"/>
              </a:ext>
            </a:extLst>
          </p:cNvPr>
          <p:cNvSpPr txBox="1"/>
          <p:nvPr/>
        </p:nvSpPr>
        <p:spPr>
          <a:xfrm>
            <a:off x="289560" y="9601200"/>
            <a:ext cx="5318760" cy="323165"/>
          </a:xfrm>
          <a:prstGeom prst="rect">
            <a:avLst/>
          </a:prstGeom>
          <a:noFill/>
        </p:spPr>
        <p:txBody>
          <a:bodyPr wrap="square" rtlCol="0">
            <a:spAutoFit/>
          </a:bodyPr>
          <a:lstStyle/>
          <a:p>
            <a:r>
              <a:rPr lang="en-US" sz="1500" i="1" dirty="0">
                <a:solidFill>
                  <a:schemeClr val="bg1"/>
                </a:solidFill>
              </a:rPr>
              <a:t>Source: TEA Website 2022 Excess Local Revenue Notification List</a:t>
            </a:r>
          </a:p>
        </p:txBody>
      </p:sp>
    </p:spTree>
    <p:extLst>
      <p:ext uri="{BB962C8B-B14F-4D97-AF65-F5344CB8AC3E}">
        <p14:creationId xmlns:p14="http://schemas.microsoft.com/office/powerpoint/2010/main" val="22561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p:nvPr/>
        </p:nvSpPr>
        <p:spPr>
          <a:xfrm>
            <a:off x="0" y="0"/>
            <a:ext cx="11125200" cy="1257300"/>
          </a:xfrm>
          <a:prstGeom prst="rect">
            <a:avLst/>
          </a:prstGeom>
          <a:solidFill>
            <a:srgbClr val="5D7963"/>
          </a:solidFill>
        </p:spPr>
      </p:sp>
      <p:sp>
        <p:nvSpPr>
          <p:cNvPr id="3" name="TextBox 5"/>
          <p:cNvSpPr txBox="1"/>
          <p:nvPr/>
        </p:nvSpPr>
        <p:spPr>
          <a:xfrm>
            <a:off x="1066800" y="122037"/>
            <a:ext cx="8686800" cy="1077218"/>
          </a:xfrm>
          <a:prstGeom prst="rect">
            <a:avLst/>
          </a:prstGeom>
        </p:spPr>
        <p:txBody>
          <a:bodyPr wrap="square" lIns="0" tIns="0" rIns="0" bIns="0" rtlCol="0" anchor="t">
            <a:spAutoFit/>
          </a:bodyPr>
          <a:lstStyle/>
          <a:p>
            <a:pPr algn="ctr">
              <a:lnSpc>
                <a:spcPts val="8352"/>
              </a:lnSpc>
            </a:pPr>
            <a:r>
              <a:rPr lang="en-US" sz="6960" spc="139" dirty="0" smtClean="0">
                <a:solidFill>
                  <a:srgbClr val="FFFFFF"/>
                </a:solidFill>
                <a:latin typeface="Arial Black" panose="020B0A04020102020204" pitchFamily="34" charset="0"/>
              </a:rPr>
              <a:t>The Top Tens</a:t>
            </a:r>
            <a:endParaRPr lang="en-US" sz="6960" spc="139" dirty="0">
              <a:solidFill>
                <a:srgbClr val="FFFFFF"/>
              </a:solidFill>
              <a:latin typeface="Arial Black" panose="020B0A04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93266830"/>
              </p:ext>
            </p:extLst>
          </p:nvPr>
        </p:nvGraphicFramePr>
        <p:xfrm>
          <a:off x="1066800" y="2247900"/>
          <a:ext cx="6934200" cy="7369175"/>
        </p:xfrm>
        <a:graphic>
          <a:graphicData uri="http://schemas.openxmlformats.org/drawingml/2006/table">
            <a:tbl>
              <a:tblPr firstRow="1" bandRow="1">
                <a:tableStyleId>{073A0DAA-6AF3-43AB-8588-CEC1D06C72B9}</a:tableStyleId>
              </a:tblPr>
              <a:tblGrid>
                <a:gridCol w="685800">
                  <a:extLst>
                    <a:ext uri="{9D8B030D-6E8A-4147-A177-3AD203B41FA5}">
                      <a16:colId xmlns:a16="http://schemas.microsoft.com/office/drawing/2014/main" val="3299572908"/>
                    </a:ext>
                  </a:extLst>
                </a:gridCol>
                <a:gridCol w="3937000">
                  <a:extLst>
                    <a:ext uri="{9D8B030D-6E8A-4147-A177-3AD203B41FA5}">
                      <a16:colId xmlns:a16="http://schemas.microsoft.com/office/drawing/2014/main" val="53398139"/>
                    </a:ext>
                  </a:extLst>
                </a:gridCol>
                <a:gridCol w="2311400">
                  <a:extLst>
                    <a:ext uri="{9D8B030D-6E8A-4147-A177-3AD203B41FA5}">
                      <a16:colId xmlns:a16="http://schemas.microsoft.com/office/drawing/2014/main" val="1210392208"/>
                    </a:ext>
                  </a:extLst>
                </a:gridCol>
              </a:tblGrid>
              <a:tr h="669925">
                <a:tc>
                  <a:txBody>
                    <a:bodyPr/>
                    <a:lstStyle/>
                    <a:p>
                      <a:endParaRPr lang="en-US" sz="2400" dirty="0">
                        <a:latin typeface="Aileron Regular" panose="020B0604020202020204" charset="0"/>
                      </a:endParaRPr>
                    </a:p>
                  </a:txBody>
                  <a:tcPr/>
                </a:tc>
                <a:tc>
                  <a:txBody>
                    <a:bodyPr/>
                    <a:lstStyle/>
                    <a:p>
                      <a:pPr algn="ctr"/>
                      <a:r>
                        <a:rPr lang="en-US" sz="2400" dirty="0" smtClean="0">
                          <a:latin typeface="Arial" panose="020B0604020202020204" pitchFamily="34" charset="0"/>
                          <a:cs typeface="Arial" panose="020B0604020202020204" pitchFamily="34" charset="0"/>
                        </a:rPr>
                        <a:t>School District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Recapture</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48966002"/>
                  </a:ext>
                </a:extLst>
              </a:tr>
              <a:tr h="669925">
                <a:tc>
                  <a:txBody>
                    <a:bodyPr/>
                    <a:lstStyle/>
                    <a:p>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tc>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Austin ISD</a:t>
                      </a: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$710,562,924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494812885"/>
                  </a:ext>
                </a:extLst>
              </a:tr>
              <a:tr h="669925">
                <a:tc>
                  <a:txBody>
                    <a:bodyPr/>
                    <a:lstStyle/>
                    <a:p>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tc>
                <a:tc>
                  <a:txBody>
                    <a:bodyPr/>
                    <a:lstStyle/>
                    <a:p>
                      <a:pPr algn="l" fontAlgn="ctr"/>
                      <a:r>
                        <a:rPr lang="en-US" sz="2400" b="0" i="0" u="none" strike="noStrike" dirty="0" smtClean="0">
                          <a:solidFill>
                            <a:srgbClr val="000000"/>
                          </a:solidFill>
                          <a:effectLst/>
                          <a:latin typeface="Arial" panose="020B0604020202020204" pitchFamily="34" charset="0"/>
                          <a:cs typeface="Arial" panose="020B0604020202020204" pitchFamily="34" charset="0"/>
                        </a:rPr>
                        <a:t>Houston</a:t>
                      </a:r>
                      <a:r>
                        <a:rPr lang="en-US" sz="2400" b="0" i="0" u="none" strike="noStrike" baseline="0" dirty="0" smtClean="0">
                          <a:solidFill>
                            <a:srgbClr val="000000"/>
                          </a:solidFill>
                          <a:effectLst/>
                          <a:latin typeface="Arial" panose="020B0604020202020204" pitchFamily="34" charset="0"/>
                          <a:cs typeface="Arial" panose="020B0604020202020204" pitchFamily="34" charset="0"/>
                        </a:rPr>
                        <a:t> ISD</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$197,810,414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058075844"/>
                  </a:ext>
                </a:extLst>
              </a:tr>
              <a:tr h="669925">
                <a:tc>
                  <a:txBody>
                    <a:bodyPr/>
                    <a:lstStyle/>
                    <a:p>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a:tc>
                <a:tc>
                  <a:txBody>
                    <a:bodyPr/>
                    <a:lstStyle/>
                    <a:p>
                      <a:pPr algn="l" fontAlgn="ctr"/>
                      <a:r>
                        <a:rPr lang="en-US" sz="2400" b="0" i="0" u="none" strike="noStrike" dirty="0" smtClean="0">
                          <a:solidFill>
                            <a:srgbClr val="000000"/>
                          </a:solidFill>
                          <a:effectLst/>
                          <a:latin typeface="Arial" panose="020B0604020202020204" pitchFamily="34" charset="0"/>
                          <a:cs typeface="Arial" panose="020B0604020202020204" pitchFamily="34" charset="0"/>
                        </a:rPr>
                        <a:t>Plano ISD</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$191,901,269</a:t>
                      </a:r>
                    </a:p>
                  </a:txBody>
                  <a:tcPr marL="6350" marR="6350" marT="6350" marB="0" anchor="ctr"/>
                </a:tc>
                <a:extLst>
                  <a:ext uri="{0D108BD9-81ED-4DB2-BD59-A6C34878D82A}">
                    <a16:rowId xmlns:a16="http://schemas.microsoft.com/office/drawing/2014/main" val="1337682391"/>
                  </a:ext>
                </a:extLst>
              </a:tr>
              <a:tr h="669925">
                <a:tc>
                  <a:txBody>
                    <a:bodyPr/>
                    <a:lstStyle/>
                    <a:p>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a:tc>
                <a:tc>
                  <a:txBody>
                    <a:bodyPr/>
                    <a:lstStyle/>
                    <a:p>
                      <a:pPr algn="l" fontAlgn="ctr"/>
                      <a:r>
                        <a:rPr lang="en-US" sz="2400" b="0" i="0" u="none" strike="noStrike" dirty="0" smtClean="0">
                          <a:solidFill>
                            <a:srgbClr val="000000"/>
                          </a:solidFill>
                          <a:effectLst/>
                          <a:latin typeface="Arial" panose="020B0604020202020204" pitchFamily="34" charset="0"/>
                          <a:cs typeface="Arial" panose="020B0604020202020204" pitchFamily="34" charset="0"/>
                        </a:rPr>
                        <a:t>Midland ISD</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$154,436,692</a:t>
                      </a:r>
                    </a:p>
                  </a:txBody>
                  <a:tcPr marL="6350" marR="6350" marT="6350" marB="0" anchor="ctr"/>
                </a:tc>
                <a:extLst>
                  <a:ext uri="{0D108BD9-81ED-4DB2-BD59-A6C34878D82A}">
                    <a16:rowId xmlns:a16="http://schemas.microsoft.com/office/drawing/2014/main" val="3107499819"/>
                  </a:ext>
                </a:extLst>
              </a:tr>
              <a:tr h="669925">
                <a:tc>
                  <a:txBody>
                    <a:bodyPr/>
                    <a:lstStyle/>
                    <a:p>
                      <a:r>
                        <a:rPr lang="en-US" sz="2400" dirty="0" smtClean="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a:txBody>
                  <a:tcPr/>
                </a:tc>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Highland Park ISD</a:t>
                      </a: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$104,751,098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847489268"/>
                  </a:ext>
                </a:extLst>
              </a:tr>
              <a:tr h="669925">
                <a:tc>
                  <a:txBody>
                    <a:bodyPr/>
                    <a:lstStyle/>
                    <a:p>
                      <a:r>
                        <a:rPr lang="en-US" sz="2400" dirty="0" smtClean="0">
                          <a:latin typeface="Arial" panose="020B0604020202020204" pitchFamily="34" charset="0"/>
                          <a:cs typeface="Arial" panose="020B0604020202020204" pitchFamily="34" charset="0"/>
                        </a:rPr>
                        <a:t>6</a:t>
                      </a:r>
                      <a:endParaRPr lang="en-US" sz="2400" dirty="0">
                        <a:latin typeface="Arial" panose="020B0604020202020204" pitchFamily="34" charset="0"/>
                        <a:cs typeface="Arial" panose="020B0604020202020204" pitchFamily="34" charset="0"/>
                      </a:endParaRPr>
                    </a:p>
                  </a:txBody>
                  <a:tcPr/>
                </a:tc>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Eanes ISD</a:t>
                      </a: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$101,813,483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4025733211"/>
                  </a:ext>
                </a:extLst>
              </a:tr>
              <a:tr h="669925">
                <a:tc>
                  <a:txBody>
                    <a:bodyPr/>
                    <a:lstStyle/>
                    <a:p>
                      <a:r>
                        <a:rPr lang="en-US" sz="2400" dirty="0" smtClean="0">
                          <a:latin typeface="Arial" panose="020B0604020202020204" pitchFamily="34" charset="0"/>
                          <a:cs typeface="Arial" panose="020B0604020202020204" pitchFamily="34" charset="0"/>
                        </a:rPr>
                        <a:t>7</a:t>
                      </a:r>
                      <a:endParaRPr lang="en-US" sz="2400" dirty="0">
                        <a:latin typeface="Arial" panose="020B0604020202020204" pitchFamily="34" charset="0"/>
                        <a:cs typeface="Arial" panose="020B0604020202020204" pitchFamily="34" charset="0"/>
                      </a:endParaRPr>
                    </a:p>
                  </a:txBody>
                  <a:tcPr/>
                </a:tc>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Pecos-Barstow-Toyah ISD</a:t>
                      </a: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$99,468,684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867576016"/>
                  </a:ext>
                </a:extLst>
              </a:tr>
              <a:tr h="669925">
                <a:tc>
                  <a:txBody>
                    <a:bodyPr/>
                    <a:lstStyle/>
                    <a:p>
                      <a:r>
                        <a:rPr lang="en-US" sz="2400" dirty="0" smtClean="0">
                          <a:latin typeface="Arial" panose="020B0604020202020204" pitchFamily="34" charset="0"/>
                          <a:cs typeface="Arial" panose="020B0604020202020204" pitchFamily="34" charset="0"/>
                        </a:rPr>
                        <a:t>8</a:t>
                      </a:r>
                      <a:endParaRPr lang="en-US" sz="2400" dirty="0">
                        <a:latin typeface="Arial" panose="020B0604020202020204" pitchFamily="34" charset="0"/>
                        <a:cs typeface="Arial" panose="020B0604020202020204" pitchFamily="34" charset="0"/>
                      </a:endParaRPr>
                    </a:p>
                  </a:txBody>
                  <a:tcPr/>
                </a:tc>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Wink-Loving ISD</a:t>
                      </a: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$87,060,824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583070742"/>
                  </a:ext>
                </a:extLst>
              </a:tr>
              <a:tr h="669925">
                <a:tc>
                  <a:txBody>
                    <a:bodyPr/>
                    <a:lstStyle/>
                    <a:p>
                      <a:r>
                        <a:rPr lang="en-US" sz="2400" dirty="0" smtClean="0">
                          <a:latin typeface="Arial" panose="020B0604020202020204" pitchFamily="34" charset="0"/>
                          <a:cs typeface="Arial" panose="020B0604020202020204" pitchFamily="34" charset="0"/>
                        </a:rPr>
                        <a:t>9</a:t>
                      </a:r>
                      <a:endParaRPr lang="en-US" sz="2400" dirty="0">
                        <a:latin typeface="Arial" panose="020B0604020202020204" pitchFamily="34" charset="0"/>
                        <a:cs typeface="Arial" panose="020B0604020202020204" pitchFamily="34" charset="0"/>
                      </a:endParaRPr>
                    </a:p>
                  </a:txBody>
                  <a:tcPr/>
                </a:tc>
                <a:tc>
                  <a:txBody>
                    <a:bodyPr/>
                    <a:lstStyle/>
                    <a:p>
                      <a:pPr algn="l" fontAlgn="ctr"/>
                      <a:r>
                        <a:rPr lang="en-US" sz="2400" b="0" i="0" u="none" strike="noStrike" dirty="0" smtClean="0">
                          <a:solidFill>
                            <a:srgbClr val="000000"/>
                          </a:solidFill>
                          <a:effectLst/>
                          <a:latin typeface="Arial" panose="020B0604020202020204" pitchFamily="34" charset="0"/>
                          <a:cs typeface="Arial" panose="020B0604020202020204" pitchFamily="34" charset="0"/>
                        </a:rPr>
                        <a:t>Spring</a:t>
                      </a:r>
                      <a:r>
                        <a:rPr lang="en-US" sz="2400" b="0" i="0" u="none" strike="noStrike" baseline="0" dirty="0" smtClean="0">
                          <a:solidFill>
                            <a:srgbClr val="000000"/>
                          </a:solidFill>
                          <a:effectLst/>
                          <a:latin typeface="Arial" panose="020B0604020202020204" pitchFamily="34" charset="0"/>
                          <a:cs typeface="Arial" panose="020B0604020202020204" pitchFamily="34" charset="0"/>
                        </a:rPr>
                        <a:t> Branch ISD</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$61,264,358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001153772"/>
                  </a:ext>
                </a:extLst>
              </a:tr>
              <a:tr h="669925">
                <a:tc>
                  <a:txBody>
                    <a:bodyPr/>
                    <a:lstStyle/>
                    <a:p>
                      <a:r>
                        <a:rPr lang="en-US" sz="2400" dirty="0" smtClean="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Arial" panose="020B0604020202020204" pitchFamily="34" charset="0"/>
                          <a:cs typeface="Arial" panose="020B0604020202020204" pitchFamily="34" charset="0"/>
                        </a:rPr>
                        <a:t>Grapevine-Colleyville ISD</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$56,507,928</a:t>
                      </a:r>
                    </a:p>
                  </a:txBody>
                  <a:tcPr marL="6350" marR="6350" marT="6350" marB="0" anchor="ctr"/>
                </a:tc>
                <a:extLst>
                  <a:ext uri="{0D108BD9-81ED-4DB2-BD59-A6C34878D82A}">
                    <a16:rowId xmlns:a16="http://schemas.microsoft.com/office/drawing/2014/main" val="200670842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44736775"/>
              </p:ext>
            </p:extLst>
          </p:nvPr>
        </p:nvGraphicFramePr>
        <p:xfrm>
          <a:off x="9525000" y="2265085"/>
          <a:ext cx="7696200" cy="7351990"/>
        </p:xfrm>
        <a:graphic>
          <a:graphicData uri="http://schemas.openxmlformats.org/drawingml/2006/table">
            <a:tbl>
              <a:tblPr firstRow="1" bandRow="1">
                <a:tableStyleId>{073A0DAA-6AF3-43AB-8588-CEC1D06C72B9}</a:tableStyleId>
              </a:tblPr>
              <a:tblGrid>
                <a:gridCol w="3636665">
                  <a:extLst>
                    <a:ext uri="{9D8B030D-6E8A-4147-A177-3AD203B41FA5}">
                      <a16:colId xmlns:a16="http://schemas.microsoft.com/office/drawing/2014/main" val="3299572908"/>
                    </a:ext>
                  </a:extLst>
                </a:gridCol>
                <a:gridCol w="2058523">
                  <a:extLst>
                    <a:ext uri="{9D8B030D-6E8A-4147-A177-3AD203B41FA5}">
                      <a16:colId xmlns:a16="http://schemas.microsoft.com/office/drawing/2014/main" val="53398139"/>
                    </a:ext>
                  </a:extLst>
                </a:gridCol>
                <a:gridCol w="2001012">
                  <a:extLst>
                    <a:ext uri="{9D8B030D-6E8A-4147-A177-3AD203B41FA5}">
                      <a16:colId xmlns:a16="http://schemas.microsoft.com/office/drawing/2014/main" val="1210392208"/>
                    </a:ext>
                  </a:extLst>
                </a:gridCol>
              </a:tblGrid>
              <a:tr h="802049">
                <a:tc>
                  <a:txBody>
                    <a:bodyPr/>
                    <a:lstStyle/>
                    <a:p>
                      <a:pPr algn="ctr"/>
                      <a:r>
                        <a:rPr lang="en-US" sz="2400" dirty="0" smtClean="0">
                          <a:latin typeface="Arial" panose="020B0604020202020204" pitchFamily="34" charset="0"/>
                          <a:cs typeface="Arial" panose="020B0604020202020204" pitchFamily="34" charset="0"/>
                        </a:rPr>
                        <a:t>School District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Recapture</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 of collections</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48966002"/>
                  </a:ext>
                </a:extLst>
              </a:tr>
              <a:tr h="652903">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Sands CISD</a:t>
                      </a: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$10,982,769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99.6%</a:t>
                      </a:r>
                    </a:p>
                  </a:txBody>
                  <a:tcPr marL="6350" marR="6350" marT="6350" marB="0" anchor="ctr"/>
                </a:tc>
                <a:extLst>
                  <a:ext uri="{0D108BD9-81ED-4DB2-BD59-A6C34878D82A}">
                    <a16:rowId xmlns:a16="http://schemas.microsoft.com/office/drawing/2014/main" val="3494812885"/>
                  </a:ext>
                </a:extLst>
              </a:tr>
              <a:tr h="652903">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Glasscock County ISD</a:t>
                      </a: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$36,087,261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86%</a:t>
                      </a:r>
                    </a:p>
                  </a:txBody>
                  <a:tcPr marL="6350" marR="6350" marT="6350" marB="0" anchor="ctr"/>
                </a:tc>
                <a:extLst>
                  <a:ext uri="{0D108BD9-81ED-4DB2-BD59-A6C34878D82A}">
                    <a16:rowId xmlns:a16="http://schemas.microsoft.com/office/drawing/2014/main" val="3058075844"/>
                  </a:ext>
                </a:extLst>
              </a:tr>
              <a:tr h="652903">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Rankin ISD</a:t>
                      </a: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$45,577,034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84%</a:t>
                      </a:r>
                    </a:p>
                  </a:txBody>
                  <a:tcPr marL="6350" marR="6350" marT="6350" marB="0" anchor="ctr"/>
                </a:tc>
                <a:extLst>
                  <a:ext uri="{0D108BD9-81ED-4DB2-BD59-A6C34878D82A}">
                    <a16:rowId xmlns:a16="http://schemas.microsoft.com/office/drawing/2014/main" val="1337682391"/>
                  </a:ext>
                </a:extLst>
              </a:tr>
              <a:tr h="652903">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McMullen County ISD</a:t>
                      </a: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$25,320,913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83%</a:t>
                      </a:r>
                    </a:p>
                  </a:txBody>
                  <a:tcPr marL="6350" marR="6350" marT="6350" marB="0" anchor="ctr"/>
                </a:tc>
                <a:extLst>
                  <a:ext uri="{0D108BD9-81ED-4DB2-BD59-A6C34878D82A}">
                    <a16:rowId xmlns:a16="http://schemas.microsoft.com/office/drawing/2014/main" val="3107499819"/>
                  </a:ext>
                </a:extLst>
              </a:tr>
              <a:tr h="652903">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Grady ISD</a:t>
                      </a: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$34,440,456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83%</a:t>
                      </a:r>
                    </a:p>
                  </a:txBody>
                  <a:tcPr marL="6350" marR="6350" marT="6350" marB="0" anchor="ctr"/>
                </a:tc>
                <a:extLst>
                  <a:ext uri="{0D108BD9-81ED-4DB2-BD59-A6C34878D82A}">
                    <a16:rowId xmlns:a16="http://schemas.microsoft.com/office/drawing/2014/main" val="3847489268"/>
                  </a:ext>
                </a:extLst>
              </a:tr>
              <a:tr h="652903">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Wink-Loving ISD</a:t>
                      </a: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$87,060,824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82%</a:t>
                      </a:r>
                    </a:p>
                  </a:txBody>
                  <a:tcPr marL="6350" marR="6350" marT="6350" marB="0" anchor="ctr"/>
                </a:tc>
                <a:extLst>
                  <a:ext uri="{0D108BD9-81ED-4DB2-BD59-A6C34878D82A}">
                    <a16:rowId xmlns:a16="http://schemas.microsoft.com/office/drawing/2014/main" val="4025733211"/>
                  </a:ext>
                </a:extLst>
              </a:tr>
              <a:tr h="652903">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Kenedy County Wide CSD</a:t>
                      </a:r>
                    </a:p>
                  </a:txBody>
                  <a:tcPr marL="6350" marR="6350" marT="6350" marB="0" anchor="ctr"/>
                </a:tc>
                <a:tc>
                  <a:txBody>
                    <a:bodyPr/>
                    <a:lstStyle/>
                    <a:p>
                      <a:pPr algn="r" fontAlgn="ctr"/>
                      <a:r>
                        <a:rPr lang="en-US" sz="2400" b="0" i="0" u="none" strike="noStrike" dirty="0">
                          <a:solidFill>
                            <a:srgbClr val="000000"/>
                          </a:solidFill>
                          <a:effectLst/>
                          <a:latin typeface="Arial" panose="020B0604020202020204" pitchFamily="34" charset="0"/>
                          <a:cs typeface="Arial" panose="020B0604020202020204" pitchFamily="34" charset="0"/>
                        </a:rPr>
                        <a:t>$6,995,670</a:t>
                      </a:r>
                    </a:p>
                  </a:txBody>
                  <a:tcPr marL="6350" marR="6350" marT="6350" marB="0" anchor="ct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80%</a:t>
                      </a:r>
                    </a:p>
                  </a:txBody>
                  <a:tcPr marL="6350" marR="6350" marT="6350" marB="0" anchor="ctr"/>
                </a:tc>
                <a:extLst>
                  <a:ext uri="{0D108BD9-81ED-4DB2-BD59-A6C34878D82A}">
                    <a16:rowId xmlns:a16="http://schemas.microsoft.com/office/drawing/2014/main" val="3867576016"/>
                  </a:ext>
                </a:extLst>
              </a:tr>
              <a:tr h="652903">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Port Aransas ISD</a:t>
                      </a: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$18,601,544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75%</a:t>
                      </a:r>
                    </a:p>
                  </a:txBody>
                  <a:tcPr marL="6350" marR="6350" marT="6350" marB="0" anchor="ctr"/>
                </a:tc>
                <a:extLst>
                  <a:ext uri="{0D108BD9-81ED-4DB2-BD59-A6C34878D82A}">
                    <a16:rowId xmlns:a16="http://schemas.microsoft.com/office/drawing/2014/main" val="3583070742"/>
                  </a:ext>
                </a:extLst>
              </a:tr>
              <a:tr h="652903">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Palo Pinto ISD</a:t>
                      </a:r>
                    </a:p>
                  </a:txBody>
                  <a:tcPr marL="6350" marR="6350" marT="6350" marB="0" anchor="ctr"/>
                </a:tc>
                <a:tc>
                  <a:txBody>
                    <a:bodyPr/>
                    <a:lstStyle/>
                    <a:p>
                      <a:pPr algn="r" fontAlgn="ctr"/>
                      <a:r>
                        <a:rPr lang="en-US" sz="2400" b="0" i="0" u="none" strike="noStrike" dirty="0" smtClean="0">
                          <a:solidFill>
                            <a:srgbClr val="000000"/>
                          </a:solidFill>
                          <a:effectLst/>
                          <a:latin typeface="Arial" panose="020B0604020202020204" pitchFamily="34" charset="0"/>
                          <a:cs typeface="Arial" panose="020B0604020202020204" pitchFamily="34" charset="0"/>
                        </a:rPr>
                        <a:t>$4,047,137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75%</a:t>
                      </a:r>
                    </a:p>
                  </a:txBody>
                  <a:tcPr marL="6350" marR="6350" marT="6350" marB="0" anchor="ctr"/>
                </a:tc>
                <a:extLst>
                  <a:ext uri="{0D108BD9-81ED-4DB2-BD59-A6C34878D82A}">
                    <a16:rowId xmlns:a16="http://schemas.microsoft.com/office/drawing/2014/main" val="3001153772"/>
                  </a:ext>
                </a:extLst>
              </a:tr>
              <a:tr h="652903">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Klondike ISD</a:t>
                      </a:r>
                    </a:p>
                  </a:txBody>
                  <a:tcPr marL="6350" marR="6350" marT="6350" marB="0" anchor="ctr"/>
                </a:tc>
                <a:tc>
                  <a:txBody>
                    <a:bodyPr/>
                    <a:lstStyle/>
                    <a:p>
                      <a:pPr algn="r" fontAlgn="ctr"/>
                      <a:r>
                        <a:rPr lang="en-US" sz="2400" b="0" i="0" u="none" strike="noStrike" dirty="0">
                          <a:solidFill>
                            <a:srgbClr val="000000"/>
                          </a:solidFill>
                          <a:effectLst/>
                          <a:latin typeface="Arial" panose="020B0604020202020204" pitchFamily="34" charset="0"/>
                          <a:cs typeface="Arial" panose="020B0604020202020204" pitchFamily="34" charset="0"/>
                        </a:rPr>
                        <a:t>$14,019,634</a:t>
                      </a:r>
                    </a:p>
                  </a:txBody>
                  <a:tcPr marL="6350" marR="6350" marT="6350" marB="0" anchor="ct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71%</a:t>
                      </a:r>
                    </a:p>
                  </a:txBody>
                  <a:tcPr marL="6350" marR="6350" marT="6350" marB="0" anchor="ctr"/>
                </a:tc>
                <a:extLst>
                  <a:ext uri="{0D108BD9-81ED-4DB2-BD59-A6C34878D82A}">
                    <a16:rowId xmlns:a16="http://schemas.microsoft.com/office/drawing/2014/main" val="2006708422"/>
                  </a:ext>
                </a:extLst>
              </a:tr>
            </a:tbl>
          </a:graphicData>
        </a:graphic>
      </p:graphicFrame>
      <p:sp>
        <p:nvSpPr>
          <p:cNvPr id="6" name="TextBox 5"/>
          <p:cNvSpPr txBox="1"/>
          <p:nvPr/>
        </p:nvSpPr>
        <p:spPr>
          <a:xfrm>
            <a:off x="1084729" y="1664198"/>
            <a:ext cx="69342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Top Ten Districts Paying the Most Recapture</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9906000" y="1416903"/>
            <a:ext cx="6934200" cy="83099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Top Ten Districts Paying the Most Recapture as Percent of Total M&amp;O Tax Collections</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1066800" y="9617075"/>
            <a:ext cx="10363200" cy="369332"/>
          </a:xfrm>
          <a:prstGeom prst="rect">
            <a:avLst/>
          </a:prstGeom>
          <a:noFill/>
        </p:spPr>
        <p:txBody>
          <a:bodyPr wrap="square" rtlCol="0">
            <a:spAutoFit/>
          </a:bodyPr>
          <a:lstStyle/>
          <a:p>
            <a:r>
              <a:rPr lang="en-US" i="1" dirty="0" smtClean="0"/>
              <a:t>Source: TEA Near Final Data, </a:t>
            </a:r>
            <a:r>
              <a:rPr lang="en-US" i="1" dirty="0" smtClean="0"/>
              <a:t>2020-2021, as of September 24, 2021</a:t>
            </a:r>
            <a:endParaRPr lang="en-US" i="1" dirty="0"/>
          </a:p>
        </p:txBody>
      </p:sp>
    </p:spTree>
    <p:extLst>
      <p:ext uri="{BB962C8B-B14F-4D97-AF65-F5344CB8AC3E}">
        <p14:creationId xmlns:p14="http://schemas.microsoft.com/office/powerpoint/2010/main" val="2619949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3"/>
          <a:srcRect l="45050" r="14050"/>
          <a:stretch/>
        </p:blipFill>
        <p:spPr>
          <a:xfrm>
            <a:off x="-1600200" y="0"/>
            <a:ext cx="4724400" cy="10287000"/>
          </a:xfrm>
          <a:prstGeom prst="rect">
            <a:avLst/>
          </a:prstGeom>
        </p:spPr>
      </p:pic>
      <p:grpSp>
        <p:nvGrpSpPr>
          <p:cNvPr id="4" name="Group 4"/>
          <p:cNvGrpSpPr/>
          <p:nvPr/>
        </p:nvGrpSpPr>
        <p:grpSpPr>
          <a:xfrm>
            <a:off x="304800" y="3086100"/>
            <a:ext cx="6990483" cy="3522492"/>
            <a:chOff x="0" y="0"/>
            <a:chExt cx="9320644" cy="4696656"/>
          </a:xfrm>
        </p:grpSpPr>
        <p:sp>
          <p:nvSpPr>
            <p:cNvPr id="5" name="AutoShape 5"/>
            <p:cNvSpPr/>
            <p:nvPr/>
          </p:nvSpPr>
          <p:spPr>
            <a:xfrm>
              <a:off x="0" y="0"/>
              <a:ext cx="9320644" cy="4696656"/>
            </a:xfrm>
            <a:prstGeom prst="rect">
              <a:avLst/>
            </a:prstGeom>
            <a:solidFill>
              <a:srgbClr val="5D7963"/>
            </a:solidFill>
          </p:spPr>
        </p:sp>
        <p:sp>
          <p:nvSpPr>
            <p:cNvPr id="6" name="TextBox 6"/>
            <p:cNvSpPr txBox="1"/>
            <p:nvPr/>
          </p:nvSpPr>
          <p:spPr>
            <a:xfrm>
              <a:off x="203200" y="713203"/>
              <a:ext cx="8737599" cy="3282951"/>
            </a:xfrm>
            <a:prstGeom prst="rect">
              <a:avLst/>
            </a:prstGeom>
          </p:spPr>
          <p:txBody>
            <a:bodyPr wrap="square" lIns="0" tIns="0" rIns="0" bIns="0" rtlCol="0" anchor="t">
              <a:spAutoFit/>
            </a:bodyPr>
            <a:lstStyle/>
            <a:p>
              <a:pPr algn="ctr">
                <a:lnSpc>
                  <a:spcPts val="9600"/>
                </a:lnSpc>
              </a:pPr>
              <a:r>
                <a:rPr lang="en-US" sz="8000" spc="160" dirty="0">
                  <a:solidFill>
                    <a:srgbClr val="FFFFFF"/>
                  </a:solidFill>
                  <a:latin typeface="Arial Black" panose="020B0A04020102020204" pitchFamily="34" charset="0"/>
                </a:rPr>
                <a:t>What is recapture?</a:t>
              </a:r>
            </a:p>
          </p:txBody>
        </p:sp>
      </p:grpSp>
      <p:sp>
        <p:nvSpPr>
          <p:cNvPr id="7" name="TextBox 7"/>
          <p:cNvSpPr txBox="1"/>
          <p:nvPr/>
        </p:nvSpPr>
        <p:spPr>
          <a:xfrm>
            <a:off x="8305800" y="1696402"/>
            <a:ext cx="8690829" cy="6401753"/>
          </a:xfrm>
          <a:prstGeom prst="rect">
            <a:avLst/>
          </a:prstGeom>
        </p:spPr>
        <p:txBody>
          <a:bodyPr wrap="square" lIns="0" tIns="0" rIns="0" bIns="0" rtlCol="0" anchor="t">
            <a:spAutoFit/>
          </a:bodyPr>
          <a:lstStyle/>
          <a:p>
            <a:pPr marL="777237" lvl="1" indent="-388618">
              <a:spcBef>
                <a:spcPts val="2400"/>
              </a:spcBef>
              <a:spcAft>
                <a:spcPts val="2400"/>
              </a:spcAft>
              <a:buFont typeface="Arial"/>
              <a:buChar char="•"/>
            </a:pPr>
            <a:r>
              <a:rPr lang="en-US" sz="4800" spc="35" dirty="0">
                <a:solidFill>
                  <a:srgbClr val="5D7963"/>
                </a:solidFill>
                <a:latin typeface="Arial" panose="020B0604020202020204" pitchFamily="34" charset="0"/>
                <a:cs typeface="Arial" panose="020B0604020202020204" pitchFamily="34" charset="0"/>
              </a:rPr>
              <a:t>A method of equalizing varying degrees of property wealth among Texas school </a:t>
            </a:r>
            <a:r>
              <a:rPr lang="en-US" sz="4800" spc="35" dirty="0" smtClean="0">
                <a:solidFill>
                  <a:srgbClr val="5D7963"/>
                </a:solidFill>
                <a:latin typeface="Arial" panose="020B0604020202020204" pitchFamily="34" charset="0"/>
                <a:cs typeface="Arial" panose="020B0604020202020204" pitchFamily="34" charset="0"/>
              </a:rPr>
              <a:t>districts</a:t>
            </a:r>
            <a:endParaRPr lang="en-US" sz="4800" spc="35" dirty="0">
              <a:solidFill>
                <a:srgbClr val="5D7963"/>
              </a:solidFill>
              <a:latin typeface="Arial" panose="020B0604020202020204" pitchFamily="34" charset="0"/>
              <a:cs typeface="Arial" panose="020B0604020202020204" pitchFamily="34" charset="0"/>
            </a:endParaRPr>
          </a:p>
          <a:p>
            <a:pPr marL="777237" lvl="1" indent="-388618">
              <a:spcBef>
                <a:spcPts val="2400"/>
              </a:spcBef>
              <a:spcAft>
                <a:spcPts val="2400"/>
              </a:spcAft>
              <a:buFont typeface="Arial"/>
              <a:buChar char="•"/>
            </a:pPr>
            <a:r>
              <a:rPr lang="en-US" sz="4800" spc="35" dirty="0" smtClean="0">
                <a:solidFill>
                  <a:srgbClr val="5D7963"/>
                </a:solidFill>
                <a:latin typeface="Arial" panose="020B0604020202020204" pitchFamily="34" charset="0"/>
                <a:cs typeface="Arial" panose="020B0604020202020204" pitchFamily="34" charset="0"/>
              </a:rPr>
              <a:t>Taking </a:t>
            </a:r>
            <a:r>
              <a:rPr lang="en-US" sz="4800" spc="35" dirty="0">
                <a:solidFill>
                  <a:srgbClr val="5D7963"/>
                </a:solidFill>
                <a:latin typeface="Arial" panose="020B0604020202020204" pitchFamily="34" charset="0"/>
                <a:cs typeface="Arial" panose="020B0604020202020204" pitchFamily="34" charset="0"/>
              </a:rPr>
              <a:t>from the rich</a:t>
            </a:r>
          </a:p>
          <a:p>
            <a:pPr marL="777237" lvl="1" indent="-388618">
              <a:spcBef>
                <a:spcPts val="2400"/>
              </a:spcBef>
              <a:spcAft>
                <a:spcPts val="2400"/>
              </a:spcAft>
              <a:buFont typeface="Arial"/>
              <a:buChar char="•"/>
            </a:pPr>
            <a:r>
              <a:rPr lang="en-US" sz="4800" spc="35" dirty="0" smtClean="0">
                <a:solidFill>
                  <a:srgbClr val="5D7963"/>
                </a:solidFill>
                <a:latin typeface="Arial" panose="020B0604020202020204" pitchFamily="34" charset="0"/>
                <a:cs typeface="Arial" panose="020B0604020202020204" pitchFamily="34" charset="0"/>
              </a:rPr>
              <a:t>But not </a:t>
            </a:r>
            <a:r>
              <a:rPr lang="en-US" sz="4800" spc="35" dirty="0">
                <a:solidFill>
                  <a:srgbClr val="5D7963"/>
                </a:solidFill>
                <a:latin typeface="Arial" panose="020B0604020202020204" pitchFamily="34" charset="0"/>
                <a:cs typeface="Arial" panose="020B0604020202020204" pitchFamily="34" charset="0"/>
              </a:rPr>
              <a:t>necessarily giving to the poor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8982" r="62920"/>
          <a:stretch>
            <a:fillRect/>
          </a:stretch>
        </p:blipFill>
        <p:spPr>
          <a:xfrm>
            <a:off x="0" y="0"/>
            <a:ext cx="4308579" cy="10287000"/>
          </a:xfrm>
          <a:prstGeom prst="rect">
            <a:avLst/>
          </a:prstGeom>
        </p:spPr>
      </p:pic>
      <p:grpSp>
        <p:nvGrpSpPr>
          <p:cNvPr id="3" name="Group 3"/>
          <p:cNvGrpSpPr/>
          <p:nvPr/>
        </p:nvGrpSpPr>
        <p:grpSpPr>
          <a:xfrm>
            <a:off x="1028700" y="1028700"/>
            <a:ext cx="6842015" cy="2908671"/>
            <a:chOff x="0" y="0"/>
            <a:chExt cx="9122687" cy="3878227"/>
          </a:xfrm>
        </p:grpSpPr>
        <p:sp>
          <p:nvSpPr>
            <p:cNvPr id="4" name="AutoShape 4"/>
            <p:cNvSpPr/>
            <p:nvPr/>
          </p:nvSpPr>
          <p:spPr>
            <a:xfrm>
              <a:off x="0" y="0"/>
              <a:ext cx="9122687" cy="3878227"/>
            </a:xfrm>
            <a:prstGeom prst="rect">
              <a:avLst/>
            </a:prstGeom>
            <a:solidFill>
              <a:srgbClr val="5D7963"/>
            </a:solidFill>
          </p:spPr>
        </p:sp>
        <p:sp>
          <p:nvSpPr>
            <p:cNvPr id="5" name="TextBox 5"/>
            <p:cNvSpPr txBox="1"/>
            <p:nvPr/>
          </p:nvSpPr>
          <p:spPr>
            <a:xfrm>
              <a:off x="649460" y="534139"/>
              <a:ext cx="7823766" cy="2809948"/>
            </a:xfrm>
            <a:prstGeom prst="rect">
              <a:avLst/>
            </a:prstGeom>
          </p:spPr>
          <p:txBody>
            <a:bodyPr lIns="0" tIns="0" rIns="0" bIns="0" rtlCol="0" anchor="t">
              <a:spAutoFit/>
            </a:bodyPr>
            <a:lstStyle/>
            <a:p>
              <a:pPr algn="ctr">
                <a:lnSpc>
                  <a:spcPts val="8297"/>
                </a:lnSpc>
              </a:pPr>
              <a:r>
                <a:rPr lang="en-US" sz="6914" spc="138" dirty="0">
                  <a:solidFill>
                    <a:srgbClr val="FFFFFF"/>
                  </a:solidFill>
                  <a:latin typeface="Arial Black" panose="020B0A04020102020204" pitchFamily="34" charset="0"/>
                </a:rPr>
                <a:t>Possible Solutions</a:t>
              </a:r>
            </a:p>
          </p:txBody>
        </p:sp>
      </p:grpSp>
      <p:grpSp>
        <p:nvGrpSpPr>
          <p:cNvPr id="6" name="Group 6"/>
          <p:cNvGrpSpPr/>
          <p:nvPr/>
        </p:nvGrpSpPr>
        <p:grpSpPr>
          <a:xfrm>
            <a:off x="8326476" y="974811"/>
            <a:ext cx="9384621" cy="8287373"/>
            <a:chOff x="0" y="-66675"/>
            <a:chExt cx="12512828" cy="11049831"/>
          </a:xfrm>
        </p:grpSpPr>
        <p:sp>
          <p:nvSpPr>
            <p:cNvPr id="7" name="TextBox 7"/>
            <p:cNvSpPr txBox="1"/>
            <p:nvPr/>
          </p:nvSpPr>
          <p:spPr>
            <a:xfrm>
              <a:off x="0" y="7806694"/>
              <a:ext cx="12512828" cy="1524127"/>
            </a:xfrm>
            <a:prstGeom prst="rect">
              <a:avLst/>
            </a:prstGeom>
          </p:spPr>
          <p:txBody>
            <a:bodyPr lIns="0" tIns="0" rIns="0" bIns="0" rtlCol="0" anchor="t">
              <a:spAutoFit/>
            </a:bodyPr>
            <a:lstStyle/>
            <a:p>
              <a:pPr>
                <a:lnSpc>
                  <a:spcPts val="4652"/>
                </a:lnSpc>
              </a:pPr>
              <a:r>
                <a:rPr lang="en-US" sz="3300" b="1" spc="419" dirty="0">
                  <a:solidFill>
                    <a:srgbClr val="5D7963"/>
                  </a:solidFill>
                  <a:latin typeface="Arial" panose="020B0604020202020204" pitchFamily="34" charset="0"/>
                  <a:cs typeface="Arial" panose="020B0604020202020204" pitchFamily="34" charset="0"/>
                </a:rPr>
                <a:t>INCREASE TRANSPARENCY FOR TAXPAYERS</a:t>
              </a:r>
            </a:p>
          </p:txBody>
        </p:sp>
        <p:sp>
          <p:nvSpPr>
            <p:cNvPr id="8" name="TextBox 8"/>
            <p:cNvSpPr txBox="1"/>
            <p:nvPr/>
          </p:nvSpPr>
          <p:spPr>
            <a:xfrm>
              <a:off x="0" y="9516306"/>
              <a:ext cx="12512828" cy="1466850"/>
            </a:xfrm>
            <a:prstGeom prst="rect">
              <a:avLst/>
            </a:prstGeom>
          </p:spPr>
          <p:txBody>
            <a:bodyPr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At the very least, ensure taxpayers know where their dollars are going.</a:t>
              </a:r>
            </a:p>
          </p:txBody>
        </p:sp>
        <p:sp>
          <p:nvSpPr>
            <p:cNvPr id="9" name="TextBox 9"/>
            <p:cNvSpPr txBox="1"/>
            <p:nvPr/>
          </p:nvSpPr>
          <p:spPr>
            <a:xfrm>
              <a:off x="0" y="-66675"/>
              <a:ext cx="12512828" cy="736727"/>
            </a:xfrm>
            <a:prstGeom prst="rect">
              <a:avLst/>
            </a:prstGeom>
          </p:spPr>
          <p:txBody>
            <a:bodyPr lIns="0" tIns="0" rIns="0" bIns="0" rtlCol="0" anchor="t">
              <a:spAutoFit/>
            </a:bodyPr>
            <a:lstStyle/>
            <a:p>
              <a:pPr>
                <a:lnSpc>
                  <a:spcPts val="4652"/>
                </a:lnSpc>
              </a:pPr>
              <a:r>
                <a:rPr lang="en-US" sz="3300" b="1" spc="419" dirty="0">
                  <a:solidFill>
                    <a:srgbClr val="5D7963"/>
                  </a:solidFill>
                  <a:latin typeface="Arial" panose="020B0604020202020204" pitchFamily="34" charset="0"/>
                  <a:cs typeface="Arial" panose="020B0604020202020204" pitchFamily="34" charset="0"/>
                </a:rPr>
                <a:t>COST OF EDUCATION ADJUSTMENT</a:t>
              </a:r>
            </a:p>
          </p:txBody>
        </p:sp>
        <p:sp>
          <p:nvSpPr>
            <p:cNvPr id="10" name="TextBox 10"/>
            <p:cNvSpPr txBox="1"/>
            <p:nvPr/>
          </p:nvSpPr>
          <p:spPr>
            <a:xfrm>
              <a:off x="0" y="855537"/>
              <a:ext cx="12512828" cy="2308324"/>
            </a:xfrm>
            <a:prstGeom prst="rect">
              <a:avLst/>
            </a:prstGeom>
          </p:spPr>
          <p:txBody>
            <a:bodyPr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The cost of doing business </a:t>
              </a:r>
              <a:r>
                <a:rPr lang="en-US" sz="3200" spc="30" dirty="0" smtClean="0">
                  <a:solidFill>
                    <a:srgbClr val="5D7963"/>
                  </a:solidFill>
                  <a:latin typeface="Arial" panose="020B0604020202020204" pitchFamily="34" charset="0"/>
                  <a:cs typeface="Arial" panose="020B0604020202020204" pitchFamily="34" charset="0"/>
                </a:rPr>
                <a:t>is much greater in certain districts</a:t>
              </a:r>
              <a:r>
                <a:rPr lang="en-US" sz="3200" spc="30" dirty="0" smtClean="0">
                  <a:solidFill>
                    <a:srgbClr val="5D7963"/>
                  </a:solidFill>
                  <a:latin typeface="Arial" panose="020B0604020202020204" pitchFamily="34" charset="0"/>
                  <a:cs typeface="Arial" panose="020B0604020202020204" pitchFamily="34" charset="0"/>
                </a:rPr>
                <a:t>, </a:t>
              </a:r>
              <a:r>
                <a:rPr lang="en-US" sz="3200" spc="30" dirty="0">
                  <a:solidFill>
                    <a:srgbClr val="5D7963"/>
                  </a:solidFill>
                  <a:latin typeface="Arial" panose="020B0604020202020204" pitchFamily="34" charset="0"/>
                  <a:cs typeface="Arial" panose="020B0604020202020204" pitchFamily="34" charset="0"/>
                </a:rPr>
                <a:t>yet formulas don't account for that when calculating entitlement.</a:t>
              </a:r>
            </a:p>
          </p:txBody>
        </p:sp>
        <p:sp>
          <p:nvSpPr>
            <p:cNvPr id="11" name="TextBox 11"/>
            <p:cNvSpPr txBox="1"/>
            <p:nvPr/>
          </p:nvSpPr>
          <p:spPr>
            <a:xfrm>
              <a:off x="0" y="4251010"/>
              <a:ext cx="12512828" cy="736727"/>
            </a:xfrm>
            <a:prstGeom prst="rect">
              <a:avLst/>
            </a:prstGeom>
          </p:spPr>
          <p:txBody>
            <a:bodyPr lIns="0" tIns="0" rIns="0" bIns="0" rtlCol="0" anchor="t">
              <a:spAutoFit/>
            </a:bodyPr>
            <a:lstStyle/>
            <a:p>
              <a:pPr>
                <a:lnSpc>
                  <a:spcPts val="4652"/>
                </a:lnSpc>
              </a:pPr>
              <a:r>
                <a:rPr lang="en-US" sz="3300" b="1" spc="419" dirty="0">
                  <a:solidFill>
                    <a:srgbClr val="5D7963"/>
                  </a:solidFill>
                  <a:latin typeface="Arial" panose="020B0604020202020204" pitchFamily="34" charset="0"/>
                  <a:cs typeface="Arial" panose="020B0604020202020204" pitchFamily="34" charset="0"/>
                </a:rPr>
                <a:t>STOP THE SHELL GAME</a:t>
              </a:r>
            </a:p>
          </p:txBody>
        </p:sp>
        <p:sp>
          <p:nvSpPr>
            <p:cNvPr id="12" name="TextBox 12"/>
            <p:cNvSpPr txBox="1"/>
            <p:nvPr/>
          </p:nvSpPr>
          <p:spPr>
            <a:xfrm>
              <a:off x="0" y="5173221"/>
              <a:ext cx="12512828" cy="1538883"/>
            </a:xfrm>
            <a:prstGeom prst="rect">
              <a:avLst/>
            </a:prstGeom>
          </p:spPr>
          <p:txBody>
            <a:bodyPr lIns="0" tIns="0" rIns="0" bIns="0" rtlCol="0" anchor="t">
              <a:spAutoFit/>
            </a:bodyPr>
            <a:lstStyle/>
            <a:p>
              <a:pPr>
                <a:lnSpc>
                  <a:spcPts val="4500"/>
                </a:lnSpc>
              </a:pPr>
              <a:r>
                <a:rPr lang="en-US" sz="3200" spc="30" dirty="0" smtClean="0">
                  <a:solidFill>
                    <a:srgbClr val="5D7963"/>
                  </a:solidFill>
                  <a:latin typeface="Arial" panose="020B0604020202020204" pitchFamily="34" charset="0"/>
                  <a:cs typeface="Arial" panose="020B0604020202020204" pitchFamily="34" charset="0"/>
                </a:rPr>
                <a:t>Ensure </a:t>
              </a:r>
              <a:r>
                <a:rPr lang="en-US" sz="3200" spc="30" dirty="0">
                  <a:solidFill>
                    <a:srgbClr val="5D7963"/>
                  </a:solidFill>
                  <a:latin typeface="Arial" panose="020B0604020202020204" pitchFamily="34" charset="0"/>
                  <a:cs typeface="Arial" panose="020B0604020202020204" pitchFamily="34" charset="0"/>
                </a:rPr>
                <a:t>money paid </a:t>
              </a:r>
              <a:r>
                <a:rPr lang="en-US" sz="3200" spc="30" dirty="0" smtClean="0">
                  <a:solidFill>
                    <a:srgbClr val="5D7963"/>
                  </a:solidFill>
                  <a:latin typeface="Arial" panose="020B0604020202020204" pitchFamily="34" charset="0"/>
                  <a:cs typeface="Arial" panose="020B0604020202020204" pitchFamily="34" charset="0"/>
                </a:rPr>
                <a:t>for</a:t>
              </a:r>
              <a:r>
                <a:rPr lang="en-US" sz="3200" spc="30" dirty="0" smtClean="0">
                  <a:solidFill>
                    <a:srgbClr val="5D7963"/>
                  </a:solidFill>
                  <a:latin typeface="Arial" panose="020B0604020202020204" pitchFamily="34" charset="0"/>
                  <a:cs typeface="Arial" panose="020B0604020202020204" pitchFamily="34" charset="0"/>
                </a:rPr>
                <a:t> </a:t>
              </a:r>
              <a:r>
                <a:rPr lang="en-US" sz="3200" spc="30" dirty="0">
                  <a:solidFill>
                    <a:srgbClr val="5D7963"/>
                  </a:solidFill>
                  <a:latin typeface="Arial" panose="020B0604020202020204" pitchFamily="34" charset="0"/>
                  <a:cs typeface="Arial" panose="020B0604020202020204" pitchFamily="34" charset="0"/>
                </a:rPr>
                <a:t>recapture benefits schools, rather than just generating a state savings.</a:t>
              </a:r>
            </a:p>
          </p:txBody>
        </p:sp>
      </p:grpSp>
    </p:spTree>
    <p:extLst>
      <p:ext uri="{BB962C8B-B14F-4D97-AF65-F5344CB8AC3E}">
        <p14:creationId xmlns:p14="http://schemas.microsoft.com/office/powerpoint/2010/main" val="63707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1028700"/>
            <a:ext cx="8115300" cy="1231648"/>
            <a:chOff x="0" y="0"/>
            <a:chExt cx="1914349" cy="290538"/>
          </a:xfrm>
        </p:grpSpPr>
        <p:sp>
          <p:nvSpPr>
            <p:cNvPr id="3" name="Freeform 3"/>
            <p:cNvSpPr/>
            <p:nvPr/>
          </p:nvSpPr>
          <p:spPr>
            <a:xfrm>
              <a:off x="0" y="0"/>
              <a:ext cx="1914348" cy="290538"/>
            </a:xfrm>
            <a:custGeom>
              <a:avLst/>
              <a:gdLst/>
              <a:ahLst/>
              <a:cxnLst/>
              <a:rect l="l" t="t" r="r" b="b"/>
              <a:pathLst>
                <a:path w="1914348" h="290538">
                  <a:moveTo>
                    <a:pt x="0" y="0"/>
                  </a:moveTo>
                  <a:lnTo>
                    <a:pt x="1914348" y="0"/>
                  </a:lnTo>
                  <a:lnTo>
                    <a:pt x="1914348" y="290538"/>
                  </a:lnTo>
                  <a:lnTo>
                    <a:pt x="0" y="290538"/>
                  </a:lnTo>
                  <a:close/>
                </a:path>
              </a:pathLst>
            </a:custGeom>
            <a:solidFill>
              <a:srgbClr val="5D7963"/>
            </a:solidFill>
          </p:spPr>
        </p:sp>
      </p:grpSp>
      <p:grpSp>
        <p:nvGrpSpPr>
          <p:cNvPr id="4" name="Group 4"/>
          <p:cNvGrpSpPr/>
          <p:nvPr/>
        </p:nvGrpSpPr>
        <p:grpSpPr>
          <a:xfrm>
            <a:off x="1028700" y="8026652"/>
            <a:ext cx="8115300" cy="1231648"/>
            <a:chOff x="0" y="0"/>
            <a:chExt cx="1914349" cy="290538"/>
          </a:xfrm>
        </p:grpSpPr>
        <p:sp>
          <p:nvSpPr>
            <p:cNvPr id="5" name="Freeform 5"/>
            <p:cNvSpPr/>
            <p:nvPr/>
          </p:nvSpPr>
          <p:spPr>
            <a:xfrm>
              <a:off x="0" y="0"/>
              <a:ext cx="1914348" cy="290538"/>
            </a:xfrm>
            <a:custGeom>
              <a:avLst/>
              <a:gdLst/>
              <a:ahLst/>
              <a:cxnLst/>
              <a:rect l="l" t="t" r="r" b="b"/>
              <a:pathLst>
                <a:path w="1914348" h="290538">
                  <a:moveTo>
                    <a:pt x="0" y="0"/>
                  </a:moveTo>
                  <a:lnTo>
                    <a:pt x="1914348" y="0"/>
                  </a:lnTo>
                  <a:lnTo>
                    <a:pt x="1914348" y="290538"/>
                  </a:lnTo>
                  <a:lnTo>
                    <a:pt x="0" y="290538"/>
                  </a:lnTo>
                  <a:close/>
                </a:path>
              </a:pathLst>
            </a:custGeom>
            <a:solidFill>
              <a:srgbClr val="5D7963"/>
            </a:solidFill>
          </p:spPr>
        </p:sp>
      </p:grpSp>
      <p:sp>
        <p:nvSpPr>
          <p:cNvPr id="7" name="TextBox 7"/>
          <p:cNvSpPr txBox="1"/>
          <p:nvPr/>
        </p:nvSpPr>
        <p:spPr>
          <a:xfrm>
            <a:off x="8762998" y="1109150"/>
            <a:ext cx="8877300" cy="915059"/>
          </a:xfrm>
          <a:prstGeom prst="rect">
            <a:avLst/>
          </a:prstGeom>
        </p:spPr>
        <p:txBody>
          <a:bodyPr wrap="square" lIns="0" tIns="0" rIns="0" bIns="0" rtlCol="0" anchor="t">
            <a:spAutoFit/>
          </a:bodyPr>
          <a:lstStyle/>
          <a:p>
            <a:pPr algn="ctr">
              <a:lnSpc>
                <a:spcPts val="7629"/>
              </a:lnSpc>
            </a:pPr>
            <a:r>
              <a:rPr lang="en-US" sz="4800" dirty="0">
                <a:solidFill>
                  <a:srgbClr val="FFFFFF"/>
                </a:solidFill>
                <a:latin typeface="Arial Black" panose="020B0A04020102020204" pitchFamily="34" charset="0"/>
              </a:rPr>
              <a:t>Higher wealth districts</a:t>
            </a:r>
          </a:p>
        </p:txBody>
      </p:sp>
      <p:sp>
        <p:nvSpPr>
          <p:cNvPr id="8" name="TextBox 8"/>
          <p:cNvSpPr txBox="1"/>
          <p:nvPr/>
        </p:nvSpPr>
        <p:spPr>
          <a:xfrm>
            <a:off x="1028700" y="8113520"/>
            <a:ext cx="8115300" cy="893130"/>
          </a:xfrm>
          <a:prstGeom prst="rect">
            <a:avLst/>
          </a:prstGeom>
        </p:spPr>
        <p:txBody>
          <a:bodyPr lIns="0" tIns="0" rIns="0" bIns="0" rtlCol="0" anchor="t">
            <a:spAutoFit/>
          </a:bodyPr>
          <a:lstStyle/>
          <a:p>
            <a:pPr algn="ctr">
              <a:lnSpc>
                <a:spcPts val="7629"/>
              </a:lnSpc>
            </a:pPr>
            <a:r>
              <a:rPr lang="en-US" sz="4800" dirty="0">
                <a:solidFill>
                  <a:srgbClr val="FFFFFF"/>
                </a:solidFill>
                <a:latin typeface="Arial Black" panose="020B0A04020102020204" pitchFamily="34" charset="0"/>
              </a:rPr>
              <a:t>Lower wealth districts</a:t>
            </a:r>
          </a:p>
        </p:txBody>
      </p:sp>
      <p:sp>
        <p:nvSpPr>
          <p:cNvPr id="10" name="TextBox 10"/>
          <p:cNvSpPr txBox="1"/>
          <p:nvPr/>
        </p:nvSpPr>
        <p:spPr>
          <a:xfrm>
            <a:off x="9140121" y="2356821"/>
            <a:ext cx="6705600" cy="1538883"/>
          </a:xfrm>
          <a:prstGeom prst="rect">
            <a:avLst/>
          </a:prstGeom>
        </p:spPr>
        <p:txBody>
          <a:bodyPr wrap="square" lIns="0" tIns="0" rIns="0" bIns="0" rtlCol="0" anchor="t">
            <a:spAutoFit/>
          </a:bodyPr>
          <a:lstStyle/>
          <a:p>
            <a:pPr>
              <a:lnSpc>
                <a:spcPts val="5999"/>
              </a:lnSpc>
            </a:pPr>
            <a:r>
              <a:rPr lang="en-US" sz="4285" dirty="0">
                <a:solidFill>
                  <a:srgbClr val="000000"/>
                </a:solidFill>
                <a:latin typeface="Arial" panose="020B0604020202020204" pitchFamily="34" charset="0"/>
                <a:cs typeface="Arial" panose="020B0604020202020204" pitchFamily="34" charset="0"/>
              </a:rPr>
              <a:t>Insert a ceiling</a:t>
            </a:r>
          </a:p>
          <a:p>
            <a:pPr>
              <a:lnSpc>
                <a:spcPts val="5999"/>
              </a:lnSpc>
            </a:pPr>
            <a:r>
              <a:rPr lang="en-US" sz="4285" dirty="0">
                <a:solidFill>
                  <a:srgbClr val="000000"/>
                </a:solidFill>
                <a:latin typeface="Arial" panose="020B0604020202020204" pitchFamily="34" charset="0"/>
                <a:cs typeface="Arial" panose="020B0604020202020204" pitchFamily="34" charset="0"/>
              </a:rPr>
              <a:t>(Reduce local funding)</a:t>
            </a:r>
          </a:p>
        </p:txBody>
      </p:sp>
      <p:sp>
        <p:nvSpPr>
          <p:cNvPr id="11" name="TextBox 11"/>
          <p:cNvSpPr txBox="1"/>
          <p:nvPr/>
        </p:nvSpPr>
        <p:spPr>
          <a:xfrm>
            <a:off x="3124200" y="6276995"/>
            <a:ext cx="7451342" cy="1471621"/>
          </a:xfrm>
          <a:prstGeom prst="rect">
            <a:avLst/>
          </a:prstGeom>
        </p:spPr>
        <p:txBody>
          <a:bodyPr wrap="square" lIns="0" tIns="0" rIns="0" bIns="0" rtlCol="0" anchor="t">
            <a:spAutoFit/>
          </a:bodyPr>
          <a:lstStyle/>
          <a:p>
            <a:pPr>
              <a:lnSpc>
                <a:spcPts val="5999"/>
              </a:lnSpc>
            </a:pPr>
            <a:r>
              <a:rPr lang="en-US" sz="4285" dirty="0">
                <a:solidFill>
                  <a:srgbClr val="000000"/>
                </a:solidFill>
                <a:latin typeface="Arial" panose="020B0604020202020204" pitchFamily="34" charset="0"/>
                <a:cs typeface="Arial" panose="020B0604020202020204" pitchFamily="34" charset="0"/>
              </a:rPr>
              <a:t>Raise the floor</a:t>
            </a:r>
          </a:p>
          <a:p>
            <a:pPr>
              <a:lnSpc>
                <a:spcPts val="5999"/>
              </a:lnSpc>
            </a:pPr>
            <a:r>
              <a:rPr lang="en-US" sz="4285" dirty="0">
                <a:solidFill>
                  <a:srgbClr val="000000"/>
                </a:solidFill>
                <a:latin typeface="Arial" panose="020B0604020202020204" pitchFamily="34" charset="0"/>
                <a:cs typeface="Arial" panose="020B0604020202020204" pitchFamily="34" charset="0"/>
              </a:rPr>
              <a:t>(Additional state funding)</a:t>
            </a:r>
          </a:p>
        </p:txBody>
      </p:sp>
      <p:sp>
        <p:nvSpPr>
          <p:cNvPr id="12" name="Arrow: Up 11">
            <a:extLst>
              <a:ext uri="{FF2B5EF4-FFF2-40B4-BE49-F238E27FC236}">
                <a16:creationId xmlns:a16="http://schemas.microsoft.com/office/drawing/2014/main" id="{655EDD50-A6DD-4082-B12F-A118B4982E66}"/>
              </a:ext>
            </a:extLst>
          </p:cNvPr>
          <p:cNvSpPr/>
          <p:nvPr/>
        </p:nvSpPr>
        <p:spPr>
          <a:xfrm rot="10800000">
            <a:off x="14592296" y="2557990"/>
            <a:ext cx="2667000" cy="3962400"/>
          </a:xfrm>
          <a:prstGeom prst="upArrow">
            <a:avLst>
              <a:gd name="adj1" fmla="val 40572"/>
              <a:gd name="adj2" fmla="val 50000"/>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Up 11">
            <a:extLst>
              <a:ext uri="{FF2B5EF4-FFF2-40B4-BE49-F238E27FC236}">
                <a16:creationId xmlns:a16="http://schemas.microsoft.com/office/drawing/2014/main" id="{655EDD50-A6DD-4082-B12F-A118B4982E66}"/>
              </a:ext>
            </a:extLst>
          </p:cNvPr>
          <p:cNvSpPr/>
          <p:nvPr/>
        </p:nvSpPr>
        <p:spPr>
          <a:xfrm>
            <a:off x="780841" y="3766610"/>
            <a:ext cx="2667000" cy="3962400"/>
          </a:xfrm>
          <a:prstGeom prst="upArrow">
            <a:avLst>
              <a:gd name="adj1" fmla="val 40572"/>
              <a:gd name="adj2" fmla="val 50000"/>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3699098"/>
            <a:ext cx="8115300" cy="1231648"/>
            <a:chOff x="0" y="0"/>
            <a:chExt cx="1914349" cy="290538"/>
          </a:xfrm>
        </p:grpSpPr>
        <p:sp>
          <p:nvSpPr>
            <p:cNvPr id="3" name="Freeform 3"/>
            <p:cNvSpPr/>
            <p:nvPr/>
          </p:nvSpPr>
          <p:spPr>
            <a:xfrm>
              <a:off x="0" y="0"/>
              <a:ext cx="1914348" cy="290538"/>
            </a:xfrm>
            <a:custGeom>
              <a:avLst/>
              <a:gdLst/>
              <a:ahLst/>
              <a:cxnLst/>
              <a:rect l="l" t="t" r="r" b="b"/>
              <a:pathLst>
                <a:path w="1914348" h="290538">
                  <a:moveTo>
                    <a:pt x="0" y="0"/>
                  </a:moveTo>
                  <a:lnTo>
                    <a:pt x="1914348" y="0"/>
                  </a:lnTo>
                  <a:lnTo>
                    <a:pt x="1914348" y="290538"/>
                  </a:lnTo>
                  <a:lnTo>
                    <a:pt x="0" y="290538"/>
                  </a:lnTo>
                  <a:close/>
                </a:path>
              </a:pathLst>
            </a:custGeom>
            <a:solidFill>
              <a:srgbClr val="5D7963"/>
            </a:solidFill>
          </p:spPr>
        </p:sp>
      </p:grpSp>
      <p:grpSp>
        <p:nvGrpSpPr>
          <p:cNvPr id="4" name="Group 4"/>
          <p:cNvGrpSpPr/>
          <p:nvPr/>
        </p:nvGrpSpPr>
        <p:grpSpPr>
          <a:xfrm>
            <a:off x="1028700" y="4930746"/>
            <a:ext cx="8115300" cy="1231648"/>
            <a:chOff x="0" y="0"/>
            <a:chExt cx="1914349" cy="290538"/>
          </a:xfrm>
        </p:grpSpPr>
        <p:sp>
          <p:nvSpPr>
            <p:cNvPr id="5" name="Freeform 5"/>
            <p:cNvSpPr/>
            <p:nvPr/>
          </p:nvSpPr>
          <p:spPr>
            <a:xfrm>
              <a:off x="0" y="0"/>
              <a:ext cx="1914348" cy="290538"/>
            </a:xfrm>
            <a:custGeom>
              <a:avLst/>
              <a:gdLst/>
              <a:ahLst/>
              <a:cxnLst/>
              <a:rect l="l" t="t" r="r" b="b"/>
              <a:pathLst>
                <a:path w="1914348" h="290538">
                  <a:moveTo>
                    <a:pt x="0" y="0"/>
                  </a:moveTo>
                  <a:lnTo>
                    <a:pt x="1914348" y="0"/>
                  </a:lnTo>
                  <a:lnTo>
                    <a:pt x="1914348" y="290538"/>
                  </a:lnTo>
                  <a:lnTo>
                    <a:pt x="0" y="290538"/>
                  </a:lnTo>
                  <a:close/>
                </a:path>
              </a:pathLst>
            </a:custGeom>
            <a:solidFill>
              <a:srgbClr val="5D7963"/>
            </a:solidFill>
          </p:spPr>
        </p:sp>
      </p:grpSp>
      <p:sp>
        <p:nvSpPr>
          <p:cNvPr id="10" name="Arrow: Up 11">
            <a:extLst>
              <a:ext uri="{FF2B5EF4-FFF2-40B4-BE49-F238E27FC236}">
                <a16:creationId xmlns:a16="http://schemas.microsoft.com/office/drawing/2014/main" id="{655EDD50-A6DD-4082-B12F-A118B4982E66}"/>
              </a:ext>
            </a:extLst>
          </p:cNvPr>
          <p:cNvSpPr/>
          <p:nvPr/>
        </p:nvSpPr>
        <p:spPr>
          <a:xfrm>
            <a:off x="1028696" y="2814373"/>
            <a:ext cx="2667000" cy="3962400"/>
          </a:xfrm>
          <a:prstGeom prst="upArrow">
            <a:avLst>
              <a:gd name="adj1" fmla="val 40572"/>
              <a:gd name="adj2" fmla="val 50000"/>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9"/>
          <p:cNvSpPr txBox="1"/>
          <p:nvPr/>
        </p:nvSpPr>
        <p:spPr>
          <a:xfrm>
            <a:off x="1028700" y="5017615"/>
            <a:ext cx="8115300" cy="893130"/>
          </a:xfrm>
          <a:prstGeom prst="rect">
            <a:avLst/>
          </a:prstGeom>
        </p:spPr>
        <p:txBody>
          <a:bodyPr lIns="0" tIns="0" rIns="0" bIns="0" rtlCol="0" anchor="t">
            <a:spAutoFit/>
          </a:bodyPr>
          <a:lstStyle/>
          <a:p>
            <a:pPr algn="ctr">
              <a:lnSpc>
                <a:spcPts val="7629"/>
              </a:lnSpc>
            </a:pPr>
            <a:r>
              <a:rPr lang="en-US" sz="4800" dirty="0">
                <a:solidFill>
                  <a:srgbClr val="FFFFFF"/>
                </a:solidFill>
                <a:latin typeface="Arial Black" panose="020B0A04020102020204" pitchFamily="34" charset="0"/>
              </a:rPr>
              <a:t>Lower wealth districts</a:t>
            </a:r>
          </a:p>
        </p:txBody>
      </p:sp>
      <p:sp>
        <p:nvSpPr>
          <p:cNvPr id="11" name="Arrow: Up 11">
            <a:extLst>
              <a:ext uri="{FF2B5EF4-FFF2-40B4-BE49-F238E27FC236}">
                <a16:creationId xmlns:a16="http://schemas.microsoft.com/office/drawing/2014/main" id="{655EDD50-A6DD-4082-B12F-A118B4982E66}"/>
              </a:ext>
            </a:extLst>
          </p:cNvPr>
          <p:cNvSpPr/>
          <p:nvPr/>
        </p:nvSpPr>
        <p:spPr>
          <a:xfrm rot="10800000">
            <a:off x="14592296" y="2557990"/>
            <a:ext cx="2667000" cy="3962400"/>
          </a:xfrm>
          <a:prstGeom prst="upArrow">
            <a:avLst>
              <a:gd name="adj1" fmla="val 40572"/>
              <a:gd name="adj2" fmla="val 50000"/>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7"/>
          <p:cNvSpPr txBox="1"/>
          <p:nvPr/>
        </p:nvSpPr>
        <p:spPr>
          <a:xfrm>
            <a:off x="9416609" y="3785967"/>
            <a:ext cx="8115300" cy="893130"/>
          </a:xfrm>
          <a:prstGeom prst="rect">
            <a:avLst/>
          </a:prstGeom>
        </p:spPr>
        <p:txBody>
          <a:bodyPr lIns="0" tIns="0" rIns="0" bIns="0" rtlCol="0" anchor="t">
            <a:spAutoFit/>
          </a:bodyPr>
          <a:lstStyle/>
          <a:p>
            <a:pPr algn="ctr">
              <a:lnSpc>
                <a:spcPts val="7629"/>
              </a:lnSpc>
            </a:pPr>
            <a:r>
              <a:rPr lang="en-US" sz="4800" dirty="0">
                <a:solidFill>
                  <a:srgbClr val="FFFFFF"/>
                </a:solidFill>
                <a:latin typeface="Arial Black" panose="020B0A04020102020204" pitchFamily="34" charset="0"/>
              </a:rPr>
              <a:t>Higher wealth districts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473837" y="0"/>
            <a:ext cx="15368067" cy="10287000"/>
          </a:xfrm>
          <a:prstGeom prst="rect">
            <a:avLst/>
          </a:prstGeom>
        </p:spPr>
      </p:pic>
      <p:sp>
        <p:nvSpPr>
          <p:cNvPr id="3" name="TextBox 3"/>
          <p:cNvSpPr txBox="1"/>
          <p:nvPr/>
        </p:nvSpPr>
        <p:spPr>
          <a:xfrm>
            <a:off x="1447800" y="900639"/>
            <a:ext cx="8132529" cy="2031325"/>
          </a:xfrm>
          <a:prstGeom prst="rect">
            <a:avLst/>
          </a:prstGeom>
        </p:spPr>
        <p:txBody>
          <a:bodyPr lIns="0" tIns="0" rIns="0" bIns="0" rtlCol="0" anchor="t">
            <a:spAutoFit/>
          </a:bodyPr>
          <a:lstStyle/>
          <a:p>
            <a:r>
              <a:rPr lang="en-US" sz="4400" dirty="0">
                <a:solidFill>
                  <a:srgbClr val="000000"/>
                </a:solidFill>
                <a:latin typeface="Arial" panose="020B0604020202020204" pitchFamily="34" charset="0"/>
                <a:cs typeface="Arial" panose="020B0604020202020204" pitchFamily="34" charset="0"/>
              </a:rPr>
              <a:t>Formulas determine the size of the glass (district’s entitlement) based on:</a:t>
            </a:r>
          </a:p>
        </p:txBody>
      </p:sp>
      <p:sp>
        <p:nvSpPr>
          <p:cNvPr id="4" name="TextBox 4"/>
          <p:cNvSpPr txBox="1"/>
          <p:nvPr/>
        </p:nvSpPr>
        <p:spPr>
          <a:xfrm>
            <a:off x="1219200" y="3314700"/>
            <a:ext cx="8176134" cy="5109091"/>
          </a:xfrm>
          <a:prstGeom prst="rect">
            <a:avLst/>
          </a:prstGeom>
        </p:spPr>
        <p:txBody>
          <a:bodyPr wrap="square" lIns="0" tIns="0" rIns="0" bIns="0" rtlCol="0" anchor="t">
            <a:spAutoFit/>
          </a:bodyPr>
          <a:lstStyle/>
          <a:p>
            <a:pPr marL="682967" lvl="1" indent="-341484">
              <a:spcBef>
                <a:spcPts val="1200"/>
              </a:spcBef>
              <a:spcAft>
                <a:spcPts val="1200"/>
              </a:spcAft>
              <a:buFont typeface="Arial"/>
              <a:buChar char="•"/>
            </a:pPr>
            <a:r>
              <a:rPr lang="en-US" sz="3600" dirty="0">
                <a:solidFill>
                  <a:srgbClr val="000000"/>
                </a:solidFill>
                <a:latin typeface="Arial" panose="020B0604020202020204" pitchFamily="34" charset="0"/>
                <a:cs typeface="Arial" panose="020B0604020202020204" pitchFamily="34" charset="0"/>
              </a:rPr>
              <a:t>Basic </a:t>
            </a:r>
            <a:r>
              <a:rPr lang="en-US" sz="3600" dirty="0" smtClean="0">
                <a:solidFill>
                  <a:srgbClr val="000000"/>
                </a:solidFill>
                <a:latin typeface="Arial" panose="020B0604020202020204" pitchFamily="34" charset="0"/>
                <a:cs typeface="Arial" panose="020B0604020202020204" pitchFamily="34" charset="0"/>
              </a:rPr>
              <a:t>Allotment (per student)</a:t>
            </a:r>
            <a:endParaRPr lang="en-US" sz="3600" dirty="0">
              <a:solidFill>
                <a:srgbClr val="000000"/>
              </a:solidFill>
              <a:latin typeface="Arial" panose="020B0604020202020204" pitchFamily="34" charset="0"/>
              <a:cs typeface="Arial" panose="020B0604020202020204" pitchFamily="34" charset="0"/>
            </a:endParaRPr>
          </a:p>
          <a:p>
            <a:pPr marL="682967" lvl="1" indent="-341484">
              <a:spcBef>
                <a:spcPts val="1200"/>
              </a:spcBef>
              <a:spcAft>
                <a:spcPts val="1200"/>
              </a:spcAft>
              <a:buFont typeface="Arial"/>
              <a:buChar char="•"/>
            </a:pPr>
            <a:r>
              <a:rPr lang="en-US" sz="3600" dirty="0">
                <a:solidFill>
                  <a:srgbClr val="000000"/>
                </a:solidFill>
                <a:latin typeface="Arial" panose="020B0604020202020204" pitchFamily="34" charset="0"/>
                <a:cs typeface="Arial" panose="020B0604020202020204" pitchFamily="34" charset="0"/>
              </a:rPr>
              <a:t>District characteristics</a:t>
            </a:r>
          </a:p>
          <a:p>
            <a:pPr marL="682967" lvl="1" indent="-341484">
              <a:spcBef>
                <a:spcPts val="1200"/>
              </a:spcBef>
              <a:spcAft>
                <a:spcPts val="1200"/>
              </a:spcAft>
              <a:buFont typeface="Arial"/>
              <a:buChar char="•"/>
            </a:pPr>
            <a:r>
              <a:rPr lang="en-US" sz="3600" dirty="0">
                <a:solidFill>
                  <a:srgbClr val="000000"/>
                </a:solidFill>
                <a:latin typeface="Arial" panose="020B0604020202020204" pitchFamily="34" charset="0"/>
                <a:cs typeface="Arial" panose="020B0604020202020204" pitchFamily="34" charset="0"/>
              </a:rPr>
              <a:t>Student characteristics</a:t>
            </a:r>
          </a:p>
          <a:p>
            <a:pPr marL="682967" lvl="1" indent="-341484">
              <a:spcBef>
                <a:spcPts val="1200"/>
              </a:spcBef>
              <a:spcAft>
                <a:spcPts val="1200"/>
              </a:spcAft>
              <a:buFont typeface="Arial"/>
              <a:buChar char="•"/>
            </a:pPr>
            <a:r>
              <a:rPr lang="en-US" sz="3600" dirty="0">
                <a:solidFill>
                  <a:srgbClr val="000000"/>
                </a:solidFill>
                <a:latin typeface="Arial" panose="020B0604020202020204" pitchFamily="34" charset="0"/>
                <a:cs typeface="Arial" panose="020B0604020202020204" pitchFamily="34" charset="0"/>
              </a:rPr>
              <a:t>Other additional funding not on a per-student basis (such as transportation, teacher incentives)</a:t>
            </a:r>
          </a:p>
          <a:p>
            <a:pPr marL="682967" lvl="1" indent="-341484">
              <a:spcBef>
                <a:spcPts val="1200"/>
              </a:spcBef>
              <a:spcAft>
                <a:spcPts val="1200"/>
              </a:spcAft>
              <a:buFont typeface="Arial"/>
              <a:buChar char="•"/>
            </a:pPr>
            <a:r>
              <a:rPr lang="en-US" sz="3600" dirty="0">
                <a:solidFill>
                  <a:srgbClr val="000000"/>
                </a:solidFill>
                <a:latin typeface="Arial" panose="020B0604020202020204" pitchFamily="34" charset="0"/>
                <a:cs typeface="Arial" panose="020B0604020202020204" pitchFamily="34" charset="0"/>
              </a:rPr>
              <a:t>District tax effort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473837" y="0"/>
            <a:ext cx="15368067" cy="10287000"/>
          </a:xfrm>
          <a:prstGeom prst="rect">
            <a:avLst/>
          </a:prstGeom>
        </p:spPr>
      </p:pic>
      <p:sp>
        <p:nvSpPr>
          <p:cNvPr id="3" name="TextBox 3"/>
          <p:cNvSpPr txBox="1"/>
          <p:nvPr/>
        </p:nvSpPr>
        <p:spPr>
          <a:xfrm>
            <a:off x="1272666" y="2065285"/>
            <a:ext cx="7539044" cy="4787786"/>
          </a:xfrm>
          <a:prstGeom prst="rect">
            <a:avLst/>
          </a:prstGeom>
        </p:spPr>
        <p:txBody>
          <a:bodyPr lIns="0" tIns="0" rIns="0" bIns="0" rtlCol="0" anchor="t">
            <a:spAutoFit/>
          </a:bodyPr>
          <a:lstStyle/>
          <a:p>
            <a:r>
              <a:rPr lang="en-US" sz="4400" dirty="0">
                <a:solidFill>
                  <a:srgbClr val="000000"/>
                </a:solidFill>
                <a:latin typeface="Arial" panose="020B0604020202020204" pitchFamily="34" charset="0"/>
                <a:cs typeface="Arial" panose="020B0604020202020204" pitchFamily="34" charset="0"/>
              </a:rPr>
              <a:t>Local property taxes fill the glass first, and the state will fill in any space that is left.  </a:t>
            </a:r>
          </a:p>
          <a:p>
            <a:endParaRPr lang="en-US" sz="4400" dirty="0">
              <a:solidFill>
                <a:srgbClr val="000000"/>
              </a:solidFill>
              <a:latin typeface="Arial" panose="020B0604020202020204" pitchFamily="34" charset="0"/>
              <a:cs typeface="Arial" panose="020B0604020202020204" pitchFamily="34" charset="0"/>
            </a:endParaRPr>
          </a:p>
          <a:p>
            <a:r>
              <a:rPr lang="en-US" sz="4400" dirty="0">
                <a:solidFill>
                  <a:srgbClr val="000000"/>
                </a:solidFill>
                <a:latin typeface="Arial" panose="020B0604020202020204" pitchFamily="34" charset="0"/>
                <a:cs typeface="Arial" panose="020B0604020202020204" pitchFamily="34" charset="0"/>
              </a:rPr>
              <a:t>Local Revenue in Excess of Entitlement is recaptured.</a:t>
            </a:r>
          </a:p>
          <a:p>
            <a:pPr algn="ctr">
              <a:lnSpc>
                <a:spcPts val="5384"/>
              </a:lnSpc>
            </a:pPr>
            <a:endParaRPr lang="en-US" sz="3845" dirty="0">
              <a:solidFill>
                <a:srgbClr val="000000"/>
              </a:solidFill>
              <a:latin typeface="Aileron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514600" y="0"/>
            <a:ext cx="15368067" cy="10287000"/>
          </a:xfrm>
          <a:prstGeom prst="rect">
            <a:avLst/>
          </a:prstGeom>
        </p:spPr>
      </p:pic>
      <p:sp>
        <p:nvSpPr>
          <p:cNvPr id="3" name="TextBox 3"/>
          <p:cNvSpPr txBox="1"/>
          <p:nvPr/>
        </p:nvSpPr>
        <p:spPr>
          <a:xfrm>
            <a:off x="1272666" y="2065285"/>
            <a:ext cx="7539044" cy="5053371"/>
          </a:xfrm>
          <a:prstGeom prst="rect">
            <a:avLst/>
          </a:prstGeom>
        </p:spPr>
        <p:txBody>
          <a:bodyPr lIns="0" tIns="0" rIns="0" bIns="0" rtlCol="0" anchor="t">
            <a:spAutoFit/>
          </a:bodyPr>
          <a:lstStyle/>
          <a:p>
            <a:r>
              <a:rPr lang="en-US" sz="4800" dirty="0">
                <a:solidFill>
                  <a:srgbClr val="000000"/>
                </a:solidFill>
                <a:latin typeface="Arial" panose="020B0604020202020204" pitchFamily="34" charset="0"/>
                <a:cs typeface="Arial" panose="020B0604020202020204" pitchFamily="34" charset="0"/>
              </a:rPr>
              <a:t>To reduce recapture, you must either increase the size of your glass (entitlement) or reduce the amount of water flowing in (taxable values)</a:t>
            </a:r>
          </a:p>
          <a:p>
            <a:pPr algn="ctr">
              <a:lnSpc>
                <a:spcPts val="5664"/>
              </a:lnSpc>
            </a:pPr>
            <a:endParaRPr lang="en-US" sz="4045" dirty="0">
              <a:solidFill>
                <a:srgbClr val="000000"/>
              </a:solidFill>
              <a:latin typeface="Aileron Regul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85" r="6485"/>
          <a:stretch>
            <a:fillRect/>
          </a:stretch>
        </p:blipFill>
        <p:spPr>
          <a:xfrm>
            <a:off x="11296753" y="1028700"/>
            <a:ext cx="5962547" cy="8229600"/>
          </a:xfrm>
          <a:prstGeom prst="rect">
            <a:avLst/>
          </a:prstGeom>
        </p:spPr>
      </p:pic>
      <p:grpSp>
        <p:nvGrpSpPr>
          <p:cNvPr id="3" name="Group 3"/>
          <p:cNvGrpSpPr/>
          <p:nvPr/>
        </p:nvGrpSpPr>
        <p:grpSpPr>
          <a:xfrm>
            <a:off x="1028700" y="5667924"/>
            <a:ext cx="9226207" cy="1154162"/>
            <a:chOff x="0" y="-95249"/>
            <a:chExt cx="12301609" cy="1538883"/>
          </a:xfrm>
        </p:grpSpPr>
        <p:sp>
          <p:nvSpPr>
            <p:cNvPr id="4" name="TextBox 4"/>
            <p:cNvSpPr txBox="1"/>
            <p:nvPr/>
          </p:nvSpPr>
          <p:spPr>
            <a:xfrm>
              <a:off x="2229340" y="-95249"/>
              <a:ext cx="10072269" cy="1538883"/>
            </a:xfrm>
            <a:prstGeom prst="rect">
              <a:avLst/>
            </a:prstGeom>
          </p:spPr>
          <p:txBody>
            <a:bodyPr wrap="square"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Not necessarily. Recapture is revenue in excess of entitlement.</a:t>
              </a:r>
            </a:p>
          </p:txBody>
        </p:sp>
        <p:sp>
          <p:nvSpPr>
            <p:cNvPr id="5" name="AutoShape 5"/>
            <p:cNvSpPr/>
            <p:nvPr/>
          </p:nvSpPr>
          <p:spPr>
            <a:xfrm rot="-10800000">
              <a:off x="0" y="30764"/>
              <a:ext cx="1421555" cy="1310072"/>
            </a:xfrm>
            <a:prstGeom prst="rect">
              <a:avLst/>
            </a:prstGeom>
            <a:solidFill>
              <a:srgbClr val="5D7963">
                <a:alpha val="9804"/>
              </a:srgbClr>
            </a:solidFill>
          </p:spPr>
        </p:sp>
      </p:grpSp>
      <p:sp>
        <p:nvSpPr>
          <p:cNvPr id="6" name="TextBox 6"/>
          <p:cNvSpPr txBox="1"/>
          <p:nvPr/>
        </p:nvSpPr>
        <p:spPr>
          <a:xfrm>
            <a:off x="2700292" y="6883085"/>
            <a:ext cx="8433304" cy="1154162"/>
          </a:xfrm>
          <a:prstGeom prst="rect">
            <a:avLst/>
          </a:prstGeom>
        </p:spPr>
        <p:txBody>
          <a:bodyPr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Reducing tax rate reduces entitlement, </a:t>
            </a:r>
            <a:r>
              <a:rPr lang="en-US" sz="3200" spc="30" dirty="0" smtClean="0">
                <a:solidFill>
                  <a:srgbClr val="5D7963"/>
                </a:solidFill>
                <a:latin typeface="Arial" panose="020B0604020202020204" pitchFamily="34" charset="0"/>
                <a:cs typeface="Arial" panose="020B0604020202020204" pitchFamily="34" charset="0"/>
              </a:rPr>
              <a:t>so the </a:t>
            </a:r>
            <a:r>
              <a:rPr lang="en-US" sz="3200" spc="30" dirty="0">
                <a:solidFill>
                  <a:srgbClr val="5D7963"/>
                </a:solidFill>
                <a:latin typeface="Arial" panose="020B0604020202020204" pitchFamily="34" charset="0"/>
                <a:cs typeface="Arial" panose="020B0604020202020204" pitchFamily="34" charset="0"/>
              </a:rPr>
              <a:t>district has less </a:t>
            </a:r>
            <a:r>
              <a:rPr lang="en-US" sz="3200" spc="30" dirty="0" smtClean="0">
                <a:solidFill>
                  <a:srgbClr val="5D7963"/>
                </a:solidFill>
                <a:latin typeface="Arial" panose="020B0604020202020204" pitchFamily="34" charset="0"/>
                <a:cs typeface="Arial" panose="020B0604020202020204" pitchFamily="34" charset="0"/>
              </a:rPr>
              <a:t>to </a:t>
            </a:r>
            <a:r>
              <a:rPr lang="en-US" sz="3200" spc="30" dirty="0">
                <a:solidFill>
                  <a:srgbClr val="5D7963"/>
                </a:solidFill>
                <a:latin typeface="Arial" panose="020B0604020202020204" pitchFamily="34" charset="0"/>
                <a:cs typeface="Arial" panose="020B0604020202020204" pitchFamily="34" charset="0"/>
              </a:rPr>
              <a:t>educate students.</a:t>
            </a:r>
          </a:p>
        </p:txBody>
      </p:sp>
      <p:sp>
        <p:nvSpPr>
          <p:cNvPr id="7" name="AutoShape 7"/>
          <p:cNvSpPr/>
          <p:nvPr/>
        </p:nvSpPr>
        <p:spPr>
          <a:xfrm rot="-10800000">
            <a:off x="1028700" y="7024291"/>
            <a:ext cx="1128976" cy="1040438"/>
          </a:xfrm>
          <a:prstGeom prst="rect">
            <a:avLst/>
          </a:prstGeom>
          <a:solidFill>
            <a:srgbClr val="5D7963">
              <a:alpha val="9804"/>
            </a:srgbClr>
          </a:solidFill>
        </p:spPr>
      </p:sp>
      <p:sp>
        <p:nvSpPr>
          <p:cNvPr id="8" name="TextBox 8"/>
          <p:cNvSpPr txBox="1"/>
          <p:nvPr/>
        </p:nvSpPr>
        <p:spPr>
          <a:xfrm>
            <a:off x="2700705" y="8157423"/>
            <a:ext cx="8235062" cy="1098378"/>
          </a:xfrm>
          <a:prstGeom prst="rect">
            <a:avLst/>
          </a:prstGeom>
        </p:spPr>
        <p:txBody>
          <a:bodyPr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Taxpayers may pay less, but district could still pay the same in </a:t>
            </a:r>
            <a:r>
              <a:rPr lang="en-US" sz="3200" spc="30" dirty="0" smtClean="0">
                <a:solidFill>
                  <a:srgbClr val="5D7963"/>
                </a:solidFill>
                <a:latin typeface="Arial" panose="020B0604020202020204" pitchFamily="34" charset="0"/>
                <a:cs typeface="Arial" panose="020B0604020202020204" pitchFamily="34" charset="0"/>
              </a:rPr>
              <a:t>recapture.</a:t>
            </a:r>
            <a:endParaRPr lang="en-US" sz="3200" spc="30" dirty="0">
              <a:solidFill>
                <a:srgbClr val="5D7963"/>
              </a:solidFill>
              <a:latin typeface="Arial" panose="020B0604020202020204" pitchFamily="34" charset="0"/>
              <a:cs typeface="Arial" panose="020B0604020202020204" pitchFamily="34" charset="0"/>
            </a:endParaRPr>
          </a:p>
        </p:txBody>
      </p:sp>
      <p:sp>
        <p:nvSpPr>
          <p:cNvPr id="9" name="AutoShape 9"/>
          <p:cNvSpPr/>
          <p:nvPr/>
        </p:nvSpPr>
        <p:spPr>
          <a:xfrm rot="-10800000">
            <a:off x="1028700" y="8275746"/>
            <a:ext cx="1066167" cy="982554"/>
          </a:xfrm>
          <a:prstGeom prst="rect">
            <a:avLst/>
          </a:prstGeom>
          <a:solidFill>
            <a:srgbClr val="5D7963">
              <a:alpha val="9804"/>
            </a:srgbClr>
          </a:solidFill>
        </p:spPr>
      </p:sp>
      <p:sp>
        <p:nvSpPr>
          <p:cNvPr id="10" name="AutoShape 10"/>
          <p:cNvSpPr/>
          <p:nvPr/>
        </p:nvSpPr>
        <p:spPr>
          <a:xfrm>
            <a:off x="10420038" y="4174337"/>
            <a:ext cx="1753429" cy="1938326"/>
          </a:xfrm>
          <a:prstGeom prst="rect">
            <a:avLst/>
          </a:prstGeom>
          <a:solidFill>
            <a:srgbClr val="5D7963"/>
          </a:solidFill>
        </p:spPr>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5780117"/>
            <a:ext cx="732887" cy="947189"/>
          </a:xfrm>
          <a:prstGeom prst="rect">
            <a:avLst/>
          </a:prstGeom>
        </p:spPr>
      </p:pic>
      <p:sp>
        <p:nvSpPr>
          <p:cNvPr id="12" name="TextBox 12"/>
          <p:cNvSpPr txBox="1"/>
          <p:nvPr/>
        </p:nvSpPr>
        <p:spPr>
          <a:xfrm>
            <a:off x="10935768" y="4699635"/>
            <a:ext cx="3342259" cy="840105"/>
          </a:xfrm>
          <a:prstGeom prst="rect">
            <a:avLst/>
          </a:prstGeom>
        </p:spPr>
        <p:txBody>
          <a:bodyPr lIns="0" tIns="0" rIns="0" bIns="0" rtlCol="0" anchor="t">
            <a:spAutoFit/>
          </a:bodyPr>
          <a:lstStyle/>
          <a:p>
            <a:pPr>
              <a:lnSpc>
                <a:spcPts val="3359"/>
              </a:lnSpc>
            </a:pPr>
            <a:r>
              <a:rPr lang="en-US" sz="2400" b="1" spc="192" dirty="0">
                <a:solidFill>
                  <a:srgbClr val="FFFFFF"/>
                </a:solidFill>
                <a:latin typeface="Arial" panose="020B0604020202020204" pitchFamily="34" charset="0"/>
                <a:cs typeface="Arial" panose="020B0604020202020204" pitchFamily="34" charset="0"/>
              </a:rPr>
              <a:t>COMMON MISPERCEPTIONS</a:t>
            </a:r>
          </a:p>
        </p:txBody>
      </p:sp>
      <p:sp>
        <p:nvSpPr>
          <p:cNvPr id="13" name="TextBox 13"/>
          <p:cNvSpPr txBox="1"/>
          <p:nvPr/>
        </p:nvSpPr>
        <p:spPr>
          <a:xfrm>
            <a:off x="1028700" y="1019175"/>
            <a:ext cx="9907067" cy="3046988"/>
          </a:xfrm>
          <a:prstGeom prst="rect">
            <a:avLst/>
          </a:prstGeom>
        </p:spPr>
        <p:txBody>
          <a:bodyPr lIns="0" tIns="0" rIns="0" bIns="0" rtlCol="0" anchor="t">
            <a:spAutoFit/>
          </a:bodyPr>
          <a:lstStyle/>
          <a:p>
            <a:r>
              <a:rPr lang="en-US" sz="6600" spc="150" dirty="0">
                <a:solidFill>
                  <a:srgbClr val="5D7963"/>
                </a:solidFill>
                <a:latin typeface="Arial Black" panose="020B0A04020102020204" pitchFamily="34" charset="0"/>
              </a:rPr>
              <a:t>If a district reduces its tax rate, it reduces recapture</a:t>
            </a: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7019090"/>
            <a:ext cx="732887" cy="947189"/>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8275746"/>
            <a:ext cx="732887" cy="94718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485" r="6485"/>
          <a:stretch>
            <a:fillRect/>
          </a:stretch>
        </p:blipFill>
        <p:spPr>
          <a:xfrm>
            <a:off x="11296753" y="1028700"/>
            <a:ext cx="5962547" cy="8229600"/>
          </a:xfrm>
          <a:prstGeom prst="rect">
            <a:avLst/>
          </a:prstGeom>
        </p:spPr>
      </p:pic>
      <p:grpSp>
        <p:nvGrpSpPr>
          <p:cNvPr id="3" name="Group 3"/>
          <p:cNvGrpSpPr/>
          <p:nvPr/>
        </p:nvGrpSpPr>
        <p:grpSpPr>
          <a:xfrm>
            <a:off x="1028700" y="5667924"/>
            <a:ext cx="9029700" cy="1097416"/>
            <a:chOff x="0" y="-95249"/>
            <a:chExt cx="12039600" cy="1463222"/>
          </a:xfrm>
        </p:grpSpPr>
        <p:sp>
          <p:nvSpPr>
            <p:cNvPr id="4" name="TextBox 4"/>
            <p:cNvSpPr txBox="1"/>
            <p:nvPr/>
          </p:nvSpPr>
          <p:spPr>
            <a:xfrm>
              <a:off x="2229340" y="-95249"/>
              <a:ext cx="9810260" cy="1463222"/>
            </a:xfrm>
            <a:prstGeom prst="rect">
              <a:avLst/>
            </a:prstGeom>
          </p:spPr>
          <p:txBody>
            <a:bodyPr wrap="square"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Possibly, depending how recapture was reduced.</a:t>
              </a:r>
            </a:p>
          </p:txBody>
        </p:sp>
        <p:sp>
          <p:nvSpPr>
            <p:cNvPr id="5" name="AutoShape 5"/>
            <p:cNvSpPr/>
            <p:nvPr/>
          </p:nvSpPr>
          <p:spPr>
            <a:xfrm rot="-10800000">
              <a:off x="0" y="30764"/>
              <a:ext cx="1421555" cy="1310072"/>
            </a:xfrm>
            <a:prstGeom prst="rect">
              <a:avLst/>
            </a:prstGeom>
            <a:solidFill>
              <a:srgbClr val="5D7963">
                <a:alpha val="9804"/>
              </a:srgbClr>
            </a:solidFill>
          </p:spPr>
        </p:sp>
      </p:grpSp>
      <p:sp>
        <p:nvSpPr>
          <p:cNvPr id="6" name="TextBox 6"/>
          <p:cNvSpPr txBox="1"/>
          <p:nvPr/>
        </p:nvSpPr>
        <p:spPr>
          <a:xfrm>
            <a:off x="2700292" y="6883085"/>
            <a:ext cx="8433304" cy="1123950"/>
          </a:xfrm>
          <a:prstGeom prst="rect">
            <a:avLst/>
          </a:prstGeom>
        </p:spPr>
        <p:txBody>
          <a:bodyPr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If just because taxpayers pay less, schools have less money to use to serve students.</a:t>
            </a:r>
          </a:p>
        </p:txBody>
      </p:sp>
      <p:sp>
        <p:nvSpPr>
          <p:cNvPr id="7" name="AutoShape 7"/>
          <p:cNvSpPr/>
          <p:nvPr/>
        </p:nvSpPr>
        <p:spPr>
          <a:xfrm rot="-10800000">
            <a:off x="1028700" y="7024291"/>
            <a:ext cx="1128976" cy="1040438"/>
          </a:xfrm>
          <a:prstGeom prst="rect">
            <a:avLst/>
          </a:prstGeom>
          <a:solidFill>
            <a:srgbClr val="5D7963">
              <a:alpha val="9804"/>
            </a:srgbClr>
          </a:solidFill>
        </p:spPr>
      </p:sp>
      <p:sp>
        <p:nvSpPr>
          <p:cNvPr id="8" name="TextBox 8"/>
          <p:cNvSpPr txBox="1"/>
          <p:nvPr/>
        </p:nvSpPr>
        <p:spPr>
          <a:xfrm>
            <a:off x="2700292" y="8180496"/>
            <a:ext cx="8235062" cy="1123950"/>
          </a:xfrm>
          <a:prstGeom prst="rect">
            <a:avLst/>
          </a:prstGeom>
        </p:spPr>
        <p:txBody>
          <a:bodyPr lIns="0" tIns="0" rIns="0" bIns="0" rtlCol="0" anchor="t">
            <a:spAutoFit/>
          </a:bodyPr>
          <a:lstStyle/>
          <a:p>
            <a:pPr>
              <a:lnSpc>
                <a:spcPts val="4500"/>
              </a:lnSpc>
            </a:pPr>
            <a:r>
              <a:rPr lang="en-US" sz="3200" spc="30" dirty="0">
                <a:solidFill>
                  <a:srgbClr val="5D7963"/>
                </a:solidFill>
                <a:latin typeface="Arial" panose="020B0604020202020204" pitchFamily="34" charset="0"/>
                <a:cs typeface="Arial" panose="020B0604020202020204" pitchFamily="34" charset="0"/>
              </a:rPr>
              <a:t>If reduction is due increased state funding, that allows more local dollars to stay local.</a:t>
            </a:r>
          </a:p>
        </p:txBody>
      </p:sp>
      <p:sp>
        <p:nvSpPr>
          <p:cNvPr id="9" name="AutoShape 9"/>
          <p:cNvSpPr/>
          <p:nvPr/>
        </p:nvSpPr>
        <p:spPr>
          <a:xfrm rot="-10800000">
            <a:off x="1028700" y="8275746"/>
            <a:ext cx="1066167" cy="982554"/>
          </a:xfrm>
          <a:prstGeom prst="rect">
            <a:avLst/>
          </a:prstGeom>
          <a:solidFill>
            <a:srgbClr val="5D7963">
              <a:alpha val="9804"/>
            </a:srgbClr>
          </a:solidFill>
        </p:spPr>
      </p:sp>
      <p:sp>
        <p:nvSpPr>
          <p:cNvPr id="10" name="AutoShape 10"/>
          <p:cNvSpPr/>
          <p:nvPr/>
        </p:nvSpPr>
        <p:spPr>
          <a:xfrm>
            <a:off x="10420038" y="4174337"/>
            <a:ext cx="1753429" cy="1938326"/>
          </a:xfrm>
          <a:prstGeom prst="rect">
            <a:avLst/>
          </a:prstGeom>
          <a:solidFill>
            <a:srgbClr val="5D7963"/>
          </a:solidFill>
        </p:spPr>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5780117"/>
            <a:ext cx="732887" cy="947189"/>
          </a:xfrm>
          <a:prstGeom prst="rect">
            <a:avLst/>
          </a:prstGeom>
        </p:spPr>
      </p:pic>
      <p:sp>
        <p:nvSpPr>
          <p:cNvPr id="12" name="TextBox 12"/>
          <p:cNvSpPr txBox="1"/>
          <p:nvPr/>
        </p:nvSpPr>
        <p:spPr>
          <a:xfrm>
            <a:off x="10935768" y="4699635"/>
            <a:ext cx="3342259" cy="840105"/>
          </a:xfrm>
          <a:prstGeom prst="rect">
            <a:avLst/>
          </a:prstGeom>
        </p:spPr>
        <p:txBody>
          <a:bodyPr lIns="0" tIns="0" rIns="0" bIns="0" rtlCol="0" anchor="t">
            <a:spAutoFit/>
          </a:bodyPr>
          <a:lstStyle/>
          <a:p>
            <a:pPr>
              <a:lnSpc>
                <a:spcPts val="3359"/>
              </a:lnSpc>
            </a:pPr>
            <a:r>
              <a:rPr lang="en-US" sz="2400" b="1" spc="192" dirty="0">
                <a:solidFill>
                  <a:srgbClr val="FFFFFF"/>
                </a:solidFill>
                <a:latin typeface="Arial" panose="020B0604020202020204" pitchFamily="34" charset="0"/>
                <a:cs typeface="Arial" panose="020B0604020202020204" pitchFamily="34" charset="0"/>
              </a:rPr>
              <a:t>COMMON MISPERCEPTIONS</a:t>
            </a:r>
          </a:p>
        </p:txBody>
      </p:sp>
      <p:sp>
        <p:nvSpPr>
          <p:cNvPr id="13" name="TextBox 13"/>
          <p:cNvSpPr txBox="1"/>
          <p:nvPr/>
        </p:nvSpPr>
        <p:spPr>
          <a:xfrm>
            <a:off x="1028700" y="1028700"/>
            <a:ext cx="9907067" cy="3323987"/>
          </a:xfrm>
          <a:prstGeom prst="rect">
            <a:avLst/>
          </a:prstGeom>
        </p:spPr>
        <p:txBody>
          <a:bodyPr lIns="0" tIns="0" rIns="0" bIns="0" rtlCol="0" anchor="t">
            <a:spAutoFit/>
          </a:bodyPr>
          <a:lstStyle/>
          <a:p>
            <a:r>
              <a:rPr lang="en-US" sz="5400" spc="124" dirty="0">
                <a:solidFill>
                  <a:srgbClr val="5D7963"/>
                </a:solidFill>
                <a:latin typeface="Arial Black" panose="020B0A04020102020204" pitchFamily="34" charset="0"/>
              </a:rPr>
              <a:t>Paying less recapture means the district would have more $ with which to serve students</a:t>
            </a: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7019090"/>
            <a:ext cx="732887" cy="947189"/>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6849" y="8275746"/>
            <a:ext cx="732887" cy="94718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9548</TotalTime>
  <Words>2707</Words>
  <Application>Microsoft Office PowerPoint</Application>
  <PresentationFormat>Custom</PresentationFormat>
  <Paragraphs>194</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 Black</vt:lpstr>
      <vt:lpstr>Arial</vt:lpstr>
      <vt:lpstr>Aileron Regular</vt:lpstr>
      <vt:lpstr>Aileron Heavy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 Hood Recapture</dc:title>
  <dc:creator>Christy Rome</dc:creator>
  <cp:lastModifiedBy>Christy Rome</cp:lastModifiedBy>
  <cp:revision>39</cp:revision>
  <dcterms:created xsi:type="dcterms:W3CDTF">2006-08-16T00:00:00Z</dcterms:created>
  <dcterms:modified xsi:type="dcterms:W3CDTF">2021-09-29T03:51:28Z</dcterms:modified>
  <dc:identifier>DAEqlBsUB2E</dc:identifier>
</cp:coreProperties>
</file>