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9"/>
  </p:notesMasterIdLst>
  <p:handoutMasterIdLst>
    <p:handoutMasterId r:id="rId40"/>
  </p:handoutMasterIdLst>
  <p:sldIdLst>
    <p:sldId id="257" r:id="rId2"/>
    <p:sldId id="263" r:id="rId3"/>
    <p:sldId id="268" r:id="rId4"/>
    <p:sldId id="337" r:id="rId5"/>
    <p:sldId id="303" r:id="rId6"/>
    <p:sldId id="396" r:id="rId7"/>
    <p:sldId id="385" r:id="rId8"/>
    <p:sldId id="384" r:id="rId9"/>
    <p:sldId id="285" r:id="rId10"/>
    <p:sldId id="386" r:id="rId11"/>
    <p:sldId id="351" r:id="rId12"/>
    <p:sldId id="342" r:id="rId13"/>
    <p:sldId id="355" r:id="rId14"/>
    <p:sldId id="357" r:id="rId15"/>
    <p:sldId id="358" r:id="rId16"/>
    <p:sldId id="359" r:id="rId17"/>
    <p:sldId id="360" r:id="rId18"/>
    <p:sldId id="409" r:id="rId19"/>
    <p:sldId id="410" r:id="rId20"/>
    <p:sldId id="411" r:id="rId21"/>
    <p:sldId id="401" r:id="rId22"/>
    <p:sldId id="412" r:id="rId23"/>
    <p:sldId id="415" r:id="rId24"/>
    <p:sldId id="402" r:id="rId25"/>
    <p:sldId id="404" r:id="rId26"/>
    <p:sldId id="405" r:id="rId27"/>
    <p:sldId id="406" r:id="rId28"/>
    <p:sldId id="382" r:id="rId29"/>
    <p:sldId id="423" r:id="rId30"/>
    <p:sldId id="417" r:id="rId31"/>
    <p:sldId id="416" r:id="rId32"/>
    <p:sldId id="400" r:id="rId33"/>
    <p:sldId id="277" r:id="rId34"/>
    <p:sldId id="278" r:id="rId35"/>
    <p:sldId id="419" r:id="rId36"/>
    <p:sldId id="420" r:id="rId37"/>
    <p:sldId id="395" r:id="rId38"/>
  </p:sldIdLst>
  <p:sldSz cx="18288000" cy="10287000"/>
  <p:notesSz cx="7010400" cy="9296400"/>
  <p:embeddedFontLst>
    <p:embeddedFont>
      <p:font typeface="Helveticish" panose="020B0604020202020204" charset="0"/>
      <p:regular r:id="rId41"/>
    </p:embeddedFont>
    <p:embeddedFont>
      <p:font typeface="Calibri" panose="020F0502020204030204" pitchFamily="34" charset="0"/>
      <p:regular r:id="rId42"/>
      <p:bold r:id="rId43"/>
      <p:italic r:id="rId44"/>
      <p:boldItalic r:id="rId45"/>
    </p:embeddedFont>
    <p:embeddedFont>
      <p:font typeface="Avenir Next LT Pro" panose="020B0604020202020204"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387" autoAdjust="0"/>
  </p:normalViewPr>
  <p:slideViewPr>
    <p:cSldViewPr>
      <p:cViewPr>
        <p:scale>
          <a:sx n="30" d="100"/>
          <a:sy n="30" d="100"/>
        </p:scale>
        <p:origin x="1412" y="2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0" d="100"/>
          <a:sy n="50" d="100"/>
        </p:scale>
        <p:origin x="2640"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Rome\AppData\Local\Temp\2020%20&amp;%202021%20Recapture%20Comparison%20to%20Appropriated.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219156509545896E-2"/>
          <c:y val="8.0618063355217991E-3"/>
          <c:w val="0.93737814690971843"/>
          <c:h val="0.82218152056247285"/>
        </c:manualLayout>
      </c:layout>
      <c:barChart>
        <c:barDir val="bar"/>
        <c:grouping val="stacked"/>
        <c:varyColors val="0"/>
        <c:ser>
          <c:idx val="0"/>
          <c:order val="0"/>
          <c:tx>
            <c:strRef>
              <c:f>Sheet1!$B$1</c:f>
              <c:strCache>
                <c:ptCount val="1"/>
                <c:pt idx="0">
                  <c:v>General Fund</c:v>
                </c:pt>
              </c:strCache>
            </c:strRef>
          </c:tx>
          <c:spPr>
            <a:solidFill>
              <a:schemeClr val="accent1">
                <a:lumMod val="60000"/>
                <a:lumOff val="40000"/>
              </a:schemeClr>
            </a:solidFill>
            <a:ln>
              <a:noFill/>
            </a:ln>
            <a:effectLst/>
          </c:spPr>
          <c:invertIfNegative val="0"/>
          <c:cat>
            <c:strRef>
              <c:f>Sheet1!$A$2:$A$10</c:f>
              <c:strCache>
                <c:ptCount val="9"/>
                <c:pt idx="0">
                  <c:v>Foundation School Program (FSP)</c:v>
                </c:pt>
                <c:pt idx="1">
                  <c:v>5% Reductions</c:v>
                </c:pt>
                <c:pt idx="2">
                  <c:v>CRF for GR Swap</c:v>
                </c:pt>
                <c:pt idx="3">
                  <c:v>General Government</c:v>
                </c:pt>
                <c:pt idx="4">
                  <c:v>Health and Human Services</c:v>
                </c:pt>
                <c:pt idx="5">
                  <c:v>Education</c:v>
                </c:pt>
                <c:pt idx="6">
                  <c:v>Public Safety</c:v>
                </c:pt>
                <c:pt idx="7">
                  <c:v>Natural Resources</c:v>
                </c:pt>
                <c:pt idx="8">
                  <c:v>Cross Article and PTRF</c:v>
                </c:pt>
              </c:strCache>
            </c:strRef>
          </c:cat>
          <c:val>
            <c:numRef>
              <c:f>Sheet1!$B$2:$B$10</c:f>
              <c:numCache>
                <c:formatCode>"$"#,##0</c:formatCode>
                <c:ptCount val="9"/>
                <c:pt idx="0">
                  <c:v>-5152.2</c:v>
                </c:pt>
                <c:pt idx="1">
                  <c:v>-505.5</c:v>
                </c:pt>
                <c:pt idx="2">
                  <c:v>-2409.8000000000002</c:v>
                </c:pt>
                <c:pt idx="3">
                  <c:v>999.5</c:v>
                </c:pt>
                <c:pt idx="4">
                  <c:v>0.1</c:v>
                </c:pt>
                <c:pt idx="5">
                  <c:v>159.30000000000001</c:v>
                </c:pt>
                <c:pt idx="6">
                  <c:v>380.3</c:v>
                </c:pt>
                <c:pt idx="7">
                  <c:v>15.2</c:v>
                </c:pt>
                <c:pt idx="8">
                  <c:v>1399.8</c:v>
                </c:pt>
              </c:numCache>
            </c:numRef>
          </c:val>
          <c:extLst>
            <c:ext xmlns:c16="http://schemas.microsoft.com/office/drawing/2014/chart" uri="{C3380CC4-5D6E-409C-BE32-E72D297353CC}">
              <c16:uniqueId val="{00000000-0C69-47C3-941E-B1B7892864DC}"/>
            </c:ext>
          </c:extLst>
        </c:ser>
        <c:ser>
          <c:idx val="1"/>
          <c:order val="1"/>
          <c:tx>
            <c:strRef>
              <c:f>Sheet1!$C$1</c:f>
              <c:strCache>
                <c:ptCount val="1"/>
                <c:pt idx="0">
                  <c:v>Non-GF</c:v>
                </c:pt>
              </c:strCache>
            </c:strRef>
          </c:tx>
          <c:spPr>
            <a:solidFill>
              <a:srgbClr val="FF0000"/>
            </a:solidFill>
            <a:ln>
              <a:noFill/>
            </a:ln>
            <a:effectLst/>
          </c:spPr>
          <c:invertIfNegative val="0"/>
          <c:cat>
            <c:strRef>
              <c:f>Sheet1!$A$2:$A$10</c:f>
              <c:strCache>
                <c:ptCount val="9"/>
                <c:pt idx="0">
                  <c:v>Foundation School Program (FSP)</c:v>
                </c:pt>
                <c:pt idx="1">
                  <c:v>5% Reductions</c:v>
                </c:pt>
                <c:pt idx="2">
                  <c:v>CRF for GR Swap</c:v>
                </c:pt>
                <c:pt idx="3">
                  <c:v>General Government</c:v>
                </c:pt>
                <c:pt idx="4">
                  <c:v>Health and Human Services</c:v>
                </c:pt>
                <c:pt idx="5">
                  <c:v>Education</c:v>
                </c:pt>
                <c:pt idx="6">
                  <c:v>Public Safety</c:v>
                </c:pt>
                <c:pt idx="7">
                  <c:v>Natural Resources</c:v>
                </c:pt>
                <c:pt idx="8">
                  <c:v>Cross Article and PTRF</c:v>
                </c:pt>
              </c:strCache>
            </c:strRef>
          </c:cat>
          <c:val>
            <c:numRef>
              <c:f>Sheet1!$C$2:$C$10</c:f>
              <c:numCache>
                <c:formatCode>"$"#,##0</c:formatCode>
                <c:ptCount val="9"/>
                <c:pt idx="0">
                  <c:v>0</c:v>
                </c:pt>
                <c:pt idx="1">
                  <c:v>-71.5</c:v>
                </c:pt>
                <c:pt idx="2">
                  <c:v>0</c:v>
                </c:pt>
                <c:pt idx="3">
                  <c:v>484.59999999999991</c:v>
                </c:pt>
                <c:pt idx="4">
                  <c:v>345</c:v>
                </c:pt>
                <c:pt idx="5">
                  <c:v>63.5</c:v>
                </c:pt>
                <c:pt idx="6">
                  <c:v>25</c:v>
                </c:pt>
                <c:pt idx="7">
                  <c:v>14.5</c:v>
                </c:pt>
                <c:pt idx="8">
                  <c:v>867.8</c:v>
                </c:pt>
              </c:numCache>
            </c:numRef>
          </c:val>
          <c:extLst>
            <c:ext xmlns:c16="http://schemas.microsoft.com/office/drawing/2014/chart" uri="{C3380CC4-5D6E-409C-BE32-E72D297353CC}">
              <c16:uniqueId val="{00000001-0C69-47C3-941E-B1B7892864DC}"/>
            </c:ext>
          </c:extLst>
        </c:ser>
        <c:dLbls>
          <c:showLegendKey val="0"/>
          <c:showVal val="0"/>
          <c:showCatName val="0"/>
          <c:showSerName val="0"/>
          <c:showPercent val="0"/>
          <c:showBubbleSize val="0"/>
        </c:dLbls>
        <c:gapWidth val="150"/>
        <c:overlap val="100"/>
        <c:axId val="486873176"/>
        <c:axId val="486876456"/>
      </c:barChart>
      <c:catAx>
        <c:axId val="4868731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200" b="1" i="0" u="none" strike="noStrike" kern="1200" baseline="0">
                <a:solidFill>
                  <a:schemeClr val="tx1"/>
                </a:solidFill>
                <a:latin typeface="+mn-lt"/>
                <a:ea typeface="+mn-ea"/>
                <a:cs typeface="+mn-cs"/>
              </a:defRPr>
            </a:pPr>
            <a:endParaRPr lang="en-US"/>
          </a:p>
        </c:txPr>
        <c:crossAx val="486876456"/>
        <c:crosses val="autoZero"/>
        <c:auto val="1"/>
        <c:lblAlgn val="ctr"/>
        <c:lblOffset val="100"/>
        <c:noMultiLvlLbl val="0"/>
      </c:catAx>
      <c:valAx>
        <c:axId val="486876456"/>
        <c:scaling>
          <c:orientation val="minMax"/>
        </c:scaling>
        <c:delete val="0"/>
        <c:axPos val="b"/>
        <c:majorGridlines>
          <c:spPr>
            <a:ln w="9525" cap="flat" cmpd="sng" algn="ctr">
              <a:no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48687317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4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'[2020 &amp; 2021 Recapture Comparison to Appropriated.xlsx]Sheet1'!$B$3</c:f>
              <c:strCache>
                <c:ptCount val="1"/>
                <c:pt idx="0">
                  <c:v>General Appropriations Act</c:v>
                </c:pt>
              </c:strCache>
            </c:strRef>
          </c:tx>
          <c:spPr>
            <a:solidFill>
              <a:schemeClr val="accent1"/>
            </a:solidFill>
            <a:ln>
              <a:noFill/>
            </a:ln>
            <a:effectLst/>
          </c:spPr>
          <c:invertIfNegative val="0"/>
          <c:cat>
            <c:strRef>
              <c:f>'[2020 &amp; 2021 Recapture Comparison to Appropriated.xlsx]Sheet1'!$C$2:$H$2</c:f>
              <c:strCache>
                <c:ptCount val="6"/>
                <c:pt idx="0">
                  <c:v>FY 18</c:v>
                </c:pt>
                <c:pt idx="1">
                  <c:v>FY 19</c:v>
                </c:pt>
                <c:pt idx="2">
                  <c:v>FY20</c:v>
                </c:pt>
                <c:pt idx="3">
                  <c:v>FY21</c:v>
                </c:pt>
                <c:pt idx="4">
                  <c:v>FY 22</c:v>
                </c:pt>
                <c:pt idx="5">
                  <c:v>FY 23</c:v>
                </c:pt>
              </c:strCache>
            </c:strRef>
          </c:cat>
          <c:val>
            <c:numRef>
              <c:f>'[2020 &amp; 2021 Recapture Comparison to Appropriated.xlsx]Sheet1'!$C$3:$H$3</c:f>
              <c:numCache>
                <c:formatCode>"$"#,##0</c:formatCode>
                <c:ptCount val="6"/>
                <c:pt idx="0">
                  <c:v>2049900000</c:v>
                </c:pt>
                <c:pt idx="1">
                  <c:v>2521000000</c:v>
                </c:pt>
                <c:pt idx="2" formatCode="&quot;$&quot;#,##0_);[Red]\(&quot;$&quot;#,##0\)">
                  <c:v>1937866294</c:v>
                </c:pt>
                <c:pt idx="3" formatCode="&quot;$&quot;#,##0_);[Red]\(&quot;$&quot;#,##0\)">
                  <c:v>2176688246</c:v>
                </c:pt>
                <c:pt idx="4">
                  <c:v>2636300000</c:v>
                </c:pt>
                <c:pt idx="5" formatCode="&quot;$&quot;#,##0_);[Red]\(&quot;$&quot;#,##0\)">
                  <c:v>3015500000</c:v>
                </c:pt>
              </c:numCache>
            </c:numRef>
          </c:val>
          <c:extLst>
            <c:ext xmlns:c16="http://schemas.microsoft.com/office/drawing/2014/chart" uri="{C3380CC4-5D6E-409C-BE32-E72D297353CC}">
              <c16:uniqueId val="{00000000-5CD5-4A06-9D62-B8D6D8A5A52F}"/>
            </c:ext>
          </c:extLst>
        </c:ser>
        <c:ser>
          <c:idx val="1"/>
          <c:order val="1"/>
          <c:tx>
            <c:strRef>
              <c:f>'[2020 &amp; 2021 Recapture Comparison to Appropriated.xlsx]Sheet1'!$B$4</c:f>
              <c:strCache>
                <c:ptCount val="1"/>
                <c:pt idx="0">
                  <c:v>Actual</c:v>
                </c:pt>
              </c:strCache>
            </c:strRef>
          </c:tx>
          <c:spPr>
            <a:solidFill>
              <a:schemeClr val="accent2"/>
            </a:solidFill>
            <a:ln>
              <a:noFill/>
            </a:ln>
            <a:effectLst/>
          </c:spPr>
          <c:invertIfNegative val="0"/>
          <c:cat>
            <c:strRef>
              <c:f>'[2020 &amp; 2021 Recapture Comparison to Appropriated.xlsx]Sheet1'!$C$2:$H$2</c:f>
              <c:strCache>
                <c:ptCount val="6"/>
                <c:pt idx="0">
                  <c:v>FY 18</c:v>
                </c:pt>
                <c:pt idx="1">
                  <c:v>FY 19</c:v>
                </c:pt>
                <c:pt idx="2">
                  <c:v>FY20</c:v>
                </c:pt>
                <c:pt idx="3">
                  <c:v>FY21</c:v>
                </c:pt>
                <c:pt idx="4">
                  <c:v>FY 22</c:v>
                </c:pt>
                <c:pt idx="5">
                  <c:v>FY 23</c:v>
                </c:pt>
              </c:strCache>
            </c:strRef>
          </c:cat>
          <c:val>
            <c:numRef>
              <c:f>'[2020 &amp; 2021 Recapture Comparison to Appropriated.xlsx]Sheet1'!$C$4:$H$4</c:f>
              <c:numCache>
                <c:formatCode>"$"#,##0_);[Red]\("$"#,##0\)</c:formatCode>
                <c:ptCount val="6"/>
                <c:pt idx="0">
                  <c:v>2034993842</c:v>
                </c:pt>
                <c:pt idx="1">
                  <c:v>2702318715</c:v>
                </c:pt>
                <c:pt idx="2">
                  <c:v>2563833784</c:v>
                </c:pt>
                <c:pt idx="3">
                  <c:v>2915377979</c:v>
                </c:pt>
              </c:numCache>
            </c:numRef>
          </c:val>
          <c:extLst>
            <c:ext xmlns:c16="http://schemas.microsoft.com/office/drawing/2014/chart" uri="{C3380CC4-5D6E-409C-BE32-E72D297353CC}">
              <c16:uniqueId val="{00000001-5CD5-4A06-9D62-B8D6D8A5A52F}"/>
            </c:ext>
          </c:extLst>
        </c:ser>
        <c:dLbls>
          <c:showLegendKey val="0"/>
          <c:showVal val="0"/>
          <c:showCatName val="0"/>
          <c:showSerName val="0"/>
          <c:showPercent val="0"/>
          <c:showBubbleSize val="0"/>
        </c:dLbls>
        <c:gapWidth val="219"/>
        <c:overlap val="-27"/>
        <c:axId val="1069192688"/>
        <c:axId val="1069193104"/>
      </c:barChart>
      <c:catAx>
        <c:axId val="1069192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600" b="0" i="0" u="none" strike="noStrike" kern="1200" baseline="0">
                <a:solidFill>
                  <a:schemeClr val="tx1">
                    <a:lumMod val="65000"/>
                    <a:lumOff val="35000"/>
                  </a:schemeClr>
                </a:solidFill>
                <a:latin typeface="+mn-lt"/>
                <a:ea typeface="+mn-ea"/>
                <a:cs typeface="+mn-cs"/>
              </a:defRPr>
            </a:pPr>
            <a:endParaRPr lang="en-US"/>
          </a:p>
        </c:txPr>
        <c:crossAx val="1069193104"/>
        <c:crosses val="autoZero"/>
        <c:auto val="1"/>
        <c:lblAlgn val="ctr"/>
        <c:lblOffset val="100"/>
        <c:noMultiLvlLbl val="0"/>
      </c:catAx>
      <c:valAx>
        <c:axId val="1069193104"/>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06919268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B61EE42A-64A8-4A9E-A50C-79E0AC08E075}" type="datetimeFigureOut">
              <a:rPr lang="en-US" smtClean="0"/>
              <a:t>6/22/2021</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97D335A0-EF5E-47CC-962D-ED9D38A48499}" type="slidenum">
              <a:rPr lang="en-US" smtClean="0"/>
              <a:t>‹#›</a:t>
            </a:fld>
            <a:endParaRPr lang="en-US" dirty="0"/>
          </a:p>
        </p:txBody>
      </p:sp>
    </p:spTree>
    <p:extLst>
      <p:ext uri="{BB962C8B-B14F-4D97-AF65-F5344CB8AC3E}">
        <p14:creationId xmlns:p14="http://schemas.microsoft.com/office/powerpoint/2010/main" val="38817748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83282A4-7C13-4478-B4BF-3B9471FFE94D}" type="datetimeFigureOut">
              <a:rPr lang="en-US" smtClean="0"/>
              <a:t>6/22/2021</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909E15C-561F-4EE7-BB87-147D3574810E}" type="slidenum">
              <a:rPr lang="en-US" smtClean="0"/>
              <a:t>‹#›</a:t>
            </a:fld>
            <a:endParaRPr lang="en-US" dirty="0"/>
          </a:p>
        </p:txBody>
      </p:sp>
    </p:spTree>
    <p:extLst>
      <p:ext uri="{BB962C8B-B14F-4D97-AF65-F5344CB8AC3E}">
        <p14:creationId xmlns:p14="http://schemas.microsoft.com/office/powerpoint/2010/main" val="2108930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1</a:t>
            </a:fld>
            <a:endParaRPr lang="en-US" dirty="0"/>
          </a:p>
        </p:txBody>
      </p:sp>
    </p:spTree>
    <p:extLst>
      <p:ext uri="{BB962C8B-B14F-4D97-AF65-F5344CB8AC3E}">
        <p14:creationId xmlns:p14="http://schemas.microsoft.com/office/powerpoint/2010/main" val="2866767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Whenever they talk to the budget, they want to emphasize to you that they are honoring the commitment of House Bill three.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And in fact, they didn't cut funding, so we grateful for that. They funded enrollment growth.</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golden penny yield (which used to automatically increase) remained the same.  So did the copper penny yield.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So while they honored the commitment of HB 3, I think it's a matter of your perspective on really what is that commitment? Because there were a lot of statements made when they passed HB 3, two years ago that this was just the beginning and they were going to continue to grow the system.</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That's why formula transition grants are transitional because they were going to grow the system so that you didn't need them anymore. That's how that was supposed to work, but if you don't grow the system, then it's hard to address the cliff that's set up by this formula transition grants for districts.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Are they really honoring the commitment to HB 3 when they put a cap on how much formula transition grants can receive? Are they really honoring the commitment of HB 3 when they reduced funding for the new instructional facilities allotment (NIFA) in order to pay for special ed vouchers? They reduced NIFA by a total of $60 million for the biennium and lo and behold, it was $60 million that they needed for the new supplemental services for special education student vouchers that can be managed by parents.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name, they can make the statements that they honored the commitments of HB 3-- they didn't cut funding.  But they didn't make the adjustments to the system to continue growing it either. They are relying completely on the increase you're receiving in federal funds primarily to keep the system afloat. And those federal funds are going to go away. So these are all things for you to keep in mind, as you are making plans for how to strategically use those federal funds, knowing that the State didn't take the steps that they really should have to continue growing the foundation school program and our overall system.</a:t>
            </a:r>
          </a:p>
        </p:txBody>
      </p:sp>
      <p:sp>
        <p:nvSpPr>
          <p:cNvPr id="4" name="Slide Number Placeholder 3"/>
          <p:cNvSpPr>
            <a:spLocks noGrp="1"/>
          </p:cNvSpPr>
          <p:nvPr>
            <p:ph type="sldNum" sz="quarter" idx="10"/>
          </p:nvPr>
        </p:nvSpPr>
        <p:spPr/>
        <p:txBody>
          <a:bodyPr/>
          <a:lstStyle/>
          <a:p>
            <a:fld id="{C909E15C-561F-4EE7-BB87-147D3574810E}" type="slidenum">
              <a:rPr lang="en-US" smtClean="0"/>
              <a:t>10</a:t>
            </a:fld>
            <a:endParaRPr lang="en-US" dirty="0"/>
          </a:p>
        </p:txBody>
      </p:sp>
    </p:spTree>
    <p:extLst>
      <p:ext uri="{BB962C8B-B14F-4D97-AF65-F5344CB8AC3E}">
        <p14:creationId xmlns:p14="http://schemas.microsoft.com/office/powerpoint/2010/main" val="3799485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next thing we want to talk about:</a:t>
            </a:r>
            <a:r>
              <a:rPr lang="en-US" baseline="0" dirty="0" smtClean="0"/>
              <a:t> the </a:t>
            </a:r>
            <a:r>
              <a:rPr lang="en-US" dirty="0" smtClean="0"/>
              <a:t>contingency rider for HB 1525, It</a:t>
            </a:r>
            <a:r>
              <a:rPr lang="en-US" baseline="0" dirty="0" smtClean="0"/>
              <a:t> </a:t>
            </a:r>
            <a:r>
              <a:rPr lang="en-US" dirty="0" smtClean="0"/>
              <a:t>included both increases and reductions in general revenue, it spends the portion of</a:t>
            </a:r>
            <a:r>
              <a:rPr lang="en-US" baseline="0" dirty="0" smtClean="0"/>
              <a:t> ESSER</a:t>
            </a:r>
            <a:r>
              <a:rPr lang="en-US" dirty="0" smtClean="0"/>
              <a:t> dollars that the commissioner, gets to reserve  for use at the state level; it includes a significant reduction to the instructional materials allotment, and then it, it counts on about $1 billion in positive</a:t>
            </a:r>
            <a:r>
              <a:rPr lang="en-US" baseline="0" dirty="0" smtClean="0"/>
              <a:t> settle-</a:t>
            </a:r>
            <a:r>
              <a:rPr lang="en-US" dirty="0" smtClean="0"/>
              <a:t>up, which relates to the supplant of ESSER</a:t>
            </a:r>
            <a:r>
              <a:rPr lang="en-US" baseline="0" dirty="0" smtClean="0"/>
              <a:t> 2</a:t>
            </a:r>
            <a:r>
              <a:rPr lang="en-US" dirty="0" smtClean="0"/>
              <a:t> money</a:t>
            </a:r>
            <a:r>
              <a:rPr lang="en-US" baseline="0" dirty="0" smtClean="0"/>
              <a:t> </a:t>
            </a:r>
            <a:r>
              <a:rPr lang="en-US" dirty="0" smtClean="0"/>
              <a:t>to pay for the ADA hold-harmless. </a:t>
            </a:r>
          </a:p>
        </p:txBody>
      </p:sp>
      <p:sp>
        <p:nvSpPr>
          <p:cNvPr id="4" name="Slide Number Placeholder 3"/>
          <p:cNvSpPr>
            <a:spLocks noGrp="1"/>
          </p:cNvSpPr>
          <p:nvPr>
            <p:ph type="sldNum" sz="quarter" idx="10"/>
          </p:nvPr>
        </p:nvSpPr>
        <p:spPr/>
        <p:txBody>
          <a:bodyPr/>
          <a:lstStyle/>
          <a:p>
            <a:fld id="{C909E15C-561F-4EE7-BB87-147D3574810E}" type="slidenum">
              <a:rPr lang="en-US" smtClean="0"/>
              <a:t>11</a:t>
            </a:fld>
            <a:endParaRPr lang="en-US" dirty="0"/>
          </a:p>
        </p:txBody>
      </p:sp>
    </p:spTree>
    <p:extLst>
      <p:ext uri="{BB962C8B-B14F-4D97-AF65-F5344CB8AC3E}">
        <p14:creationId xmlns:p14="http://schemas.microsoft.com/office/powerpoint/2010/main" val="1071868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12</a:t>
            </a:fld>
            <a:endParaRPr lang="en-US" dirty="0"/>
          </a:p>
        </p:txBody>
      </p:sp>
    </p:spTree>
    <p:extLst>
      <p:ext uri="{BB962C8B-B14F-4D97-AF65-F5344CB8AC3E}">
        <p14:creationId xmlns:p14="http://schemas.microsoft.com/office/powerpoint/2010/main" val="1637293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One of the more significant changes was a change in the fast-growth allotment. This produced, winners and losers, and like all things in school finance where you stand likely depends on where you sit. But what this did was instead of using three years of data to determine who qualifies for the fast-growth allotment, we're now using six and instead of sorting districts, based on percentage growth in enrollment, we are sorting based on numeric growth.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What you'll tend to see if you look inside the data is that larger districts are likely getting the fast growth allotments, some smaller districts likely aren't getting the fast growth of allotment anymore.  We had districts that were getting the Fast Growth Allotment that don't have 250 students. So we know they didn't grow by more than 250 students.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Legislature said it maintained its commitment to HB 3, and on a statewide basis, it did.  But that doesn't mean every district was fully funded under HB 1525.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We're going to compare enrollment in 2021 to enrollment in 2016, we're going to subtract that and then subtract 250 from that gain and enrollment. And that's the key number in all of this. That's the number that we're going to use to sort districts, to decide who qualifies for which weight. And that's the number that the weight is going to be applied to (which is a variable weight).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like many allotments in the bill, has an appropriations limit, in their attempt to control spending.</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There is a second piece here though, which is a hold harmless for districts that earn the fast-growth allotment in 19-20, but that expect to lose money next year in comparison to how they did in 19-20; that one is significantly prorated.</a:t>
            </a:r>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13</a:t>
            </a:fld>
            <a:endParaRPr lang="en-US" dirty="0"/>
          </a:p>
        </p:txBody>
      </p:sp>
    </p:spTree>
    <p:extLst>
      <p:ext uri="{BB962C8B-B14F-4D97-AF65-F5344CB8AC3E}">
        <p14:creationId xmlns:p14="http://schemas.microsoft.com/office/powerpoint/2010/main" val="4254709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had a return of the gifted and talented allotment.  This was a Senate provision,  and the house was a little bit resistant to it, but this is the closest thing we got to just an increase in the basic allotment.  This is the closest thing this session to state funded, general purpose increases in funding. The other thing it does that is helpful is</a:t>
            </a:r>
            <a:r>
              <a:rPr lang="en-US" baseline="0" dirty="0" smtClean="0"/>
              <a:t> i</a:t>
            </a:r>
            <a:r>
              <a:rPr lang="en-US" dirty="0" smtClean="0"/>
              <a:t>f you're a district who receives formula transition grant, this helps reduce your FTG amount slightly.</a:t>
            </a:r>
          </a:p>
          <a:p>
            <a:endParaRPr lang="en-US" dirty="0" smtClean="0"/>
          </a:p>
          <a:p>
            <a:r>
              <a:rPr lang="en-US" dirty="0" smtClean="0"/>
              <a:t>It's a weight of 0.07. It's applied to the full basic allotment of $6,160. So that's likely more GT funding than we used to get. It's limited to 5% of total ADA and it too is appropriations limited.</a:t>
            </a:r>
            <a:r>
              <a:rPr lang="en-US" baseline="0" dirty="0" smtClean="0"/>
              <a:t> T</a:t>
            </a:r>
            <a:r>
              <a:rPr lang="en-US" dirty="0" smtClean="0"/>
              <a:t>hey're only going to spend $100 million dollars a year. If every district identified 5% of their students, it would cost a little more than that limited amount. Normally, most districts identify 5% of their students, but not all. So it will be right at that appropriations limit or they may have to reduce this just a little bit.</a:t>
            </a:r>
            <a:r>
              <a:rPr lang="en-US" baseline="0" dirty="0" smtClean="0"/>
              <a:t> I</a:t>
            </a:r>
            <a:r>
              <a:rPr lang="en-US" dirty="0" smtClean="0"/>
              <a:t>f you're running your templates, you may see a GT allotment</a:t>
            </a:r>
            <a:r>
              <a:rPr lang="en-US" baseline="0" dirty="0" smtClean="0"/>
              <a:t> amount that’</a:t>
            </a:r>
            <a:r>
              <a:rPr lang="en-US" dirty="0" smtClean="0"/>
              <a:t>s a little bigger than what you end up with. We assume the spending requirement of 55% applies to these</a:t>
            </a:r>
            <a:r>
              <a:rPr lang="en-US" baseline="0" dirty="0" smtClean="0"/>
              <a:t> dollars as well.  </a:t>
            </a:r>
            <a:endParaRPr lang="en-US" dirty="0" smtClean="0"/>
          </a:p>
          <a:p>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14</a:t>
            </a:fld>
            <a:endParaRPr lang="en-US" dirty="0"/>
          </a:p>
        </p:txBody>
      </p:sp>
    </p:spTree>
    <p:extLst>
      <p:ext uri="{BB962C8B-B14F-4D97-AF65-F5344CB8AC3E}">
        <p14:creationId xmlns:p14="http://schemas.microsoft.com/office/powerpoint/2010/main" val="948613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Career &amp; Technology…also had a significant change.  The first is a real positive, correcting an unintended error in HB 3, which caused small and mid-sized districts to not receive additional funding for CTE students.  It was a result of an interaction of the small/mid allotment and the career and technology allotment.  And so they corrected that.  That increase in funding may too help a bit to decrease reliance on Formula Transition Grants.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But the second piece is important. The weights for career and technology education will vary now, depending on which CTE courses your students are enrolled in.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idea is to drive students toward those higher level courses.  It’s going to make revenue estimates for this year even more challenging though, as districts don’t have good data for this enrollment to help make those estimates just yet.  You'll have a little bit of truing up to do once the information becomes available.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They did repeal the $50 allotment for advanced CTE courses and codified the P-TECH and New Tech allotments. So that's not a change; they're just making it catch-up with TEA implementation.</a:t>
            </a:r>
          </a:p>
          <a:p>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15</a:t>
            </a:fld>
            <a:endParaRPr lang="en-US" dirty="0"/>
          </a:p>
        </p:txBody>
      </p:sp>
    </p:spTree>
    <p:extLst>
      <p:ext uri="{BB962C8B-B14F-4D97-AF65-F5344CB8AC3E}">
        <p14:creationId xmlns:p14="http://schemas.microsoft.com/office/powerpoint/2010/main" val="1611796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And then there is a cap on Formula Transition Grants. As we model the bill right now, it spends right at about $400 million.  That makes us very nervous, because formula transition grants are sensitive your tax collections and property values, which can change.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 won’t know until final settle-up whether statewide it comes in under the $400 million cap or not.  </a:t>
            </a:r>
          </a:p>
          <a:p>
            <a:r>
              <a:rPr lang="en-US" sz="1200" kern="1200" dirty="0" smtClean="0">
                <a:solidFill>
                  <a:schemeClr val="tx1"/>
                </a:solidFill>
                <a:effectLst/>
                <a:latin typeface="+mn-lt"/>
                <a:ea typeface="+mn-ea"/>
                <a:cs typeface="+mn-cs"/>
              </a:rPr>
              <a:t>You should think about that money as at-risk of some potential proration. In 19-20 formula transition grants spent $445 million. And in 2021, they are estimated to cost $533 million (as of right now, subject to change).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FTGs are always going to spend more in the second year of the biennium because of the way the law is written.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Any formula changes that improve formula funding reduce the draw on formula transition grants, which is helpful.  The GT weight, potentially changes in fast-growth, and possibly the changes to CTE could all help.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other thing that could help is an increase in district tax effort.  Some districts have agonized about whether to take the 5</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penny, for example.  When an FTG district makes additional tax effort, that puts more of a burden on taxpayers and reduces the amount of state aid the district qualifies for under the FTG.  Depending on your local circumstances, this could change that for some districts.  As things stand today, Formula Transition Grant funding is not secure and could result in a funding reduction for the district.  Increased tax effort will deliver a reliable source of funding, without the threat of proration.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If enough FTG districts make additional tax effort, it also helps prevent the likelihood of proration as less than $400 million per year would be required to fully fund the FTGs.</a:t>
            </a:r>
          </a:p>
          <a:p>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16</a:t>
            </a:fld>
            <a:endParaRPr lang="en-US" dirty="0"/>
          </a:p>
        </p:txBody>
      </p:sp>
    </p:spTree>
    <p:extLst>
      <p:ext uri="{BB962C8B-B14F-4D97-AF65-F5344CB8AC3E}">
        <p14:creationId xmlns:p14="http://schemas.microsoft.com/office/powerpoint/2010/main" val="2834270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They did add two new categories of students to earn a CCMR Outcomes Bonus. Now,</a:t>
            </a:r>
            <a:r>
              <a:rPr lang="en-US" baseline="0" dirty="0" smtClean="0"/>
              <a:t> the students </a:t>
            </a:r>
            <a:r>
              <a:rPr lang="en-US" dirty="0" smtClean="0"/>
              <a:t>that we work with on study skills and perseverance and social and emotional learning, yet didn’t hit the SAT/ACT benchmark, but they went on and got their associate's degree….those kids have now been added to the eligibility for the CCMR</a:t>
            </a:r>
            <a:r>
              <a:rPr lang="en-US" baseline="0" dirty="0" smtClean="0"/>
              <a:t> </a:t>
            </a:r>
            <a:r>
              <a:rPr lang="en-US" dirty="0" smtClean="0"/>
              <a:t>outcomes bonus.  And also students who enlist in the Texas National Guard</a:t>
            </a:r>
            <a:r>
              <a:rPr lang="en-US" baseline="0" dirty="0" smtClean="0"/>
              <a:t> (in a </a:t>
            </a:r>
            <a:r>
              <a:rPr lang="en-US" dirty="0" smtClean="0"/>
              <a:t>separate bill) were added as well.   We still need to work through timelines and data sources and things like that</a:t>
            </a:r>
            <a:r>
              <a:rPr lang="en-US" baseline="0" dirty="0" smtClean="0"/>
              <a:t> to figure this out.</a:t>
            </a:r>
            <a:endParaRPr lang="en-US" dirty="0" smtClean="0"/>
          </a:p>
          <a:p>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17</a:t>
            </a:fld>
            <a:endParaRPr lang="en-US" dirty="0"/>
          </a:p>
        </p:txBody>
      </p:sp>
    </p:spTree>
    <p:extLst>
      <p:ext uri="{BB962C8B-B14F-4D97-AF65-F5344CB8AC3E}">
        <p14:creationId xmlns:p14="http://schemas.microsoft.com/office/powerpoint/2010/main" val="3535855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continued with the healthy trend</a:t>
            </a:r>
            <a:r>
              <a:rPr lang="en-US" baseline="0" dirty="0" smtClean="0"/>
              <a:t> of </a:t>
            </a:r>
            <a:r>
              <a:rPr lang="en-US" dirty="0" smtClean="0"/>
              <a:t>giving additional flexibility as it relates to some of the spending requirements for comp ed. You won't be successful</a:t>
            </a:r>
            <a:r>
              <a:rPr lang="en-US" baseline="0" dirty="0" smtClean="0"/>
              <a:t> i</a:t>
            </a:r>
            <a:r>
              <a:rPr lang="en-US" dirty="0" smtClean="0"/>
              <a:t>f you go ask the legislature to change the direct and indirect spending requirement, but where you can be successful is if you have a good idea for how to spend that money, that makes sense to them, they will add it in for you. That seems to have been the most successful strategy on the spending limits. As it relates to compensatory education, you can now use it for instructional coaches and attendance officers to support educationally disadvantaged students and programs to teach social and emotional learning</a:t>
            </a:r>
            <a:r>
              <a:rPr lang="en-US" baseline="0" dirty="0" smtClean="0"/>
              <a:t> (</a:t>
            </a:r>
            <a:r>
              <a:rPr lang="en-US" dirty="0" smtClean="0"/>
              <a:t>but they don't like the words, “social and emotional learning”). </a:t>
            </a:r>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18</a:t>
            </a:fld>
            <a:endParaRPr lang="en-US" dirty="0"/>
          </a:p>
        </p:txBody>
      </p:sp>
    </p:spTree>
    <p:extLst>
      <p:ext uri="{BB962C8B-B14F-4D97-AF65-F5344CB8AC3E}">
        <p14:creationId xmlns:p14="http://schemas.microsoft.com/office/powerpoint/2010/main" val="20120979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school safety allotment can now be used for counselors, social workers and restorative discipline. They’re not sure what restorative discipline means,</a:t>
            </a:r>
            <a:r>
              <a:rPr lang="en-US" baseline="0" dirty="0" smtClean="0"/>
              <a:t> but </a:t>
            </a:r>
            <a:r>
              <a:rPr lang="en-US" dirty="0" smtClean="0"/>
              <a:t>they liked the idea of restoring discipline. So you can use your school safety allotment on it.  TEA is directed to report on how you're spending your school safety allotment. Unfortunately for districts, when TEA has to report something, that means you have to report it to them. </a:t>
            </a:r>
          </a:p>
          <a:p>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19</a:t>
            </a:fld>
            <a:endParaRPr lang="en-US" dirty="0"/>
          </a:p>
        </p:txBody>
      </p:sp>
    </p:spTree>
    <p:extLst>
      <p:ext uri="{BB962C8B-B14F-4D97-AF65-F5344CB8AC3E}">
        <p14:creationId xmlns:p14="http://schemas.microsoft.com/office/powerpoint/2010/main" val="4224512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session was one like no other.  You had</a:t>
            </a:r>
            <a:r>
              <a:rPr lang="en-US" baseline="0" dirty="0" smtClean="0"/>
              <a:t> to test (in one of these lovely tents) in order to enter many locations of the Capitol.  And even with the test, there were many doors that remained locked and people who remained unavailable.  On some visits, the only folks I got to see were the armed guards.  Given the pandemic, many said it would be a “lighter session” where they would only focus on a few key priorities and then adjourn.  But if they did that, what would anyone have to say in their campaign newsletters?</a:t>
            </a:r>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2</a:t>
            </a:fld>
            <a:endParaRPr lang="en-US" dirty="0"/>
          </a:p>
        </p:txBody>
      </p:sp>
    </p:spTree>
    <p:extLst>
      <p:ext uri="{BB962C8B-B14F-4D97-AF65-F5344CB8AC3E}">
        <p14:creationId xmlns:p14="http://schemas.microsoft.com/office/powerpoint/2010/main" val="14697086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would have been</a:t>
            </a:r>
            <a:r>
              <a:rPr lang="en-US" baseline="0" dirty="0" smtClean="0"/>
              <a:t> </a:t>
            </a:r>
            <a:r>
              <a:rPr lang="en-US" dirty="0" smtClean="0"/>
              <a:t>helpful…you could use your instructional materials allotment to support distance learning.</a:t>
            </a:r>
            <a:r>
              <a:rPr lang="en-US" baseline="0" dirty="0" smtClean="0"/>
              <a:t> But there are</a:t>
            </a:r>
            <a:r>
              <a:rPr lang="en-US" dirty="0" smtClean="0"/>
              <a:t> two problems here: 1) a significant cut to the instructional materials allotment and 2) the remote learning bill didn't make it across the finish line. </a:t>
            </a:r>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20</a:t>
            </a:fld>
            <a:endParaRPr lang="en-US" dirty="0"/>
          </a:p>
        </p:txBody>
      </p:sp>
    </p:spTree>
    <p:extLst>
      <p:ext uri="{BB962C8B-B14F-4D97-AF65-F5344CB8AC3E}">
        <p14:creationId xmlns:p14="http://schemas.microsoft.com/office/powerpoint/2010/main" val="14792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 is $35 million available to help districts who face costs, such as burst pipes and broken heating systems…things like that that you had to fix following Winter Storm Uri. There will be opportunities to apply for these funding sources.</a:t>
            </a:r>
          </a:p>
          <a:p>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21</a:t>
            </a:fld>
            <a:endParaRPr lang="en-US" dirty="0"/>
          </a:p>
        </p:txBody>
      </p:sp>
    </p:spTree>
    <p:extLst>
      <p:ext uri="{BB962C8B-B14F-4D97-AF65-F5344CB8AC3E}">
        <p14:creationId xmlns:p14="http://schemas.microsoft.com/office/powerpoint/2010/main" val="36906651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then you must accept and spend your PTA donations to fund supplemental staff positions on a school</a:t>
            </a:r>
            <a:r>
              <a:rPr lang="en-US" baseline="0" dirty="0" smtClean="0"/>
              <a:t> or</a:t>
            </a:r>
            <a:r>
              <a:rPr lang="en-US" dirty="0" smtClean="0"/>
              <a:t> campus. And you must spend them how the PTA told you to.  That provision expires September 1st, 2025.  If you are accepting these donations and spending them, make sure you're getting paid for all of the cost of hiring staff, which is more than just the salary.</a:t>
            </a:r>
            <a:r>
              <a:rPr lang="en-US" baseline="0" dirty="0" smtClean="0"/>
              <a:t> I</a:t>
            </a:r>
            <a:r>
              <a:rPr lang="en-US" dirty="0" smtClean="0"/>
              <a:t>f there are benefits costs, and those kinds of things, make sure all of that's also covered.</a:t>
            </a:r>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22</a:t>
            </a:fld>
            <a:endParaRPr lang="en-US" dirty="0"/>
          </a:p>
        </p:txBody>
      </p:sp>
    </p:spTree>
    <p:extLst>
      <p:ext uri="{BB962C8B-B14F-4D97-AF65-F5344CB8AC3E}">
        <p14:creationId xmlns:p14="http://schemas.microsoft.com/office/powerpoint/2010/main" val="34338236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will be a new interim committee on special education funding. We'll be studying special education funding in the interim. </a:t>
            </a:r>
          </a:p>
          <a:p>
            <a:endParaRPr lang="en-US" dirty="0" smtClean="0"/>
          </a:p>
          <a:p>
            <a:r>
              <a:rPr lang="en-US" dirty="0" smtClean="0"/>
              <a:t>There are limitations on your ability to take away the 19-20 salary increases, but they include all the normal, options that you have under current law…like declaring financial exigency and things like that. If you need to reduce that base salary. </a:t>
            </a:r>
          </a:p>
          <a:p>
            <a:endParaRPr lang="en-US" dirty="0" smtClean="0"/>
          </a:p>
          <a:p>
            <a:r>
              <a:rPr lang="en-US" dirty="0" smtClean="0"/>
              <a:t>There's a new tutoring program staffed by retirees.</a:t>
            </a:r>
            <a:r>
              <a:rPr lang="en-US" baseline="0" dirty="0" smtClean="0"/>
              <a:t> </a:t>
            </a:r>
            <a:r>
              <a:rPr lang="en-US" dirty="0" smtClean="0"/>
              <a:t>And there's a specific exemption on paying the retire rehire surcharge for certain,  tutors that you might hire with your ESSER dollars. , but that's very specific to those ESSER dollars. So make sure you, really researched that before you commit to it. </a:t>
            </a:r>
          </a:p>
          <a:p>
            <a:endParaRPr lang="en-US" dirty="0" smtClean="0"/>
          </a:p>
          <a:p>
            <a:r>
              <a:rPr lang="en-US" dirty="0" smtClean="0"/>
              <a:t>Remember that if you wanted a waiver from expanding to full day pre-K, you had to solicit partnerships?  Now TEA gets to issue guidance about what it means to solicit partnerships. So your ability to have those waivers might be somewhat limited going forward.</a:t>
            </a:r>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23</a:t>
            </a:fld>
            <a:endParaRPr lang="en-US" dirty="0"/>
          </a:p>
        </p:txBody>
      </p:sp>
    </p:spTree>
    <p:extLst>
      <p:ext uri="{BB962C8B-B14F-4D97-AF65-F5344CB8AC3E}">
        <p14:creationId xmlns:p14="http://schemas.microsoft.com/office/powerpoint/2010/main" val="5340122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There are some changes to tax rate adoptions, and then I wanted to spend a few minutes just urging caution as it relates to tax rates. </a:t>
            </a:r>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24</a:t>
            </a:fld>
            <a:endParaRPr lang="en-US" dirty="0"/>
          </a:p>
        </p:txBody>
      </p:sp>
    </p:spTree>
    <p:extLst>
      <p:ext uri="{BB962C8B-B14F-4D97-AF65-F5344CB8AC3E}">
        <p14:creationId xmlns:p14="http://schemas.microsoft.com/office/powerpoint/2010/main" val="14975380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told you all at the beginning of session, we didn't expect Tier One tax rates on a statewide basis to fall next year, because property values were projected to grow by less than 2.5%.</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legislature appropriated just a little bit of money to bring those Tier One tax rates down just a little bit. Just be mindful that both the ceiling and the floor for Tier One tax rates have fallen just a little bit next year, and that is now updated in the template on the TEA website.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Don't adopt your tax rate until you have the official answer from TEA, because you don't want to inadvertently adopt a rate that's either too high or too low. That'll have negative financial consequences for the district. </a:t>
            </a:r>
          </a:p>
        </p:txBody>
      </p:sp>
      <p:sp>
        <p:nvSpPr>
          <p:cNvPr id="4" name="Slide Number Placeholder 3"/>
          <p:cNvSpPr>
            <a:spLocks noGrp="1"/>
          </p:cNvSpPr>
          <p:nvPr>
            <p:ph type="sldNum" sz="quarter" idx="10"/>
          </p:nvPr>
        </p:nvSpPr>
        <p:spPr/>
        <p:txBody>
          <a:bodyPr/>
          <a:lstStyle/>
          <a:p>
            <a:fld id="{C909E15C-561F-4EE7-BB87-147D3574810E}" type="slidenum">
              <a:rPr lang="en-US" smtClean="0"/>
              <a:t>25</a:t>
            </a:fld>
            <a:endParaRPr lang="en-US" dirty="0"/>
          </a:p>
        </p:txBody>
      </p:sp>
    </p:spTree>
    <p:extLst>
      <p:ext uri="{BB962C8B-B14F-4D97-AF65-F5344CB8AC3E}">
        <p14:creationId xmlns:p14="http://schemas.microsoft.com/office/powerpoint/2010/main" val="15956846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no pandemic disaster pennies available. So if you were planning to use the pandemic as a reason to adopt disaster pennies next year, that option is off the table.  If you have another disaster, you can still use other disasters. And not this year, but next year, there's a statewide disaster declaration right now related to Winter Storm Uri. So in Tax Year 22,</a:t>
            </a:r>
            <a:r>
              <a:rPr lang="en-US" baseline="0" dirty="0" smtClean="0"/>
              <a:t> districts could </a:t>
            </a:r>
            <a:r>
              <a:rPr lang="en-US" dirty="0" smtClean="0"/>
              <a:t>use Winter Storm</a:t>
            </a:r>
            <a:r>
              <a:rPr lang="en-US" baseline="0" dirty="0" smtClean="0"/>
              <a:t> Uri</a:t>
            </a:r>
            <a:r>
              <a:rPr lang="en-US" dirty="0" smtClean="0"/>
              <a:t> for disaster pennies.,  New in</a:t>
            </a:r>
            <a:r>
              <a:rPr lang="en-US" baseline="0" dirty="0" smtClean="0"/>
              <a:t> SB 1438,</a:t>
            </a:r>
            <a:r>
              <a:rPr lang="en-US" dirty="0" smtClean="0"/>
              <a:t> there is a requirement that your board specify what the disaster was</a:t>
            </a:r>
            <a:r>
              <a:rPr lang="en-US" baseline="0" dirty="0" smtClean="0"/>
              <a:t> t</a:t>
            </a:r>
            <a:r>
              <a:rPr lang="en-US" dirty="0" smtClean="0"/>
              <a:t>hat's allowing you to adopt those disaster pennies. And there are some restrictions on being able to</a:t>
            </a:r>
            <a:r>
              <a:rPr lang="en-US" baseline="0" dirty="0" smtClean="0"/>
              <a:t> </a:t>
            </a:r>
            <a:r>
              <a:rPr lang="en-US" dirty="0" smtClean="0"/>
              <a:t>use the same disaster for multiple years. There were some districts that used Harvey for multiple years,</a:t>
            </a:r>
            <a:r>
              <a:rPr lang="en-US" baseline="0" dirty="0" smtClean="0"/>
              <a:t> </a:t>
            </a:r>
            <a:r>
              <a:rPr lang="en-US" dirty="0" smtClean="0"/>
              <a:t>because the disaster spanned multiple years, but that that ability has been restricted.</a:t>
            </a:r>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26</a:t>
            </a:fld>
            <a:endParaRPr lang="en-US" dirty="0"/>
          </a:p>
        </p:txBody>
      </p:sp>
    </p:spTree>
    <p:extLst>
      <p:ext uri="{BB962C8B-B14F-4D97-AF65-F5344CB8AC3E}">
        <p14:creationId xmlns:p14="http://schemas.microsoft.com/office/powerpoint/2010/main" val="18908641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will be a requirement for new language in your tax rate notice,  this is not effective with this tax year. So if you've already published your notice don't panic.  </a:t>
            </a:r>
          </a:p>
          <a:p>
            <a:endParaRPr lang="en-US" dirty="0" smtClean="0"/>
          </a:p>
          <a:p>
            <a:r>
              <a:rPr lang="en-US" dirty="0" smtClean="0"/>
              <a:t>But, going forward there is</a:t>
            </a:r>
            <a:r>
              <a:rPr lang="en-US" baseline="0" dirty="0" smtClean="0"/>
              <a:t> an </a:t>
            </a:r>
            <a:r>
              <a:rPr lang="en-US" dirty="0" smtClean="0"/>
              <a:t>effort to begin collecting all of your truth and tax calculations and publishing them on a website. Now, in your notice, you have to post a link to that statewide website, that will allow access to a database where people can go and look up everyone's truth in taxation calculations. You'll have to include that language</a:t>
            </a:r>
            <a:r>
              <a:rPr lang="en-US" baseline="0" dirty="0" smtClean="0"/>
              <a:t> </a:t>
            </a:r>
            <a:r>
              <a:rPr lang="en-US" dirty="0" smtClean="0"/>
              <a:t>on your notice. If you put it on your notice right now, it links to a website that doesn't exist. Starting next year, you will have to</a:t>
            </a:r>
            <a:r>
              <a:rPr lang="en-US" baseline="0" dirty="0" smtClean="0"/>
              <a:t> include it.</a:t>
            </a:r>
            <a:r>
              <a:rPr lang="en-US" dirty="0" smtClean="0"/>
              <a:t>  </a:t>
            </a:r>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27</a:t>
            </a:fld>
            <a:endParaRPr lang="en-US" dirty="0"/>
          </a:p>
        </p:txBody>
      </p:sp>
    </p:spTree>
    <p:extLst>
      <p:ext uri="{BB962C8B-B14F-4D97-AF65-F5344CB8AC3E}">
        <p14:creationId xmlns:p14="http://schemas.microsoft.com/office/powerpoint/2010/main" val="10323079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28</a:t>
            </a:fld>
            <a:endParaRPr lang="en-US" dirty="0"/>
          </a:p>
        </p:txBody>
      </p:sp>
    </p:spTree>
    <p:extLst>
      <p:ext uri="{BB962C8B-B14F-4D97-AF65-F5344CB8AC3E}">
        <p14:creationId xmlns:p14="http://schemas.microsoft.com/office/powerpoint/2010/main" val="29600589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detail the federal</a:t>
            </a:r>
            <a:r>
              <a:rPr lang="en-US" baseline="0" dirty="0" smtClean="0"/>
              <a:t> stimulus</a:t>
            </a:r>
            <a:r>
              <a:rPr lang="en-US" dirty="0" smtClean="0"/>
              <a:t> packages passed by the US</a:t>
            </a:r>
            <a:r>
              <a:rPr lang="en-US" baseline="0" dirty="0" smtClean="0"/>
              <a:t> Congress, there are some similarities and differences.  Some improvements were made in ESSER II and ESSER III, and obviously we’re talking about a much larger dollar amount (4x the amount of the first package).  </a:t>
            </a:r>
            <a:endParaRPr lang="en-US" dirty="0"/>
          </a:p>
        </p:txBody>
      </p:sp>
      <p:sp>
        <p:nvSpPr>
          <p:cNvPr id="4" name="Slide Number Placeholder 3"/>
          <p:cNvSpPr>
            <a:spLocks noGrp="1"/>
          </p:cNvSpPr>
          <p:nvPr>
            <p:ph type="sldNum" sz="quarter" idx="10"/>
          </p:nvPr>
        </p:nvSpPr>
        <p:spPr/>
        <p:txBody>
          <a:bodyPr/>
          <a:lstStyle/>
          <a:p>
            <a:fld id="{26DEEB6F-FBB1-4660-8404-85BA47470DDB}" type="slidenum">
              <a:rPr lang="en-US" smtClean="0"/>
              <a:t>29</a:t>
            </a:fld>
            <a:endParaRPr lang="en-US" dirty="0"/>
          </a:p>
        </p:txBody>
      </p:sp>
    </p:spTree>
    <p:extLst>
      <p:ext uri="{BB962C8B-B14F-4D97-AF65-F5344CB8AC3E}">
        <p14:creationId xmlns:p14="http://schemas.microsoft.com/office/powerpoint/2010/main" val="1107355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a:t>
            </a:r>
            <a:r>
              <a:rPr lang="en-US" baseline="0" dirty="0" smtClean="0"/>
              <a:t> this what you guessed for the additional EMERGENCY items? It was an emergency indeed.  And this topic and the State’s response dominated much of the session.</a:t>
            </a:r>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3</a:t>
            </a:fld>
            <a:endParaRPr lang="en-US" dirty="0"/>
          </a:p>
        </p:txBody>
      </p:sp>
    </p:spTree>
    <p:extLst>
      <p:ext uri="{BB962C8B-B14F-4D97-AF65-F5344CB8AC3E}">
        <p14:creationId xmlns:p14="http://schemas.microsoft.com/office/powerpoint/2010/main" val="6679190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ESSER</a:t>
            </a:r>
            <a:r>
              <a:rPr lang="en-US" baseline="0" dirty="0" smtClean="0"/>
              <a:t> 2</a:t>
            </a:r>
            <a:r>
              <a:rPr lang="en-US" dirty="0" smtClean="0"/>
              <a:t> allocations have been announced, but it is</a:t>
            </a:r>
            <a:r>
              <a:rPr lang="en-US" baseline="0" dirty="0" smtClean="0"/>
              <a:t> f</a:t>
            </a:r>
            <a:r>
              <a:rPr lang="en-US" dirty="0" smtClean="0"/>
              <a:t>irst and foremost, a method of finance for the ADA hold harmless. The way this will work, as you're going to draw down all of your</a:t>
            </a:r>
            <a:r>
              <a:rPr lang="en-US" baseline="0" dirty="0" smtClean="0"/>
              <a:t> ESSER 2</a:t>
            </a:r>
            <a:r>
              <a:rPr lang="en-US" dirty="0" smtClean="0"/>
              <a:t> funding, what it means is you likely won't get all of the ADA hold harmless.  Or some of you may not get really any ADA hold harmless because your ESSER 2 allocation is fully</a:t>
            </a:r>
            <a:r>
              <a:rPr lang="en-US" baseline="0" dirty="0" smtClean="0"/>
              <a:t> s</a:t>
            </a:r>
            <a:r>
              <a:rPr lang="en-US" dirty="0" smtClean="0"/>
              <a:t>upposed to be covering that.  So what</a:t>
            </a:r>
            <a:r>
              <a:rPr lang="en-US" baseline="0" dirty="0" smtClean="0"/>
              <a:t> </a:t>
            </a:r>
            <a:r>
              <a:rPr lang="en-US" dirty="0" smtClean="0"/>
              <a:t>you're getting ready to do is</a:t>
            </a:r>
            <a:r>
              <a:rPr lang="en-US" baseline="0" dirty="0" smtClean="0"/>
              <a:t> amend your </a:t>
            </a:r>
            <a:r>
              <a:rPr lang="en-US" dirty="0" smtClean="0"/>
              <a:t>budget to reduce</a:t>
            </a:r>
            <a:r>
              <a:rPr lang="en-US" baseline="0" dirty="0" smtClean="0"/>
              <a:t> </a:t>
            </a:r>
            <a:r>
              <a:rPr lang="en-US" dirty="0" smtClean="0"/>
              <a:t>FSP revenue compared to projections, for those of you who were counting on that ADA hold harmless.</a:t>
            </a:r>
            <a:r>
              <a:rPr lang="en-US" baseline="0" dirty="0" smtClean="0"/>
              <a:t>  T</a:t>
            </a:r>
            <a:r>
              <a:rPr lang="en-US" dirty="0" smtClean="0"/>
              <a:t>hat</a:t>
            </a:r>
            <a:r>
              <a:rPr lang="en-US" baseline="0" dirty="0" smtClean="0"/>
              <a:t> will</a:t>
            </a:r>
            <a:r>
              <a:rPr lang="en-US" dirty="0" smtClean="0"/>
              <a:t> all happen at near final settle-up.</a:t>
            </a:r>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30</a:t>
            </a:fld>
            <a:endParaRPr lang="en-US" dirty="0"/>
          </a:p>
        </p:txBody>
      </p:sp>
    </p:spTree>
    <p:extLst>
      <p:ext uri="{BB962C8B-B14F-4D97-AF65-F5344CB8AC3E}">
        <p14:creationId xmlns:p14="http://schemas.microsoft.com/office/powerpoint/2010/main" val="38987756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commissioner has the authority to increase FSP, entitlements as necessary to meet maintenance of effort equity. It's not clear to me that he will need that authority. But it's interesting that $400 million is set aside in the appropriations bill for that. </a:t>
            </a:r>
          </a:p>
          <a:p>
            <a:endParaRPr lang="en-US" dirty="0" smtClean="0"/>
          </a:p>
          <a:p>
            <a:r>
              <a:rPr lang="en-US" dirty="0" smtClean="0"/>
              <a:t>And</a:t>
            </a:r>
            <a:r>
              <a:rPr lang="en-US" baseline="0" dirty="0" smtClean="0"/>
              <a:t> then, t</a:t>
            </a:r>
            <a:r>
              <a:rPr lang="en-US" dirty="0" smtClean="0"/>
              <a:t>he commissioner is directed to adjust FIRST raisings as necessary because of all this.  We do think there will be  some financial accountability indicators that will have to be adjusted going forward.</a:t>
            </a:r>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31</a:t>
            </a:fld>
            <a:endParaRPr lang="en-US" dirty="0"/>
          </a:p>
        </p:txBody>
      </p:sp>
    </p:spTree>
    <p:extLst>
      <p:ext uri="{BB962C8B-B14F-4D97-AF65-F5344CB8AC3E}">
        <p14:creationId xmlns:p14="http://schemas.microsoft.com/office/powerpoint/2010/main" val="19686451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Then there are a host of other grant programs related to ESSER that we talked about a little bit when showed you the contingency rider language from the appropriations bill. So those sync up here.  One that is interesting is funding for technology purchases made before February 28</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2021. </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C909E15C-561F-4EE7-BB87-147D3574810E}" type="slidenum">
              <a:rPr lang="en-US" smtClean="0"/>
              <a:t>32</a:t>
            </a:fld>
            <a:endParaRPr lang="en-US" dirty="0"/>
          </a:p>
        </p:txBody>
      </p:sp>
    </p:spTree>
    <p:extLst>
      <p:ext uri="{BB962C8B-B14F-4D97-AF65-F5344CB8AC3E}">
        <p14:creationId xmlns:p14="http://schemas.microsoft.com/office/powerpoint/2010/main" val="1254120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Sometimes </a:t>
            </a:r>
            <a:r>
              <a:rPr lang="en-US" baseline="0" dirty="0" smtClean="0"/>
              <a:t>the success of a session can be marked by what DID NOT pass.  </a:t>
            </a:r>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33</a:t>
            </a:fld>
            <a:endParaRPr lang="en-US" dirty="0"/>
          </a:p>
        </p:txBody>
      </p:sp>
    </p:spTree>
    <p:extLst>
      <p:ext uri="{BB962C8B-B14F-4D97-AF65-F5344CB8AC3E}">
        <p14:creationId xmlns:p14="http://schemas.microsoft.com/office/powerpoint/2010/main" val="9779992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Not only did that bill not pass, but we </a:t>
            </a:r>
            <a:r>
              <a:rPr lang="en-US" baseline="0" dirty="0" smtClean="0"/>
              <a:t>worked to keep it clean of provisions that would be detrimental to schools—such as requirements for a super-majority to pass a bond, requirements for all bond elections to be in November.  </a:t>
            </a:r>
          </a:p>
          <a:p>
            <a:r>
              <a:rPr lang="en-US" baseline="0" dirty="0" smtClean="0"/>
              <a:t>The bill to ban taxpayer funded lobbying passed the Senate in a form that did not apply to schools at all.  It then took on a form in the House that applied to schools but primarily dealt with transparency of for tax dollars spent on the expense of lobbying (thought there were certainly some amendments House members wanted to force votes on that would have forced a ban that would have applied to schools).  Ultimately the bill met its end without that vote, but it could well be </a:t>
            </a:r>
            <a:r>
              <a:rPr lang="en-US" baseline="0" dirty="0" smtClean="0"/>
              <a:t>back in a special session.  </a:t>
            </a:r>
            <a:endParaRPr lang="en-US" baseline="0" dirty="0" smtClean="0"/>
          </a:p>
          <a:p>
            <a:endParaRPr lang="en-US" baseline="0" dirty="0" smtClean="0"/>
          </a:p>
          <a:p>
            <a:r>
              <a:rPr lang="en-US" baseline="0" dirty="0" smtClean="0"/>
              <a:t>This list includes some bills many schools may wish had passed…such as HB 1468, which would have provided districts with the ability to continue providing remote instruction to students, according to policy established at the local level.</a:t>
            </a:r>
          </a:p>
          <a:p>
            <a:endParaRPr lang="en-US" baseline="0" dirty="0" smtClean="0"/>
          </a:p>
          <a:p>
            <a:r>
              <a:rPr lang="en-US" baseline="0" dirty="0" smtClean="0"/>
              <a:t>Chapter 313 of the Tax Code has been a valuable tool for many districts and communities, and it will now expire December 31, 2022.  Existing deals remain, as well as any agreement signed before that date.  We hope that a similar program will be added to law in 2023 (or maybe in one of the specials) that will continue this tool, but it is unlikely to be quite as good of a deal for districts—we’ll try to make the most of it.</a:t>
            </a:r>
          </a:p>
          <a:p>
            <a:endParaRPr lang="en-US" baseline="0" dirty="0" smtClean="0"/>
          </a:p>
          <a:p>
            <a:r>
              <a:rPr lang="en-US" baseline="0" dirty="0" smtClean="0"/>
              <a:t>Legislation that would limit school district fund balances failed to pass.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While it’s not a bill, I have included the 40% requirement the Senate tried to add to the school finance bill as well.  </a:t>
            </a:r>
          </a:p>
        </p:txBody>
      </p:sp>
      <p:sp>
        <p:nvSpPr>
          <p:cNvPr id="4" name="Slide Number Placeholder 3"/>
          <p:cNvSpPr>
            <a:spLocks noGrp="1"/>
          </p:cNvSpPr>
          <p:nvPr>
            <p:ph type="sldNum" sz="quarter" idx="10"/>
          </p:nvPr>
        </p:nvSpPr>
        <p:spPr/>
        <p:txBody>
          <a:bodyPr/>
          <a:lstStyle/>
          <a:p>
            <a:fld id="{C909E15C-561F-4EE7-BB87-147D3574810E}" type="slidenum">
              <a:rPr lang="en-US" smtClean="0"/>
              <a:t>34</a:t>
            </a:fld>
            <a:endParaRPr lang="en-US" dirty="0"/>
          </a:p>
        </p:txBody>
      </p:sp>
    </p:spTree>
    <p:extLst>
      <p:ext uri="{BB962C8B-B14F-4D97-AF65-F5344CB8AC3E}">
        <p14:creationId xmlns:p14="http://schemas.microsoft.com/office/powerpoint/2010/main" val="4003883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a:t>
            </a:r>
            <a:r>
              <a:rPr lang="en-US" baseline="0" dirty="0" smtClean="0"/>
              <a:t> people look forward to fireworks on July 4, but for legislators the real fireworks will begin July 8.  Governor Abbott has called a special session to begin on that date.</a:t>
            </a:r>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35</a:t>
            </a:fld>
            <a:endParaRPr lang="en-US" dirty="0"/>
          </a:p>
        </p:txBody>
      </p:sp>
    </p:spTree>
    <p:extLst>
      <p:ext uri="{BB962C8B-B14F-4D97-AF65-F5344CB8AC3E}">
        <p14:creationId xmlns:p14="http://schemas.microsoft.com/office/powerpoint/2010/main" val="36318537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a:t>
            </a:r>
            <a:r>
              <a:rPr lang="en-US" baseline="0" dirty="0" smtClean="0"/>
              <a:t> the Governor has not yet stated which subject matters he will add to the call for the July 8 special session, here is a list of possibilities.  Some on this list are items Governor Abbott has stated that he will include during town hall meetings or interviews.  Other items on this list are those the Lt. Governor has specifically asked him to add.  We have to wait and see which topics officially make the cut.</a:t>
            </a:r>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36</a:t>
            </a:fld>
            <a:endParaRPr lang="en-US" dirty="0"/>
          </a:p>
        </p:txBody>
      </p:sp>
    </p:spTree>
    <p:extLst>
      <p:ext uri="{BB962C8B-B14F-4D97-AF65-F5344CB8AC3E}">
        <p14:creationId xmlns:p14="http://schemas.microsoft.com/office/powerpoint/2010/main" val="41404058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37</a:t>
            </a:fld>
            <a:endParaRPr lang="en-US" dirty="0"/>
          </a:p>
        </p:txBody>
      </p:sp>
    </p:spTree>
    <p:extLst>
      <p:ext uri="{BB962C8B-B14F-4D97-AF65-F5344CB8AC3E}">
        <p14:creationId xmlns:p14="http://schemas.microsoft.com/office/powerpoint/2010/main" val="24443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chamber emptied out and the House didn’t have a quorum to pass SB 7 or any other bill that evening, so they adjourned early, killing several bills that were priorities for state leaders.  What that means is this chamber will again be filled with 150 plus people for multiple special sessions.</a:t>
            </a:r>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4</a:t>
            </a:fld>
            <a:endParaRPr lang="en-US" dirty="0"/>
          </a:p>
        </p:txBody>
      </p:sp>
    </p:spTree>
    <p:extLst>
      <p:ext uri="{BB962C8B-B14F-4D97-AF65-F5344CB8AC3E}">
        <p14:creationId xmlns:p14="http://schemas.microsoft.com/office/powerpoint/2010/main" val="2744450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09E15C-561F-4EE7-BB87-147D3574810E}" type="slidenum">
              <a:rPr lang="en-US" smtClean="0"/>
              <a:t>5</a:t>
            </a:fld>
            <a:endParaRPr lang="en-US" dirty="0"/>
          </a:p>
        </p:txBody>
      </p:sp>
    </p:spTree>
    <p:extLst>
      <p:ext uri="{BB962C8B-B14F-4D97-AF65-F5344CB8AC3E}">
        <p14:creationId xmlns:p14="http://schemas.microsoft.com/office/powerpoint/2010/main" val="3992870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There's a supplemental appropriations bill, every session, and it's designed to true up spending for the current biennium. They always need to spend either a little more or a little less than they appropriated when they met two years ago as reality sets in. But notice the foundation school program reduction of $5.2 billion</a:t>
            </a:r>
            <a:r>
              <a:rPr lang="en-US" sz="1200" kern="1200" dirty="0" smtClean="0">
                <a:solidFill>
                  <a:schemeClr val="tx1"/>
                </a:solidFill>
                <a:effectLst/>
                <a:latin typeface="+mn-lt"/>
                <a:ea typeface="+mn-ea"/>
                <a:cs typeface="+mn-cs"/>
              </a:rPr>
              <a:t>. This includes a </a:t>
            </a:r>
            <a:r>
              <a:rPr lang="en-US" sz="1200" b="1" kern="1200" dirty="0" smtClean="0">
                <a:solidFill>
                  <a:schemeClr val="tx1"/>
                </a:solidFill>
                <a:effectLst/>
                <a:latin typeface="+mn-lt"/>
                <a:ea typeface="+mn-ea"/>
                <a:cs typeface="+mn-cs"/>
              </a:rPr>
              <a:t>$1.4 billion increase to </a:t>
            </a:r>
            <a:r>
              <a:rPr lang="en-US" sz="1200" b="1" dirty="0" smtClean="0"/>
              <a:t>recapture </a:t>
            </a:r>
            <a:r>
              <a:rPr lang="en-US" sz="1200" b="0" dirty="0" smtClean="0"/>
              <a:t>above where they thought it</a:t>
            </a:r>
            <a:r>
              <a:rPr lang="en-US" sz="1200" b="0" baseline="0" dirty="0" smtClean="0"/>
              <a:t> would be.</a:t>
            </a:r>
            <a:endParaRPr lang="en-US" sz="1200" b="0"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 the point made during the legislative session was lawmakers are very proud of the investment they made, in HB </a:t>
            </a:r>
            <a:r>
              <a:rPr lang="en-US" sz="1200" kern="1200" dirty="0" smtClean="0">
                <a:solidFill>
                  <a:schemeClr val="tx1"/>
                </a:solidFill>
                <a:effectLst/>
                <a:latin typeface="+mn-lt"/>
                <a:ea typeface="+mn-ea"/>
                <a:cs typeface="+mn-cs"/>
              </a:rPr>
              <a:t>3 </a:t>
            </a:r>
            <a:r>
              <a:rPr lang="en-US" sz="1200" kern="1200" dirty="0" smtClean="0">
                <a:solidFill>
                  <a:schemeClr val="tx1"/>
                </a:solidFill>
                <a:effectLst/>
                <a:latin typeface="+mn-lt"/>
                <a:ea typeface="+mn-ea"/>
                <a:cs typeface="+mn-cs"/>
              </a:rPr>
              <a:t>of $11 billion, but they took 5.2 of it back right in the beginning of the session. And that was due to a couple of things, the most significant of which was higher than projected property value growth.</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That faster than projected property value growth is part of what saved the state significant money. And frankly, the school community saved the state budget because of that, because they were able to take this $5.2 billion back. Another thing though, is that property value growth is likely not to be there to save them to the same degree looking forward as it was this past time.  That's because increased property value growth in the future will result in further compression of the tax rate. And you'll notice as we talk through the school finance provisions of legislation passed the session, we're going to see a lot of limits on spending and it's because lawmakers are very mindful of future state budget constraints that they worry they're going to have</a:t>
            </a:r>
            <a:r>
              <a:rPr lang="en-US"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909E15C-561F-4EE7-BB87-147D3574810E}" type="slidenum">
              <a:rPr lang="en-US" smtClean="0"/>
              <a:t>6</a:t>
            </a:fld>
            <a:endParaRPr lang="en-US" dirty="0"/>
          </a:p>
        </p:txBody>
      </p:sp>
    </p:spTree>
    <p:extLst>
      <p:ext uri="{BB962C8B-B14F-4D97-AF65-F5344CB8AC3E}">
        <p14:creationId xmlns:p14="http://schemas.microsoft.com/office/powerpoint/2010/main" val="1006006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When you</a:t>
            </a:r>
            <a:r>
              <a:rPr lang="en-US" baseline="0" dirty="0" smtClean="0"/>
              <a:t> </a:t>
            </a:r>
            <a:r>
              <a:rPr lang="en-US" dirty="0" smtClean="0"/>
              <a:t>look at recapture amounts in the appropriations act, they ended up with $1.4 billion more in recapture than what they said it was going to be when they passed HB 3</a:t>
            </a:r>
            <a:r>
              <a:rPr lang="en-US" baseline="0" dirty="0" smtClean="0"/>
              <a:t> </a:t>
            </a:r>
            <a:r>
              <a:rPr lang="en-US" dirty="0" smtClean="0"/>
              <a:t>two years ago. Typically, the appropriations act estimates recapture that is a slightly lower amount than where it actually ends up. They are estimating that recapture is growing so that it will reach $3 billion in one year in FY23. So if that trend continues, we can expect recapture to exceed $3 billion in 23. That's an annual amount, and it’s a big number. Especially when you consider that the lottery proceeds bring in $1.6 billion per year. So by FY 23, recapture will bring in nearly double the amount of the</a:t>
            </a:r>
            <a:r>
              <a:rPr lang="en-US" baseline="0" dirty="0" smtClean="0"/>
              <a:t> revenue from</a:t>
            </a:r>
            <a:r>
              <a:rPr lang="en-US" dirty="0" smtClean="0"/>
              <a:t> the lottery.</a:t>
            </a:r>
          </a:p>
        </p:txBody>
      </p:sp>
      <p:sp>
        <p:nvSpPr>
          <p:cNvPr id="4" name="Slide Number Placeholder 3"/>
          <p:cNvSpPr>
            <a:spLocks noGrp="1"/>
          </p:cNvSpPr>
          <p:nvPr>
            <p:ph type="sldNum" sz="quarter" idx="10"/>
          </p:nvPr>
        </p:nvSpPr>
        <p:spPr/>
        <p:txBody>
          <a:bodyPr/>
          <a:lstStyle/>
          <a:p>
            <a:fld id="{C909E15C-561F-4EE7-BB87-147D3574810E}" type="slidenum">
              <a:rPr lang="en-US" smtClean="0"/>
              <a:t>7</a:t>
            </a:fld>
            <a:endParaRPr lang="en-US" dirty="0"/>
          </a:p>
        </p:txBody>
      </p:sp>
    </p:spTree>
    <p:extLst>
      <p:ext uri="{BB962C8B-B14F-4D97-AF65-F5344CB8AC3E}">
        <p14:creationId xmlns:p14="http://schemas.microsoft.com/office/powerpoint/2010/main" val="4024017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And what that reduction really means is that while they still like to brag about the $11.6 billion investment that they made into our public schools through HB 3 in 2019, they really can't call it $11.6 billion anymore.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They need to start correcting their newsletters and websites to reflect $6.4 billion. Because they reduced the investment that they made by $5.2 billion, keep in mind that the $11.6 billion was a combination of new money for schools and the new money that they spent on compressing tax rates. We can't quite break down the $6.4 to tell you how much of that is new money for schools and how much of that is property tax compression.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But you get the idea here that it is a shared Investment between schools and property tax payers. One of them helps schools and helps us to pay teachers and do things for students. And the other one puts money in property taxpayers’ pockets.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But, we have to keep in mind that that full $6.5 billion investment didn't make it to the classroom. </a:t>
            </a:r>
          </a:p>
        </p:txBody>
      </p:sp>
      <p:sp>
        <p:nvSpPr>
          <p:cNvPr id="4" name="Slide Number Placeholder 3"/>
          <p:cNvSpPr>
            <a:spLocks noGrp="1"/>
          </p:cNvSpPr>
          <p:nvPr>
            <p:ph type="sldNum" sz="quarter" idx="10"/>
          </p:nvPr>
        </p:nvSpPr>
        <p:spPr/>
        <p:txBody>
          <a:bodyPr/>
          <a:lstStyle/>
          <a:p>
            <a:fld id="{C909E15C-561F-4EE7-BB87-147D3574810E}" type="slidenum">
              <a:rPr lang="en-US" smtClean="0"/>
              <a:t>8</a:t>
            </a:fld>
            <a:endParaRPr lang="en-US" dirty="0"/>
          </a:p>
        </p:txBody>
      </p:sp>
    </p:spTree>
    <p:extLst>
      <p:ext uri="{BB962C8B-B14F-4D97-AF65-F5344CB8AC3E}">
        <p14:creationId xmlns:p14="http://schemas.microsoft.com/office/powerpoint/2010/main" val="251373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General Appropriations Act…we thought this was going to be a huge hit.  They called for all the agencies to make across the board 5% reduction (the FSP was exempt from that). We thought they were going to be some major cuts. And in fact it wasn't so bad at all.  You did see a decrease in all funds, but you made that up in other ways through the budget was all was said and done.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It's not a bad budget at all. They didn’t have to make substantial cuts.  And they were in the black—leaving the state with a slight surplus rather than a deficit.  It's a balanced, conservative budget, and this doesn’t even account for most of the federal funds yet.</a:t>
            </a:r>
          </a:p>
        </p:txBody>
      </p:sp>
      <p:sp>
        <p:nvSpPr>
          <p:cNvPr id="4" name="Slide Number Placeholder 3"/>
          <p:cNvSpPr>
            <a:spLocks noGrp="1"/>
          </p:cNvSpPr>
          <p:nvPr>
            <p:ph type="sldNum" sz="quarter" idx="10"/>
          </p:nvPr>
        </p:nvSpPr>
        <p:spPr/>
        <p:txBody>
          <a:bodyPr/>
          <a:lstStyle/>
          <a:p>
            <a:fld id="{C909E15C-561F-4EE7-BB87-147D3574810E}" type="slidenum">
              <a:rPr lang="en-US" smtClean="0"/>
              <a:t>9</a:t>
            </a:fld>
            <a:endParaRPr lang="en-US" dirty="0"/>
          </a:p>
        </p:txBody>
      </p:sp>
    </p:spTree>
    <p:extLst>
      <p:ext uri="{BB962C8B-B14F-4D97-AF65-F5344CB8AC3E}">
        <p14:creationId xmlns:p14="http://schemas.microsoft.com/office/powerpoint/2010/main" val="2811991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91343" y="1943100"/>
            <a:ext cx="122682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491342" y="3771900"/>
            <a:ext cx="1039585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Footer Placeholder 4"/>
          <p:cNvSpPr>
            <a:spLocks noGrp="1"/>
          </p:cNvSpPr>
          <p:nvPr>
            <p:ph type="ftr" sz="quarter" idx="11"/>
          </p:nvPr>
        </p:nvSpPr>
        <p:spPr/>
        <p:txBody>
          <a:bodyPr/>
          <a:lstStyle/>
          <a:p>
            <a:r>
              <a:rPr lang="en-US" dirty="0" smtClean="0"/>
              <a:t>Post Legislative Update following the 87</a:t>
            </a:r>
            <a:r>
              <a:rPr lang="en-US" baseline="30000" dirty="0" smtClean="0"/>
              <a:t>th</a:t>
            </a:r>
            <a:r>
              <a:rPr lang="en-US" dirty="0" smtClean="0"/>
              <a:t> Irregular Session – June 23, 2021</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7" name="Footer Placeholder 4"/>
          <p:cNvSpPr>
            <a:spLocks noGrp="1"/>
          </p:cNvSpPr>
          <p:nvPr>
            <p:ph type="ftr" sz="quarter" idx="11"/>
          </p:nvPr>
        </p:nvSpPr>
        <p:spPr>
          <a:xfrm>
            <a:off x="7197824" y="9943816"/>
            <a:ext cx="6781800" cy="332811"/>
          </a:xfrm>
        </p:spPr>
        <p:txBody>
          <a:bodyPr/>
          <a:lstStyle/>
          <a:p>
            <a:r>
              <a:rPr lang="en-US" dirty="0" smtClean="0"/>
              <a:t>Post Legislative Update following the 87</a:t>
            </a:r>
            <a:r>
              <a:rPr lang="en-US" baseline="30000" dirty="0" smtClean="0"/>
              <a:t>th</a:t>
            </a:r>
            <a:r>
              <a:rPr lang="en-US" dirty="0" smtClean="0"/>
              <a:t> Irregular Session – June 23, 2021</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2" y="4406900"/>
            <a:ext cx="13908087" cy="23076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2" y="2906713"/>
            <a:ext cx="13908087" cy="25415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US" dirty="0" smtClean="0"/>
              <a:t>Post Legislative </a:t>
            </a:r>
            <a:r>
              <a:rPr lang="en-US" dirty="0" smtClean="0"/>
              <a:t>Update </a:t>
            </a:r>
            <a:r>
              <a:rPr lang="en-US" dirty="0" smtClean="0"/>
              <a:t>following the 87th Irregular Session – </a:t>
            </a:r>
            <a:r>
              <a:rPr lang="en-US" dirty="0" smtClean="0"/>
              <a:t>June 23, 2021</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39800" y="2857500"/>
            <a:ext cx="6832600" cy="6096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305800" y="2895600"/>
            <a:ext cx="6905171" cy="6096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r>
              <a:rPr lang="en-US" dirty="0" smtClean="0"/>
              <a:t>Post Legislative </a:t>
            </a:r>
            <a:r>
              <a:rPr lang="en-US" dirty="0" smtClean="0"/>
              <a:t>Update </a:t>
            </a:r>
            <a:r>
              <a:rPr lang="en-US" dirty="0" smtClean="0"/>
              <a:t>following the 87th Irregular Session – </a:t>
            </a:r>
            <a:r>
              <a:rPr lang="en-US" dirty="0" smtClean="0"/>
              <a:t>June 23, 2021</a:t>
            </a:r>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43428" y="2408805"/>
            <a:ext cx="6524171" cy="639762"/>
          </a:xfrm>
          <a:solidFill>
            <a:srgbClr val="C00000"/>
          </a:solidFill>
        </p:spPr>
        <p:txBody>
          <a:bodyPr anchor="b">
            <a:normAutofit/>
          </a:bodyPr>
          <a:lstStyle>
            <a:lvl1pPr marL="0" indent="0">
              <a:buNone/>
              <a:defRPr sz="32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943428" y="3257210"/>
            <a:ext cx="6676571" cy="6077290"/>
          </a:xfrm>
        </p:spPr>
        <p:txBody>
          <a:bodyPr/>
          <a:lstStyle>
            <a:lvl1pPr>
              <a:defRPr sz="2800"/>
            </a:lvl1pPr>
            <a:lvl2pPr>
              <a:defRPr sz="2400"/>
            </a:lvl2pPr>
            <a:lvl3pPr>
              <a:defRPr sz="20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8001000" y="2461135"/>
            <a:ext cx="6705600" cy="639762"/>
          </a:xfrm>
          <a:solidFill>
            <a:srgbClr val="C00000"/>
          </a:solidFill>
        </p:spPr>
        <p:txBody>
          <a:bodyPr anchor="b">
            <a:normAutofit/>
          </a:bodyPr>
          <a:lstStyle>
            <a:lvl1pPr marL="0" indent="0">
              <a:buNone/>
              <a:defRPr sz="32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8001000" y="3285672"/>
            <a:ext cx="6705600" cy="6077290"/>
          </a:xfrm>
        </p:spPr>
        <p:txBody>
          <a:bodyPr/>
          <a:lstStyle>
            <a:lvl1pPr>
              <a:defRPr sz="2800"/>
            </a:lvl1pPr>
            <a:lvl2pPr>
              <a:defRPr sz="2400"/>
            </a:lvl2pPr>
            <a:lvl3pPr>
              <a:defRPr sz="20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7"/>
          <p:cNvSpPr>
            <a:spLocks noGrp="1"/>
          </p:cNvSpPr>
          <p:nvPr>
            <p:ph type="ftr" sz="quarter" idx="11"/>
          </p:nvPr>
        </p:nvSpPr>
        <p:spPr/>
        <p:txBody>
          <a:bodyPr/>
          <a:lstStyle/>
          <a:p>
            <a:r>
              <a:rPr lang="en-US" dirty="0" smtClean="0"/>
              <a:t>Post Legislative </a:t>
            </a:r>
            <a:r>
              <a:rPr lang="en-US" dirty="0" smtClean="0"/>
              <a:t>Update </a:t>
            </a:r>
            <a:r>
              <a:rPr lang="en-US" dirty="0" smtClean="0"/>
              <a:t>following the 87th Irregular Session – </a:t>
            </a:r>
            <a:r>
              <a:rPr lang="en-US" dirty="0" smtClean="0"/>
              <a:t>June 23, 2021</a:t>
            </a:r>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r>
              <a:rPr lang="en-US" dirty="0" smtClean="0"/>
              <a:t>Post Legislative </a:t>
            </a:r>
            <a:r>
              <a:rPr lang="en-US" dirty="0" smtClean="0"/>
              <a:t>Update </a:t>
            </a:r>
            <a:r>
              <a:rPr lang="en-US" dirty="0" smtClean="0"/>
              <a:t>following the 87th Irregular Session – </a:t>
            </a:r>
            <a:r>
              <a:rPr lang="en-US" dirty="0" smtClean="0"/>
              <a:t>June 23, 2021</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t>Post Legislative </a:t>
            </a:r>
            <a:r>
              <a:rPr lang="en-US" dirty="0" smtClean="0"/>
              <a:t>Update </a:t>
            </a:r>
            <a:r>
              <a:rPr lang="en-US" dirty="0" smtClean="0"/>
              <a:t>following the 87th Irregular Session – </a:t>
            </a:r>
            <a:r>
              <a:rPr lang="en-US" dirty="0" smtClean="0"/>
              <a:t>June 23, 2021</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pic>
        <p:nvPicPr>
          <p:cNvPr id="6" name="Picture 5"/>
          <p:cNvPicPr>
            <a:picLocks noChangeAspect="1"/>
          </p:cNvPicPr>
          <p:nvPr userDrawn="1"/>
        </p:nvPicPr>
        <p:blipFill>
          <a:blip r:embed="rId2"/>
          <a:srcRect b="91216"/>
          <a:stretch>
            <a:fillRect/>
          </a:stretch>
        </p:blipFill>
        <p:spPr>
          <a:xfrm>
            <a:off x="0" y="9811218"/>
            <a:ext cx="18288000" cy="636025"/>
          </a:xfrm>
          <a:prstGeom prst="rect">
            <a:avLst/>
          </a:prstGeom>
        </p:spPr>
      </p:pic>
      <p:pic>
        <p:nvPicPr>
          <p:cNvPr id="7" name="Picture 6"/>
          <p:cNvPicPr>
            <a:picLocks noChangeAspect="1"/>
          </p:cNvPicPr>
          <p:nvPr userDrawn="1"/>
        </p:nvPicPr>
        <p:blipFill>
          <a:blip r:embed="rId3"/>
          <a:srcRect/>
          <a:stretch>
            <a:fillRect/>
          </a:stretch>
        </p:blipFill>
        <p:spPr>
          <a:xfrm>
            <a:off x="13905789" y="9004385"/>
            <a:ext cx="3914470" cy="1105838"/>
          </a:xfrm>
          <a:prstGeom prst="rect">
            <a:avLst/>
          </a:prstGeom>
        </p:spPr>
      </p:pic>
      <p:sp>
        <p:nvSpPr>
          <p:cNvPr id="11" name="Footer Placeholder 3"/>
          <p:cNvSpPr txBox="1">
            <a:spLocks/>
          </p:cNvSpPr>
          <p:nvPr userDrawn="1"/>
        </p:nvSpPr>
        <p:spPr>
          <a:xfrm>
            <a:off x="7213866" y="9954189"/>
            <a:ext cx="6781800" cy="332811"/>
          </a:xfrm>
          <a:prstGeom prst="rect">
            <a:avLst/>
          </a:prstGeom>
        </p:spPr>
        <p:txBody>
          <a:bodyPr vert="horz" lIns="91440" tIns="45720" rIns="91440" bIns="45720" rtlCol="0" anchor="ctr"/>
          <a:lstStyle>
            <a:defPPr>
              <a:defRPr lang="en-US"/>
            </a:defPPr>
            <a:lvl1pPr marL="0" algn="ctr" defTabSz="914400" rtl="0" eaLnBrk="1" latinLnBrk="0" hangingPunct="1">
              <a:defRPr sz="1600" i="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Post Legislative </a:t>
            </a:r>
            <a:r>
              <a:rPr lang="en-US" dirty="0" smtClean="0"/>
              <a:t>Update </a:t>
            </a:r>
            <a:r>
              <a:rPr lang="en-US" dirty="0" smtClean="0"/>
              <a:t>following the 87th Irregular Session – </a:t>
            </a:r>
            <a:r>
              <a:rPr lang="en-US" dirty="0" smtClean="0"/>
              <a:t>June 23, 2021</a:t>
            </a:r>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6800" y="781049"/>
            <a:ext cx="4686201" cy="1284653"/>
          </a:xfrm>
        </p:spPr>
        <p:txBody>
          <a:bodyPr anchor="b">
            <a:normAutofit/>
          </a:bodyPr>
          <a:lstStyle>
            <a:lvl1pPr algn="l">
              <a:defRPr sz="2800" b="1"/>
            </a:lvl1pPr>
          </a:lstStyle>
          <a:p>
            <a:r>
              <a:rPr lang="en-US" dirty="0" smtClean="0"/>
              <a:t>Click to edit Master title style</a:t>
            </a:r>
            <a:endParaRPr lang="en-US" dirty="0"/>
          </a:p>
        </p:txBody>
      </p:sp>
      <p:sp>
        <p:nvSpPr>
          <p:cNvPr id="3" name="Content Placeholder 2"/>
          <p:cNvSpPr>
            <a:spLocks noGrp="1"/>
          </p:cNvSpPr>
          <p:nvPr>
            <p:ph idx="1"/>
          </p:nvPr>
        </p:nvSpPr>
        <p:spPr>
          <a:xfrm>
            <a:off x="6172200" y="781049"/>
            <a:ext cx="8610600" cy="634804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1066800" y="1943100"/>
            <a:ext cx="4686201" cy="5185997"/>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Footer Placeholder 5"/>
          <p:cNvSpPr>
            <a:spLocks noGrp="1"/>
          </p:cNvSpPr>
          <p:nvPr>
            <p:ph type="ftr" sz="quarter" idx="11"/>
          </p:nvPr>
        </p:nvSpPr>
        <p:spPr/>
        <p:txBody>
          <a:bodyPr/>
          <a:lstStyle/>
          <a:p>
            <a:r>
              <a:rPr lang="en-US" dirty="0" smtClean="0"/>
              <a:t>Post Legislative </a:t>
            </a:r>
            <a:r>
              <a:rPr lang="en-US" dirty="0" smtClean="0"/>
              <a:t>Update </a:t>
            </a:r>
            <a:r>
              <a:rPr lang="en-US" dirty="0" smtClean="0"/>
              <a:t>following the 87th Irregular Session – </a:t>
            </a:r>
            <a:r>
              <a:rPr lang="en-US" dirty="0" smtClean="0"/>
              <a:t>June 23, 2021</a:t>
            </a:r>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6400" y="7502071"/>
            <a:ext cx="8570912"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676400" y="647700"/>
            <a:ext cx="8570912" cy="66643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676400" y="8086951"/>
            <a:ext cx="8570912"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dirty="0" smtClean="0"/>
              <a:t>Post Legislative </a:t>
            </a:r>
            <a:r>
              <a:rPr lang="en-US" dirty="0" smtClean="0"/>
              <a:t>Update </a:t>
            </a:r>
            <a:r>
              <a:rPr lang="en-US" dirty="0" smtClean="0"/>
              <a:t>following the 87th Irregular Session – </a:t>
            </a:r>
            <a:r>
              <a:rPr lang="en-US" dirty="0" smtClean="0"/>
              <a:t>June 23, 2021</a:t>
            </a:r>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43429" y="1028700"/>
            <a:ext cx="153924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957943" y="2476500"/>
            <a:ext cx="153924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15240000" y="97155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pic>
        <p:nvPicPr>
          <p:cNvPr id="7" name="Picture 4"/>
          <p:cNvPicPr>
            <a:picLocks noChangeAspect="1"/>
          </p:cNvPicPr>
          <p:nvPr userDrawn="1"/>
        </p:nvPicPr>
        <p:blipFill>
          <a:blip r:embed="rId11"/>
          <a:srcRect t="5299" r="30002" b="5299"/>
          <a:stretch>
            <a:fillRect/>
          </a:stretch>
        </p:blipFill>
        <p:spPr>
          <a:xfrm>
            <a:off x="14249400" y="4457700"/>
            <a:ext cx="5559448" cy="4733704"/>
          </a:xfrm>
          <a:prstGeom prst="rect">
            <a:avLst/>
          </a:prstGeom>
        </p:spPr>
      </p:pic>
      <p:pic>
        <p:nvPicPr>
          <p:cNvPr id="8" name="Picture 5"/>
          <p:cNvPicPr>
            <a:picLocks noChangeAspect="1"/>
          </p:cNvPicPr>
          <p:nvPr userDrawn="1"/>
        </p:nvPicPr>
        <p:blipFill>
          <a:blip r:embed="rId12"/>
          <a:srcRect b="91216"/>
          <a:stretch>
            <a:fillRect/>
          </a:stretch>
        </p:blipFill>
        <p:spPr>
          <a:xfrm>
            <a:off x="0" y="9792210"/>
            <a:ext cx="18288000" cy="636025"/>
          </a:xfrm>
          <a:prstGeom prst="rect">
            <a:avLst/>
          </a:prstGeom>
        </p:spPr>
      </p:pic>
      <p:pic>
        <p:nvPicPr>
          <p:cNvPr id="9" name="Picture 6"/>
          <p:cNvPicPr>
            <a:picLocks noChangeAspect="1"/>
          </p:cNvPicPr>
          <p:nvPr userDrawn="1"/>
        </p:nvPicPr>
        <p:blipFill>
          <a:blip r:embed="rId13"/>
          <a:srcRect/>
          <a:stretch>
            <a:fillRect/>
          </a:stretch>
        </p:blipFill>
        <p:spPr>
          <a:xfrm>
            <a:off x="13905789" y="9004385"/>
            <a:ext cx="3914470" cy="1105838"/>
          </a:xfrm>
          <a:prstGeom prst="rect">
            <a:avLst/>
          </a:prstGeom>
        </p:spPr>
      </p:pic>
      <p:sp>
        <p:nvSpPr>
          <p:cNvPr id="5" name="Footer Placeholder 4"/>
          <p:cNvSpPr>
            <a:spLocks noGrp="1"/>
          </p:cNvSpPr>
          <p:nvPr>
            <p:ph type="ftr" sz="quarter" idx="3"/>
          </p:nvPr>
        </p:nvSpPr>
        <p:spPr>
          <a:xfrm>
            <a:off x="7197824" y="9943816"/>
            <a:ext cx="6781800" cy="332811"/>
          </a:xfrm>
          <a:prstGeom prst="rect">
            <a:avLst/>
          </a:prstGeom>
        </p:spPr>
        <p:txBody>
          <a:bodyPr vert="horz" lIns="91440" tIns="45720" rIns="91440" bIns="45720" rtlCol="0" anchor="ctr"/>
          <a:lstStyle>
            <a:lvl1pPr algn="ctr">
              <a:defRPr sz="1600" i="1">
                <a:solidFill>
                  <a:schemeClr val="bg1"/>
                </a:solidFill>
              </a:defRPr>
            </a:lvl1pPr>
          </a:lstStyle>
          <a:p>
            <a:r>
              <a:rPr lang="en-US" dirty="0" smtClean="0"/>
              <a:t>Post Legislative Update following the 87</a:t>
            </a:r>
            <a:r>
              <a:rPr lang="en-US" baseline="30000" dirty="0" smtClean="0"/>
              <a:t>th</a:t>
            </a:r>
            <a:r>
              <a:rPr lang="en-US" dirty="0" smtClean="0"/>
              <a:t> Irregular Session – June 23, 2021</a:t>
            </a:r>
            <a:endParaRPr lang="en-US" dirty="0"/>
          </a:p>
        </p:txBody>
      </p:sp>
      <p:sp>
        <p:nvSpPr>
          <p:cNvPr id="10" name="Slide Number Placeholder 5"/>
          <p:cNvSpPr txBox="1">
            <a:spLocks/>
          </p:cNvSpPr>
          <p:nvPr userDrawn="1"/>
        </p:nvSpPr>
        <p:spPr>
          <a:xfrm>
            <a:off x="685800" y="9855656"/>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solidFill>
                  <a:schemeClr val="bg1"/>
                </a:solidFill>
              </a:rPr>
              <a:pPr/>
              <a:t>‹#›</a:t>
            </a:fld>
            <a:endParaRPr lang="en-US"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iming>
    <p:tnLst>
      <p:par>
        <p:cTn id="1" dur="indefinite" restart="never" nodeType="tmRoot"/>
      </p:par>
    </p:tnLst>
  </p:timing>
  <p:hf sldNum="0" hdr="0" dt="0"/>
  <p:txStyles>
    <p:titleStyle>
      <a:lvl1pPr algn="l" defTabSz="914400" rtl="0" eaLnBrk="1" latinLnBrk="0" hangingPunct="1">
        <a:spcBef>
          <a:spcPct val="0"/>
        </a:spcBef>
        <a:buNone/>
        <a:defRPr sz="5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40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Ø"/>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4.jpeg"/><Relationship Id="rId7" Type="http://schemas.openxmlformats.org/officeDocument/2006/relationships/image" Target="../media/image16.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5.jpeg"/><Relationship Id="rId4" Type="http://schemas.openxmlformats.org/officeDocument/2006/relationships/image" Target="../media/image2.png"/><Relationship Id="rId9"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Footer Placeholder 3"/>
          <p:cNvSpPr>
            <a:spLocks noGrp="1"/>
          </p:cNvSpPr>
          <p:nvPr>
            <p:ph type="ftr" sz="quarter" idx="11"/>
          </p:nvPr>
        </p:nvSpPr>
        <p:spPr/>
        <p:txBody>
          <a:bodyPr/>
          <a:lstStyle/>
          <a:p>
            <a:r>
              <a:rPr lang="en-US" dirty="0" smtClean="0"/>
              <a:t>Post Legislative </a:t>
            </a:r>
            <a:r>
              <a:rPr lang="en-US" dirty="0" smtClean="0"/>
              <a:t>Update </a:t>
            </a:r>
            <a:r>
              <a:rPr lang="en-US" dirty="0" smtClean="0"/>
              <a:t>following the 87</a:t>
            </a:r>
            <a:r>
              <a:rPr lang="en-US" baseline="30000" dirty="0" smtClean="0"/>
              <a:t>th</a:t>
            </a:r>
            <a:r>
              <a:rPr lang="en-US" dirty="0" smtClean="0"/>
              <a:t> Irregular Session – </a:t>
            </a:r>
            <a:r>
              <a:rPr lang="en-US" dirty="0" smtClean="0"/>
              <a:t>June 23, 2021</a:t>
            </a:r>
            <a:endParaRPr lang="en-US" dirty="0"/>
          </a:p>
        </p:txBody>
      </p:sp>
      <p:pic>
        <p:nvPicPr>
          <p:cNvPr id="3" name="Picture 2"/>
          <p:cNvPicPr>
            <a:picLocks noChangeAspect="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22885330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SB 1 - Honoring the Commitment of HB 3</a:t>
            </a:r>
            <a:endParaRPr lang="en-US" dirty="0"/>
          </a:p>
        </p:txBody>
      </p:sp>
      <p:sp>
        <p:nvSpPr>
          <p:cNvPr id="3" name="Content Placeholder 2"/>
          <p:cNvSpPr>
            <a:spLocks noGrp="1"/>
          </p:cNvSpPr>
          <p:nvPr>
            <p:ph idx="1"/>
          </p:nvPr>
        </p:nvSpPr>
        <p:spPr/>
        <p:txBody>
          <a:bodyPr/>
          <a:lstStyle/>
          <a:p>
            <a:r>
              <a:rPr lang="en-US" dirty="0" smtClean="0"/>
              <a:t>Funds Enrollment growth</a:t>
            </a:r>
          </a:p>
          <a:p>
            <a:r>
              <a:rPr lang="en-US" dirty="0" smtClean="0"/>
              <a:t>Basic Allotment remains $6,160</a:t>
            </a:r>
          </a:p>
          <a:p>
            <a:r>
              <a:rPr lang="en-US" dirty="0" smtClean="0"/>
              <a:t>Golden Penny yield remains $98.56; copper penny yield stays at $49.28</a:t>
            </a:r>
          </a:p>
          <a:p>
            <a:r>
              <a:rPr lang="en-US" dirty="0" smtClean="0"/>
              <a:t>NIFA funding reduced by $60 million ($30 million per year)</a:t>
            </a:r>
          </a:p>
          <a:p>
            <a:r>
              <a:rPr lang="en-US" dirty="0" smtClean="0"/>
              <a:t>New supplemental services accounts to be managed by parents of special education students adds $60 million ($30 million per year)</a:t>
            </a:r>
          </a:p>
          <a:p>
            <a:endParaRPr lang="en-US" dirty="0" smtClean="0"/>
          </a:p>
          <a:p>
            <a:endParaRPr lang="en-US" dirty="0"/>
          </a:p>
        </p:txBody>
      </p:sp>
      <p:sp>
        <p:nvSpPr>
          <p:cNvPr id="4" name="Footer Placeholder 3"/>
          <p:cNvSpPr>
            <a:spLocks noGrp="1"/>
          </p:cNvSpPr>
          <p:nvPr>
            <p:ph type="ftr" sz="quarter" idx="11"/>
          </p:nvPr>
        </p:nvSpPr>
        <p:spPr/>
        <p:txBody>
          <a:bodyPr/>
          <a:lstStyle/>
          <a:p>
            <a:r>
              <a:rPr lang="en-US" dirty="0" smtClean="0"/>
              <a:t>Post Legislative </a:t>
            </a:r>
            <a:r>
              <a:rPr lang="en-US" dirty="0" smtClean="0"/>
              <a:t>Update </a:t>
            </a:r>
            <a:r>
              <a:rPr lang="en-US" dirty="0" smtClean="0"/>
              <a:t>following the 87</a:t>
            </a:r>
            <a:r>
              <a:rPr lang="en-US" baseline="30000" dirty="0" smtClean="0"/>
              <a:t>th</a:t>
            </a:r>
            <a:r>
              <a:rPr lang="en-US" dirty="0" smtClean="0"/>
              <a:t> Irregular Session – </a:t>
            </a:r>
            <a:r>
              <a:rPr lang="en-US" dirty="0" smtClean="0"/>
              <a:t>June 23, 2021</a:t>
            </a:r>
            <a:endParaRPr lang="en-US" dirty="0"/>
          </a:p>
        </p:txBody>
      </p:sp>
    </p:spTree>
    <p:extLst>
      <p:ext uri="{BB962C8B-B14F-4D97-AF65-F5344CB8AC3E}">
        <p14:creationId xmlns:p14="http://schemas.microsoft.com/office/powerpoint/2010/main" val="34464655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54929-837C-4B7C-AB42-C5C7A74A9B5E}"/>
              </a:ext>
            </a:extLst>
          </p:cNvPr>
          <p:cNvSpPr>
            <a:spLocks noGrp="1"/>
          </p:cNvSpPr>
          <p:nvPr>
            <p:ph type="title"/>
          </p:nvPr>
        </p:nvSpPr>
        <p:spPr>
          <a:xfrm>
            <a:off x="1346200" y="952500"/>
            <a:ext cx="15392400" cy="1143000"/>
          </a:xfrm>
        </p:spPr>
        <p:txBody>
          <a:bodyPr/>
          <a:lstStyle/>
          <a:p>
            <a:r>
              <a:rPr lang="en-US" dirty="0" smtClean="0"/>
              <a:t>HB 1525 Contingency Rider</a:t>
            </a:r>
            <a:endParaRPr lang="en-US" dirty="0"/>
          </a:p>
        </p:txBody>
      </p:sp>
      <p:sp>
        <p:nvSpPr>
          <p:cNvPr id="3" name="Content Placeholder 2">
            <a:extLst>
              <a:ext uri="{FF2B5EF4-FFF2-40B4-BE49-F238E27FC236}">
                <a16:creationId xmlns:a16="http://schemas.microsoft.com/office/drawing/2014/main" id="{6DEF1DDA-89D9-44EA-A2AC-FADC6A96EB5A}"/>
              </a:ext>
            </a:extLst>
          </p:cNvPr>
          <p:cNvSpPr>
            <a:spLocks noGrp="1"/>
          </p:cNvSpPr>
          <p:nvPr>
            <p:ph idx="1"/>
          </p:nvPr>
        </p:nvSpPr>
        <p:spPr>
          <a:xfrm>
            <a:off x="1346200" y="2476500"/>
            <a:ext cx="14586857" cy="4525963"/>
          </a:xfrm>
        </p:spPr>
        <p:txBody>
          <a:bodyPr>
            <a:normAutofit/>
          </a:bodyPr>
          <a:lstStyle/>
          <a:p>
            <a:r>
              <a:rPr lang="en-US" dirty="0"/>
              <a:t>Includes increases as well as reductions in </a:t>
            </a:r>
            <a:r>
              <a:rPr lang="en-US" dirty="0" smtClean="0"/>
              <a:t>GR (in a manner that reduces locally controlled dollars and redistributes them through grants with greater state control) </a:t>
            </a:r>
            <a:endParaRPr lang="en-US" dirty="0"/>
          </a:p>
          <a:p>
            <a:r>
              <a:rPr lang="en-US" dirty="0"/>
              <a:t>Spends commissioner </a:t>
            </a:r>
            <a:r>
              <a:rPr lang="en-US" dirty="0" smtClean="0"/>
              <a:t>reserve/state set-aside </a:t>
            </a:r>
            <a:r>
              <a:rPr lang="en-US" dirty="0"/>
              <a:t>portion of ESSER</a:t>
            </a:r>
          </a:p>
          <a:p>
            <a:r>
              <a:rPr lang="en-US" dirty="0"/>
              <a:t>Includes an IMA </a:t>
            </a:r>
            <a:r>
              <a:rPr lang="en-US" dirty="0" smtClean="0"/>
              <a:t>reduction</a:t>
            </a:r>
            <a:endParaRPr lang="en-US" dirty="0"/>
          </a:p>
        </p:txBody>
      </p:sp>
      <p:sp>
        <p:nvSpPr>
          <p:cNvPr id="6" name="Slide Number Placeholder 5">
            <a:extLst>
              <a:ext uri="{FF2B5EF4-FFF2-40B4-BE49-F238E27FC236}">
                <a16:creationId xmlns:a16="http://schemas.microsoft.com/office/drawing/2014/main" id="{2493F38A-898B-4661-A2A7-665DC2527D02}"/>
              </a:ext>
            </a:extLst>
          </p:cNvPr>
          <p:cNvSpPr>
            <a:spLocks noGrp="1"/>
          </p:cNvSpPr>
          <p:nvPr>
            <p:ph type="sldNum" sz="quarter" idx="12"/>
          </p:nvPr>
        </p:nvSpPr>
        <p:spPr/>
        <p:txBody>
          <a:bodyPr/>
          <a:lstStyle/>
          <a:p>
            <a:fld id="{83AD5058-CDAF-4189-8437-BD52B82C84EF}" type="slidenum">
              <a:rPr lang="en-US" smtClean="0"/>
              <a:t>11</a:t>
            </a:fld>
            <a:endParaRPr lang="en-US" dirty="0"/>
          </a:p>
        </p:txBody>
      </p:sp>
      <p:sp>
        <p:nvSpPr>
          <p:cNvPr id="5" name="Footer Placeholder 3"/>
          <p:cNvSpPr>
            <a:spLocks noGrp="1"/>
          </p:cNvSpPr>
          <p:nvPr>
            <p:ph type="ftr" sz="quarter" idx="11"/>
          </p:nvPr>
        </p:nvSpPr>
        <p:spPr>
          <a:xfrm>
            <a:off x="7197824" y="9943816"/>
            <a:ext cx="6781800" cy="332811"/>
          </a:xfrm>
        </p:spPr>
        <p:txBody>
          <a:bodyPr/>
          <a:lstStyle/>
          <a:p>
            <a:r>
              <a:rPr lang="en-US" dirty="0" smtClean="0"/>
              <a:t>Post Legislative </a:t>
            </a:r>
            <a:r>
              <a:rPr lang="en-US" dirty="0" smtClean="0"/>
              <a:t>Update </a:t>
            </a:r>
            <a:r>
              <a:rPr lang="en-US" dirty="0" smtClean="0"/>
              <a:t>following the 87</a:t>
            </a:r>
            <a:r>
              <a:rPr lang="en-US" baseline="30000" dirty="0" smtClean="0"/>
              <a:t>th</a:t>
            </a:r>
            <a:r>
              <a:rPr lang="en-US" dirty="0" smtClean="0"/>
              <a:t> Irregular Session – </a:t>
            </a:r>
            <a:r>
              <a:rPr lang="en-US" dirty="0" smtClean="0"/>
              <a:t>June 23, 2021</a:t>
            </a:r>
            <a:endParaRPr lang="en-US" dirty="0"/>
          </a:p>
        </p:txBody>
      </p:sp>
      <p:graphicFrame>
        <p:nvGraphicFramePr>
          <p:cNvPr id="7" name="Table 7">
            <a:extLst>
              <a:ext uri="{FF2B5EF4-FFF2-40B4-BE49-F238E27FC236}">
                <a16:creationId xmlns:a16="http://schemas.microsoft.com/office/drawing/2014/main" id="{88B13CB8-2ACA-43B3-848B-DBABCD2CB496}"/>
              </a:ext>
            </a:extLst>
          </p:cNvPr>
          <p:cNvGraphicFramePr>
            <a:graphicFrameLocks/>
          </p:cNvGraphicFramePr>
          <p:nvPr>
            <p:extLst>
              <p:ext uri="{D42A27DB-BD31-4B8C-83A1-F6EECF244321}">
                <p14:modId xmlns:p14="http://schemas.microsoft.com/office/powerpoint/2010/main" val="131393047"/>
              </p:ext>
            </p:extLst>
          </p:nvPr>
        </p:nvGraphicFramePr>
        <p:xfrm>
          <a:off x="1752600" y="5973763"/>
          <a:ext cx="12754342" cy="2057400"/>
        </p:xfrm>
        <a:graphic>
          <a:graphicData uri="http://schemas.openxmlformats.org/drawingml/2006/table">
            <a:tbl>
              <a:tblPr bandRow="1">
                <a:tableStyleId>{073A0DAA-6AF3-43AB-8588-CEC1D06C72B9}</a:tableStyleId>
              </a:tblPr>
              <a:tblGrid>
                <a:gridCol w="6825029">
                  <a:extLst>
                    <a:ext uri="{9D8B030D-6E8A-4147-A177-3AD203B41FA5}">
                      <a16:colId xmlns:a16="http://schemas.microsoft.com/office/drawing/2014/main" val="2760988678"/>
                    </a:ext>
                  </a:extLst>
                </a:gridCol>
                <a:gridCol w="5929313">
                  <a:extLst>
                    <a:ext uri="{9D8B030D-6E8A-4147-A177-3AD203B41FA5}">
                      <a16:colId xmlns:a16="http://schemas.microsoft.com/office/drawing/2014/main" val="340742197"/>
                    </a:ext>
                  </a:extLst>
                </a:gridCol>
              </a:tblGrid>
              <a:tr h="685800">
                <a:tc>
                  <a:txBody>
                    <a:bodyPr/>
                    <a:lstStyle/>
                    <a:p>
                      <a:r>
                        <a:rPr lang="en-US" sz="3600" dirty="0"/>
                        <a:t>Initial Appropriation</a:t>
                      </a:r>
                    </a:p>
                  </a:txBody>
                  <a:tcPr marL="137160" marR="137160" marT="68580" marB="68580"/>
                </a:tc>
                <a:tc>
                  <a:txBody>
                    <a:bodyPr/>
                    <a:lstStyle/>
                    <a:p>
                      <a:pPr algn="r" fontAlgn="b"/>
                      <a:r>
                        <a:rPr lang="en-US" sz="3600" u="none" strike="noStrike" dirty="0">
                          <a:effectLst/>
                        </a:rPr>
                        <a:t>$1,045,438,721</a:t>
                      </a:r>
                      <a:endParaRPr lang="en-US" sz="3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07973001"/>
                  </a:ext>
                </a:extLst>
              </a:tr>
              <a:tr h="685800">
                <a:tc>
                  <a:txBody>
                    <a:bodyPr/>
                    <a:lstStyle/>
                    <a:p>
                      <a:r>
                        <a:rPr lang="en-US" sz="3600" dirty="0"/>
                        <a:t>Contingency Rider Reduction</a:t>
                      </a:r>
                    </a:p>
                  </a:txBody>
                  <a:tcPr marL="137160" marR="137160" marT="68580" marB="68580"/>
                </a:tc>
                <a:tc>
                  <a:txBody>
                    <a:bodyPr/>
                    <a:lstStyle/>
                    <a:p>
                      <a:pPr algn="r" fontAlgn="b"/>
                      <a:r>
                        <a:rPr lang="en-US" sz="3600" u="sng" strike="noStrike" dirty="0">
                          <a:effectLst/>
                        </a:rPr>
                        <a:t>-  $620,680,931</a:t>
                      </a:r>
                      <a:endParaRPr lang="en-US" sz="3600" b="0" i="0" u="sng"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73537419"/>
                  </a:ext>
                </a:extLst>
              </a:tr>
              <a:tr h="685800">
                <a:tc>
                  <a:txBody>
                    <a:bodyPr/>
                    <a:lstStyle/>
                    <a:p>
                      <a:r>
                        <a:rPr lang="en-US" sz="3600" dirty="0"/>
                        <a:t>Remaining</a:t>
                      </a:r>
                    </a:p>
                  </a:txBody>
                  <a:tcPr marL="137160" marR="137160" marT="68580" marB="68580"/>
                </a:tc>
                <a:tc>
                  <a:txBody>
                    <a:bodyPr/>
                    <a:lstStyle/>
                    <a:p>
                      <a:pPr algn="r" fontAlgn="b"/>
                      <a:r>
                        <a:rPr lang="en-US" sz="3600" u="none" strike="noStrike" dirty="0">
                          <a:effectLst/>
                        </a:rPr>
                        <a:t>=  $424,757,790</a:t>
                      </a:r>
                      <a:endParaRPr lang="en-US" sz="3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83429660"/>
                  </a:ext>
                </a:extLst>
              </a:tr>
            </a:tbl>
          </a:graphicData>
        </a:graphic>
      </p:graphicFrame>
      <p:sp>
        <p:nvSpPr>
          <p:cNvPr id="8" name="TextBox 7">
            <a:extLst>
              <a:ext uri="{FF2B5EF4-FFF2-40B4-BE49-F238E27FC236}">
                <a16:creationId xmlns:a16="http://schemas.microsoft.com/office/drawing/2014/main" id="{A3E2605A-C3D7-4A5F-99C7-CCB8F1780D67}"/>
              </a:ext>
            </a:extLst>
          </p:cNvPr>
          <p:cNvSpPr txBox="1"/>
          <p:nvPr/>
        </p:nvSpPr>
        <p:spPr>
          <a:xfrm>
            <a:off x="1752600" y="8222618"/>
            <a:ext cx="12039600" cy="1384995"/>
          </a:xfrm>
          <a:prstGeom prst="rect">
            <a:avLst/>
          </a:prstGeom>
          <a:noFill/>
        </p:spPr>
        <p:txBody>
          <a:bodyPr wrap="square" rtlCol="0">
            <a:spAutoFit/>
          </a:bodyPr>
          <a:lstStyle/>
          <a:p>
            <a:r>
              <a:rPr lang="en-US" sz="2800" i="1" dirty="0"/>
              <a:t>This leaves roughly 40% of the amount originally appropriated.  Adoptions this biennium include pre-k, PE, and health.  However, hoped for funding for technology and other purchases may not materialize</a:t>
            </a:r>
          </a:p>
        </p:txBody>
      </p:sp>
    </p:spTree>
    <p:extLst>
      <p:ext uri="{BB962C8B-B14F-4D97-AF65-F5344CB8AC3E}">
        <p14:creationId xmlns:p14="http://schemas.microsoft.com/office/powerpoint/2010/main" val="32884754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7000"/>
          </a:blip>
          <a:srcRect t="4638" b="3469"/>
          <a:stretch>
            <a:fillRect/>
          </a:stretch>
        </p:blipFill>
        <p:spPr>
          <a:xfrm>
            <a:off x="0" y="91440"/>
            <a:ext cx="18288000" cy="9284958"/>
          </a:xfrm>
          <a:prstGeom prst="rect">
            <a:avLst/>
          </a:prstGeom>
        </p:spPr>
      </p:pic>
      <p:pic>
        <p:nvPicPr>
          <p:cNvPr id="3" name="Picture 3"/>
          <p:cNvPicPr>
            <a:picLocks noChangeAspect="1"/>
          </p:cNvPicPr>
          <p:nvPr/>
        </p:nvPicPr>
        <p:blipFill>
          <a:blip r:embed="rId4"/>
          <a:srcRect b="91216"/>
          <a:stretch>
            <a:fillRect/>
          </a:stretch>
        </p:blipFill>
        <p:spPr>
          <a:xfrm>
            <a:off x="0" y="9376398"/>
            <a:ext cx="18288000" cy="1070846"/>
          </a:xfrm>
          <a:prstGeom prst="rect">
            <a:avLst/>
          </a:prstGeom>
        </p:spPr>
      </p:pic>
      <p:pic>
        <p:nvPicPr>
          <p:cNvPr id="4" name="Picture 4"/>
          <p:cNvPicPr>
            <a:picLocks noChangeAspect="1"/>
          </p:cNvPicPr>
          <p:nvPr/>
        </p:nvPicPr>
        <p:blipFill>
          <a:blip r:embed="rId5">
            <a:alphaModFix amt="86000"/>
          </a:blip>
          <a:srcRect t="5299" r="30002" b="5299"/>
          <a:stretch>
            <a:fillRect/>
          </a:stretch>
        </p:blipFill>
        <p:spPr>
          <a:xfrm>
            <a:off x="13905789" y="3687609"/>
            <a:ext cx="6221910" cy="5297771"/>
          </a:xfrm>
          <a:prstGeom prst="rect">
            <a:avLst/>
          </a:prstGeom>
        </p:spPr>
      </p:pic>
      <p:pic>
        <p:nvPicPr>
          <p:cNvPr id="5" name="Picture 5"/>
          <p:cNvPicPr>
            <a:picLocks noChangeAspect="1"/>
          </p:cNvPicPr>
          <p:nvPr/>
        </p:nvPicPr>
        <p:blipFill>
          <a:blip r:embed="rId6"/>
          <a:srcRect/>
          <a:stretch>
            <a:fillRect/>
          </a:stretch>
        </p:blipFill>
        <p:spPr>
          <a:xfrm>
            <a:off x="13905789" y="8705381"/>
            <a:ext cx="3914470" cy="1105838"/>
          </a:xfrm>
          <a:prstGeom prst="rect">
            <a:avLst/>
          </a:prstGeom>
        </p:spPr>
      </p:pic>
      <p:grpSp>
        <p:nvGrpSpPr>
          <p:cNvPr id="6" name="Group 6"/>
          <p:cNvGrpSpPr/>
          <p:nvPr/>
        </p:nvGrpSpPr>
        <p:grpSpPr>
          <a:xfrm>
            <a:off x="1028701" y="753334"/>
            <a:ext cx="9486900" cy="1971115"/>
            <a:chOff x="0" y="0"/>
            <a:chExt cx="3378029" cy="666772"/>
          </a:xfrm>
        </p:grpSpPr>
        <p:sp>
          <p:nvSpPr>
            <p:cNvPr id="7" name="Freeform 7"/>
            <p:cNvSpPr/>
            <p:nvPr/>
          </p:nvSpPr>
          <p:spPr>
            <a:xfrm>
              <a:off x="0" y="0"/>
              <a:ext cx="3378029" cy="666772"/>
            </a:xfrm>
            <a:custGeom>
              <a:avLst/>
              <a:gdLst/>
              <a:ahLst/>
              <a:cxnLst/>
              <a:rect l="l" t="t" r="r" b="b"/>
              <a:pathLst>
                <a:path w="3378029" h="666772">
                  <a:moveTo>
                    <a:pt x="0" y="0"/>
                  </a:moveTo>
                  <a:lnTo>
                    <a:pt x="3378029" y="0"/>
                  </a:lnTo>
                  <a:lnTo>
                    <a:pt x="3378029" y="666772"/>
                  </a:lnTo>
                  <a:lnTo>
                    <a:pt x="0" y="666772"/>
                  </a:lnTo>
                  <a:close/>
                </a:path>
              </a:pathLst>
            </a:custGeom>
            <a:solidFill>
              <a:srgbClr val="FFFFFF">
                <a:alpha val="52941"/>
              </a:srgbClr>
            </a:solidFill>
          </p:spPr>
        </p:sp>
      </p:grpSp>
      <p:sp>
        <p:nvSpPr>
          <p:cNvPr id="8" name="TextBox 8"/>
          <p:cNvSpPr txBox="1"/>
          <p:nvPr/>
        </p:nvSpPr>
        <p:spPr>
          <a:xfrm>
            <a:off x="4572000" y="9596344"/>
            <a:ext cx="15063091" cy="372600"/>
          </a:xfrm>
          <a:prstGeom prst="rect">
            <a:avLst/>
          </a:prstGeom>
        </p:spPr>
        <p:txBody>
          <a:bodyPr lIns="0" tIns="0" rIns="0" bIns="0" rtlCol="0" anchor="t">
            <a:spAutoFit/>
          </a:bodyPr>
          <a:lstStyle/>
          <a:p>
            <a:pPr>
              <a:lnSpc>
                <a:spcPts val="2912"/>
              </a:lnSpc>
            </a:pPr>
            <a:r>
              <a:rPr lang="en-US" sz="2080" dirty="0">
                <a:solidFill>
                  <a:srgbClr val="FFFFFF"/>
                </a:solidFill>
                <a:latin typeface="Helveticish"/>
              </a:rPr>
              <a:t>Post-Legislative </a:t>
            </a:r>
            <a:r>
              <a:rPr lang="en-US" sz="2080" dirty="0" smtClean="0">
                <a:solidFill>
                  <a:srgbClr val="FFFFFF"/>
                </a:solidFill>
                <a:latin typeface="Helveticish"/>
              </a:rPr>
              <a:t>Update </a:t>
            </a:r>
            <a:r>
              <a:rPr lang="en-US" sz="2080" dirty="0">
                <a:solidFill>
                  <a:srgbClr val="FFFFFF"/>
                </a:solidFill>
                <a:latin typeface="Helveticish"/>
              </a:rPr>
              <a:t>following the 87th Irregular Session- </a:t>
            </a:r>
            <a:r>
              <a:rPr lang="en-US" sz="2080" dirty="0" smtClean="0">
                <a:solidFill>
                  <a:srgbClr val="FFFFFF"/>
                </a:solidFill>
                <a:latin typeface="Helveticish"/>
              </a:rPr>
              <a:t>June 23, 2021</a:t>
            </a:r>
            <a:endParaRPr lang="en-US" sz="2080" dirty="0">
              <a:solidFill>
                <a:srgbClr val="FFFFFF"/>
              </a:solidFill>
              <a:latin typeface="Helveticish"/>
            </a:endParaRPr>
          </a:p>
        </p:txBody>
      </p:sp>
      <p:sp>
        <p:nvSpPr>
          <p:cNvPr id="9" name="TextBox 9"/>
          <p:cNvSpPr txBox="1"/>
          <p:nvPr/>
        </p:nvSpPr>
        <p:spPr>
          <a:xfrm>
            <a:off x="228600" y="903973"/>
            <a:ext cx="10134600" cy="1679947"/>
          </a:xfrm>
          <a:prstGeom prst="rect">
            <a:avLst/>
          </a:prstGeom>
        </p:spPr>
        <p:txBody>
          <a:bodyPr wrap="square" lIns="0" tIns="0" rIns="0" bIns="0" rtlCol="0" anchor="t">
            <a:spAutoFit/>
          </a:bodyPr>
          <a:lstStyle/>
          <a:p>
            <a:pPr algn="r">
              <a:lnSpc>
                <a:spcPts val="13082"/>
              </a:lnSpc>
            </a:pPr>
            <a:r>
              <a:rPr lang="en-US" sz="11500" b="1" dirty="0">
                <a:solidFill>
                  <a:srgbClr val="000000"/>
                </a:solidFill>
              </a:rPr>
              <a:t>School Finance  </a:t>
            </a:r>
          </a:p>
        </p:txBody>
      </p:sp>
      <p:grpSp>
        <p:nvGrpSpPr>
          <p:cNvPr id="10" name="Group 10"/>
          <p:cNvGrpSpPr/>
          <p:nvPr/>
        </p:nvGrpSpPr>
        <p:grpSpPr>
          <a:xfrm>
            <a:off x="1028701" y="3115467"/>
            <a:ext cx="7353301" cy="1951833"/>
            <a:chOff x="0" y="0"/>
            <a:chExt cx="4121912" cy="890139"/>
          </a:xfrm>
        </p:grpSpPr>
        <p:sp>
          <p:nvSpPr>
            <p:cNvPr id="11" name="Freeform 11"/>
            <p:cNvSpPr/>
            <p:nvPr/>
          </p:nvSpPr>
          <p:spPr>
            <a:xfrm>
              <a:off x="0" y="0"/>
              <a:ext cx="4121912" cy="890139"/>
            </a:xfrm>
            <a:custGeom>
              <a:avLst/>
              <a:gdLst/>
              <a:ahLst/>
              <a:cxnLst/>
              <a:rect l="l" t="t" r="r" b="b"/>
              <a:pathLst>
                <a:path w="4121912" h="890139">
                  <a:moveTo>
                    <a:pt x="0" y="0"/>
                  </a:moveTo>
                  <a:lnTo>
                    <a:pt x="4121912" y="0"/>
                  </a:lnTo>
                  <a:lnTo>
                    <a:pt x="4121912" y="890139"/>
                  </a:lnTo>
                  <a:lnTo>
                    <a:pt x="0" y="890139"/>
                  </a:lnTo>
                  <a:close/>
                </a:path>
              </a:pathLst>
            </a:custGeom>
            <a:solidFill>
              <a:srgbClr val="FFFFFF">
                <a:alpha val="62745"/>
              </a:srgbClr>
            </a:solidFill>
          </p:spPr>
        </p:sp>
      </p:grpSp>
      <p:sp>
        <p:nvSpPr>
          <p:cNvPr id="12" name="TextBox 12"/>
          <p:cNvSpPr txBox="1"/>
          <p:nvPr/>
        </p:nvSpPr>
        <p:spPr>
          <a:xfrm>
            <a:off x="1028701" y="3335413"/>
            <a:ext cx="7353300" cy="2231380"/>
          </a:xfrm>
          <a:prstGeom prst="rect">
            <a:avLst/>
          </a:prstGeom>
        </p:spPr>
        <p:txBody>
          <a:bodyPr wrap="square" lIns="0" tIns="0" rIns="0" bIns="0" rtlCol="0" anchor="t">
            <a:spAutoFit/>
          </a:bodyPr>
          <a:lstStyle/>
          <a:p>
            <a:pPr algn="ctr">
              <a:lnSpc>
                <a:spcPts val="5809"/>
              </a:lnSpc>
            </a:pPr>
            <a:r>
              <a:rPr lang="en-US" sz="4800" b="1" dirty="0" smtClean="0">
                <a:solidFill>
                  <a:srgbClr val="000000"/>
                </a:solidFill>
              </a:rPr>
              <a:t>HB 1525 (Huberty/Taylor)</a:t>
            </a:r>
          </a:p>
          <a:p>
            <a:pPr algn="ctr">
              <a:lnSpc>
                <a:spcPts val="5809"/>
              </a:lnSpc>
            </a:pPr>
            <a:r>
              <a:rPr lang="en-US" sz="4800" b="1" dirty="0" smtClean="0">
                <a:solidFill>
                  <a:srgbClr val="000000"/>
                </a:solidFill>
              </a:rPr>
              <a:t>“HB 3 Clean-Up Bill”</a:t>
            </a:r>
            <a:endParaRPr lang="en-US" sz="4800" b="1" dirty="0">
              <a:solidFill>
                <a:srgbClr val="000000"/>
              </a:solidFill>
            </a:endParaRPr>
          </a:p>
          <a:p>
            <a:pPr algn="ctr">
              <a:lnSpc>
                <a:spcPts val="5810"/>
              </a:lnSpc>
            </a:pPr>
            <a:endParaRPr lang="en-US" sz="4149" dirty="0">
              <a:solidFill>
                <a:srgbClr val="000000"/>
              </a:solidFill>
              <a:latin typeface="Avenir Next LT Pro"/>
            </a:endParaRPr>
          </a:p>
        </p:txBody>
      </p:sp>
    </p:spTree>
    <p:extLst>
      <p:ext uri="{BB962C8B-B14F-4D97-AF65-F5344CB8AC3E}">
        <p14:creationId xmlns:p14="http://schemas.microsoft.com/office/powerpoint/2010/main" val="31870743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DC296E-B36D-4E03-8D77-93105683B1F0}"/>
              </a:ext>
            </a:extLst>
          </p:cNvPr>
          <p:cNvSpPr>
            <a:spLocks noGrp="1"/>
          </p:cNvSpPr>
          <p:nvPr>
            <p:ph type="title"/>
          </p:nvPr>
        </p:nvSpPr>
        <p:spPr>
          <a:xfrm>
            <a:off x="1231232" y="1028700"/>
            <a:ext cx="15392400" cy="1143000"/>
          </a:xfrm>
        </p:spPr>
        <p:txBody>
          <a:bodyPr>
            <a:normAutofit/>
          </a:bodyPr>
          <a:lstStyle/>
          <a:p>
            <a:r>
              <a:rPr lang="en-US" sz="6000" dirty="0"/>
              <a:t>Fast Growth Allotment</a:t>
            </a:r>
          </a:p>
        </p:txBody>
      </p:sp>
      <p:sp>
        <p:nvSpPr>
          <p:cNvPr id="8" name="Content Placeholder 7">
            <a:extLst>
              <a:ext uri="{FF2B5EF4-FFF2-40B4-BE49-F238E27FC236}">
                <a16:creationId xmlns:a16="http://schemas.microsoft.com/office/drawing/2014/main" id="{B0E83686-BBB4-43A8-8173-E4FEB196EFA6}"/>
              </a:ext>
            </a:extLst>
          </p:cNvPr>
          <p:cNvSpPr>
            <a:spLocks noGrp="1"/>
          </p:cNvSpPr>
          <p:nvPr>
            <p:ph idx="1"/>
          </p:nvPr>
        </p:nvSpPr>
        <p:spPr>
          <a:xfrm>
            <a:off x="1219200" y="2476500"/>
            <a:ext cx="13748657" cy="4525963"/>
          </a:xfrm>
        </p:spPr>
        <p:txBody>
          <a:bodyPr>
            <a:noAutofit/>
          </a:bodyPr>
          <a:lstStyle/>
          <a:p>
            <a:pPr marL="0" indent="0">
              <a:buNone/>
            </a:pPr>
            <a:r>
              <a:rPr lang="en-US" dirty="0"/>
              <a:t>Based on enrollment growth over a six-year time-frame, ending with the prior year.  </a:t>
            </a:r>
          </a:p>
          <a:p>
            <a:pPr marL="914400" lvl="1" indent="-457200"/>
            <a:r>
              <a:rPr lang="en-US" dirty="0"/>
              <a:t>For FY 22, 2016 enrollment is compared to 2021enrollment</a:t>
            </a:r>
          </a:p>
          <a:p>
            <a:pPr marL="914400" lvl="1" indent="-457200"/>
            <a:r>
              <a:rPr lang="en-US" dirty="0"/>
              <a:t>250 is subtracted from the difference</a:t>
            </a:r>
          </a:p>
          <a:p>
            <a:pPr marL="914400" lvl="1" indent="-457200"/>
            <a:r>
              <a:rPr lang="en-US" dirty="0"/>
              <a:t>Districts are sorted from most to least growth</a:t>
            </a:r>
          </a:p>
          <a:p>
            <a:pPr marL="914400" lvl="1" indent="-457200"/>
            <a:r>
              <a:rPr lang="en-US" dirty="0"/>
              <a:t>Variable weight based on size of enrollment growth relative to other districts in Texas</a:t>
            </a:r>
          </a:p>
          <a:p>
            <a:pPr marL="914400" lvl="1" indent="-457200"/>
            <a:r>
              <a:rPr lang="en-US" dirty="0"/>
              <a:t>Appropriations limit (starts at $270 million, increases to $320 million over time)</a:t>
            </a:r>
          </a:p>
          <a:p>
            <a:pPr marL="914400" lvl="1" indent="-457200"/>
            <a:r>
              <a:rPr lang="en-US" dirty="0"/>
              <a:t>Hold-harmless for 2021-22 for districts that earned the allotment in FY 2020, limited to $40 million statewide </a:t>
            </a:r>
          </a:p>
        </p:txBody>
      </p:sp>
      <p:sp>
        <p:nvSpPr>
          <p:cNvPr id="6" name="Slide Number Placeholder 5">
            <a:extLst>
              <a:ext uri="{FF2B5EF4-FFF2-40B4-BE49-F238E27FC236}">
                <a16:creationId xmlns:a16="http://schemas.microsoft.com/office/drawing/2014/main" id="{FCFBCB1D-10B7-4B05-8184-5E2145D330BF}"/>
              </a:ext>
            </a:extLst>
          </p:cNvPr>
          <p:cNvSpPr>
            <a:spLocks noGrp="1"/>
          </p:cNvSpPr>
          <p:nvPr>
            <p:ph type="sldNum" sz="quarter" idx="12"/>
          </p:nvPr>
        </p:nvSpPr>
        <p:spPr/>
        <p:txBody>
          <a:bodyPr/>
          <a:lstStyle/>
          <a:p>
            <a:fld id="{83AD5058-CDAF-4189-8437-BD52B82C84EF}" type="slidenum">
              <a:rPr lang="en-US" smtClean="0"/>
              <a:t>13</a:t>
            </a:fld>
            <a:endParaRPr lang="en-US" dirty="0"/>
          </a:p>
        </p:txBody>
      </p:sp>
      <p:sp>
        <p:nvSpPr>
          <p:cNvPr id="5" name="Footer Placeholder 3"/>
          <p:cNvSpPr>
            <a:spLocks noGrp="1"/>
          </p:cNvSpPr>
          <p:nvPr>
            <p:ph type="ftr" sz="quarter" idx="11"/>
          </p:nvPr>
        </p:nvSpPr>
        <p:spPr>
          <a:xfrm>
            <a:off x="7197824" y="9943816"/>
            <a:ext cx="6781800" cy="332811"/>
          </a:xfrm>
        </p:spPr>
        <p:txBody>
          <a:bodyPr/>
          <a:lstStyle/>
          <a:p>
            <a:r>
              <a:rPr lang="en-US" dirty="0" smtClean="0"/>
              <a:t>Post Legislative </a:t>
            </a:r>
            <a:r>
              <a:rPr lang="en-US" dirty="0" smtClean="0"/>
              <a:t>Update </a:t>
            </a:r>
            <a:r>
              <a:rPr lang="en-US" dirty="0" smtClean="0"/>
              <a:t>following the 87</a:t>
            </a:r>
            <a:r>
              <a:rPr lang="en-US" baseline="30000" dirty="0" smtClean="0"/>
              <a:t>th</a:t>
            </a:r>
            <a:r>
              <a:rPr lang="en-US" dirty="0" smtClean="0"/>
              <a:t> Irregular Session – </a:t>
            </a:r>
            <a:r>
              <a:rPr lang="en-US" dirty="0" smtClean="0"/>
              <a:t>June 23, 2021</a:t>
            </a:r>
            <a:endParaRPr lang="en-US" dirty="0"/>
          </a:p>
        </p:txBody>
      </p:sp>
    </p:spTree>
    <p:extLst>
      <p:ext uri="{BB962C8B-B14F-4D97-AF65-F5344CB8AC3E}">
        <p14:creationId xmlns:p14="http://schemas.microsoft.com/office/powerpoint/2010/main" val="31794624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9347E-F9D6-40D1-8E29-CA1198768EEF}"/>
              </a:ext>
            </a:extLst>
          </p:cNvPr>
          <p:cNvSpPr>
            <a:spLocks noGrp="1"/>
          </p:cNvSpPr>
          <p:nvPr>
            <p:ph type="title"/>
          </p:nvPr>
        </p:nvSpPr>
        <p:spPr>
          <a:xfrm>
            <a:off x="1548063" y="881356"/>
            <a:ext cx="15392400" cy="1143000"/>
          </a:xfrm>
        </p:spPr>
        <p:txBody>
          <a:bodyPr/>
          <a:lstStyle/>
          <a:p>
            <a:r>
              <a:rPr lang="en-US" dirty="0"/>
              <a:t>Return of the Gifted &amp; Talented Allotment</a:t>
            </a:r>
          </a:p>
        </p:txBody>
      </p:sp>
      <p:sp>
        <p:nvSpPr>
          <p:cNvPr id="3" name="Content Placeholder 2">
            <a:extLst>
              <a:ext uri="{FF2B5EF4-FFF2-40B4-BE49-F238E27FC236}">
                <a16:creationId xmlns:a16="http://schemas.microsoft.com/office/drawing/2014/main" id="{87DEA41C-6F60-47E8-B68A-7F3C7938D50A}"/>
              </a:ext>
            </a:extLst>
          </p:cNvPr>
          <p:cNvSpPr>
            <a:spLocks noGrp="1"/>
          </p:cNvSpPr>
          <p:nvPr>
            <p:ph idx="1"/>
          </p:nvPr>
        </p:nvSpPr>
        <p:spPr>
          <a:xfrm>
            <a:off x="1676400" y="2705100"/>
            <a:ext cx="13106400" cy="4525963"/>
          </a:xfrm>
        </p:spPr>
        <p:txBody>
          <a:bodyPr/>
          <a:lstStyle/>
          <a:p>
            <a:r>
              <a:rPr lang="en-US" dirty="0"/>
              <a:t>GT Weight of .07</a:t>
            </a:r>
          </a:p>
          <a:p>
            <a:r>
              <a:rPr lang="en-US" dirty="0"/>
              <a:t>GT ADA limited to 5% of total ADA</a:t>
            </a:r>
          </a:p>
          <a:p>
            <a:r>
              <a:rPr lang="en-US" dirty="0"/>
              <a:t>Total GT allotment limited to $100 </a:t>
            </a:r>
            <a:r>
              <a:rPr lang="en-US" dirty="0" smtClean="0"/>
              <a:t>million</a:t>
            </a:r>
          </a:p>
        </p:txBody>
      </p:sp>
      <p:sp>
        <p:nvSpPr>
          <p:cNvPr id="6" name="Slide Number Placeholder 5">
            <a:extLst>
              <a:ext uri="{FF2B5EF4-FFF2-40B4-BE49-F238E27FC236}">
                <a16:creationId xmlns:a16="http://schemas.microsoft.com/office/drawing/2014/main" id="{3C0E37B1-B75D-4474-B4E4-B2525714A8FC}"/>
              </a:ext>
            </a:extLst>
          </p:cNvPr>
          <p:cNvSpPr>
            <a:spLocks noGrp="1"/>
          </p:cNvSpPr>
          <p:nvPr>
            <p:ph type="sldNum" sz="quarter" idx="12"/>
          </p:nvPr>
        </p:nvSpPr>
        <p:spPr/>
        <p:txBody>
          <a:bodyPr/>
          <a:lstStyle/>
          <a:p>
            <a:fld id="{83AD5058-CDAF-4189-8437-BD52B82C84EF}" type="slidenum">
              <a:rPr lang="en-US" smtClean="0"/>
              <a:t>14</a:t>
            </a:fld>
            <a:endParaRPr lang="en-US" dirty="0"/>
          </a:p>
        </p:txBody>
      </p:sp>
      <p:cxnSp>
        <p:nvCxnSpPr>
          <p:cNvPr id="5" name="Straight Connector 4"/>
          <p:cNvCxnSpPr/>
          <p:nvPr/>
        </p:nvCxnSpPr>
        <p:spPr>
          <a:xfrm>
            <a:off x="1524000" y="1961652"/>
            <a:ext cx="16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ooter Placeholder 3"/>
          <p:cNvSpPr>
            <a:spLocks noGrp="1"/>
          </p:cNvSpPr>
          <p:nvPr>
            <p:ph type="ftr" sz="quarter" idx="11"/>
          </p:nvPr>
        </p:nvSpPr>
        <p:spPr>
          <a:xfrm>
            <a:off x="7197824" y="9943816"/>
            <a:ext cx="6781800" cy="332811"/>
          </a:xfrm>
        </p:spPr>
        <p:txBody>
          <a:bodyPr/>
          <a:lstStyle/>
          <a:p>
            <a:r>
              <a:rPr lang="en-US" dirty="0" smtClean="0"/>
              <a:t>Post Legislative </a:t>
            </a:r>
            <a:r>
              <a:rPr lang="en-US" dirty="0" smtClean="0"/>
              <a:t>Update </a:t>
            </a:r>
            <a:r>
              <a:rPr lang="en-US" dirty="0" smtClean="0"/>
              <a:t>following the 87</a:t>
            </a:r>
            <a:r>
              <a:rPr lang="en-US" baseline="30000" dirty="0" smtClean="0"/>
              <a:t>th</a:t>
            </a:r>
            <a:r>
              <a:rPr lang="en-US" dirty="0" smtClean="0"/>
              <a:t> Irregular Session – </a:t>
            </a:r>
            <a:r>
              <a:rPr lang="en-US" dirty="0" smtClean="0"/>
              <a:t>June 23, 2021</a:t>
            </a:r>
            <a:endParaRPr lang="en-US" dirty="0"/>
          </a:p>
        </p:txBody>
      </p:sp>
    </p:spTree>
    <p:extLst>
      <p:ext uri="{BB962C8B-B14F-4D97-AF65-F5344CB8AC3E}">
        <p14:creationId xmlns:p14="http://schemas.microsoft.com/office/powerpoint/2010/main" val="17754659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4D98A-C09B-4458-81B4-D25426E0768D}"/>
              </a:ext>
            </a:extLst>
          </p:cNvPr>
          <p:cNvSpPr>
            <a:spLocks noGrp="1"/>
          </p:cNvSpPr>
          <p:nvPr>
            <p:ph type="title"/>
          </p:nvPr>
        </p:nvSpPr>
        <p:spPr>
          <a:xfrm>
            <a:off x="1491916" y="818652"/>
            <a:ext cx="15392400" cy="1143000"/>
          </a:xfrm>
        </p:spPr>
        <p:txBody>
          <a:bodyPr/>
          <a:lstStyle/>
          <a:p>
            <a:r>
              <a:rPr lang="en-US" dirty="0"/>
              <a:t>Career and </a:t>
            </a:r>
            <a:r>
              <a:rPr lang="en-US" dirty="0" smtClean="0"/>
              <a:t>Technology Education (CTE) Allotment</a:t>
            </a:r>
            <a:endParaRPr lang="en-US" dirty="0"/>
          </a:p>
        </p:txBody>
      </p:sp>
      <p:sp>
        <p:nvSpPr>
          <p:cNvPr id="3" name="Content Placeholder 2">
            <a:extLst>
              <a:ext uri="{FF2B5EF4-FFF2-40B4-BE49-F238E27FC236}">
                <a16:creationId xmlns:a16="http://schemas.microsoft.com/office/drawing/2014/main" id="{5DE72E5E-21BE-489F-9A8F-9C77A9665175}"/>
              </a:ext>
            </a:extLst>
          </p:cNvPr>
          <p:cNvSpPr>
            <a:spLocks noGrp="1"/>
          </p:cNvSpPr>
          <p:nvPr>
            <p:ph idx="1"/>
          </p:nvPr>
        </p:nvSpPr>
        <p:spPr>
          <a:xfrm>
            <a:off x="1524000" y="2476500"/>
            <a:ext cx="13443284" cy="4525963"/>
          </a:xfrm>
        </p:spPr>
        <p:txBody>
          <a:bodyPr>
            <a:noAutofit/>
          </a:bodyPr>
          <a:lstStyle/>
          <a:p>
            <a:r>
              <a:rPr lang="en-US" sz="3600" dirty="0"/>
              <a:t>For small and mid-sized districts, base for funding = </a:t>
            </a:r>
          </a:p>
          <a:p>
            <a:pPr marL="0" indent="0" algn="ctr">
              <a:buNone/>
            </a:pPr>
            <a:r>
              <a:rPr lang="en-US" sz="3600" dirty="0"/>
              <a:t>Sum of basic allotment + per student small or midsized allotment</a:t>
            </a:r>
          </a:p>
          <a:p>
            <a:pPr marL="0" indent="0" algn="ctr">
              <a:buNone/>
            </a:pPr>
            <a:endParaRPr lang="en-US" sz="3600" dirty="0"/>
          </a:p>
          <a:p>
            <a:r>
              <a:rPr lang="en-US" sz="3600" dirty="0"/>
              <a:t>Weights vary based on courses:</a:t>
            </a:r>
          </a:p>
          <a:p>
            <a:pPr lvl="1"/>
            <a:r>
              <a:rPr lang="en-US" dirty="0"/>
              <a:t>No approved program of study: 1.1</a:t>
            </a:r>
          </a:p>
          <a:p>
            <a:pPr lvl="1"/>
            <a:r>
              <a:rPr lang="en-US" dirty="0"/>
              <a:t>Levels 1 and 2 courses: 1.28</a:t>
            </a:r>
          </a:p>
          <a:p>
            <a:pPr lvl="1"/>
            <a:r>
              <a:rPr lang="en-US" dirty="0"/>
              <a:t>Levels 3 and 4 courses: 1.47</a:t>
            </a:r>
          </a:p>
          <a:p>
            <a:pPr lvl="1"/>
            <a:endParaRPr lang="en-US" dirty="0"/>
          </a:p>
        </p:txBody>
      </p:sp>
      <p:sp>
        <p:nvSpPr>
          <p:cNvPr id="6" name="Slide Number Placeholder 5">
            <a:extLst>
              <a:ext uri="{FF2B5EF4-FFF2-40B4-BE49-F238E27FC236}">
                <a16:creationId xmlns:a16="http://schemas.microsoft.com/office/drawing/2014/main" id="{291AA7BE-FF6D-41CD-A300-6E61E9D2C36B}"/>
              </a:ext>
            </a:extLst>
          </p:cNvPr>
          <p:cNvSpPr>
            <a:spLocks noGrp="1"/>
          </p:cNvSpPr>
          <p:nvPr>
            <p:ph type="sldNum" sz="quarter" idx="12"/>
          </p:nvPr>
        </p:nvSpPr>
        <p:spPr/>
        <p:txBody>
          <a:bodyPr/>
          <a:lstStyle/>
          <a:p>
            <a:fld id="{83AD5058-CDAF-4189-8437-BD52B82C84EF}" type="slidenum">
              <a:rPr lang="en-US" smtClean="0"/>
              <a:t>15</a:t>
            </a:fld>
            <a:endParaRPr lang="en-US" dirty="0"/>
          </a:p>
        </p:txBody>
      </p:sp>
      <p:cxnSp>
        <p:nvCxnSpPr>
          <p:cNvPr id="5" name="Straight Connector 4"/>
          <p:cNvCxnSpPr/>
          <p:nvPr/>
        </p:nvCxnSpPr>
        <p:spPr>
          <a:xfrm>
            <a:off x="1524000" y="1961652"/>
            <a:ext cx="16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ooter Placeholder 3"/>
          <p:cNvSpPr>
            <a:spLocks noGrp="1"/>
          </p:cNvSpPr>
          <p:nvPr>
            <p:ph type="ftr" sz="quarter" idx="11"/>
          </p:nvPr>
        </p:nvSpPr>
        <p:spPr>
          <a:xfrm>
            <a:off x="7197824" y="9943816"/>
            <a:ext cx="6781800" cy="332811"/>
          </a:xfrm>
        </p:spPr>
        <p:txBody>
          <a:bodyPr/>
          <a:lstStyle/>
          <a:p>
            <a:r>
              <a:rPr lang="en-US" dirty="0" smtClean="0"/>
              <a:t>Post Legislative </a:t>
            </a:r>
            <a:r>
              <a:rPr lang="en-US" dirty="0" smtClean="0"/>
              <a:t>Update </a:t>
            </a:r>
            <a:r>
              <a:rPr lang="en-US" dirty="0" smtClean="0"/>
              <a:t>following the 87</a:t>
            </a:r>
            <a:r>
              <a:rPr lang="en-US" baseline="30000" dirty="0" smtClean="0"/>
              <a:t>th</a:t>
            </a:r>
            <a:r>
              <a:rPr lang="en-US" dirty="0" smtClean="0"/>
              <a:t> Irregular Session – </a:t>
            </a:r>
            <a:r>
              <a:rPr lang="en-US" dirty="0" smtClean="0"/>
              <a:t>June 23, 2021</a:t>
            </a:r>
            <a:endParaRPr lang="en-US" dirty="0"/>
          </a:p>
        </p:txBody>
      </p:sp>
    </p:spTree>
    <p:extLst>
      <p:ext uri="{BB962C8B-B14F-4D97-AF65-F5344CB8AC3E}">
        <p14:creationId xmlns:p14="http://schemas.microsoft.com/office/powerpoint/2010/main" val="9370648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61790-52DF-40DC-A94C-5B859886B62F}"/>
              </a:ext>
            </a:extLst>
          </p:cNvPr>
          <p:cNvSpPr>
            <a:spLocks noGrp="1"/>
          </p:cNvSpPr>
          <p:nvPr>
            <p:ph type="title"/>
          </p:nvPr>
        </p:nvSpPr>
        <p:spPr>
          <a:xfrm>
            <a:off x="1511968" y="818652"/>
            <a:ext cx="15392400" cy="1143000"/>
          </a:xfrm>
        </p:spPr>
        <p:txBody>
          <a:bodyPr/>
          <a:lstStyle/>
          <a:p>
            <a:r>
              <a:rPr lang="en-US" dirty="0"/>
              <a:t>Cap on Formula Transition Grant</a:t>
            </a:r>
          </a:p>
        </p:txBody>
      </p:sp>
      <p:sp>
        <p:nvSpPr>
          <p:cNvPr id="3" name="Content Placeholder 2">
            <a:extLst>
              <a:ext uri="{FF2B5EF4-FFF2-40B4-BE49-F238E27FC236}">
                <a16:creationId xmlns:a16="http://schemas.microsoft.com/office/drawing/2014/main" id="{E9E83677-7167-48E8-B465-F0346D0FBCC1}"/>
              </a:ext>
            </a:extLst>
          </p:cNvPr>
          <p:cNvSpPr>
            <a:spLocks noGrp="1"/>
          </p:cNvSpPr>
          <p:nvPr>
            <p:ph idx="1"/>
          </p:nvPr>
        </p:nvSpPr>
        <p:spPr>
          <a:xfrm>
            <a:off x="1524000" y="2247900"/>
            <a:ext cx="13411201" cy="4525963"/>
          </a:xfrm>
        </p:spPr>
        <p:txBody>
          <a:bodyPr>
            <a:noAutofit/>
          </a:bodyPr>
          <a:lstStyle/>
          <a:p>
            <a:r>
              <a:rPr lang="en-US" sz="3600" dirty="0"/>
              <a:t>$400 million annual cap on formula transition grant.  Current estimates are right at $400 million. </a:t>
            </a:r>
            <a:r>
              <a:rPr lang="en-US" sz="3600" u="sng" dirty="0"/>
              <a:t>But</a:t>
            </a:r>
          </a:p>
          <a:p>
            <a:pPr marL="914400" lvl="1" indent="-457200"/>
            <a:r>
              <a:rPr lang="en-US" dirty="0"/>
              <a:t>2019-2020 FTG: $445 million</a:t>
            </a:r>
          </a:p>
          <a:p>
            <a:pPr marL="914400" lvl="1" indent="-457200"/>
            <a:r>
              <a:rPr lang="en-US" dirty="0"/>
              <a:t>2020-2021 FTG (estimated): $533 million</a:t>
            </a:r>
          </a:p>
          <a:p>
            <a:pPr lvl="1"/>
            <a:endParaRPr lang="en-US" dirty="0"/>
          </a:p>
          <a:p>
            <a:r>
              <a:rPr lang="en-US" sz="3600" dirty="0"/>
              <a:t>Factors that could influence FTG:</a:t>
            </a:r>
          </a:p>
          <a:p>
            <a:pPr marL="914400" lvl="1" indent="-457200"/>
            <a:r>
              <a:rPr lang="en-US" dirty="0"/>
              <a:t>Formula changes that increase formulas and thus reduce the need for FTG</a:t>
            </a:r>
          </a:p>
          <a:p>
            <a:pPr lvl="2"/>
            <a:r>
              <a:rPr lang="en-US" dirty="0"/>
              <a:t>GT weight, CTE change, fast growth (some increases and some decreases)</a:t>
            </a:r>
          </a:p>
          <a:p>
            <a:pPr lvl="2"/>
            <a:r>
              <a:rPr lang="en-US" dirty="0"/>
              <a:t>Increases in school district tax effort (some VATREs, some 5</a:t>
            </a:r>
            <a:r>
              <a:rPr lang="en-US" baseline="30000" dirty="0"/>
              <a:t>th</a:t>
            </a:r>
            <a:r>
              <a:rPr lang="en-US" dirty="0"/>
              <a:t> pennies)</a:t>
            </a:r>
          </a:p>
          <a:p>
            <a:pPr marL="914400" lvl="1" indent="-457200">
              <a:spcAft>
                <a:spcPts val="1200"/>
              </a:spcAft>
            </a:pPr>
            <a:r>
              <a:rPr lang="en-US" dirty="0"/>
              <a:t>Second year of biennium (FY 23) cost likely to remain higher than first year (FY 22)</a:t>
            </a:r>
          </a:p>
          <a:p>
            <a:r>
              <a:rPr lang="en-US" sz="3600" dirty="0"/>
              <a:t>Won’t have final answer until settle-up</a:t>
            </a:r>
          </a:p>
        </p:txBody>
      </p:sp>
      <p:sp>
        <p:nvSpPr>
          <p:cNvPr id="6" name="Slide Number Placeholder 5">
            <a:extLst>
              <a:ext uri="{FF2B5EF4-FFF2-40B4-BE49-F238E27FC236}">
                <a16:creationId xmlns:a16="http://schemas.microsoft.com/office/drawing/2014/main" id="{F211D34E-7BC1-4382-8A57-20BEECC8FBD8}"/>
              </a:ext>
            </a:extLst>
          </p:cNvPr>
          <p:cNvSpPr>
            <a:spLocks noGrp="1"/>
          </p:cNvSpPr>
          <p:nvPr>
            <p:ph type="sldNum" sz="quarter" idx="12"/>
          </p:nvPr>
        </p:nvSpPr>
        <p:spPr/>
        <p:txBody>
          <a:bodyPr/>
          <a:lstStyle/>
          <a:p>
            <a:fld id="{83AD5058-CDAF-4189-8437-BD52B82C84EF}" type="slidenum">
              <a:rPr lang="en-US" smtClean="0"/>
              <a:t>16</a:t>
            </a:fld>
            <a:endParaRPr lang="en-US" dirty="0"/>
          </a:p>
        </p:txBody>
      </p:sp>
      <p:cxnSp>
        <p:nvCxnSpPr>
          <p:cNvPr id="5" name="Straight Connector 4"/>
          <p:cNvCxnSpPr/>
          <p:nvPr/>
        </p:nvCxnSpPr>
        <p:spPr>
          <a:xfrm>
            <a:off x="1524000" y="1961652"/>
            <a:ext cx="16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ooter Placeholder 3"/>
          <p:cNvSpPr>
            <a:spLocks noGrp="1"/>
          </p:cNvSpPr>
          <p:nvPr>
            <p:ph type="ftr" sz="quarter" idx="11"/>
          </p:nvPr>
        </p:nvSpPr>
        <p:spPr>
          <a:xfrm>
            <a:off x="7197824" y="9943816"/>
            <a:ext cx="6781800" cy="332811"/>
          </a:xfrm>
        </p:spPr>
        <p:txBody>
          <a:bodyPr/>
          <a:lstStyle/>
          <a:p>
            <a:r>
              <a:rPr lang="en-US" dirty="0" smtClean="0"/>
              <a:t>Post Legislative </a:t>
            </a:r>
            <a:r>
              <a:rPr lang="en-US" dirty="0" smtClean="0"/>
              <a:t>Update </a:t>
            </a:r>
            <a:r>
              <a:rPr lang="en-US" dirty="0" smtClean="0"/>
              <a:t>following the 87</a:t>
            </a:r>
            <a:r>
              <a:rPr lang="en-US" baseline="30000" dirty="0" smtClean="0"/>
              <a:t>th</a:t>
            </a:r>
            <a:r>
              <a:rPr lang="en-US" dirty="0" smtClean="0"/>
              <a:t> Irregular Session – </a:t>
            </a:r>
            <a:r>
              <a:rPr lang="en-US" dirty="0" smtClean="0"/>
              <a:t>June 23, 2021</a:t>
            </a:r>
            <a:endParaRPr lang="en-US" dirty="0"/>
          </a:p>
        </p:txBody>
      </p:sp>
    </p:spTree>
    <p:extLst>
      <p:ext uri="{BB962C8B-B14F-4D97-AF65-F5344CB8AC3E}">
        <p14:creationId xmlns:p14="http://schemas.microsoft.com/office/powerpoint/2010/main" val="16059082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53136-A8F9-4C78-96CC-3A0F714DC450}"/>
              </a:ext>
            </a:extLst>
          </p:cNvPr>
          <p:cNvSpPr>
            <a:spLocks noGrp="1"/>
          </p:cNvSpPr>
          <p:nvPr>
            <p:ph type="title"/>
          </p:nvPr>
        </p:nvSpPr>
        <p:spPr>
          <a:xfrm>
            <a:off x="1545265" y="952500"/>
            <a:ext cx="15392400" cy="1143000"/>
          </a:xfrm>
        </p:spPr>
        <p:txBody>
          <a:bodyPr>
            <a:normAutofit fontScale="90000"/>
          </a:bodyPr>
          <a:lstStyle/>
          <a:p>
            <a:r>
              <a:rPr lang="en-US" dirty="0"/>
              <a:t>Addition to </a:t>
            </a:r>
            <a:r>
              <a:rPr lang="en-US" dirty="0" smtClean="0"/>
              <a:t>College, </a:t>
            </a:r>
            <a:r>
              <a:rPr lang="en-US" dirty="0" smtClean="0"/>
              <a:t>Career, &amp; Military Readiness (</a:t>
            </a:r>
            <a:r>
              <a:rPr lang="en-US" dirty="0" smtClean="0"/>
              <a:t>CCMR)</a:t>
            </a:r>
            <a:br>
              <a:rPr lang="en-US" dirty="0" smtClean="0"/>
            </a:br>
            <a:r>
              <a:rPr lang="en-US" dirty="0" smtClean="0"/>
              <a:t>Outcomes Bonus</a:t>
            </a:r>
            <a:endParaRPr lang="en-US" dirty="0"/>
          </a:p>
        </p:txBody>
      </p:sp>
      <p:sp>
        <p:nvSpPr>
          <p:cNvPr id="3" name="Content Placeholder 2">
            <a:extLst>
              <a:ext uri="{FF2B5EF4-FFF2-40B4-BE49-F238E27FC236}">
                <a16:creationId xmlns:a16="http://schemas.microsoft.com/office/drawing/2014/main" id="{33B7312A-ADE8-45AC-8D45-E33B85CB2845}"/>
              </a:ext>
            </a:extLst>
          </p:cNvPr>
          <p:cNvSpPr>
            <a:spLocks noGrp="1"/>
          </p:cNvSpPr>
          <p:nvPr>
            <p:ph idx="1"/>
          </p:nvPr>
        </p:nvSpPr>
        <p:spPr>
          <a:xfrm>
            <a:off x="1536873" y="2825493"/>
            <a:ext cx="15392400" cy="4525963"/>
          </a:xfrm>
        </p:spPr>
        <p:txBody>
          <a:bodyPr/>
          <a:lstStyle/>
          <a:p>
            <a:r>
              <a:rPr lang="en-US" dirty="0"/>
              <a:t>Students who earn an associate’s degree</a:t>
            </a:r>
          </a:p>
          <a:p>
            <a:r>
              <a:rPr lang="en-US" dirty="0"/>
              <a:t>Students who enlist in the Texas National </a:t>
            </a:r>
            <a:r>
              <a:rPr lang="en-US" dirty="0" smtClean="0"/>
              <a:t>Guard</a:t>
            </a:r>
            <a:endParaRPr lang="en-US" dirty="0"/>
          </a:p>
        </p:txBody>
      </p:sp>
      <p:sp>
        <p:nvSpPr>
          <p:cNvPr id="6" name="Slide Number Placeholder 5">
            <a:extLst>
              <a:ext uri="{FF2B5EF4-FFF2-40B4-BE49-F238E27FC236}">
                <a16:creationId xmlns:a16="http://schemas.microsoft.com/office/drawing/2014/main" id="{AFF725FB-7C5D-461E-9874-F98C7D5C6296}"/>
              </a:ext>
            </a:extLst>
          </p:cNvPr>
          <p:cNvSpPr>
            <a:spLocks noGrp="1"/>
          </p:cNvSpPr>
          <p:nvPr>
            <p:ph type="sldNum" sz="quarter" idx="12"/>
          </p:nvPr>
        </p:nvSpPr>
        <p:spPr/>
        <p:txBody>
          <a:bodyPr/>
          <a:lstStyle/>
          <a:p>
            <a:fld id="{83AD5058-CDAF-4189-8437-BD52B82C84EF}" type="slidenum">
              <a:rPr lang="en-US" smtClean="0"/>
              <a:t>17</a:t>
            </a:fld>
            <a:endParaRPr lang="en-US" dirty="0"/>
          </a:p>
        </p:txBody>
      </p:sp>
      <p:cxnSp>
        <p:nvCxnSpPr>
          <p:cNvPr id="5" name="Straight Connector 4"/>
          <p:cNvCxnSpPr/>
          <p:nvPr/>
        </p:nvCxnSpPr>
        <p:spPr>
          <a:xfrm>
            <a:off x="1538177" y="2460496"/>
            <a:ext cx="16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ooter Placeholder 3"/>
          <p:cNvSpPr>
            <a:spLocks noGrp="1"/>
          </p:cNvSpPr>
          <p:nvPr>
            <p:ph type="ftr" sz="quarter" idx="11"/>
          </p:nvPr>
        </p:nvSpPr>
        <p:spPr>
          <a:xfrm>
            <a:off x="7197824" y="9943816"/>
            <a:ext cx="6781800" cy="332811"/>
          </a:xfrm>
        </p:spPr>
        <p:txBody>
          <a:bodyPr/>
          <a:lstStyle/>
          <a:p>
            <a:r>
              <a:rPr lang="en-US" dirty="0" smtClean="0"/>
              <a:t>Post Legislative </a:t>
            </a:r>
            <a:r>
              <a:rPr lang="en-US" dirty="0" smtClean="0"/>
              <a:t>Update </a:t>
            </a:r>
            <a:r>
              <a:rPr lang="en-US" dirty="0" smtClean="0"/>
              <a:t>following the 87</a:t>
            </a:r>
            <a:r>
              <a:rPr lang="en-US" baseline="30000" dirty="0" smtClean="0"/>
              <a:t>th</a:t>
            </a:r>
            <a:r>
              <a:rPr lang="en-US" dirty="0" smtClean="0"/>
              <a:t> Irregular Session – </a:t>
            </a:r>
            <a:r>
              <a:rPr lang="en-US" dirty="0" smtClean="0"/>
              <a:t>June 23, 2021</a:t>
            </a:r>
            <a:endParaRPr lang="en-US" dirty="0"/>
          </a:p>
        </p:txBody>
      </p:sp>
    </p:spTree>
    <p:extLst>
      <p:ext uri="{BB962C8B-B14F-4D97-AF65-F5344CB8AC3E}">
        <p14:creationId xmlns:p14="http://schemas.microsoft.com/office/powerpoint/2010/main" val="11188093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4B7A8BA-FCDA-40E4-8EB8-9F2BD6889511}"/>
              </a:ext>
            </a:extLst>
          </p:cNvPr>
          <p:cNvSpPr>
            <a:spLocks noGrp="1"/>
          </p:cNvSpPr>
          <p:nvPr>
            <p:ph type="title"/>
          </p:nvPr>
        </p:nvSpPr>
        <p:spPr>
          <a:xfrm>
            <a:off x="1524000" y="800100"/>
            <a:ext cx="15392400" cy="1143000"/>
          </a:xfrm>
        </p:spPr>
        <p:txBody>
          <a:bodyPr>
            <a:normAutofit fontScale="90000"/>
          </a:bodyPr>
          <a:lstStyle/>
          <a:p>
            <a:r>
              <a:rPr lang="en-US" dirty="0"/>
              <a:t>New Flexibility for Compensatory </a:t>
            </a:r>
            <a:r>
              <a:rPr lang="en-US" dirty="0" smtClean="0"/>
              <a:t>Education Allotment</a:t>
            </a:r>
            <a:endParaRPr lang="en-US" dirty="0"/>
          </a:p>
        </p:txBody>
      </p:sp>
      <p:sp>
        <p:nvSpPr>
          <p:cNvPr id="8" name="Content Placeholder 7">
            <a:extLst>
              <a:ext uri="{FF2B5EF4-FFF2-40B4-BE49-F238E27FC236}">
                <a16:creationId xmlns:a16="http://schemas.microsoft.com/office/drawing/2014/main" id="{C15E87D2-3705-402C-994D-06CF011EB37B}"/>
              </a:ext>
            </a:extLst>
          </p:cNvPr>
          <p:cNvSpPr>
            <a:spLocks noGrp="1"/>
          </p:cNvSpPr>
          <p:nvPr>
            <p:ph idx="1"/>
          </p:nvPr>
        </p:nvSpPr>
        <p:spPr>
          <a:xfrm>
            <a:off x="1499937" y="2324100"/>
            <a:ext cx="14706600" cy="4525963"/>
          </a:xfrm>
        </p:spPr>
        <p:txBody>
          <a:bodyPr>
            <a:normAutofit/>
          </a:bodyPr>
          <a:lstStyle/>
          <a:p>
            <a:r>
              <a:rPr lang="en-US" sz="4400" dirty="0"/>
              <a:t>F</a:t>
            </a:r>
            <a:r>
              <a:rPr lang="en-US" sz="4400" dirty="0" smtClean="0"/>
              <a:t>unds </a:t>
            </a:r>
            <a:r>
              <a:rPr lang="en-US" sz="4400" dirty="0"/>
              <a:t>can be used for:</a:t>
            </a:r>
          </a:p>
          <a:p>
            <a:pPr marL="1020763" lvl="1" indent="-563563"/>
            <a:r>
              <a:rPr lang="en-US" sz="3600" dirty="0"/>
              <a:t>Instructional coaches</a:t>
            </a:r>
          </a:p>
          <a:p>
            <a:pPr marL="1020763" lvl="1" indent="-563563"/>
            <a:r>
              <a:rPr lang="en-US" sz="3600" dirty="0"/>
              <a:t>Attendance officers to support educationally disadvantaged </a:t>
            </a:r>
            <a:r>
              <a:rPr lang="en-US" sz="3600" dirty="0" smtClean="0"/>
              <a:t>students</a:t>
            </a:r>
            <a:endParaRPr lang="en-US" sz="3600" dirty="0"/>
          </a:p>
          <a:p>
            <a:pPr marL="1020763" lvl="1" indent="-563563"/>
            <a:r>
              <a:rPr lang="en-US" sz="3600" dirty="0"/>
              <a:t>Programs to teach managing emotions, establishing positive relationships and teaching responsible decision-making</a:t>
            </a:r>
          </a:p>
        </p:txBody>
      </p:sp>
      <p:sp>
        <p:nvSpPr>
          <p:cNvPr id="6" name="Slide Number Placeholder 5">
            <a:extLst>
              <a:ext uri="{FF2B5EF4-FFF2-40B4-BE49-F238E27FC236}">
                <a16:creationId xmlns:a16="http://schemas.microsoft.com/office/drawing/2014/main" id="{C9E4EDD1-E850-4F96-84AF-EF260CB91291}"/>
              </a:ext>
            </a:extLst>
          </p:cNvPr>
          <p:cNvSpPr>
            <a:spLocks noGrp="1"/>
          </p:cNvSpPr>
          <p:nvPr>
            <p:ph type="sldNum" sz="quarter" idx="12"/>
          </p:nvPr>
        </p:nvSpPr>
        <p:spPr/>
        <p:txBody>
          <a:bodyPr/>
          <a:lstStyle/>
          <a:p>
            <a:fld id="{83AD5058-CDAF-4189-8437-BD52B82C84EF}" type="slidenum">
              <a:rPr lang="en-US" smtClean="0"/>
              <a:t>18</a:t>
            </a:fld>
            <a:endParaRPr lang="en-US" dirty="0"/>
          </a:p>
        </p:txBody>
      </p:sp>
      <p:cxnSp>
        <p:nvCxnSpPr>
          <p:cNvPr id="5" name="Straight Connector 4"/>
          <p:cNvCxnSpPr/>
          <p:nvPr/>
        </p:nvCxnSpPr>
        <p:spPr>
          <a:xfrm>
            <a:off x="1524000" y="1943100"/>
            <a:ext cx="16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Footer Placeholder 3"/>
          <p:cNvSpPr>
            <a:spLocks noGrp="1"/>
          </p:cNvSpPr>
          <p:nvPr>
            <p:ph type="ftr" sz="quarter" idx="11"/>
          </p:nvPr>
        </p:nvSpPr>
        <p:spPr>
          <a:xfrm>
            <a:off x="7197824" y="9943816"/>
            <a:ext cx="6781800" cy="332811"/>
          </a:xfrm>
        </p:spPr>
        <p:txBody>
          <a:bodyPr/>
          <a:lstStyle/>
          <a:p>
            <a:r>
              <a:rPr lang="en-US" dirty="0" smtClean="0"/>
              <a:t>Post Legislative Workshop following the 87</a:t>
            </a:r>
            <a:r>
              <a:rPr lang="en-US" baseline="30000" dirty="0" smtClean="0"/>
              <a:t>th</a:t>
            </a:r>
            <a:r>
              <a:rPr lang="en-US" dirty="0" smtClean="0"/>
              <a:t> Irregular Session – June 9, 2021</a:t>
            </a:r>
            <a:endParaRPr lang="en-US" dirty="0"/>
          </a:p>
        </p:txBody>
      </p:sp>
    </p:spTree>
    <p:extLst>
      <p:ext uri="{BB962C8B-B14F-4D97-AF65-F5344CB8AC3E}">
        <p14:creationId xmlns:p14="http://schemas.microsoft.com/office/powerpoint/2010/main" val="5251207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3FC5E-131F-4BA7-9A5A-FD3CAAE3C1E7}"/>
              </a:ext>
            </a:extLst>
          </p:cNvPr>
          <p:cNvSpPr>
            <a:spLocks noGrp="1"/>
          </p:cNvSpPr>
          <p:nvPr>
            <p:ph type="title"/>
          </p:nvPr>
        </p:nvSpPr>
        <p:spPr>
          <a:xfrm>
            <a:off x="1519989" y="800100"/>
            <a:ext cx="15392400" cy="1143000"/>
          </a:xfrm>
        </p:spPr>
        <p:txBody>
          <a:bodyPr/>
          <a:lstStyle/>
          <a:p>
            <a:r>
              <a:rPr lang="en-US" dirty="0"/>
              <a:t>School Safety Allotment</a:t>
            </a:r>
          </a:p>
        </p:txBody>
      </p:sp>
      <p:sp>
        <p:nvSpPr>
          <p:cNvPr id="3" name="Content Placeholder 2">
            <a:extLst>
              <a:ext uri="{FF2B5EF4-FFF2-40B4-BE49-F238E27FC236}">
                <a16:creationId xmlns:a16="http://schemas.microsoft.com/office/drawing/2014/main" id="{6BE10931-F16E-4986-BD99-33D3896C296F}"/>
              </a:ext>
            </a:extLst>
          </p:cNvPr>
          <p:cNvSpPr>
            <a:spLocks noGrp="1"/>
          </p:cNvSpPr>
          <p:nvPr>
            <p:ph idx="1"/>
          </p:nvPr>
        </p:nvSpPr>
        <p:spPr>
          <a:xfrm>
            <a:off x="1519989" y="2324100"/>
            <a:ext cx="14405811" cy="4525963"/>
          </a:xfrm>
        </p:spPr>
        <p:txBody>
          <a:bodyPr/>
          <a:lstStyle/>
          <a:p>
            <a:r>
              <a:rPr lang="en-US" dirty="0"/>
              <a:t>School safety allotment can be used for counselors, social workers and restorative discipline.  </a:t>
            </a:r>
          </a:p>
          <a:p>
            <a:r>
              <a:rPr lang="en-US" dirty="0"/>
              <a:t>New TEA reporting on use of funds </a:t>
            </a:r>
          </a:p>
        </p:txBody>
      </p:sp>
      <p:sp>
        <p:nvSpPr>
          <p:cNvPr id="6" name="Slide Number Placeholder 5">
            <a:extLst>
              <a:ext uri="{FF2B5EF4-FFF2-40B4-BE49-F238E27FC236}">
                <a16:creationId xmlns:a16="http://schemas.microsoft.com/office/drawing/2014/main" id="{5F353FA5-B2CF-41DD-859A-8B03D6C9F252}"/>
              </a:ext>
            </a:extLst>
          </p:cNvPr>
          <p:cNvSpPr>
            <a:spLocks noGrp="1"/>
          </p:cNvSpPr>
          <p:nvPr>
            <p:ph type="sldNum" sz="quarter" idx="12"/>
          </p:nvPr>
        </p:nvSpPr>
        <p:spPr/>
        <p:txBody>
          <a:bodyPr/>
          <a:lstStyle/>
          <a:p>
            <a:fld id="{83AD5058-CDAF-4189-8437-BD52B82C84EF}" type="slidenum">
              <a:rPr lang="en-US" smtClean="0"/>
              <a:t>19</a:t>
            </a:fld>
            <a:endParaRPr lang="en-US" dirty="0"/>
          </a:p>
        </p:txBody>
      </p:sp>
      <p:cxnSp>
        <p:nvCxnSpPr>
          <p:cNvPr id="5" name="Straight Connector 4"/>
          <p:cNvCxnSpPr/>
          <p:nvPr/>
        </p:nvCxnSpPr>
        <p:spPr>
          <a:xfrm>
            <a:off x="1524000" y="1943100"/>
            <a:ext cx="16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ooter Placeholder 3"/>
          <p:cNvSpPr>
            <a:spLocks noGrp="1"/>
          </p:cNvSpPr>
          <p:nvPr>
            <p:ph type="ftr" sz="quarter" idx="11"/>
          </p:nvPr>
        </p:nvSpPr>
        <p:spPr>
          <a:xfrm>
            <a:off x="7197824" y="9943816"/>
            <a:ext cx="6781800" cy="332811"/>
          </a:xfrm>
        </p:spPr>
        <p:txBody>
          <a:bodyPr/>
          <a:lstStyle/>
          <a:p>
            <a:r>
              <a:rPr lang="en-US" dirty="0" smtClean="0"/>
              <a:t>Post Legislative Workshop following the 87</a:t>
            </a:r>
            <a:r>
              <a:rPr lang="en-US" baseline="30000" dirty="0" smtClean="0"/>
              <a:t>th</a:t>
            </a:r>
            <a:r>
              <a:rPr lang="en-US" dirty="0" smtClean="0"/>
              <a:t> Irregular Session – June 9, 2021</a:t>
            </a:r>
            <a:endParaRPr lang="en-US" dirty="0"/>
          </a:p>
        </p:txBody>
      </p:sp>
    </p:spTree>
    <p:extLst>
      <p:ext uri="{BB962C8B-B14F-4D97-AF65-F5344CB8AC3E}">
        <p14:creationId xmlns:p14="http://schemas.microsoft.com/office/powerpoint/2010/main" val="18436950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CB63C2-50A0-45A6-94B2-FB14423E06CC}"/>
              </a:ext>
            </a:extLst>
          </p:cNvPr>
          <p:cNvPicPr>
            <a:picLocks noChangeAspect="1"/>
          </p:cNvPicPr>
          <p:nvPr/>
        </p:nvPicPr>
        <p:blipFill rotWithShape="1">
          <a:blip r:embed="rId3">
            <a:alphaModFix/>
          </a:blip>
          <a:srcRect b="1852"/>
          <a:stretch/>
        </p:blipFill>
        <p:spPr>
          <a:xfrm>
            <a:off x="0" y="-190500"/>
            <a:ext cx="18288000" cy="10096497"/>
          </a:xfrm>
          <a:prstGeom prst="rect">
            <a:avLst/>
          </a:prstGeom>
        </p:spPr>
      </p:pic>
      <p:sp>
        <p:nvSpPr>
          <p:cNvPr id="2" name="Title 1"/>
          <p:cNvSpPr>
            <a:spLocks noGrp="1"/>
          </p:cNvSpPr>
          <p:nvPr>
            <p:ph type="title" idx="4294967295"/>
          </p:nvPr>
        </p:nvSpPr>
        <p:spPr>
          <a:xfrm>
            <a:off x="168458" y="263141"/>
            <a:ext cx="11642542" cy="1269204"/>
          </a:xfrm>
        </p:spPr>
        <p:txBody>
          <a:bodyPr>
            <a:normAutofit/>
          </a:bodyPr>
          <a:lstStyle/>
          <a:p>
            <a:r>
              <a:rPr lang="en-US" sz="6000" dirty="0" smtClean="0"/>
              <a:t>A Legislative Session like no other</a:t>
            </a:r>
            <a:endParaRPr lang="en-US" sz="6000" dirty="0"/>
          </a:p>
        </p:txBody>
      </p:sp>
      <p:sp>
        <p:nvSpPr>
          <p:cNvPr id="3" name="Content Placeholder 2"/>
          <p:cNvSpPr>
            <a:spLocks noGrp="1"/>
          </p:cNvSpPr>
          <p:nvPr>
            <p:ph idx="4294967295"/>
          </p:nvPr>
        </p:nvSpPr>
        <p:spPr>
          <a:xfrm>
            <a:off x="168458" y="1532345"/>
            <a:ext cx="9826670" cy="4979193"/>
          </a:xfrm>
        </p:spPr>
        <p:txBody>
          <a:bodyPr>
            <a:noAutofit/>
          </a:bodyPr>
          <a:lstStyle/>
          <a:p>
            <a:pPr marL="0" indent="0">
              <a:lnSpc>
                <a:spcPct val="150000"/>
              </a:lnSpc>
              <a:buNone/>
            </a:pPr>
            <a:r>
              <a:rPr lang="en-US" sz="3000" b="1" dirty="0"/>
              <a:t>On January 12, the 87</a:t>
            </a:r>
            <a:r>
              <a:rPr lang="en-US" sz="3000" b="1" baseline="30000" dirty="0"/>
              <a:t>th</a:t>
            </a:r>
            <a:r>
              <a:rPr lang="en-US" sz="3000" b="1" dirty="0"/>
              <a:t> legislative session began unlike any before, in a quiet </a:t>
            </a:r>
            <a:r>
              <a:rPr lang="en-US" sz="3000" b="1" dirty="0" smtClean="0"/>
              <a:t>Capitol </a:t>
            </a:r>
            <a:r>
              <a:rPr lang="en-US" sz="3000" b="1" dirty="0"/>
              <a:t>anticipating a no-frills session to address COVID-19 and economic recovery.</a:t>
            </a:r>
          </a:p>
          <a:p>
            <a:pPr marL="0" indent="0">
              <a:lnSpc>
                <a:spcPct val="150000"/>
              </a:lnSpc>
              <a:buNone/>
            </a:pPr>
            <a:endParaRPr lang="en-US" sz="2400" b="1" dirty="0"/>
          </a:p>
        </p:txBody>
      </p:sp>
      <p:pic>
        <p:nvPicPr>
          <p:cNvPr id="7" name="Picture 6"/>
          <p:cNvPicPr>
            <a:picLocks noChangeAspect="1"/>
          </p:cNvPicPr>
          <p:nvPr/>
        </p:nvPicPr>
        <p:blipFill>
          <a:blip r:embed="rId4"/>
          <a:srcRect/>
          <a:stretch>
            <a:fillRect/>
          </a:stretch>
        </p:blipFill>
        <p:spPr>
          <a:xfrm>
            <a:off x="13905789" y="9004385"/>
            <a:ext cx="3914470" cy="1105838"/>
          </a:xfrm>
          <a:prstGeom prst="rect">
            <a:avLst/>
          </a:prstGeom>
        </p:spPr>
      </p:pic>
    </p:spTree>
    <p:extLst>
      <p:ext uri="{BB962C8B-B14F-4D97-AF65-F5344CB8AC3E}">
        <p14:creationId xmlns:p14="http://schemas.microsoft.com/office/powerpoint/2010/main" val="14168385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343D7-A08D-4104-9C47-5A20AFA8B896}"/>
              </a:ext>
            </a:extLst>
          </p:cNvPr>
          <p:cNvSpPr>
            <a:spLocks noGrp="1"/>
          </p:cNvSpPr>
          <p:nvPr>
            <p:ph type="title"/>
          </p:nvPr>
        </p:nvSpPr>
        <p:spPr>
          <a:xfrm>
            <a:off x="1524000" y="802105"/>
            <a:ext cx="15392400" cy="1143000"/>
          </a:xfrm>
        </p:spPr>
        <p:txBody>
          <a:bodyPr/>
          <a:lstStyle/>
          <a:p>
            <a:r>
              <a:rPr lang="en-US" dirty="0"/>
              <a:t>Instructional Materials Allotment</a:t>
            </a:r>
          </a:p>
        </p:txBody>
      </p:sp>
      <p:sp>
        <p:nvSpPr>
          <p:cNvPr id="3" name="Content Placeholder 2">
            <a:extLst>
              <a:ext uri="{FF2B5EF4-FFF2-40B4-BE49-F238E27FC236}">
                <a16:creationId xmlns:a16="http://schemas.microsoft.com/office/drawing/2014/main" id="{96C531D5-246B-4B10-83E8-3B99EEFF7B87}"/>
              </a:ext>
            </a:extLst>
          </p:cNvPr>
          <p:cNvSpPr>
            <a:spLocks noGrp="1"/>
          </p:cNvSpPr>
          <p:nvPr>
            <p:ph idx="1"/>
          </p:nvPr>
        </p:nvSpPr>
        <p:spPr>
          <a:xfrm>
            <a:off x="1524000" y="2476500"/>
            <a:ext cx="15392400" cy="4525963"/>
          </a:xfrm>
        </p:spPr>
        <p:txBody>
          <a:bodyPr/>
          <a:lstStyle/>
          <a:p>
            <a:pPr>
              <a:spcAft>
                <a:spcPts val="1200"/>
              </a:spcAft>
            </a:pPr>
            <a:r>
              <a:rPr lang="en-US" dirty="0"/>
              <a:t>Can be used to facilitate distance learning</a:t>
            </a:r>
          </a:p>
          <a:p>
            <a:pPr>
              <a:spcAft>
                <a:spcPts val="1200"/>
              </a:spcAft>
            </a:pPr>
            <a:r>
              <a:rPr lang="en-US" dirty="0"/>
              <a:t>Potential reduction to IMA due to contingency rider for HB 1525 that reduced the total appropriation by $620 million</a:t>
            </a:r>
          </a:p>
        </p:txBody>
      </p:sp>
      <p:sp>
        <p:nvSpPr>
          <p:cNvPr id="6" name="Slide Number Placeholder 5">
            <a:extLst>
              <a:ext uri="{FF2B5EF4-FFF2-40B4-BE49-F238E27FC236}">
                <a16:creationId xmlns:a16="http://schemas.microsoft.com/office/drawing/2014/main" id="{3C817171-874D-4F3B-ACB4-AAD4CB8E3E18}"/>
              </a:ext>
            </a:extLst>
          </p:cNvPr>
          <p:cNvSpPr>
            <a:spLocks noGrp="1"/>
          </p:cNvSpPr>
          <p:nvPr>
            <p:ph type="sldNum" sz="quarter" idx="12"/>
          </p:nvPr>
        </p:nvSpPr>
        <p:spPr/>
        <p:txBody>
          <a:bodyPr/>
          <a:lstStyle/>
          <a:p>
            <a:fld id="{83AD5058-CDAF-4189-8437-BD52B82C84EF}" type="slidenum">
              <a:rPr lang="en-US" smtClean="0"/>
              <a:t>20</a:t>
            </a:fld>
            <a:endParaRPr lang="en-US" dirty="0"/>
          </a:p>
        </p:txBody>
      </p:sp>
      <p:cxnSp>
        <p:nvCxnSpPr>
          <p:cNvPr id="5" name="Straight Connector 4"/>
          <p:cNvCxnSpPr/>
          <p:nvPr/>
        </p:nvCxnSpPr>
        <p:spPr>
          <a:xfrm>
            <a:off x="1524000" y="1943100"/>
            <a:ext cx="16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ooter Placeholder 3"/>
          <p:cNvSpPr>
            <a:spLocks noGrp="1"/>
          </p:cNvSpPr>
          <p:nvPr>
            <p:ph type="ftr" sz="quarter" idx="11"/>
          </p:nvPr>
        </p:nvSpPr>
        <p:spPr>
          <a:xfrm>
            <a:off x="7197824" y="9943816"/>
            <a:ext cx="6781800" cy="332811"/>
          </a:xfrm>
        </p:spPr>
        <p:txBody>
          <a:bodyPr/>
          <a:lstStyle/>
          <a:p>
            <a:r>
              <a:rPr lang="en-US" dirty="0" smtClean="0"/>
              <a:t>Post Legislative Workshop following the 87</a:t>
            </a:r>
            <a:r>
              <a:rPr lang="en-US" baseline="30000" dirty="0" smtClean="0"/>
              <a:t>th</a:t>
            </a:r>
            <a:r>
              <a:rPr lang="en-US" dirty="0" smtClean="0"/>
              <a:t> Irregular Session – June 9, 2021</a:t>
            </a:r>
            <a:endParaRPr lang="en-US" dirty="0"/>
          </a:p>
        </p:txBody>
      </p:sp>
    </p:spTree>
    <p:extLst>
      <p:ext uri="{BB962C8B-B14F-4D97-AF65-F5344CB8AC3E}">
        <p14:creationId xmlns:p14="http://schemas.microsoft.com/office/powerpoint/2010/main" val="16930216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29A2A-9292-4B8D-8C40-4790BF7FD89E}"/>
              </a:ext>
            </a:extLst>
          </p:cNvPr>
          <p:cNvSpPr>
            <a:spLocks noGrp="1"/>
          </p:cNvSpPr>
          <p:nvPr>
            <p:ph type="title"/>
          </p:nvPr>
        </p:nvSpPr>
        <p:spPr>
          <a:xfrm>
            <a:off x="1524000" y="818147"/>
            <a:ext cx="15392400" cy="1143000"/>
          </a:xfrm>
        </p:spPr>
        <p:txBody>
          <a:bodyPr/>
          <a:lstStyle/>
          <a:p>
            <a:r>
              <a:rPr lang="en-US" dirty="0"/>
              <a:t>Winter Storm Uri</a:t>
            </a:r>
          </a:p>
        </p:txBody>
      </p:sp>
      <p:sp>
        <p:nvSpPr>
          <p:cNvPr id="3" name="Content Placeholder 2">
            <a:extLst>
              <a:ext uri="{FF2B5EF4-FFF2-40B4-BE49-F238E27FC236}">
                <a16:creationId xmlns:a16="http://schemas.microsoft.com/office/drawing/2014/main" id="{94F7C3BA-9D23-4761-BDB0-DE73BED867F4}"/>
              </a:ext>
            </a:extLst>
          </p:cNvPr>
          <p:cNvSpPr>
            <a:spLocks noGrp="1"/>
          </p:cNvSpPr>
          <p:nvPr>
            <p:ph idx="1"/>
          </p:nvPr>
        </p:nvSpPr>
        <p:spPr>
          <a:xfrm>
            <a:off x="1524000" y="2628900"/>
            <a:ext cx="14782800" cy="4525963"/>
          </a:xfrm>
        </p:spPr>
        <p:txBody>
          <a:bodyPr/>
          <a:lstStyle/>
          <a:p>
            <a:r>
              <a:rPr lang="en-US" dirty="0"/>
              <a:t>TEA to provide reimbursements for costs incurred as a result of winter storm Uri.  Capped at $35 million.</a:t>
            </a:r>
          </a:p>
        </p:txBody>
      </p:sp>
      <p:sp>
        <p:nvSpPr>
          <p:cNvPr id="6" name="Slide Number Placeholder 5">
            <a:extLst>
              <a:ext uri="{FF2B5EF4-FFF2-40B4-BE49-F238E27FC236}">
                <a16:creationId xmlns:a16="http://schemas.microsoft.com/office/drawing/2014/main" id="{52133CB5-A53D-405D-9300-16FC70619D4E}"/>
              </a:ext>
            </a:extLst>
          </p:cNvPr>
          <p:cNvSpPr>
            <a:spLocks noGrp="1"/>
          </p:cNvSpPr>
          <p:nvPr>
            <p:ph type="sldNum" sz="quarter" idx="12"/>
          </p:nvPr>
        </p:nvSpPr>
        <p:spPr/>
        <p:txBody>
          <a:bodyPr/>
          <a:lstStyle/>
          <a:p>
            <a:fld id="{83AD5058-CDAF-4189-8437-BD52B82C84EF}" type="slidenum">
              <a:rPr lang="en-US" smtClean="0"/>
              <a:t>21</a:t>
            </a:fld>
            <a:endParaRPr lang="en-US" dirty="0"/>
          </a:p>
        </p:txBody>
      </p:sp>
      <p:sp>
        <p:nvSpPr>
          <p:cNvPr id="5" name="Footer Placeholder 3"/>
          <p:cNvSpPr>
            <a:spLocks noGrp="1"/>
          </p:cNvSpPr>
          <p:nvPr>
            <p:ph type="ftr" sz="quarter" idx="11"/>
          </p:nvPr>
        </p:nvSpPr>
        <p:spPr>
          <a:xfrm>
            <a:off x="7197824" y="9943816"/>
            <a:ext cx="6781800" cy="332811"/>
          </a:xfrm>
        </p:spPr>
        <p:txBody>
          <a:bodyPr/>
          <a:lstStyle/>
          <a:p>
            <a:r>
              <a:rPr lang="en-US" dirty="0" smtClean="0"/>
              <a:t>Post Legislative Workshop following the 87</a:t>
            </a:r>
            <a:r>
              <a:rPr lang="en-US" baseline="30000" dirty="0" smtClean="0"/>
              <a:t>th</a:t>
            </a:r>
            <a:r>
              <a:rPr lang="en-US" dirty="0" smtClean="0"/>
              <a:t> Irregular Session – June 9, 2021</a:t>
            </a:r>
            <a:endParaRPr lang="en-US" dirty="0"/>
          </a:p>
        </p:txBody>
      </p:sp>
      <p:cxnSp>
        <p:nvCxnSpPr>
          <p:cNvPr id="7" name="Straight Connector 6"/>
          <p:cNvCxnSpPr/>
          <p:nvPr/>
        </p:nvCxnSpPr>
        <p:spPr>
          <a:xfrm>
            <a:off x="1524000" y="1943100"/>
            <a:ext cx="16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60035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300B5-CE4C-44A6-A4EB-EBA837F8EC80}"/>
              </a:ext>
            </a:extLst>
          </p:cNvPr>
          <p:cNvSpPr>
            <a:spLocks noGrp="1"/>
          </p:cNvSpPr>
          <p:nvPr>
            <p:ph type="title"/>
          </p:nvPr>
        </p:nvSpPr>
        <p:spPr>
          <a:xfrm>
            <a:off x="1507958" y="800100"/>
            <a:ext cx="15392400" cy="1143000"/>
          </a:xfrm>
        </p:spPr>
        <p:txBody>
          <a:bodyPr/>
          <a:lstStyle/>
          <a:p>
            <a:r>
              <a:rPr lang="en-US" dirty="0"/>
              <a:t>PTA Donations</a:t>
            </a:r>
          </a:p>
        </p:txBody>
      </p:sp>
      <p:sp>
        <p:nvSpPr>
          <p:cNvPr id="3" name="Content Placeholder 2">
            <a:extLst>
              <a:ext uri="{FF2B5EF4-FFF2-40B4-BE49-F238E27FC236}">
                <a16:creationId xmlns:a16="http://schemas.microsoft.com/office/drawing/2014/main" id="{D344371F-CC42-40CB-A8A0-81D76589498F}"/>
              </a:ext>
            </a:extLst>
          </p:cNvPr>
          <p:cNvSpPr>
            <a:spLocks noGrp="1"/>
          </p:cNvSpPr>
          <p:nvPr>
            <p:ph idx="1"/>
          </p:nvPr>
        </p:nvSpPr>
        <p:spPr>
          <a:xfrm>
            <a:off x="1536032" y="2400300"/>
            <a:ext cx="15392400" cy="4525963"/>
          </a:xfrm>
        </p:spPr>
        <p:txBody>
          <a:bodyPr/>
          <a:lstStyle/>
          <a:p>
            <a:r>
              <a:rPr lang="en-US" dirty="0"/>
              <a:t>Districts must accept and spend PTA donations that would fund supplemental staff positions at a school or campus</a:t>
            </a:r>
          </a:p>
          <a:p>
            <a:r>
              <a:rPr lang="en-US" dirty="0"/>
              <a:t>Expires September 1, 2025</a:t>
            </a:r>
          </a:p>
        </p:txBody>
      </p:sp>
      <p:sp>
        <p:nvSpPr>
          <p:cNvPr id="6" name="Slide Number Placeholder 5">
            <a:extLst>
              <a:ext uri="{FF2B5EF4-FFF2-40B4-BE49-F238E27FC236}">
                <a16:creationId xmlns:a16="http://schemas.microsoft.com/office/drawing/2014/main" id="{D10A0AA4-16D9-4B28-9CE1-4F91845EEF89}"/>
              </a:ext>
            </a:extLst>
          </p:cNvPr>
          <p:cNvSpPr>
            <a:spLocks noGrp="1"/>
          </p:cNvSpPr>
          <p:nvPr>
            <p:ph type="sldNum" sz="quarter" idx="12"/>
          </p:nvPr>
        </p:nvSpPr>
        <p:spPr/>
        <p:txBody>
          <a:bodyPr/>
          <a:lstStyle/>
          <a:p>
            <a:fld id="{83AD5058-CDAF-4189-8437-BD52B82C84EF}" type="slidenum">
              <a:rPr lang="en-US" smtClean="0"/>
              <a:t>22</a:t>
            </a:fld>
            <a:endParaRPr lang="en-US" dirty="0"/>
          </a:p>
        </p:txBody>
      </p:sp>
      <p:cxnSp>
        <p:nvCxnSpPr>
          <p:cNvPr id="5" name="Straight Connector 4"/>
          <p:cNvCxnSpPr/>
          <p:nvPr/>
        </p:nvCxnSpPr>
        <p:spPr>
          <a:xfrm>
            <a:off x="1524000" y="1943100"/>
            <a:ext cx="16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ooter Placeholder 3"/>
          <p:cNvSpPr>
            <a:spLocks noGrp="1"/>
          </p:cNvSpPr>
          <p:nvPr>
            <p:ph type="ftr" sz="quarter" idx="11"/>
          </p:nvPr>
        </p:nvSpPr>
        <p:spPr>
          <a:xfrm>
            <a:off x="7197824" y="9943816"/>
            <a:ext cx="6781800" cy="332811"/>
          </a:xfrm>
        </p:spPr>
        <p:txBody>
          <a:bodyPr/>
          <a:lstStyle/>
          <a:p>
            <a:r>
              <a:rPr lang="en-US" dirty="0" smtClean="0"/>
              <a:t>Post Legislative Workshop following the 87</a:t>
            </a:r>
            <a:r>
              <a:rPr lang="en-US" baseline="30000" dirty="0" smtClean="0"/>
              <a:t>th</a:t>
            </a:r>
            <a:r>
              <a:rPr lang="en-US" dirty="0" smtClean="0"/>
              <a:t> Irregular Session – June 9, 2021</a:t>
            </a:r>
            <a:endParaRPr lang="en-US" dirty="0"/>
          </a:p>
        </p:txBody>
      </p:sp>
    </p:spTree>
    <p:extLst>
      <p:ext uri="{BB962C8B-B14F-4D97-AF65-F5344CB8AC3E}">
        <p14:creationId xmlns:p14="http://schemas.microsoft.com/office/powerpoint/2010/main" val="33767150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028B4-E992-4AC7-8CFF-0466C092C329}"/>
              </a:ext>
            </a:extLst>
          </p:cNvPr>
          <p:cNvSpPr>
            <a:spLocks noGrp="1"/>
          </p:cNvSpPr>
          <p:nvPr>
            <p:ph type="title"/>
          </p:nvPr>
        </p:nvSpPr>
        <p:spPr>
          <a:xfrm>
            <a:off x="1532021" y="800100"/>
            <a:ext cx="15392400" cy="1143000"/>
          </a:xfrm>
        </p:spPr>
        <p:txBody>
          <a:bodyPr/>
          <a:lstStyle/>
          <a:p>
            <a:r>
              <a:rPr lang="en-US" dirty="0"/>
              <a:t>And More….</a:t>
            </a:r>
          </a:p>
        </p:txBody>
      </p:sp>
      <p:sp>
        <p:nvSpPr>
          <p:cNvPr id="3" name="Content Placeholder 2">
            <a:extLst>
              <a:ext uri="{FF2B5EF4-FFF2-40B4-BE49-F238E27FC236}">
                <a16:creationId xmlns:a16="http://schemas.microsoft.com/office/drawing/2014/main" id="{4A47B9E7-46DA-4A54-B446-BB7936A969D6}"/>
              </a:ext>
            </a:extLst>
          </p:cNvPr>
          <p:cNvSpPr>
            <a:spLocks noGrp="1"/>
          </p:cNvSpPr>
          <p:nvPr>
            <p:ph idx="1"/>
          </p:nvPr>
        </p:nvSpPr>
        <p:spPr>
          <a:xfrm>
            <a:off x="1536032" y="2476500"/>
            <a:ext cx="15392400" cy="4525963"/>
          </a:xfrm>
        </p:spPr>
        <p:txBody>
          <a:bodyPr/>
          <a:lstStyle/>
          <a:p>
            <a:r>
              <a:rPr lang="en-US" dirty="0"/>
              <a:t>Texas Commission on Special Education Funding</a:t>
            </a:r>
          </a:p>
          <a:p>
            <a:r>
              <a:rPr lang="en-US" dirty="0"/>
              <a:t>Limitations on ability to reverse 2019-2020 salary </a:t>
            </a:r>
            <a:r>
              <a:rPr lang="en-US" dirty="0" smtClean="0"/>
              <a:t>increases</a:t>
            </a:r>
            <a:endParaRPr lang="en-US" dirty="0"/>
          </a:p>
          <a:p>
            <a:endParaRPr lang="en-US" dirty="0"/>
          </a:p>
        </p:txBody>
      </p:sp>
      <p:sp>
        <p:nvSpPr>
          <p:cNvPr id="6" name="Slide Number Placeholder 5">
            <a:extLst>
              <a:ext uri="{FF2B5EF4-FFF2-40B4-BE49-F238E27FC236}">
                <a16:creationId xmlns:a16="http://schemas.microsoft.com/office/drawing/2014/main" id="{6CB53FD5-706D-4826-ADA3-9E546667D6F3}"/>
              </a:ext>
            </a:extLst>
          </p:cNvPr>
          <p:cNvSpPr>
            <a:spLocks noGrp="1"/>
          </p:cNvSpPr>
          <p:nvPr>
            <p:ph type="sldNum" sz="quarter" idx="12"/>
          </p:nvPr>
        </p:nvSpPr>
        <p:spPr/>
        <p:txBody>
          <a:bodyPr/>
          <a:lstStyle/>
          <a:p>
            <a:fld id="{83AD5058-CDAF-4189-8437-BD52B82C84EF}" type="slidenum">
              <a:rPr lang="en-US" smtClean="0"/>
              <a:t>23</a:t>
            </a:fld>
            <a:endParaRPr lang="en-US" dirty="0"/>
          </a:p>
        </p:txBody>
      </p:sp>
      <p:cxnSp>
        <p:nvCxnSpPr>
          <p:cNvPr id="5" name="Straight Connector 4"/>
          <p:cNvCxnSpPr/>
          <p:nvPr/>
        </p:nvCxnSpPr>
        <p:spPr>
          <a:xfrm>
            <a:off x="1524000" y="1943100"/>
            <a:ext cx="16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ooter Placeholder 3"/>
          <p:cNvSpPr>
            <a:spLocks noGrp="1"/>
          </p:cNvSpPr>
          <p:nvPr>
            <p:ph type="ftr" sz="quarter" idx="11"/>
          </p:nvPr>
        </p:nvSpPr>
        <p:spPr>
          <a:xfrm>
            <a:off x="7197824" y="9943816"/>
            <a:ext cx="6781800" cy="332811"/>
          </a:xfrm>
        </p:spPr>
        <p:txBody>
          <a:bodyPr/>
          <a:lstStyle/>
          <a:p>
            <a:r>
              <a:rPr lang="en-US" dirty="0" smtClean="0"/>
              <a:t>Post Legislative Workshop following the 87</a:t>
            </a:r>
            <a:r>
              <a:rPr lang="en-US" baseline="30000" dirty="0" smtClean="0"/>
              <a:t>th</a:t>
            </a:r>
            <a:r>
              <a:rPr lang="en-US" dirty="0" smtClean="0"/>
              <a:t> Irregular Session – June 9, 2021</a:t>
            </a:r>
            <a:endParaRPr lang="en-US" dirty="0"/>
          </a:p>
        </p:txBody>
      </p:sp>
    </p:spTree>
    <p:extLst>
      <p:ext uri="{BB962C8B-B14F-4D97-AF65-F5344CB8AC3E}">
        <p14:creationId xmlns:p14="http://schemas.microsoft.com/office/powerpoint/2010/main" val="42926276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F9FBE-9C93-4576-A8FF-ADB7BC456A34}"/>
              </a:ext>
            </a:extLst>
          </p:cNvPr>
          <p:cNvSpPr>
            <a:spLocks noGrp="1"/>
          </p:cNvSpPr>
          <p:nvPr>
            <p:ph type="title"/>
          </p:nvPr>
        </p:nvSpPr>
        <p:spPr>
          <a:xfrm>
            <a:off x="4105898" y="3162300"/>
            <a:ext cx="7012968" cy="5439326"/>
          </a:xfrm>
        </p:spPr>
        <p:txBody>
          <a:bodyPr vert="horz" lIns="137160" tIns="68580" rIns="137160" bIns="68580" rtlCol="0" anchor="b">
            <a:normAutofit/>
          </a:bodyPr>
          <a:lstStyle/>
          <a:p>
            <a:pPr algn="r"/>
            <a:r>
              <a:rPr lang="en-US" sz="11500" kern="1200" dirty="0">
                <a:latin typeface="+mj-lt"/>
                <a:ea typeface="+mj-ea"/>
                <a:cs typeface="+mj-cs"/>
              </a:rPr>
              <a:t>Tax Rates</a:t>
            </a:r>
          </a:p>
        </p:txBody>
      </p:sp>
      <p:sp>
        <p:nvSpPr>
          <p:cNvPr id="4" name="Date Placeholder 3">
            <a:extLst>
              <a:ext uri="{FF2B5EF4-FFF2-40B4-BE49-F238E27FC236}">
                <a16:creationId xmlns:a16="http://schemas.microsoft.com/office/drawing/2014/main" id="{5A67F95B-4FC8-4FD4-9225-1A9ADAD6AE7F}"/>
              </a:ext>
            </a:extLst>
          </p:cNvPr>
          <p:cNvSpPr>
            <a:spLocks noGrp="1"/>
          </p:cNvSpPr>
          <p:nvPr>
            <p:ph type="dt" sz="half" idx="4294967295"/>
          </p:nvPr>
        </p:nvSpPr>
        <p:spPr>
          <a:xfrm>
            <a:off x="1257300" y="337406"/>
            <a:ext cx="4114800" cy="547688"/>
          </a:xfrm>
          <a:prstGeom prst="rect">
            <a:avLst/>
          </a:prstGeom>
        </p:spPr>
        <p:txBody>
          <a:bodyPr vert="horz" lIns="137160" tIns="68580" rIns="137160" bIns="68580" rtlCol="0" anchor="ctr">
            <a:normAutofit/>
          </a:bodyPr>
          <a:lstStyle/>
          <a:p>
            <a:pPr defTabSz="1371600">
              <a:spcAft>
                <a:spcPts val="900"/>
              </a:spcAft>
              <a:defRPr/>
            </a:pPr>
            <a:fld id="{2D892880-7507-4AFB-A9F1-F94BB0B6A135}" type="datetime1">
              <a:rPr lang="en-US">
                <a:solidFill>
                  <a:srgbClr val="FFFFFF"/>
                </a:solidFill>
                <a:latin typeface="Calibri" panose="020F0502020204030204"/>
                <a:cs typeface="Arial" panose="020B0604020202020204" pitchFamily="34" charset="0"/>
              </a:rPr>
              <a:pPr defTabSz="1371600">
                <a:spcAft>
                  <a:spcPts val="900"/>
                </a:spcAft>
                <a:defRPr/>
              </a:pPr>
              <a:t>6/22/2021</a:t>
            </a:fld>
            <a:endParaRPr lang="en-US" dirty="0">
              <a:solidFill>
                <a:srgbClr val="FFFFFF"/>
              </a:solidFill>
              <a:latin typeface="Calibri" panose="020F0502020204030204"/>
              <a:cs typeface="Arial" panose="020B0604020202020204" pitchFamily="34" charset="0"/>
            </a:endParaRPr>
          </a:p>
        </p:txBody>
      </p:sp>
      <p:sp>
        <p:nvSpPr>
          <p:cNvPr id="5" name="Footer Placeholder 4">
            <a:extLst>
              <a:ext uri="{FF2B5EF4-FFF2-40B4-BE49-F238E27FC236}">
                <a16:creationId xmlns:a16="http://schemas.microsoft.com/office/drawing/2014/main" id="{45B2ACF8-6453-4E6B-98B5-E1364EFFCC3C}"/>
              </a:ext>
            </a:extLst>
          </p:cNvPr>
          <p:cNvSpPr>
            <a:spLocks noGrp="1"/>
          </p:cNvSpPr>
          <p:nvPr>
            <p:ph type="ftr" sz="quarter" idx="4294967295"/>
          </p:nvPr>
        </p:nvSpPr>
        <p:spPr>
          <a:xfrm>
            <a:off x="8423081" y="337406"/>
            <a:ext cx="6172200" cy="547688"/>
          </a:xfrm>
          <a:prstGeom prst="rect">
            <a:avLst/>
          </a:prstGeom>
        </p:spPr>
        <p:txBody>
          <a:bodyPr vert="horz" lIns="137160" tIns="68580" rIns="137160" bIns="68580" rtlCol="0" anchor="ctr">
            <a:normAutofit/>
          </a:bodyPr>
          <a:lstStyle/>
          <a:p>
            <a:pPr algn="l" defTabSz="1371600">
              <a:lnSpc>
                <a:spcPct val="90000"/>
              </a:lnSpc>
              <a:spcAft>
                <a:spcPts val="900"/>
              </a:spcAft>
              <a:defRPr/>
            </a:pPr>
            <a:r>
              <a:rPr lang="en-US" sz="1350" dirty="0">
                <a:solidFill>
                  <a:srgbClr val="FFFFFF"/>
                </a:solidFill>
                <a:latin typeface="Calibri" panose="020F0502020204030204"/>
                <a:cs typeface="Arial" panose="020B0604020202020204" pitchFamily="34" charset="0"/>
              </a:rPr>
              <a:t>©2021 Texas Association of School Business Officials. All rights reserved. Do not duplicate or distribute without express permission.</a:t>
            </a:r>
          </a:p>
        </p:txBody>
      </p:sp>
      <p:sp>
        <p:nvSpPr>
          <p:cNvPr id="6" name="Slide Number Placeholder 5">
            <a:extLst>
              <a:ext uri="{FF2B5EF4-FFF2-40B4-BE49-F238E27FC236}">
                <a16:creationId xmlns:a16="http://schemas.microsoft.com/office/drawing/2014/main" id="{7A76137B-3BED-49F5-89F9-0D0408F5A07B}"/>
              </a:ext>
            </a:extLst>
          </p:cNvPr>
          <p:cNvSpPr>
            <a:spLocks noGrp="1"/>
          </p:cNvSpPr>
          <p:nvPr>
            <p:ph type="sldNum" sz="quarter" idx="12"/>
          </p:nvPr>
        </p:nvSpPr>
        <p:spPr>
          <a:xfrm>
            <a:off x="14832820" y="337406"/>
            <a:ext cx="2197880" cy="547688"/>
          </a:xfrm>
        </p:spPr>
        <p:txBody>
          <a:bodyPr vert="horz" lIns="137160" tIns="68580" rIns="137160" bIns="68580" rtlCol="0" anchor="ctr">
            <a:normAutofit/>
          </a:bodyPr>
          <a:lstStyle/>
          <a:p>
            <a:pPr defTabSz="1371600">
              <a:spcAft>
                <a:spcPts val="900"/>
              </a:spcAft>
              <a:defRPr/>
            </a:pPr>
            <a:fld id="{83AD5058-CDAF-4189-8437-BD52B82C84EF}" type="slidenum">
              <a:rPr lang="en-US" sz="1800">
                <a:solidFill>
                  <a:srgbClr val="FFFFFF"/>
                </a:solidFill>
                <a:latin typeface="Calibri" panose="020F0502020204030204"/>
                <a:cs typeface="Arial" panose="020B0604020202020204" pitchFamily="34" charset="0"/>
              </a:rPr>
              <a:pPr defTabSz="1371600">
                <a:spcAft>
                  <a:spcPts val="900"/>
                </a:spcAft>
                <a:defRPr/>
              </a:pPr>
              <a:t>24</a:t>
            </a:fld>
            <a:endParaRPr lang="en-US" sz="1800" dirty="0">
              <a:solidFill>
                <a:srgbClr val="FFFFFF"/>
              </a:solidFill>
              <a:latin typeface="Calibri" panose="020F0502020204030204"/>
              <a:cs typeface="Arial" panose="020B0604020202020204" pitchFamily="34" charset="0"/>
            </a:endParaRPr>
          </a:p>
        </p:txBody>
      </p:sp>
      <p:pic>
        <p:nvPicPr>
          <p:cNvPr id="6148" name="Picture 4" descr="See the source image">
            <a:extLst>
              <a:ext uri="{FF2B5EF4-FFF2-40B4-BE49-F238E27FC236}">
                <a16:creationId xmlns:a16="http://schemas.microsoft.com/office/drawing/2014/main" id="{F53A30AC-231A-4713-99DD-C7456061EF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0984" y="885094"/>
            <a:ext cx="7742797" cy="52805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7" name="Picture 6"/>
          <p:cNvPicPr>
            <a:picLocks noChangeAspect="1"/>
          </p:cNvPicPr>
          <p:nvPr/>
        </p:nvPicPr>
        <p:blipFill>
          <a:blip r:embed="rId4"/>
          <a:stretch>
            <a:fillRect/>
          </a:stretch>
        </p:blipFill>
        <p:spPr>
          <a:xfrm>
            <a:off x="-1" y="0"/>
            <a:ext cx="18287999" cy="10287000"/>
          </a:xfrm>
          <a:prstGeom prst="rect">
            <a:avLst/>
          </a:prstGeom>
        </p:spPr>
      </p:pic>
    </p:spTree>
    <p:extLst>
      <p:ext uri="{BB962C8B-B14F-4D97-AF65-F5344CB8AC3E}">
        <p14:creationId xmlns:p14="http://schemas.microsoft.com/office/powerpoint/2010/main" val="41571003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9D67AC4-EE1A-4F60-8DF9-33D42E6764C0}"/>
              </a:ext>
            </a:extLst>
          </p:cNvPr>
          <p:cNvSpPr>
            <a:spLocks noGrp="1"/>
          </p:cNvSpPr>
          <p:nvPr>
            <p:ph type="title"/>
          </p:nvPr>
        </p:nvSpPr>
        <p:spPr>
          <a:xfrm>
            <a:off x="1536032" y="800100"/>
            <a:ext cx="15392400" cy="1143000"/>
          </a:xfrm>
        </p:spPr>
        <p:txBody>
          <a:bodyPr/>
          <a:lstStyle/>
          <a:p>
            <a:r>
              <a:rPr lang="en-US" dirty="0"/>
              <a:t>Tier 1 Tax Rate Compression</a:t>
            </a:r>
          </a:p>
        </p:txBody>
      </p:sp>
      <p:sp>
        <p:nvSpPr>
          <p:cNvPr id="8" name="Content Placeholder 7">
            <a:extLst>
              <a:ext uri="{FF2B5EF4-FFF2-40B4-BE49-F238E27FC236}">
                <a16:creationId xmlns:a16="http://schemas.microsoft.com/office/drawing/2014/main" id="{E65F1717-39C1-453F-9A47-F64D34C7D32B}"/>
              </a:ext>
            </a:extLst>
          </p:cNvPr>
          <p:cNvSpPr>
            <a:spLocks noGrp="1"/>
          </p:cNvSpPr>
          <p:nvPr>
            <p:ph idx="1"/>
          </p:nvPr>
        </p:nvSpPr>
        <p:spPr>
          <a:xfrm>
            <a:off x="1524000" y="2324100"/>
            <a:ext cx="15227968" cy="4525963"/>
          </a:xfrm>
        </p:spPr>
        <p:txBody>
          <a:bodyPr/>
          <a:lstStyle/>
          <a:p>
            <a:r>
              <a:rPr lang="en-US" dirty="0"/>
              <a:t>The legislature reduced the state ceiling for Tier 1 tax rates to 0.9134.  This results in a lower floor as well, of $0.8220.</a:t>
            </a:r>
          </a:p>
          <a:p>
            <a:r>
              <a:rPr lang="en-US" dirty="0" smtClean="0"/>
              <a:t>You </a:t>
            </a:r>
            <a:r>
              <a:rPr lang="en-US" dirty="0"/>
              <a:t>should wait to adopt the rate until you have completed the local property value survey with the July certified value</a:t>
            </a:r>
          </a:p>
        </p:txBody>
      </p:sp>
      <p:sp>
        <p:nvSpPr>
          <p:cNvPr id="6" name="Slide Number Placeholder 5">
            <a:extLst>
              <a:ext uri="{FF2B5EF4-FFF2-40B4-BE49-F238E27FC236}">
                <a16:creationId xmlns:a16="http://schemas.microsoft.com/office/drawing/2014/main" id="{230C095F-79AE-49EF-BB5C-1DEB9EB0EBA4}"/>
              </a:ext>
            </a:extLst>
          </p:cNvPr>
          <p:cNvSpPr>
            <a:spLocks noGrp="1"/>
          </p:cNvSpPr>
          <p:nvPr>
            <p:ph type="sldNum" sz="quarter" idx="12"/>
          </p:nvPr>
        </p:nvSpPr>
        <p:spPr/>
        <p:txBody>
          <a:bodyPr/>
          <a:lstStyle/>
          <a:p>
            <a:fld id="{83AD5058-CDAF-4189-8437-BD52B82C84EF}" type="slidenum">
              <a:rPr lang="en-US" smtClean="0"/>
              <a:t>25</a:t>
            </a:fld>
            <a:endParaRPr lang="en-US" dirty="0"/>
          </a:p>
        </p:txBody>
      </p:sp>
      <p:cxnSp>
        <p:nvCxnSpPr>
          <p:cNvPr id="5" name="Straight Connector 4"/>
          <p:cNvCxnSpPr/>
          <p:nvPr/>
        </p:nvCxnSpPr>
        <p:spPr>
          <a:xfrm>
            <a:off x="1524000" y="1943100"/>
            <a:ext cx="16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Footer Placeholder 3"/>
          <p:cNvSpPr>
            <a:spLocks noGrp="1"/>
          </p:cNvSpPr>
          <p:nvPr>
            <p:ph type="ftr" sz="quarter" idx="11"/>
          </p:nvPr>
        </p:nvSpPr>
        <p:spPr>
          <a:xfrm>
            <a:off x="7197824" y="9943816"/>
            <a:ext cx="6781800" cy="332811"/>
          </a:xfrm>
        </p:spPr>
        <p:txBody>
          <a:bodyPr/>
          <a:lstStyle/>
          <a:p>
            <a:r>
              <a:rPr lang="en-US" dirty="0" smtClean="0"/>
              <a:t>Post Legislative Workshop following the 87</a:t>
            </a:r>
            <a:r>
              <a:rPr lang="en-US" baseline="30000" dirty="0" smtClean="0"/>
              <a:t>th</a:t>
            </a:r>
            <a:r>
              <a:rPr lang="en-US" dirty="0" smtClean="0"/>
              <a:t> Irregular Session – June 9, 2021</a:t>
            </a:r>
            <a:endParaRPr lang="en-US" dirty="0"/>
          </a:p>
        </p:txBody>
      </p:sp>
    </p:spTree>
    <p:extLst>
      <p:ext uri="{BB962C8B-B14F-4D97-AF65-F5344CB8AC3E}">
        <p14:creationId xmlns:p14="http://schemas.microsoft.com/office/powerpoint/2010/main" val="34969934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5A6CD-6F77-44D7-ABCE-5E9907133652}"/>
              </a:ext>
            </a:extLst>
          </p:cNvPr>
          <p:cNvSpPr>
            <a:spLocks noGrp="1"/>
          </p:cNvSpPr>
          <p:nvPr>
            <p:ph type="title"/>
          </p:nvPr>
        </p:nvSpPr>
        <p:spPr>
          <a:xfrm>
            <a:off x="1524000" y="790074"/>
            <a:ext cx="15392400" cy="1143000"/>
          </a:xfrm>
        </p:spPr>
        <p:txBody>
          <a:bodyPr/>
          <a:lstStyle/>
          <a:p>
            <a:r>
              <a:rPr lang="en-US" dirty="0"/>
              <a:t>No Pandemic Pennies</a:t>
            </a:r>
          </a:p>
        </p:txBody>
      </p:sp>
      <p:sp>
        <p:nvSpPr>
          <p:cNvPr id="3" name="Content Placeholder 2">
            <a:extLst>
              <a:ext uri="{FF2B5EF4-FFF2-40B4-BE49-F238E27FC236}">
                <a16:creationId xmlns:a16="http://schemas.microsoft.com/office/drawing/2014/main" id="{1DA6070B-FB66-4D5C-A858-750EB01DC3C9}"/>
              </a:ext>
            </a:extLst>
          </p:cNvPr>
          <p:cNvSpPr>
            <a:spLocks noGrp="1"/>
          </p:cNvSpPr>
          <p:nvPr>
            <p:ph idx="1"/>
          </p:nvPr>
        </p:nvSpPr>
        <p:spPr>
          <a:xfrm>
            <a:off x="1524000" y="2400300"/>
            <a:ext cx="15392400" cy="4525963"/>
          </a:xfrm>
        </p:spPr>
        <p:txBody>
          <a:bodyPr/>
          <a:lstStyle/>
          <a:p>
            <a:r>
              <a:rPr lang="en-US" dirty="0"/>
              <a:t>Senate Bill 1438 (</a:t>
            </a:r>
            <a:r>
              <a:rPr lang="en-US" dirty="0" smtClean="0"/>
              <a:t>Bettencourt/Meyer</a:t>
            </a:r>
            <a:r>
              <a:rPr lang="en-US" dirty="0"/>
              <a:t>) removed pandemics from the disasters that can trigger the availability of additional taxing authority within the VATRE</a:t>
            </a:r>
          </a:p>
          <a:p>
            <a:r>
              <a:rPr lang="en-US" dirty="0"/>
              <a:t>The board of trustees must specify the disaster that is triggering the additional pennies</a:t>
            </a:r>
          </a:p>
          <a:p>
            <a:r>
              <a:rPr lang="en-US" dirty="0"/>
              <a:t>The same disaster may not be used for two years</a:t>
            </a:r>
          </a:p>
          <a:p>
            <a:endParaRPr lang="en-US" dirty="0"/>
          </a:p>
          <a:p>
            <a:endParaRPr lang="en-US" dirty="0"/>
          </a:p>
        </p:txBody>
      </p:sp>
      <p:sp>
        <p:nvSpPr>
          <p:cNvPr id="6" name="Slide Number Placeholder 5">
            <a:extLst>
              <a:ext uri="{FF2B5EF4-FFF2-40B4-BE49-F238E27FC236}">
                <a16:creationId xmlns:a16="http://schemas.microsoft.com/office/drawing/2014/main" id="{4EA7202B-4C33-49C8-B73D-4CAF6212755A}"/>
              </a:ext>
            </a:extLst>
          </p:cNvPr>
          <p:cNvSpPr>
            <a:spLocks noGrp="1"/>
          </p:cNvSpPr>
          <p:nvPr>
            <p:ph type="sldNum" sz="quarter" idx="12"/>
          </p:nvPr>
        </p:nvSpPr>
        <p:spPr/>
        <p:txBody>
          <a:bodyPr/>
          <a:lstStyle/>
          <a:p>
            <a:fld id="{83AD5058-CDAF-4189-8437-BD52B82C84EF}" type="slidenum">
              <a:rPr lang="en-US" smtClean="0"/>
              <a:t>26</a:t>
            </a:fld>
            <a:endParaRPr lang="en-US" dirty="0"/>
          </a:p>
        </p:txBody>
      </p:sp>
      <p:cxnSp>
        <p:nvCxnSpPr>
          <p:cNvPr id="5" name="Straight Connector 4"/>
          <p:cNvCxnSpPr/>
          <p:nvPr/>
        </p:nvCxnSpPr>
        <p:spPr>
          <a:xfrm>
            <a:off x="1524000" y="1943100"/>
            <a:ext cx="16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ooter Placeholder 3"/>
          <p:cNvSpPr>
            <a:spLocks noGrp="1"/>
          </p:cNvSpPr>
          <p:nvPr>
            <p:ph type="ftr" sz="quarter" idx="11"/>
          </p:nvPr>
        </p:nvSpPr>
        <p:spPr>
          <a:xfrm>
            <a:off x="7197824" y="9943816"/>
            <a:ext cx="6781800" cy="332811"/>
          </a:xfrm>
        </p:spPr>
        <p:txBody>
          <a:bodyPr/>
          <a:lstStyle/>
          <a:p>
            <a:r>
              <a:rPr lang="en-US" dirty="0" smtClean="0"/>
              <a:t>Post Legislative Workshop following the 87</a:t>
            </a:r>
            <a:r>
              <a:rPr lang="en-US" baseline="30000" dirty="0" smtClean="0"/>
              <a:t>th</a:t>
            </a:r>
            <a:r>
              <a:rPr lang="en-US" dirty="0" smtClean="0"/>
              <a:t> Irregular Session – June 9, 2021</a:t>
            </a:r>
            <a:endParaRPr lang="en-US" dirty="0"/>
          </a:p>
        </p:txBody>
      </p:sp>
    </p:spTree>
    <p:extLst>
      <p:ext uri="{BB962C8B-B14F-4D97-AF65-F5344CB8AC3E}">
        <p14:creationId xmlns:p14="http://schemas.microsoft.com/office/powerpoint/2010/main" val="12958119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BAC98-0571-4D7E-85DB-A7A6357744A9}"/>
              </a:ext>
            </a:extLst>
          </p:cNvPr>
          <p:cNvSpPr>
            <a:spLocks noGrp="1"/>
          </p:cNvSpPr>
          <p:nvPr>
            <p:ph type="title"/>
          </p:nvPr>
        </p:nvSpPr>
        <p:spPr>
          <a:xfrm>
            <a:off x="1524000" y="818147"/>
            <a:ext cx="15392400" cy="1143000"/>
          </a:xfrm>
        </p:spPr>
        <p:txBody>
          <a:bodyPr/>
          <a:lstStyle/>
          <a:p>
            <a:r>
              <a:rPr lang="en-US" dirty="0"/>
              <a:t>New Language in Notice</a:t>
            </a:r>
          </a:p>
        </p:txBody>
      </p:sp>
      <p:sp>
        <p:nvSpPr>
          <p:cNvPr id="3" name="Content Placeholder 2">
            <a:extLst>
              <a:ext uri="{FF2B5EF4-FFF2-40B4-BE49-F238E27FC236}">
                <a16:creationId xmlns:a16="http://schemas.microsoft.com/office/drawing/2014/main" id="{3B6028F2-590C-4A3F-B413-EF6CBEC9D488}"/>
              </a:ext>
            </a:extLst>
          </p:cNvPr>
          <p:cNvSpPr>
            <a:spLocks noGrp="1"/>
          </p:cNvSpPr>
          <p:nvPr>
            <p:ph idx="1"/>
          </p:nvPr>
        </p:nvSpPr>
        <p:spPr>
          <a:xfrm>
            <a:off x="1524000" y="2476500"/>
            <a:ext cx="14097000" cy="4525963"/>
          </a:xfrm>
        </p:spPr>
        <p:txBody>
          <a:bodyPr>
            <a:noAutofit/>
          </a:bodyPr>
          <a:lstStyle/>
          <a:p>
            <a:pPr marL="0" indent="0">
              <a:buNone/>
            </a:pPr>
            <a:r>
              <a:rPr lang="en-US" sz="3600" b="1" dirty="0" smtClean="0"/>
              <a:t>HB </a:t>
            </a:r>
            <a:r>
              <a:rPr lang="en-US" sz="3600" b="1" dirty="0"/>
              <a:t>2723 </a:t>
            </a:r>
            <a:r>
              <a:rPr lang="en-US" sz="3600" dirty="0"/>
              <a:t>by </a:t>
            </a:r>
            <a:r>
              <a:rPr lang="en-US" sz="3600" dirty="0" smtClean="0"/>
              <a:t>Meyer/Bettencourt</a:t>
            </a:r>
            <a:endParaRPr lang="en-US" sz="3600" dirty="0"/>
          </a:p>
          <a:p>
            <a:pPr lvl="1"/>
            <a:r>
              <a:rPr lang="en-US" sz="2800" dirty="0"/>
              <a:t>A school district notice of public meeting to discuss budget and proposed tax rate must include statement directing readers to a state website that provides links to local property tax databases.  </a:t>
            </a:r>
          </a:p>
          <a:p>
            <a:pPr lvl="1"/>
            <a:r>
              <a:rPr lang="en-US" sz="2800" dirty="0"/>
              <a:t>The state's Department of Information Resources will be required to establish and maintain a website that contains links to the property tax databases of each Central Appraisal District.</a:t>
            </a:r>
          </a:p>
          <a:p>
            <a:endParaRPr lang="en-US" sz="3600" dirty="0"/>
          </a:p>
          <a:p>
            <a:pPr marL="0" indent="0">
              <a:buNone/>
            </a:pPr>
            <a:r>
              <a:rPr lang="en-US" sz="3600" i="1" dirty="0"/>
              <a:t>“Visit Texas.gov/PropertyTaxes to find a link to your local property tax database on which you can easily access information regarding your property taxes, including information about proposed tax rates and scheduled public hearings of each entity that taxes your property.”</a:t>
            </a:r>
          </a:p>
        </p:txBody>
      </p:sp>
      <p:sp>
        <p:nvSpPr>
          <p:cNvPr id="6" name="Slide Number Placeholder 5">
            <a:extLst>
              <a:ext uri="{FF2B5EF4-FFF2-40B4-BE49-F238E27FC236}">
                <a16:creationId xmlns:a16="http://schemas.microsoft.com/office/drawing/2014/main" id="{46A10548-BA49-4077-ADD2-15267AF526D3}"/>
              </a:ext>
            </a:extLst>
          </p:cNvPr>
          <p:cNvSpPr>
            <a:spLocks noGrp="1"/>
          </p:cNvSpPr>
          <p:nvPr>
            <p:ph type="sldNum" sz="quarter" idx="12"/>
          </p:nvPr>
        </p:nvSpPr>
        <p:spPr/>
        <p:txBody>
          <a:bodyPr/>
          <a:lstStyle/>
          <a:p>
            <a:fld id="{83AD5058-CDAF-4189-8437-BD52B82C84EF}" type="slidenum">
              <a:rPr lang="en-US" smtClean="0"/>
              <a:t>27</a:t>
            </a:fld>
            <a:endParaRPr lang="en-US" dirty="0"/>
          </a:p>
        </p:txBody>
      </p:sp>
      <p:cxnSp>
        <p:nvCxnSpPr>
          <p:cNvPr id="5" name="Straight Connector 4"/>
          <p:cNvCxnSpPr/>
          <p:nvPr/>
        </p:nvCxnSpPr>
        <p:spPr>
          <a:xfrm>
            <a:off x="1524000" y="1943100"/>
            <a:ext cx="16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ooter Placeholder 3"/>
          <p:cNvSpPr>
            <a:spLocks noGrp="1"/>
          </p:cNvSpPr>
          <p:nvPr>
            <p:ph type="ftr" sz="quarter" idx="11"/>
          </p:nvPr>
        </p:nvSpPr>
        <p:spPr>
          <a:xfrm>
            <a:off x="7197824" y="9943816"/>
            <a:ext cx="6781800" cy="332811"/>
          </a:xfrm>
        </p:spPr>
        <p:txBody>
          <a:bodyPr/>
          <a:lstStyle/>
          <a:p>
            <a:r>
              <a:rPr lang="en-US" dirty="0" smtClean="0"/>
              <a:t>Post Legislative Workshop following the 87</a:t>
            </a:r>
            <a:r>
              <a:rPr lang="en-US" baseline="30000" dirty="0" smtClean="0"/>
              <a:t>th</a:t>
            </a:r>
            <a:r>
              <a:rPr lang="en-US" dirty="0" smtClean="0"/>
              <a:t> Irregular Session – June 9, 2021</a:t>
            </a:r>
            <a:endParaRPr lang="en-US" dirty="0"/>
          </a:p>
        </p:txBody>
      </p:sp>
    </p:spTree>
    <p:extLst>
      <p:ext uri="{BB962C8B-B14F-4D97-AF65-F5344CB8AC3E}">
        <p14:creationId xmlns:p14="http://schemas.microsoft.com/office/powerpoint/2010/main" val="19368501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F9FBE-9C93-4576-A8FF-ADB7BC456A34}"/>
              </a:ext>
            </a:extLst>
          </p:cNvPr>
          <p:cNvSpPr>
            <a:spLocks noGrp="1"/>
          </p:cNvSpPr>
          <p:nvPr>
            <p:ph type="title"/>
          </p:nvPr>
        </p:nvSpPr>
        <p:spPr>
          <a:xfrm>
            <a:off x="914400" y="1087680"/>
            <a:ext cx="7012968" cy="5439326"/>
          </a:xfrm>
        </p:spPr>
        <p:txBody>
          <a:bodyPr vert="horz" lIns="137160" tIns="68580" rIns="137160" bIns="68580" rtlCol="0" anchor="b">
            <a:normAutofit/>
          </a:bodyPr>
          <a:lstStyle/>
          <a:p>
            <a:pPr algn="r"/>
            <a:r>
              <a:rPr lang="en-US" sz="11500" kern="1200" dirty="0" smtClean="0">
                <a:latin typeface="+mj-lt"/>
                <a:ea typeface="+mj-ea"/>
                <a:cs typeface="+mj-cs"/>
              </a:rPr>
              <a:t>ESSER</a:t>
            </a:r>
            <a:endParaRPr lang="en-US" sz="11500" kern="1200" dirty="0">
              <a:latin typeface="+mj-lt"/>
              <a:ea typeface="+mj-ea"/>
              <a:cs typeface="+mj-cs"/>
            </a:endParaRPr>
          </a:p>
        </p:txBody>
      </p:sp>
      <p:sp>
        <p:nvSpPr>
          <p:cNvPr id="3" name="Text Placeholder 2">
            <a:extLst>
              <a:ext uri="{FF2B5EF4-FFF2-40B4-BE49-F238E27FC236}">
                <a16:creationId xmlns:a16="http://schemas.microsoft.com/office/drawing/2014/main" id="{3125F8CB-211D-4C05-943E-7C72A6D1D1EA}"/>
              </a:ext>
            </a:extLst>
          </p:cNvPr>
          <p:cNvSpPr>
            <a:spLocks noGrp="1"/>
          </p:cNvSpPr>
          <p:nvPr>
            <p:ph type="body" idx="1"/>
          </p:nvPr>
        </p:nvSpPr>
        <p:spPr>
          <a:xfrm>
            <a:off x="1152923" y="2188633"/>
            <a:ext cx="6963661" cy="1485296"/>
          </a:xfrm>
        </p:spPr>
        <p:txBody>
          <a:bodyPr vert="horz" lIns="137160" tIns="68580" rIns="137160" bIns="68580" rtlCol="0" anchor="b">
            <a:normAutofit/>
          </a:bodyPr>
          <a:lstStyle/>
          <a:p>
            <a:pPr algn="r"/>
            <a:r>
              <a:rPr lang="en-US" sz="4000" b="1" dirty="0"/>
              <a:t>Elementary and Secondary School Emergency </a:t>
            </a:r>
            <a:r>
              <a:rPr lang="en-US" sz="4000" b="1" dirty="0" smtClean="0"/>
              <a:t>Relief Fund</a:t>
            </a:r>
            <a:endParaRPr lang="en-US" sz="4800" dirty="0">
              <a:solidFill>
                <a:srgbClr val="FFFFFF"/>
              </a:solidFill>
            </a:endParaRPr>
          </a:p>
        </p:txBody>
      </p:sp>
      <p:sp>
        <p:nvSpPr>
          <p:cNvPr id="6" name="Slide Number Placeholder 5">
            <a:extLst>
              <a:ext uri="{FF2B5EF4-FFF2-40B4-BE49-F238E27FC236}">
                <a16:creationId xmlns:a16="http://schemas.microsoft.com/office/drawing/2014/main" id="{7A76137B-3BED-49F5-89F9-0D0408F5A07B}"/>
              </a:ext>
            </a:extLst>
          </p:cNvPr>
          <p:cNvSpPr>
            <a:spLocks noGrp="1"/>
          </p:cNvSpPr>
          <p:nvPr>
            <p:ph type="sldNum" sz="quarter" idx="12"/>
          </p:nvPr>
        </p:nvSpPr>
        <p:spPr>
          <a:xfrm>
            <a:off x="14832820" y="337406"/>
            <a:ext cx="2197880" cy="547688"/>
          </a:xfrm>
        </p:spPr>
        <p:txBody>
          <a:bodyPr vert="horz" lIns="137160" tIns="68580" rIns="137160" bIns="68580" rtlCol="0" anchor="ctr">
            <a:normAutofit/>
          </a:bodyPr>
          <a:lstStyle/>
          <a:p>
            <a:pPr defTabSz="1371600">
              <a:spcAft>
                <a:spcPts val="900"/>
              </a:spcAft>
              <a:defRPr/>
            </a:pPr>
            <a:fld id="{83AD5058-CDAF-4189-8437-BD52B82C84EF}" type="slidenum">
              <a:rPr lang="en-US" sz="1800">
                <a:solidFill>
                  <a:srgbClr val="FFFFFF"/>
                </a:solidFill>
                <a:latin typeface="Calibri" panose="020F0502020204030204"/>
                <a:cs typeface="Arial" panose="020B0604020202020204" pitchFamily="34" charset="0"/>
              </a:rPr>
              <a:pPr defTabSz="1371600">
                <a:spcAft>
                  <a:spcPts val="900"/>
                </a:spcAft>
                <a:defRPr/>
              </a:pPr>
              <a:t>28</a:t>
            </a:fld>
            <a:endParaRPr lang="en-US" sz="1800" dirty="0">
              <a:solidFill>
                <a:srgbClr val="FFFFFF"/>
              </a:solidFill>
              <a:latin typeface="Calibri" panose="020F0502020204030204"/>
              <a:cs typeface="Arial" panose="020B0604020202020204" pitchFamily="34" charset="0"/>
            </a:endParaRPr>
          </a:p>
        </p:txBody>
      </p:sp>
      <p:pic>
        <p:nvPicPr>
          <p:cNvPr id="15" name="Picture 10" descr="Image result for federal COVID relief">
            <a:extLst>
              <a:ext uri="{FF2B5EF4-FFF2-40B4-BE49-F238E27FC236}">
                <a16:creationId xmlns:a16="http://schemas.microsoft.com/office/drawing/2014/main" id="{836B4E70-8F7E-42A8-B6BB-879CCF4828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5800" y="2209800"/>
            <a:ext cx="6876374" cy="42791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 name="Picture 3"/>
          <p:cNvPicPr>
            <a:picLocks noChangeAspect="1"/>
          </p:cNvPicPr>
          <p:nvPr/>
        </p:nvPicPr>
        <p:blipFill>
          <a:blip r:embed="rId4"/>
          <a:stretch>
            <a:fillRect/>
          </a:stretch>
        </p:blipFill>
        <p:spPr>
          <a:xfrm>
            <a:off x="-137822" y="-56664"/>
            <a:ext cx="18425822" cy="10364525"/>
          </a:xfrm>
          <a:prstGeom prst="rect">
            <a:avLst/>
          </a:prstGeom>
        </p:spPr>
      </p:pic>
    </p:spTree>
    <p:extLst>
      <p:ext uri="{BB962C8B-B14F-4D97-AF65-F5344CB8AC3E}">
        <p14:creationId xmlns:p14="http://schemas.microsoft.com/office/powerpoint/2010/main" val="31080595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t>Comparing the Federal Funding Packages</a:t>
            </a:r>
            <a:endParaRPr lang="en-US" sz="60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80097995"/>
              </p:ext>
            </p:extLst>
          </p:nvPr>
        </p:nvGraphicFramePr>
        <p:xfrm>
          <a:off x="1219200" y="2968247"/>
          <a:ext cx="13663614" cy="5212080"/>
        </p:xfrm>
        <a:graphic>
          <a:graphicData uri="http://schemas.openxmlformats.org/drawingml/2006/table">
            <a:tbl>
              <a:tblPr firstRow="1" bandRow="1">
                <a:tableStyleId>{793D81CF-94F2-401A-BA57-92F5A7B2D0C5}</a:tableStyleId>
              </a:tblPr>
              <a:tblGrid>
                <a:gridCol w="3142760">
                  <a:extLst>
                    <a:ext uri="{9D8B030D-6E8A-4147-A177-3AD203B41FA5}">
                      <a16:colId xmlns:a16="http://schemas.microsoft.com/office/drawing/2014/main" val="2137066843"/>
                    </a:ext>
                  </a:extLst>
                </a:gridCol>
                <a:gridCol w="3429000">
                  <a:extLst>
                    <a:ext uri="{9D8B030D-6E8A-4147-A177-3AD203B41FA5}">
                      <a16:colId xmlns:a16="http://schemas.microsoft.com/office/drawing/2014/main" val="2796166118"/>
                    </a:ext>
                  </a:extLst>
                </a:gridCol>
                <a:gridCol w="3733800">
                  <a:extLst>
                    <a:ext uri="{9D8B030D-6E8A-4147-A177-3AD203B41FA5}">
                      <a16:colId xmlns:a16="http://schemas.microsoft.com/office/drawing/2014/main" val="2175987201"/>
                    </a:ext>
                  </a:extLst>
                </a:gridCol>
                <a:gridCol w="3358054">
                  <a:extLst>
                    <a:ext uri="{9D8B030D-6E8A-4147-A177-3AD203B41FA5}">
                      <a16:colId xmlns:a16="http://schemas.microsoft.com/office/drawing/2014/main" val="1820890487"/>
                    </a:ext>
                  </a:extLst>
                </a:gridCol>
              </a:tblGrid>
              <a:tr h="370840">
                <a:tc>
                  <a:txBody>
                    <a:bodyPr/>
                    <a:lstStyle/>
                    <a:p>
                      <a:endParaRPr lang="en-US" sz="3200" dirty="0">
                        <a:latin typeface="Calibri" panose="020F0502020204030204" pitchFamily="34" charset="0"/>
                        <a:cs typeface="Calibri" panose="020F0502020204030204" pitchFamily="34" charset="0"/>
                      </a:endParaRPr>
                    </a:p>
                  </a:txBody>
                  <a:tcPr/>
                </a:tc>
                <a:tc>
                  <a:txBody>
                    <a:bodyPr/>
                    <a:lstStyle/>
                    <a:p>
                      <a:pPr algn="ctr"/>
                      <a:r>
                        <a:rPr lang="en-US" sz="3200" dirty="0" smtClean="0"/>
                        <a:t>ESSER I </a:t>
                      </a:r>
                    </a:p>
                    <a:p>
                      <a:pPr algn="ctr"/>
                      <a:r>
                        <a:rPr lang="en-US" sz="2400" dirty="0" smtClean="0"/>
                        <a:t>(March 2020)</a:t>
                      </a:r>
                      <a:endParaRPr lang="en-US" sz="3200" dirty="0">
                        <a:latin typeface="Calibri" panose="020F0502020204030204" pitchFamily="34" charset="0"/>
                        <a:cs typeface="Calibri" panose="020F0502020204030204" pitchFamily="34" charset="0"/>
                      </a:endParaRPr>
                    </a:p>
                  </a:txBody>
                  <a:tcPr anchor="ctr"/>
                </a:tc>
                <a:tc>
                  <a:txBody>
                    <a:bodyPr/>
                    <a:lstStyle/>
                    <a:p>
                      <a:pPr algn="ctr"/>
                      <a:r>
                        <a:rPr lang="en-US" sz="3200" dirty="0" smtClean="0"/>
                        <a:t>ESSER II </a:t>
                      </a:r>
                    </a:p>
                    <a:p>
                      <a:pPr algn="ctr"/>
                      <a:r>
                        <a:rPr lang="en-US" sz="2400" dirty="0" smtClean="0"/>
                        <a:t>(December 2020)</a:t>
                      </a:r>
                      <a:endParaRPr lang="en-US" sz="2400" dirty="0">
                        <a:latin typeface="Calibri" panose="020F0502020204030204" pitchFamily="34" charset="0"/>
                        <a:cs typeface="Calibri" panose="020F0502020204030204" pitchFamily="34" charset="0"/>
                      </a:endParaRPr>
                    </a:p>
                  </a:txBody>
                  <a:tcPr anchor="ctr"/>
                </a:tc>
                <a:tc>
                  <a:txBody>
                    <a:bodyPr/>
                    <a:lstStyle/>
                    <a:p>
                      <a:pPr algn="ctr"/>
                      <a:r>
                        <a:rPr lang="en-US" sz="3200" dirty="0" smtClean="0"/>
                        <a:t>ESSER III</a:t>
                      </a:r>
                    </a:p>
                    <a:p>
                      <a:pPr algn="ctr"/>
                      <a:r>
                        <a:rPr lang="en-US" sz="2400" dirty="0" smtClean="0"/>
                        <a:t>(March</a:t>
                      </a:r>
                      <a:r>
                        <a:rPr lang="en-US" sz="2400" baseline="0" dirty="0" smtClean="0"/>
                        <a:t> 2021)</a:t>
                      </a:r>
                      <a:endParaRPr lang="en-US" sz="24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938376668"/>
                  </a:ext>
                </a:extLst>
              </a:tr>
              <a:tr h="370840">
                <a:tc>
                  <a:txBody>
                    <a:bodyPr/>
                    <a:lstStyle/>
                    <a:p>
                      <a:r>
                        <a:rPr lang="en-US" sz="3200" dirty="0" smtClean="0"/>
                        <a:t>Total Funding (nationwide)</a:t>
                      </a:r>
                      <a:endParaRPr lang="en-US" sz="3200" dirty="0">
                        <a:latin typeface="Calibri" panose="020F0502020204030204" pitchFamily="34" charset="0"/>
                        <a:cs typeface="Calibri" panose="020F0502020204030204" pitchFamily="34" charset="0"/>
                      </a:endParaRPr>
                    </a:p>
                  </a:txBody>
                  <a:tcPr anchor="ctr"/>
                </a:tc>
                <a:tc>
                  <a:txBody>
                    <a:bodyPr/>
                    <a:lstStyle/>
                    <a:p>
                      <a:pPr algn="ctr"/>
                      <a:r>
                        <a:rPr lang="en-US" sz="4000" dirty="0" smtClean="0"/>
                        <a:t>$13.2 billion</a:t>
                      </a:r>
                      <a:endParaRPr lang="en-US" sz="4000" dirty="0">
                        <a:latin typeface="Calibri" panose="020F0502020204030204" pitchFamily="34" charset="0"/>
                        <a:cs typeface="Calibri" panose="020F0502020204030204" pitchFamily="34" charset="0"/>
                      </a:endParaRPr>
                    </a:p>
                  </a:txBody>
                  <a:tcPr anchor="ctr"/>
                </a:tc>
                <a:tc>
                  <a:txBody>
                    <a:bodyPr/>
                    <a:lstStyle/>
                    <a:p>
                      <a:pPr algn="ctr"/>
                      <a:r>
                        <a:rPr lang="en-US" sz="4000" dirty="0" smtClean="0"/>
                        <a:t>$54.3</a:t>
                      </a:r>
                      <a:r>
                        <a:rPr lang="en-US" sz="4000" baseline="0" dirty="0" smtClean="0"/>
                        <a:t> billion</a:t>
                      </a:r>
                      <a:endParaRPr lang="en-US" sz="4000" dirty="0">
                        <a:latin typeface="Calibri" panose="020F0502020204030204" pitchFamily="34" charset="0"/>
                        <a:cs typeface="Calibri" panose="020F0502020204030204" pitchFamily="34" charset="0"/>
                      </a:endParaRPr>
                    </a:p>
                  </a:txBody>
                  <a:tcPr anchor="ctr"/>
                </a:tc>
                <a:tc>
                  <a:txBody>
                    <a:bodyPr/>
                    <a:lstStyle/>
                    <a:p>
                      <a:pPr algn="ctr"/>
                      <a:r>
                        <a:rPr lang="en-US" sz="4000" dirty="0" smtClean="0"/>
                        <a:t>$122</a:t>
                      </a:r>
                      <a:r>
                        <a:rPr lang="en-US" sz="4000" baseline="0" dirty="0" smtClean="0"/>
                        <a:t> billion</a:t>
                      </a:r>
                      <a:endParaRPr lang="en-US" sz="40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4273006705"/>
                  </a:ext>
                </a:extLst>
              </a:tr>
              <a:tr h="370840">
                <a:tc>
                  <a:txBody>
                    <a:bodyPr/>
                    <a:lstStyle/>
                    <a:p>
                      <a:r>
                        <a:rPr lang="en-US" sz="3200" dirty="0" smtClean="0"/>
                        <a:t>Total</a:t>
                      </a:r>
                      <a:r>
                        <a:rPr lang="en-US" sz="3200" baseline="0" dirty="0" smtClean="0"/>
                        <a:t> Allocation to Texas</a:t>
                      </a:r>
                      <a:endParaRPr lang="en-US" sz="3200" dirty="0">
                        <a:latin typeface="Calibri" panose="020F0502020204030204" pitchFamily="34" charset="0"/>
                        <a:cs typeface="Calibri" panose="020F0502020204030204" pitchFamily="34" charset="0"/>
                      </a:endParaRPr>
                    </a:p>
                  </a:txBody>
                  <a:tcPr anchor="ctr"/>
                </a:tc>
                <a:tc>
                  <a:txBody>
                    <a:bodyPr/>
                    <a:lstStyle/>
                    <a:p>
                      <a:pPr algn="ctr"/>
                      <a:r>
                        <a:rPr lang="en-US" sz="4000" dirty="0" smtClean="0"/>
                        <a:t>$1.29 billion</a:t>
                      </a:r>
                      <a:endParaRPr lang="en-US" sz="4000" dirty="0">
                        <a:latin typeface="Calibri" panose="020F0502020204030204" pitchFamily="34" charset="0"/>
                        <a:cs typeface="Calibri" panose="020F0502020204030204" pitchFamily="34" charset="0"/>
                      </a:endParaRPr>
                    </a:p>
                  </a:txBody>
                  <a:tcPr anchor="ctr"/>
                </a:tc>
                <a:tc>
                  <a:txBody>
                    <a:bodyPr/>
                    <a:lstStyle/>
                    <a:p>
                      <a:pPr algn="ctr"/>
                      <a:r>
                        <a:rPr lang="en-US" sz="4000" dirty="0" smtClean="0"/>
                        <a:t>$5.53 billion</a:t>
                      </a:r>
                      <a:endParaRPr lang="en-US" sz="4000" dirty="0">
                        <a:latin typeface="Calibri" panose="020F0502020204030204" pitchFamily="34" charset="0"/>
                        <a:cs typeface="Calibri" panose="020F0502020204030204" pitchFamily="34" charset="0"/>
                      </a:endParaRPr>
                    </a:p>
                  </a:txBody>
                  <a:tcPr anchor="ctr"/>
                </a:tc>
                <a:tc>
                  <a:txBody>
                    <a:bodyPr/>
                    <a:lstStyle/>
                    <a:p>
                      <a:pPr algn="ctr"/>
                      <a:r>
                        <a:rPr lang="en-US" sz="4000" dirty="0" smtClean="0"/>
                        <a:t>$12.4 billion</a:t>
                      </a:r>
                      <a:endParaRPr lang="en-US" sz="40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454677051"/>
                  </a:ext>
                </a:extLst>
              </a:tr>
              <a:tr h="370840">
                <a:tc>
                  <a:txBody>
                    <a:bodyPr/>
                    <a:lstStyle/>
                    <a:p>
                      <a:r>
                        <a:rPr lang="en-US" sz="3200" dirty="0" smtClean="0"/>
                        <a:t>Allowed for State reservation</a:t>
                      </a:r>
                      <a:endParaRPr lang="en-US" sz="3200" dirty="0">
                        <a:latin typeface="Calibri" panose="020F0502020204030204" pitchFamily="34" charset="0"/>
                        <a:cs typeface="Calibri" panose="020F0502020204030204" pitchFamily="34" charset="0"/>
                      </a:endParaRPr>
                    </a:p>
                  </a:txBody>
                  <a:tcPr anchor="ctr"/>
                </a:tc>
                <a:tc>
                  <a:txBody>
                    <a:bodyPr/>
                    <a:lstStyle/>
                    <a:p>
                      <a:pPr algn="ctr"/>
                      <a:r>
                        <a:rPr lang="en-US" sz="4000" dirty="0" smtClean="0"/>
                        <a:t>$130 million</a:t>
                      </a:r>
                      <a:endParaRPr lang="en-US" sz="4000" dirty="0">
                        <a:latin typeface="Calibri" panose="020F0502020204030204" pitchFamily="34" charset="0"/>
                        <a:cs typeface="Calibri" panose="020F0502020204030204" pitchFamily="34" charset="0"/>
                      </a:endParaRPr>
                    </a:p>
                  </a:txBody>
                  <a:tcPr anchor="ctr"/>
                </a:tc>
                <a:tc>
                  <a:txBody>
                    <a:bodyPr/>
                    <a:lstStyle/>
                    <a:p>
                      <a:pPr algn="ctr"/>
                      <a:r>
                        <a:rPr lang="en-US" sz="4000" dirty="0" smtClean="0"/>
                        <a:t>$553 million</a:t>
                      </a:r>
                      <a:endParaRPr lang="en-US" sz="4000" dirty="0">
                        <a:latin typeface="Calibri" panose="020F0502020204030204" pitchFamily="34" charset="0"/>
                        <a:cs typeface="Calibri" panose="020F0502020204030204" pitchFamily="34" charset="0"/>
                      </a:endParaRPr>
                    </a:p>
                  </a:txBody>
                  <a:tcPr anchor="ctr"/>
                </a:tc>
                <a:tc>
                  <a:txBody>
                    <a:bodyPr/>
                    <a:lstStyle/>
                    <a:p>
                      <a:pPr algn="ctr"/>
                      <a:r>
                        <a:rPr lang="en-US" sz="4000" dirty="0" smtClean="0"/>
                        <a:t>$1.24 billion</a:t>
                      </a:r>
                      <a:endParaRPr lang="en-US" sz="40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172685008"/>
                  </a:ext>
                </a:extLst>
              </a:tr>
              <a:tr h="370840">
                <a:tc>
                  <a:txBody>
                    <a:bodyPr/>
                    <a:lstStyle/>
                    <a:p>
                      <a:r>
                        <a:rPr lang="en-US" sz="3200" dirty="0" smtClean="0"/>
                        <a:t>Must be Allocated to LEAs</a:t>
                      </a:r>
                      <a:endParaRPr lang="en-US" sz="3200" dirty="0">
                        <a:latin typeface="Calibri" panose="020F0502020204030204" pitchFamily="34" charset="0"/>
                        <a:cs typeface="Calibri" panose="020F0502020204030204" pitchFamily="34" charset="0"/>
                      </a:endParaRPr>
                    </a:p>
                  </a:txBody>
                  <a:tcPr anchor="ctr"/>
                </a:tc>
                <a:tc>
                  <a:txBody>
                    <a:bodyPr/>
                    <a:lstStyle/>
                    <a:p>
                      <a:pPr algn="ctr"/>
                      <a:r>
                        <a:rPr lang="en-US" sz="4000" dirty="0" smtClean="0"/>
                        <a:t>$1.16 billion</a:t>
                      </a:r>
                      <a:endParaRPr lang="en-US" sz="4000" dirty="0">
                        <a:latin typeface="Calibri" panose="020F0502020204030204" pitchFamily="34" charset="0"/>
                        <a:cs typeface="Calibri" panose="020F0502020204030204" pitchFamily="34" charset="0"/>
                      </a:endParaRPr>
                    </a:p>
                  </a:txBody>
                  <a:tcPr anchor="ctr"/>
                </a:tc>
                <a:tc>
                  <a:txBody>
                    <a:bodyPr/>
                    <a:lstStyle/>
                    <a:p>
                      <a:pPr algn="ctr"/>
                      <a:r>
                        <a:rPr lang="en-US" sz="4000" dirty="0" smtClean="0"/>
                        <a:t>$4.98 billion</a:t>
                      </a:r>
                      <a:endParaRPr lang="en-US" sz="4000" dirty="0">
                        <a:latin typeface="Calibri" panose="020F0502020204030204" pitchFamily="34" charset="0"/>
                        <a:cs typeface="Calibri" panose="020F0502020204030204" pitchFamily="34" charset="0"/>
                      </a:endParaRPr>
                    </a:p>
                  </a:txBody>
                  <a:tcPr anchor="ctr"/>
                </a:tc>
                <a:tc>
                  <a:txBody>
                    <a:bodyPr/>
                    <a:lstStyle/>
                    <a:p>
                      <a:pPr algn="ctr"/>
                      <a:r>
                        <a:rPr lang="en-US" sz="4000" dirty="0" smtClean="0"/>
                        <a:t>$11.18 billion</a:t>
                      </a:r>
                      <a:endParaRPr lang="en-US" sz="40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838177131"/>
                  </a:ext>
                </a:extLst>
              </a:tr>
            </a:tbl>
          </a:graphicData>
        </a:graphic>
      </p:graphicFrame>
      <p:sp>
        <p:nvSpPr>
          <p:cNvPr id="3" name="TextBox 2"/>
          <p:cNvSpPr txBox="1"/>
          <p:nvPr/>
        </p:nvSpPr>
        <p:spPr>
          <a:xfrm>
            <a:off x="1219200" y="2383472"/>
            <a:ext cx="13663614" cy="584775"/>
          </a:xfrm>
          <a:prstGeom prst="rect">
            <a:avLst/>
          </a:prstGeom>
          <a:noFill/>
        </p:spPr>
        <p:txBody>
          <a:bodyPr wrap="square" rtlCol="0">
            <a:spAutoFit/>
          </a:bodyPr>
          <a:lstStyle/>
          <a:p>
            <a:r>
              <a:rPr lang="en-US" sz="3200" dirty="0" smtClean="0">
                <a:latin typeface="Calibri" panose="020F0502020204030204" pitchFamily="34" charset="0"/>
                <a:cs typeface="Calibri" panose="020F0502020204030204" pitchFamily="34" charset="0"/>
              </a:rPr>
              <a:t>                                          CARES Act                      CRRSA Act                     ARP Act</a:t>
            </a:r>
            <a:endParaRPr lang="en-US" sz="3200" dirty="0">
              <a:latin typeface="Calibri" panose="020F0502020204030204" pitchFamily="34" charset="0"/>
              <a:cs typeface="Calibri" panose="020F0502020204030204" pitchFamily="34" charset="0"/>
            </a:endParaRPr>
          </a:p>
        </p:txBody>
      </p:sp>
      <p:sp>
        <p:nvSpPr>
          <p:cNvPr id="5" name="TextBox 4"/>
          <p:cNvSpPr txBox="1"/>
          <p:nvPr/>
        </p:nvSpPr>
        <p:spPr>
          <a:xfrm>
            <a:off x="5029200" y="8204250"/>
            <a:ext cx="8153400" cy="523220"/>
          </a:xfrm>
          <a:prstGeom prst="rect">
            <a:avLst/>
          </a:prstGeom>
          <a:noFill/>
        </p:spPr>
        <p:txBody>
          <a:bodyPr wrap="square" rtlCol="0">
            <a:spAutoFit/>
          </a:bodyPr>
          <a:lstStyle/>
          <a:p>
            <a:r>
              <a:rPr lang="en-US" sz="2800" i="1" dirty="0" smtClean="0"/>
              <a:t>(supplanted)            (partially supplanted)</a:t>
            </a:r>
            <a:endParaRPr lang="en-US" sz="2800" i="1" dirty="0"/>
          </a:p>
        </p:txBody>
      </p:sp>
    </p:spTree>
    <p:extLst>
      <p:ext uri="{BB962C8B-B14F-4D97-AF65-F5344CB8AC3E}">
        <p14:creationId xmlns:p14="http://schemas.microsoft.com/office/powerpoint/2010/main" val="1674480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900119-477B-402B-9C71-D2D62EEB76F3}"/>
              </a:ext>
            </a:extLst>
          </p:cNvPr>
          <p:cNvPicPr>
            <a:picLocks noChangeAspect="1"/>
          </p:cNvPicPr>
          <p:nvPr/>
        </p:nvPicPr>
        <p:blipFill rotWithShape="1">
          <a:blip r:embed="rId3"/>
          <a:srcRect b="4861"/>
          <a:stretch/>
        </p:blipFill>
        <p:spPr>
          <a:xfrm>
            <a:off x="-10016" y="0"/>
            <a:ext cx="18285144" cy="9791700"/>
          </a:xfrm>
          <a:prstGeom prst="rect">
            <a:avLst/>
          </a:prstGeom>
        </p:spPr>
      </p:pic>
      <p:sp>
        <p:nvSpPr>
          <p:cNvPr id="3" name="Content Placeholder 2"/>
          <p:cNvSpPr>
            <a:spLocks noGrp="1"/>
          </p:cNvSpPr>
          <p:nvPr>
            <p:ph idx="4294967295"/>
          </p:nvPr>
        </p:nvSpPr>
        <p:spPr>
          <a:xfrm>
            <a:off x="1371600" y="6795649"/>
            <a:ext cx="9457465" cy="2462651"/>
          </a:xfrm>
        </p:spPr>
        <p:txBody>
          <a:bodyPr>
            <a:noAutofit/>
          </a:bodyPr>
          <a:lstStyle/>
          <a:p>
            <a:pPr marL="0" indent="0">
              <a:buNone/>
            </a:pPr>
            <a:r>
              <a:rPr lang="en-US" sz="3600" b="1" dirty="0"/>
              <a:t>One month after the session began, the catastrophic February storm froze the legislature in its tracks, reshaping priorities around energy reliability and regulatory reform. </a:t>
            </a:r>
          </a:p>
        </p:txBody>
      </p:sp>
      <p:cxnSp>
        <p:nvCxnSpPr>
          <p:cNvPr id="5" name="Straight Connector 4"/>
          <p:cNvCxnSpPr/>
          <p:nvPr/>
        </p:nvCxnSpPr>
        <p:spPr>
          <a:xfrm>
            <a:off x="1" y="1330802"/>
            <a:ext cx="10463981"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a:srcRect/>
          <a:stretch>
            <a:fillRect/>
          </a:stretch>
        </p:blipFill>
        <p:spPr>
          <a:xfrm>
            <a:off x="13905789" y="9004385"/>
            <a:ext cx="3914470" cy="1105838"/>
          </a:xfrm>
          <a:prstGeom prst="rect">
            <a:avLst/>
          </a:prstGeom>
        </p:spPr>
      </p:pic>
    </p:spTree>
    <p:extLst>
      <p:ext uri="{BB962C8B-B14F-4D97-AF65-F5344CB8AC3E}">
        <p14:creationId xmlns:p14="http://schemas.microsoft.com/office/powerpoint/2010/main" val="34462011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537B194-42E9-4B94-87EA-E6B19D6F9B0D}"/>
              </a:ext>
            </a:extLst>
          </p:cNvPr>
          <p:cNvSpPr>
            <a:spLocks noGrp="1"/>
          </p:cNvSpPr>
          <p:nvPr>
            <p:ph type="title"/>
          </p:nvPr>
        </p:nvSpPr>
        <p:spPr>
          <a:xfrm>
            <a:off x="1524000" y="800100"/>
            <a:ext cx="15392400" cy="1143000"/>
          </a:xfrm>
        </p:spPr>
        <p:txBody>
          <a:bodyPr/>
          <a:lstStyle/>
          <a:p>
            <a:r>
              <a:rPr lang="en-US" dirty="0"/>
              <a:t>ESSER II Funding Swap</a:t>
            </a:r>
          </a:p>
        </p:txBody>
      </p:sp>
      <p:sp>
        <p:nvSpPr>
          <p:cNvPr id="8" name="Content Placeholder 7">
            <a:extLst>
              <a:ext uri="{FF2B5EF4-FFF2-40B4-BE49-F238E27FC236}">
                <a16:creationId xmlns:a16="http://schemas.microsoft.com/office/drawing/2014/main" id="{160BAD7E-023E-41D8-9868-A8571CD62634}"/>
              </a:ext>
            </a:extLst>
          </p:cNvPr>
          <p:cNvSpPr>
            <a:spLocks noGrp="1"/>
          </p:cNvSpPr>
          <p:nvPr>
            <p:ph idx="1"/>
          </p:nvPr>
        </p:nvSpPr>
        <p:spPr>
          <a:xfrm>
            <a:off x="1524000" y="2476500"/>
            <a:ext cx="14663057" cy="4525963"/>
          </a:xfrm>
        </p:spPr>
        <p:txBody>
          <a:bodyPr/>
          <a:lstStyle/>
          <a:p>
            <a:pPr>
              <a:spcAft>
                <a:spcPts val="1200"/>
              </a:spcAft>
            </a:pPr>
            <a:r>
              <a:rPr lang="en-US" dirty="0"/>
              <a:t>ESSER II Allocations </a:t>
            </a:r>
            <a:r>
              <a:rPr lang="en-US" dirty="0"/>
              <a:t>a</a:t>
            </a:r>
            <a:r>
              <a:rPr lang="en-US" dirty="0" smtClean="0"/>
              <a:t>nnounced</a:t>
            </a:r>
            <a:endParaRPr lang="en-US" dirty="0"/>
          </a:p>
          <a:p>
            <a:pPr>
              <a:spcAft>
                <a:spcPts val="1200"/>
              </a:spcAft>
            </a:pPr>
            <a:r>
              <a:rPr lang="en-US" b="1" u="sng" dirty="0" smtClean="0"/>
              <a:t>However,</a:t>
            </a:r>
            <a:r>
              <a:rPr lang="en-US" dirty="0" smtClean="0"/>
              <a:t> ESSER </a:t>
            </a:r>
            <a:r>
              <a:rPr lang="en-US" dirty="0"/>
              <a:t>2 is a method of finance for ADA hold harmless</a:t>
            </a:r>
          </a:p>
          <a:p>
            <a:pPr>
              <a:spcAft>
                <a:spcPts val="1200"/>
              </a:spcAft>
            </a:pPr>
            <a:r>
              <a:rPr lang="en-US" dirty="0"/>
              <a:t>ADA reductions at Near Final settle-up will mean the need to effectively use a portion of ESSER II to make up for GR reduction in FY 21</a:t>
            </a:r>
          </a:p>
        </p:txBody>
      </p:sp>
      <p:sp>
        <p:nvSpPr>
          <p:cNvPr id="6" name="Slide Number Placeholder 5">
            <a:extLst>
              <a:ext uri="{FF2B5EF4-FFF2-40B4-BE49-F238E27FC236}">
                <a16:creationId xmlns:a16="http://schemas.microsoft.com/office/drawing/2014/main" id="{B5743F2A-E44E-499E-84C7-A3F30CB3E6B5}"/>
              </a:ext>
            </a:extLst>
          </p:cNvPr>
          <p:cNvSpPr>
            <a:spLocks noGrp="1"/>
          </p:cNvSpPr>
          <p:nvPr>
            <p:ph type="sldNum" sz="quarter" idx="12"/>
          </p:nvPr>
        </p:nvSpPr>
        <p:spPr/>
        <p:txBody>
          <a:bodyPr/>
          <a:lstStyle/>
          <a:p>
            <a:fld id="{83AD5058-CDAF-4189-8437-BD52B82C84EF}" type="slidenum">
              <a:rPr lang="en-US" smtClean="0"/>
              <a:t>30</a:t>
            </a:fld>
            <a:endParaRPr lang="en-US" dirty="0"/>
          </a:p>
        </p:txBody>
      </p:sp>
      <p:cxnSp>
        <p:nvCxnSpPr>
          <p:cNvPr id="5" name="Straight Connector 4"/>
          <p:cNvCxnSpPr/>
          <p:nvPr/>
        </p:nvCxnSpPr>
        <p:spPr>
          <a:xfrm>
            <a:off x="1524000" y="1943100"/>
            <a:ext cx="16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93775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B6FE4-FD39-4F2E-AF78-3E95695EC7E1}"/>
              </a:ext>
            </a:extLst>
          </p:cNvPr>
          <p:cNvSpPr>
            <a:spLocks noGrp="1"/>
          </p:cNvSpPr>
          <p:nvPr>
            <p:ph type="title"/>
          </p:nvPr>
        </p:nvSpPr>
        <p:spPr>
          <a:xfrm>
            <a:off x="1524000" y="834189"/>
            <a:ext cx="15392400" cy="1143000"/>
          </a:xfrm>
        </p:spPr>
        <p:txBody>
          <a:bodyPr/>
          <a:lstStyle/>
          <a:p>
            <a:r>
              <a:rPr lang="en-US" dirty="0"/>
              <a:t>ESSER Provisions</a:t>
            </a:r>
          </a:p>
        </p:txBody>
      </p:sp>
      <p:sp>
        <p:nvSpPr>
          <p:cNvPr id="3" name="Content Placeholder 2">
            <a:extLst>
              <a:ext uri="{FF2B5EF4-FFF2-40B4-BE49-F238E27FC236}">
                <a16:creationId xmlns:a16="http://schemas.microsoft.com/office/drawing/2014/main" id="{BB8C23A3-E1EB-4D80-AF0E-FEE10AC5455B}"/>
              </a:ext>
            </a:extLst>
          </p:cNvPr>
          <p:cNvSpPr>
            <a:spLocks noGrp="1"/>
          </p:cNvSpPr>
          <p:nvPr>
            <p:ph idx="1"/>
          </p:nvPr>
        </p:nvSpPr>
        <p:spPr>
          <a:xfrm>
            <a:off x="1524000" y="2476500"/>
            <a:ext cx="15392400" cy="4525963"/>
          </a:xfrm>
        </p:spPr>
        <p:txBody>
          <a:bodyPr/>
          <a:lstStyle/>
          <a:p>
            <a:pPr>
              <a:spcAft>
                <a:spcPts val="1200"/>
              </a:spcAft>
            </a:pPr>
            <a:r>
              <a:rPr lang="en-US" dirty="0"/>
              <a:t>Commissioner authority to increase FSP entitlements as necessary to meet maintenance of effort, equity</a:t>
            </a:r>
          </a:p>
          <a:p>
            <a:pPr>
              <a:spcAft>
                <a:spcPts val="1200"/>
              </a:spcAft>
            </a:pPr>
            <a:r>
              <a:rPr lang="en-US" dirty="0"/>
              <a:t>Commissioner to adjust FIRST ratings as necessary to account for COVID-19 responses</a:t>
            </a:r>
          </a:p>
        </p:txBody>
      </p:sp>
      <p:sp>
        <p:nvSpPr>
          <p:cNvPr id="6" name="Slide Number Placeholder 5">
            <a:extLst>
              <a:ext uri="{FF2B5EF4-FFF2-40B4-BE49-F238E27FC236}">
                <a16:creationId xmlns:a16="http://schemas.microsoft.com/office/drawing/2014/main" id="{362C8CDF-5CE6-43A6-9BCF-7B1D880B60D5}"/>
              </a:ext>
            </a:extLst>
          </p:cNvPr>
          <p:cNvSpPr>
            <a:spLocks noGrp="1"/>
          </p:cNvSpPr>
          <p:nvPr>
            <p:ph type="sldNum" sz="quarter" idx="12"/>
          </p:nvPr>
        </p:nvSpPr>
        <p:spPr/>
        <p:txBody>
          <a:bodyPr/>
          <a:lstStyle/>
          <a:p>
            <a:fld id="{83AD5058-CDAF-4189-8437-BD52B82C84EF}" type="slidenum">
              <a:rPr lang="en-US" smtClean="0"/>
              <a:t>31</a:t>
            </a:fld>
            <a:endParaRPr lang="en-US" dirty="0"/>
          </a:p>
        </p:txBody>
      </p:sp>
      <p:cxnSp>
        <p:nvCxnSpPr>
          <p:cNvPr id="5" name="Straight Connector 4"/>
          <p:cNvCxnSpPr/>
          <p:nvPr/>
        </p:nvCxnSpPr>
        <p:spPr>
          <a:xfrm>
            <a:off x="1524000" y="1943100"/>
            <a:ext cx="16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ooter Placeholder 3"/>
          <p:cNvSpPr>
            <a:spLocks noGrp="1"/>
          </p:cNvSpPr>
          <p:nvPr>
            <p:ph type="ftr" sz="quarter" idx="11"/>
          </p:nvPr>
        </p:nvSpPr>
        <p:spPr>
          <a:xfrm>
            <a:off x="7197824" y="9943816"/>
            <a:ext cx="6781800" cy="332811"/>
          </a:xfrm>
        </p:spPr>
        <p:txBody>
          <a:bodyPr/>
          <a:lstStyle/>
          <a:p>
            <a:r>
              <a:rPr lang="en-US" dirty="0" smtClean="0"/>
              <a:t>Post Legislative Workshop following the 87</a:t>
            </a:r>
            <a:r>
              <a:rPr lang="en-US" baseline="30000" dirty="0" smtClean="0"/>
              <a:t>th</a:t>
            </a:r>
            <a:r>
              <a:rPr lang="en-US" dirty="0" smtClean="0"/>
              <a:t> Irregular Session – June 9, 2021</a:t>
            </a:r>
            <a:endParaRPr lang="en-US" dirty="0"/>
          </a:p>
        </p:txBody>
      </p:sp>
    </p:spTree>
    <p:extLst>
      <p:ext uri="{BB962C8B-B14F-4D97-AF65-F5344CB8AC3E}">
        <p14:creationId xmlns:p14="http://schemas.microsoft.com/office/powerpoint/2010/main" val="1495233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8A16F-62B6-4E55-AE6E-8DA611A26991}"/>
              </a:ext>
            </a:extLst>
          </p:cNvPr>
          <p:cNvSpPr>
            <a:spLocks noGrp="1"/>
          </p:cNvSpPr>
          <p:nvPr>
            <p:ph type="title"/>
          </p:nvPr>
        </p:nvSpPr>
        <p:spPr>
          <a:xfrm>
            <a:off x="1524000" y="802105"/>
            <a:ext cx="15392400" cy="1143000"/>
          </a:xfrm>
        </p:spPr>
        <p:txBody>
          <a:bodyPr/>
          <a:lstStyle/>
          <a:p>
            <a:r>
              <a:rPr lang="en-US" dirty="0" smtClean="0"/>
              <a:t>Grants </a:t>
            </a:r>
            <a:r>
              <a:rPr lang="en-US" dirty="0"/>
              <a:t>Related to ESSER</a:t>
            </a:r>
          </a:p>
        </p:txBody>
      </p:sp>
      <p:sp>
        <p:nvSpPr>
          <p:cNvPr id="3" name="Content Placeholder 2">
            <a:extLst>
              <a:ext uri="{FF2B5EF4-FFF2-40B4-BE49-F238E27FC236}">
                <a16:creationId xmlns:a16="http://schemas.microsoft.com/office/drawing/2014/main" id="{0E0E0468-25FB-4E1C-A5F4-DD543BEC6825}"/>
              </a:ext>
            </a:extLst>
          </p:cNvPr>
          <p:cNvSpPr>
            <a:spLocks noGrp="1"/>
          </p:cNvSpPr>
          <p:nvPr>
            <p:ph idx="1"/>
          </p:nvPr>
        </p:nvSpPr>
        <p:spPr>
          <a:xfrm>
            <a:off x="1524000" y="2476500"/>
            <a:ext cx="12725400" cy="5410200"/>
          </a:xfrm>
        </p:spPr>
        <p:txBody>
          <a:bodyPr>
            <a:normAutofit lnSpcReduction="10000"/>
          </a:bodyPr>
          <a:lstStyle/>
          <a:p>
            <a:pPr>
              <a:spcAft>
                <a:spcPts val="1200"/>
              </a:spcAft>
            </a:pPr>
            <a:r>
              <a:rPr lang="en-US" sz="4400" dirty="0"/>
              <a:t>Commissioner to provide grants for:</a:t>
            </a:r>
          </a:p>
          <a:p>
            <a:pPr marL="977900" lvl="1" indent="-520700">
              <a:spcAft>
                <a:spcPts val="1200"/>
              </a:spcAft>
            </a:pPr>
            <a:r>
              <a:rPr lang="en-US" sz="3600" dirty="0"/>
              <a:t>P-Tech, regional pathways and JET: $118 million</a:t>
            </a:r>
            <a:endParaRPr lang="en-US" sz="6000" dirty="0"/>
          </a:p>
          <a:p>
            <a:pPr marL="977900" lvl="1" indent="-520700">
              <a:spcAft>
                <a:spcPts val="1200"/>
              </a:spcAft>
            </a:pPr>
            <a:r>
              <a:rPr lang="en-US" sz="3600" dirty="0"/>
              <a:t>Supplemental educational supports: $100 million</a:t>
            </a:r>
            <a:endParaRPr lang="en-US" sz="6000" dirty="0"/>
          </a:p>
          <a:p>
            <a:pPr marL="977900" lvl="1" indent="-520700">
              <a:spcAft>
                <a:spcPts val="1200"/>
              </a:spcAft>
            </a:pPr>
            <a:r>
              <a:rPr lang="en-US" sz="3600" dirty="0"/>
              <a:t>COVID-19 learning acceleration supports: $1.35 billion. </a:t>
            </a:r>
          </a:p>
          <a:p>
            <a:pPr marL="977900" lvl="1" indent="-520700">
              <a:spcAft>
                <a:spcPts val="1200"/>
              </a:spcAft>
            </a:pPr>
            <a:r>
              <a:rPr lang="en-US" sz="3600" dirty="0"/>
              <a:t>Technical support for broadband</a:t>
            </a:r>
            <a:endParaRPr lang="en-US" sz="6600" dirty="0"/>
          </a:p>
          <a:p>
            <a:pPr marL="977900" lvl="1" indent="-520700">
              <a:spcAft>
                <a:spcPts val="1200"/>
              </a:spcAft>
            </a:pPr>
            <a:r>
              <a:rPr lang="en-US" sz="3600" dirty="0"/>
              <a:t>Funding for technology purchases made before February 28, 2021</a:t>
            </a:r>
            <a:endParaRPr lang="en-US" sz="6000" dirty="0"/>
          </a:p>
          <a:p>
            <a:pPr lvl="1"/>
            <a:endParaRPr lang="en-US" dirty="0"/>
          </a:p>
        </p:txBody>
      </p:sp>
      <p:sp>
        <p:nvSpPr>
          <p:cNvPr id="6" name="Slide Number Placeholder 5">
            <a:extLst>
              <a:ext uri="{FF2B5EF4-FFF2-40B4-BE49-F238E27FC236}">
                <a16:creationId xmlns:a16="http://schemas.microsoft.com/office/drawing/2014/main" id="{9772CDC9-1896-4527-B1C8-493A6FCCEF09}"/>
              </a:ext>
            </a:extLst>
          </p:cNvPr>
          <p:cNvSpPr>
            <a:spLocks noGrp="1"/>
          </p:cNvSpPr>
          <p:nvPr>
            <p:ph type="sldNum" sz="quarter" idx="12"/>
          </p:nvPr>
        </p:nvSpPr>
        <p:spPr/>
        <p:txBody>
          <a:bodyPr/>
          <a:lstStyle/>
          <a:p>
            <a:fld id="{83AD5058-CDAF-4189-8437-BD52B82C84EF}" type="slidenum">
              <a:rPr lang="en-US" smtClean="0"/>
              <a:t>32</a:t>
            </a:fld>
            <a:endParaRPr lang="en-US" dirty="0"/>
          </a:p>
        </p:txBody>
      </p:sp>
      <p:cxnSp>
        <p:nvCxnSpPr>
          <p:cNvPr id="5" name="Straight Connector 4"/>
          <p:cNvCxnSpPr/>
          <p:nvPr/>
        </p:nvCxnSpPr>
        <p:spPr>
          <a:xfrm>
            <a:off x="1524000" y="1943100"/>
            <a:ext cx="16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ooter Placeholder 3"/>
          <p:cNvSpPr>
            <a:spLocks noGrp="1"/>
          </p:cNvSpPr>
          <p:nvPr>
            <p:ph type="ftr" sz="quarter" idx="11"/>
          </p:nvPr>
        </p:nvSpPr>
        <p:spPr>
          <a:xfrm>
            <a:off x="7197824" y="9943816"/>
            <a:ext cx="6781800" cy="332811"/>
          </a:xfrm>
        </p:spPr>
        <p:txBody>
          <a:bodyPr/>
          <a:lstStyle/>
          <a:p>
            <a:r>
              <a:rPr lang="en-US" dirty="0" smtClean="0"/>
              <a:t>Post Legislative Workshop following the 87</a:t>
            </a:r>
            <a:r>
              <a:rPr lang="en-US" baseline="30000" dirty="0" smtClean="0"/>
              <a:t>th</a:t>
            </a:r>
            <a:r>
              <a:rPr lang="en-US" dirty="0" smtClean="0"/>
              <a:t> Irregular Session – June 9, 2021</a:t>
            </a:r>
            <a:endParaRPr lang="en-US" dirty="0"/>
          </a:p>
        </p:txBody>
      </p:sp>
    </p:spTree>
    <p:extLst>
      <p:ext uri="{BB962C8B-B14F-4D97-AF65-F5344CB8AC3E}">
        <p14:creationId xmlns:p14="http://schemas.microsoft.com/office/powerpoint/2010/main" val="6780200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4127" t="24058" r="14492" b="24506"/>
          <a:stretch>
            <a:fillRect/>
          </a:stretch>
        </p:blipFill>
        <p:spPr>
          <a:xfrm>
            <a:off x="9144000" y="5143500"/>
            <a:ext cx="9134019" cy="4232898"/>
          </a:xfrm>
          <a:prstGeom prst="rect">
            <a:avLst/>
          </a:prstGeom>
        </p:spPr>
      </p:pic>
      <p:pic>
        <p:nvPicPr>
          <p:cNvPr id="3" name="Picture 3"/>
          <p:cNvPicPr>
            <a:picLocks noChangeAspect="1"/>
          </p:cNvPicPr>
          <p:nvPr/>
        </p:nvPicPr>
        <p:blipFill>
          <a:blip r:embed="rId4"/>
          <a:srcRect b="91216"/>
          <a:stretch>
            <a:fillRect/>
          </a:stretch>
        </p:blipFill>
        <p:spPr>
          <a:xfrm>
            <a:off x="0" y="9376398"/>
            <a:ext cx="18288000" cy="1070846"/>
          </a:xfrm>
          <a:prstGeom prst="rect">
            <a:avLst/>
          </a:prstGeom>
        </p:spPr>
      </p:pic>
      <p:pic>
        <p:nvPicPr>
          <p:cNvPr id="4" name="Picture 4"/>
          <p:cNvPicPr>
            <a:picLocks noChangeAspect="1"/>
          </p:cNvPicPr>
          <p:nvPr/>
        </p:nvPicPr>
        <p:blipFill>
          <a:blip r:embed="rId5"/>
          <a:srcRect t="15559"/>
          <a:stretch>
            <a:fillRect/>
          </a:stretch>
        </p:blipFill>
        <p:spPr>
          <a:xfrm>
            <a:off x="9144000" y="0"/>
            <a:ext cx="9134019" cy="5143500"/>
          </a:xfrm>
          <a:prstGeom prst="rect">
            <a:avLst/>
          </a:prstGeom>
        </p:spPr>
      </p:pic>
      <p:pic>
        <p:nvPicPr>
          <p:cNvPr id="5" name="Picture 5"/>
          <p:cNvPicPr>
            <a:picLocks noChangeAspect="1"/>
          </p:cNvPicPr>
          <p:nvPr/>
        </p:nvPicPr>
        <p:blipFill>
          <a:blip r:embed="rId6">
            <a:alphaModFix amt="86000"/>
          </a:blip>
          <a:srcRect t="5299" r="30002" b="5299"/>
          <a:stretch>
            <a:fillRect/>
          </a:stretch>
        </p:blipFill>
        <p:spPr>
          <a:xfrm>
            <a:off x="13941952" y="4348434"/>
            <a:ext cx="5870048" cy="4998171"/>
          </a:xfrm>
          <a:prstGeom prst="rect">
            <a:avLst/>
          </a:prstGeom>
        </p:spPr>
      </p:pic>
      <p:pic>
        <p:nvPicPr>
          <p:cNvPr id="7" name="Picture 7"/>
          <p:cNvPicPr>
            <a:picLocks noChangeAspect="1"/>
          </p:cNvPicPr>
          <p:nvPr/>
        </p:nvPicPr>
        <p:blipFill>
          <a:blip r:embed="rId7"/>
          <a:srcRect t="5668" b="9956"/>
          <a:stretch>
            <a:fillRect/>
          </a:stretch>
        </p:blipFill>
        <p:spPr>
          <a:xfrm>
            <a:off x="0" y="0"/>
            <a:ext cx="9144000" cy="5143500"/>
          </a:xfrm>
          <a:prstGeom prst="rect">
            <a:avLst/>
          </a:prstGeom>
        </p:spPr>
      </p:pic>
      <p:pic>
        <p:nvPicPr>
          <p:cNvPr id="8" name="Picture 8"/>
          <p:cNvPicPr>
            <a:picLocks noChangeAspect="1"/>
          </p:cNvPicPr>
          <p:nvPr/>
        </p:nvPicPr>
        <p:blipFill rotWithShape="1">
          <a:blip r:embed="rId8"/>
          <a:srcRect l="5328" t="23726" b="10535"/>
          <a:stretch/>
        </p:blipFill>
        <p:spPr>
          <a:xfrm>
            <a:off x="0" y="5143500"/>
            <a:ext cx="9144000" cy="4232898"/>
          </a:xfrm>
          <a:prstGeom prst="rect">
            <a:avLst/>
          </a:prstGeom>
        </p:spPr>
      </p:pic>
      <p:sp>
        <p:nvSpPr>
          <p:cNvPr id="9" name="TextBox 9"/>
          <p:cNvSpPr txBox="1"/>
          <p:nvPr/>
        </p:nvSpPr>
        <p:spPr>
          <a:xfrm>
            <a:off x="4590081" y="9767416"/>
            <a:ext cx="15063091" cy="372600"/>
          </a:xfrm>
          <a:prstGeom prst="rect">
            <a:avLst/>
          </a:prstGeom>
        </p:spPr>
        <p:txBody>
          <a:bodyPr lIns="0" tIns="0" rIns="0" bIns="0" rtlCol="0" anchor="t">
            <a:spAutoFit/>
          </a:bodyPr>
          <a:lstStyle/>
          <a:p>
            <a:pPr>
              <a:lnSpc>
                <a:spcPts val="2912"/>
              </a:lnSpc>
            </a:pPr>
            <a:r>
              <a:rPr lang="en-US" sz="2080" dirty="0">
                <a:solidFill>
                  <a:srgbClr val="FFFFFF"/>
                </a:solidFill>
                <a:latin typeface="Helveticish"/>
              </a:rPr>
              <a:t>Post-Legislative </a:t>
            </a:r>
            <a:r>
              <a:rPr lang="en-US" sz="2080" dirty="0" smtClean="0">
                <a:solidFill>
                  <a:srgbClr val="FFFFFF"/>
                </a:solidFill>
                <a:latin typeface="Helveticish"/>
              </a:rPr>
              <a:t>Update </a:t>
            </a:r>
            <a:r>
              <a:rPr lang="en-US" sz="2080" dirty="0">
                <a:solidFill>
                  <a:srgbClr val="FFFFFF"/>
                </a:solidFill>
                <a:latin typeface="Helveticish"/>
              </a:rPr>
              <a:t>following the 87th Irregular Session- </a:t>
            </a:r>
            <a:r>
              <a:rPr lang="en-US" sz="2080" dirty="0" smtClean="0">
                <a:solidFill>
                  <a:srgbClr val="FFFFFF"/>
                </a:solidFill>
                <a:latin typeface="Helveticish"/>
              </a:rPr>
              <a:t>June 23, 2021</a:t>
            </a:r>
            <a:endParaRPr lang="en-US" sz="2080" dirty="0">
              <a:solidFill>
                <a:srgbClr val="FFFFFF"/>
              </a:solidFill>
              <a:latin typeface="Helveticish"/>
            </a:endParaRPr>
          </a:p>
        </p:txBody>
      </p:sp>
      <p:pic>
        <p:nvPicPr>
          <p:cNvPr id="10" name="Picture 9"/>
          <p:cNvPicPr>
            <a:picLocks noChangeAspect="1"/>
          </p:cNvPicPr>
          <p:nvPr/>
        </p:nvPicPr>
        <p:blipFill>
          <a:blip r:embed="rId9"/>
          <a:srcRect/>
          <a:stretch>
            <a:fillRect/>
          </a:stretch>
        </p:blipFill>
        <p:spPr>
          <a:xfrm>
            <a:off x="13905789" y="9004385"/>
            <a:ext cx="3914470" cy="1105838"/>
          </a:xfrm>
          <a:prstGeom prst="rect">
            <a:avLst/>
          </a:prstGeom>
        </p:spPr>
      </p:pic>
    </p:spTree>
    <p:extLst>
      <p:ext uri="{BB962C8B-B14F-4D97-AF65-F5344CB8AC3E}">
        <p14:creationId xmlns:p14="http://schemas.microsoft.com/office/powerpoint/2010/main" val="35553497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565463"/>
            <a:ext cx="15392400" cy="1143000"/>
          </a:xfrm>
        </p:spPr>
        <p:txBody>
          <a:bodyPr/>
          <a:lstStyle/>
          <a:p>
            <a:r>
              <a:rPr lang="en-US" dirty="0" smtClean="0"/>
              <a:t>What </a:t>
            </a:r>
            <a:r>
              <a:rPr lang="en-US" u="sng" dirty="0" smtClean="0"/>
              <a:t>DID NOT</a:t>
            </a:r>
            <a:r>
              <a:rPr lang="en-US" dirty="0" smtClean="0"/>
              <a:t> Pass</a:t>
            </a:r>
            <a:endParaRPr lang="en-US" dirty="0"/>
          </a:p>
        </p:txBody>
      </p:sp>
      <p:sp>
        <p:nvSpPr>
          <p:cNvPr id="3" name="Content Placeholder 2"/>
          <p:cNvSpPr>
            <a:spLocks noGrp="1"/>
          </p:cNvSpPr>
          <p:nvPr>
            <p:ph idx="1"/>
          </p:nvPr>
        </p:nvSpPr>
        <p:spPr>
          <a:xfrm>
            <a:off x="1295400" y="3390900"/>
            <a:ext cx="16339457" cy="5595454"/>
          </a:xfrm>
        </p:spPr>
        <p:txBody>
          <a:bodyPr>
            <a:normAutofit/>
          </a:bodyPr>
          <a:lstStyle/>
          <a:p>
            <a:r>
              <a:rPr lang="en-US" sz="4400" dirty="0" smtClean="0"/>
              <a:t>SB 7 (Hughes) – Elections Integrity Reforms</a:t>
            </a:r>
          </a:p>
          <a:p>
            <a:r>
              <a:rPr lang="en-US" sz="4400" dirty="0" smtClean="0"/>
              <a:t>SB 10 (Bettencourt) – Prohibitions for Taxpayer Funded </a:t>
            </a:r>
            <a:r>
              <a:rPr lang="en-US" sz="4400" dirty="0" smtClean="0"/>
              <a:t>Lobbying</a:t>
            </a:r>
          </a:p>
          <a:p>
            <a:r>
              <a:rPr lang="en-US" sz="4400" dirty="0"/>
              <a:t>SB 29 (Perry) – Transgender </a:t>
            </a:r>
            <a:r>
              <a:rPr lang="en-US" sz="4400" dirty="0" smtClean="0"/>
              <a:t>Participation in UIL </a:t>
            </a:r>
            <a:endParaRPr lang="en-US" sz="4400" dirty="0" smtClean="0"/>
          </a:p>
          <a:p>
            <a:pPr>
              <a:spcAft>
                <a:spcPts val="600"/>
              </a:spcAft>
            </a:pPr>
            <a:r>
              <a:rPr lang="en-US" sz="4400" dirty="0" smtClean="0"/>
              <a:t>HB </a:t>
            </a:r>
            <a:r>
              <a:rPr lang="en-US" sz="4400" dirty="0"/>
              <a:t>1468 (Bell, Keith) – Remote Instruction</a:t>
            </a:r>
          </a:p>
          <a:p>
            <a:pPr>
              <a:spcAft>
                <a:spcPts val="600"/>
              </a:spcAft>
            </a:pPr>
            <a:r>
              <a:rPr lang="en-US" sz="4400" dirty="0"/>
              <a:t>HB 3445 (Huberty) - Fund Balance </a:t>
            </a:r>
            <a:r>
              <a:rPr lang="en-US" sz="4400" dirty="0" smtClean="0"/>
              <a:t>Restrictions</a:t>
            </a:r>
          </a:p>
          <a:p>
            <a:pPr>
              <a:spcAft>
                <a:spcPts val="600"/>
              </a:spcAft>
            </a:pPr>
            <a:r>
              <a:rPr lang="en-US" sz="4400" dirty="0" smtClean="0"/>
              <a:t>HB </a:t>
            </a:r>
            <a:r>
              <a:rPr lang="en-US" sz="4400" dirty="0"/>
              <a:t>4242 (Meyer) – Reauthorization of Chapter </a:t>
            </a:r>
            <a:r>
              <a:rPr lang="en-US" sz="4400" dirty="0" smtClean="0"/>
              <a:t>313</a:t>
            </a:r>
            <a:endParaRPr lang="en-US" sz="4400" dirty="0"/>
          </a:p>
          <a:p>
            <a:endParaRPr lang="en-US" sz="4400" dirty="0" smtClean="0"/>
          </a:p>
        </p:txBody>
      </p:sp>
      <p:sp>
        <p:nvSpPr>
          <p:cNvPr id="4" name="Footer Placeholder 3"/>
          <p:cNvSpPr>
            <a:spLocks noGrp="1"/>
          </p:cNvSpPr>
          <p:nvPr>
            <p:ph type="ftr" sz="quarter" idx="11"/>
          </p:nvPr>
        </p:nvSpPr>
        <p:spPr/>
        <p:txBody>
          <a:bodyPr/>
          <a:lstStyle/>
          <a:p>
            <a:r>
              <a:rPr lang="en-US" dirty="0" smtClean="0"/>
              <a:t>Post Legislative </a:t>
            </a:r>
            <a:r>
              <a:rPr lang="en-US" dirty="0" smtClean="0"/>
              <a:t>Update </a:t>
            </a:r>
            <a:r>
              <a:rPr lang="en-US" dirty="0" smtClean="0"/>
              <a:t>following the 87</a:t>
            </a:r>
            <a:r>
              <a:rPr lang="en-US" baseline="30000" dirty="0" smtClean="0"/>
              <a:t>th</a:t>
            </a:r>
            <a:r>
              <a:rPr lang="en-US" dirty="0" smtClean="0"/>
              <a:t> Irregular Session – </a:t>
            </a:r>
            <a:r>
              <a:rPr lang="en-US" dirty="0" smtClean="0"/>
              <a:t>June 23, 2021</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40436"/>
          <a:stretch/>
        </p:blipFill>
        <p:spPr>
          <a:xfrm>
            <a:off x="12039600" y="-164288"/>
            <a:ext cx="5379715" cy="4184274"/>
          </a:xfrm>
          <a:prstGeom prst="rect">
            <a:avLst/>
          </a:prstGeom>
        </p:spPr>
      </p:pic>
      <p:sp>
        <p:nvSpPr>
          <p:cNvPr id="7" name="Right Arrow 6"/>
          <p:cNvSpPr/>
          <p:nvPr/>
        </p:nvSpPr>
        <p:spPr>
          <a:xfrm>
            <a:off x="228600" y="3238500"/>
            <a:ext cx="1066800" cy="990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Arrow 7"/>
          <p:cNvSpPr/>
          <p:nvPr/>
        </p:nvSpPr>
        <p:spPr>
          <a:xfrm>
            <a:off x="228600" y="4759137"/>
            <a:ext cx="1066800" cy="990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Arrow 8"/>
          <p:cNvSpPr/>
          <p:nvPr/>
        </p:nvSpPr>
        <p:spPr>
          <a:xfrm>
            <a:off x="228600" y="4019986"/>
            <a:ext cx="1066800" cy="990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0584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3"/>
          <a:srcRect b="13486"/>
          <a:stretch/>
        </p:blipFill>
        <p:spPr>
          <a:xfrm>
            <a:off x="0" y="-222674"/>
            <a:ext cx="18288000" cy="10547774"/>
          </a:xfrm>
          <a:prstGeom prst="rect">
            <a:avLst/>
          </a:prstGeom>
        </p:spPr>
      </p:pic>
      <p:pic>
        <p:nvPicPr>
          <p:cNvPr id="3" name="Picture 3"/>
          <p:cNvPicPr>
            <a:picLocks noChangeAspect="1"/>
          </p:cNvPicPr>
          <p:nvPr/>
        </p:nvPicPr>
        <p:blipFill>
          <a:blip r:embed="rId4"/>
          <a:srcRect b="91216"/>
          <a:stretch>
            <a:fillRect/>
          </a:stretch>
        </p:blipFill>
        <p:spPr>
          <a:xfrm>
            <a:off x="0" y="9376398"/>
            <a:ext cx="18288000" cy="1070846"/>
          </a:xfrm>
          <a:prstGeom prst="rect">
            <a:avLst/>
          </a:prstGeom>
        </p:spPr>
      </p:pic>
      <p:pic>
        <p:nvPicPr>
          <p:cNvPr id="4" name="Picture 4"/>
          <p:cNvPicPr>
            <a:picLocks noChangeAspect="1"/>
          </p:cNvPicPr>
          <p:nvPr/>
        </p:nvPicPr>
        <p:blipFill>
          <a:blip r:embed="rId5">
            <a:alphaModFix amt="86000"/>
          </a:blip>
          <a:srcRect t="5299" r="30002" b="5299"/>
          <a:stretch>
            <a:fillRect/>
          </a:stretch>
        </p:blipFill>
        <p:spPr>
          <a:xfrm>
            <a:off x="13905789" y="3687609"/>
            <a:ext cx="6221910" cy="5297771"/>
          </a:xfrm>
          <a:prstGeom prst="rect">
            <a:avLst/>
          </a:prstGeom>
        </p:spPr>
      </p:pic>
      <p:pic>
        <p:nvPicPr>
          <p:cNvPr id="5" name="Picture 5"/>
          <p:cNvPicPr>
            <a:picLocks noChangeAspect="1"/>
          </p:cNvPicPr>
          <p:nvPr/>
        </p:nvPicPr>
        <p:blipFill>
          <a:blip r:embed="rId6"/>
          <a:srcRect/>
          <a:stretch>
            <a:fillRect/>
          </a:stretch>
        </p:blipFill>
        <p:spPr>
          <a:xfrm>
            <a:off x="13905789" y="8705381"/>
            <a:ext cx="3914470" cy="1105838"/>
          </a:xfrm>
          <a:prstGeom prst="rect">
            <a:avLst/>
          </a:prstGeom>
        </p:spPr>
      </p:pic>
      <p:sp>
        <p:nvSpPr>
          <p:cNvPr id="6" name="TextBox 6"/>
          <p:cNvSpPr txBox="1"/>
          <p:nvPr/>
        </p:nvSpPr>
        <p:spPr>
          <a:xfrm>
            <a:off x="4572000" y="9596344"/>
            <a:ext cx="15063091" cy="372600"/>
          </a:xfrm>
          <a:prstGeom prst="rect">
            <a:avLst/>
          </a:prstGeom>
        </p:spPr>
        <p:txBody>
          <a:bodyPr lIns="0" tIns="0" rIns="0" bIns="0" rtlCol="0" anchor="t">
            <a:spAutoFit/>
          </a:bodyPr>
          <a:lstStyle/>
          <a:p>
            <a:pPr>
              <a:lnSpc>
                <a:spcPts val="2912"/>
              </a:lnSpc>
            </a:pPr>
            <a:r>
              <a:rPr lang="en-US" sz="2080" dirty="0">
                <a:solidFill>
                  <a:srgbClr val="FFFFFF"/>
                </a:solidFill>
                <a:latin typeface="Helveticish"/>
              </a:rPr>
              <a:t>   Post-Legislative Update following the 87th Irregular Session- June 23, 2021</a:t>
            </a:r>
          </a:p>
        </p:txBody>
      </p:sp>
      <p:sp>
        <p:nvSpPr>
          <p:cNvPr id="8" name="Rectangle 7"/>
          <p:cNvSpPr/>
          <p:nvPr/>
        </p:nvSpPr>
        <p:spPr>
          <a:xfrm>
            <a:off x="3048000" y="2857500"/>
            <a:ext cx="11201400" cy="400969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2705100" y="2561441"/>
            <a:ext cx="11887200" cy="4339650"/>
          </a:xfrm>
          <a:prstGeom prst="rect">
            <a:avLst/>
          </a:prstGeom>
          <a:noFill/>
          <a:ln>
            <a:solidFill>
              <a:schemeClr val="tx1"/>
            </a:solidFill>
          </a:ln>
        </p:spPr>
        <p:txBody>
          <a:bodyPr wrap="square" rtlCol="0">
            <a:spAutoFit/>
          </a:bodyPr>
          <a:lstStyle/>
          <a:p>
            <a:pPr algn="ctr"/>
            <a:r>
              <a:rPr lang="en-US" sz="13800" b="1" dirty="0" smtClean="0">
                <a:ln w="9525">
                  <a:solidFill>
                    <a:schemeClr val="bg1"/>
                  </a:solidFill>
                  <a:prstDash val="solid"/>
                </a:ln>
                <a:solidFill>
                  <a:schemeClr val="bg1"/>
                </a:solidFill>
                <a:effectLst>
                  <a:outerShdw blurRad="12700" dist="38100" dir="2700000" algn="tl" rotWithShape="0">
                    <a:schemeClr val="bg1">
                      <a:lumMod val="50000"/>
                    </a:schemeClr>
                  </a:outerShdw>
                </a:effectLst>
              </a:rPr>
              <a:t>July 8</a:t>
            </a:r>
          </a:p>
          <a:p>
            <a:pPr algn="ctr"/>
            <a:r>
              <a:rPr lang="en-US" sz="13800" b="1" dirty="0" smtClean="0">
                <a:ln w="9525">
                  <a:solidFill>
                    <a:schemeClr val="bg1"/>
                  </a:solidFill>
                  <a:prstDash val="solid"/>
                </a:ln>
                <a:solidFill>
                  <a:schemeClr val="bg1"/>
                </a:solidFill>
                <a:effectLst>
                  <a:outerShdw blurRad="12700" dist="38100" dir="2700000" algn="tl" rotWithShape="0">
                    <a:schemeClr val="bg1">
                      <a:lumMod val="50000"/>
                    </a:schemeClr>
                  </a:outerShdw>
                </a:effectLst>
              </a:rPr>
              <a:t>Special Session</a:t>
            </a:r>
            <a:endParaRPr lang="en-US" sz="13800" b="1" dirty="0">
              <a:ln w="9525">
                <a:solidFill>
                  <a:schemeClr val="bg1"/>
                </a:solidFill>
                <a:prstDash val="solid"/>
              </a:ln>
              <a:solidFill>
                <a:schemeClr val="bg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21567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items to be added to the call</a:t>
            </a:r>
            <a:endParaRPr lang="en-US" dirty="0"/>
          </a:p>
        </p:txBody>
      </p:sp>
      <p:sp>
        <p:nvSpPr>
          <p:cNvPr id="3" name="Content Placeholder 2"/>
          <p:cNvSpPr>
            <a:spLocks noGrp="1"/>
          </p:cNvSpPr>
          <p:nvPr>
            <p:ph idx="1"/>
          </p:nvPr>
        </p:nvSpPr>
        <p:spPr>
          <a:xfrm>
            <a:off x="957943" y="2476500"/>
            <a:ext cx="15392400" cy="6096000"/>
          </a:xfrm>
        </p:spPr>
        <p:txBody>
          <a:bodyPr>
            <a:normAutofit/>
          </a:bodyPr>
          <a:lstStyle/>
          <a:p>
            <a:r>
              <a:rPr lang="en-US" sz="4800" dirty="0" smtClean="0"/>
              <a:t>Election Integrity</a:t>
            </a:r>
          </a:p>
          <a:p>
            <a:r>
              <a:rPr lang="en-US" sz="4800" dirty="0" smtClean="0"/>
              <a:t>Bail system reforms</a:t>
            </a:r>
          </a:p>
          <a:p>
            <a:r>
              <a:rPr lang="en-US" sz="4800" dirty="0"/>
              <a:t>Critical Race </a:t>
            </a:r>
            <a:r>
              <a:rPr lang="en-US" sz="4800" dirty="0" smtClean="0"/>
              <a:t>Theory</a:t>
            </a:r>
          </a:p>
          <a:p>
            <a:r>
              <a:rPr lang="en-US" sz="4800" dirty="0" smtClean="0"/>
              <a:t>Electricity</a:t>
            </a:r>
          </a:p>
          <a:p>
            <a:r>
              <a:rPr lang="en-US" sz="4800" dirty="0" smtClean="0"/>
              <a:t>Taxpayer Funded Lobbying</a:t>
            </a:r>
          </a:p>
          <a:p>
            <a:r>
              <a:rPr lang="en-US" sz="4800" dirty="0" smtClean="0"/>
              <a:t>Transgender participation in UIL</a:t>
            </a:r>
          </a:p>
          <a:p>
            <a:r>
              <a:rPr lang="en-US" sz="4800" dirty="0" smtClean="0"/>
              <a:t>Article X Appropriations</a:t>
            </a:r>
            <a:endParaRPr lang="en-US" sz="4800" dirty="0"/>
          </a:p>
        </p:txBody>
      </p:sp>
      <p:sp>
        <p:nvSpPr>
          <p:cNvPr id="4" name="Footer Placeholder 3"/>
          <p:cNvSpPr>
            <a:spLocks noGrp="1"/>
          </p:cNvSpPr>
          <p:nvPr>
            <p:ph type="ftr" sz="quarter" idx="11"/>
          </p:nvPr>
        </p:nvSpPr>
        <p:spPr/>
        <p:txBody>
          <a:bodyPr/>
          <a:lstStyle/>
          <a:p>
            <a:r>
              <a:rPr lang="en-US" dirty="0" smtClean="0"/>
              <a:t>Post Legislative Update following the 87</a:t>
            </a:r>
            <a:r>
              <a:rPr lang="en-US" baseline="30000" dirty="0" smtClean="0"/>
              <a:t>th</a:t>
            </a:r>
            <a:r>
              <a:rPr lang="en-US" dirty="0" smtClean="0"/>
              <a:t> Irregular Session – June 23, 2021</a:t>
            </a:r>
            <a:endParaRPr lang="en-US" dirty="0"/>
          </a:p>
        </p:txBody>
      </p:sp>
    </p:spTree>
    <p:extLst>
      <p:ext uri="{BB962C8B-B14F-4D97-AF65-F5344CB8AC3E}">
        <p14:creationId xmlns:p14="http://schemas.microsoft.com/office/powerpoint/2010/main" val="28302555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Post Legislative </a:t>
            </a:r>
            <a:r>
              <a:rPr lang="en-US" dirty="0" smtClean="0"/>
              <a:t>Update </a:t>
            </a:r>
            <a:r>
              <a:rPr lang="en-US" dirty="0" smtClean="0"/>
              <a:t>following the 87th Irregular Session – </a:t>
            </a:r>
            <a:r>
              <a:rPr lang="en-US" dirty="0" smtClean="0"/>
              <a:t>June 23, 2021</a:t>
            </a:r>
            <a:endParaRPr lang="en-US" dirty="0"/>
          </a:p>
        </p:txBody>
      </p:sp>
      <p:pic>
        <p:nvPicPr>
          <p:cNvPr id="4" name="Picture 3"/>
          <p:cNvPicPr>
            <a:picLocks noChangeAspect="1"/>
          </p:cNvPicPr>
          <p:nvPr/>
        </p:nvPicPr>
        <p:blipFill>
          <a:blip r:embed="rId3"/>
          <a:stretch>
            <a:fillRect/>
          </a:stretch>
        </p:blipFill>
        <p:spPr>
          <a:xfrm>
            <a:off x="0" y="0"/>
            <a:ext cx="18269560" cy="10276627"/>
          </a:xfrm>
          <a:prstGeom prst="rect">
            <a:avLst/>
          </a:prstGeom>
        </p:spPr>
      </p:pic>
    </p:spTree>
    <p:extLst>
      <p:ext uri="{BB962C8B-B14F-4D97-AF65-F5344CB8AC3E}">
        <p14:creationId xmlns:p14="http://schemas.microsoft.com/office/powerpoint/2010/main" val="33438708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A Quick and Easy Look at How the Legislature Works"/>
          <p:cNvPicPr>
            <a:picLocks noChangeAspect="1" noChangeArrowheads="1"/>
          </p:cNvPicPr>
          <p:nvPr/>
        </p:nvPicPr>
        <p:blipFill rotWithShape="1">
          <a:blip r:embed="rId3">
            <a:extLst>
              <a:ext uri="{28A0092B-C50C-407E-A947-70E740481C1C}">
                <a14:useLocalDpi xmlns:a14="http://schemas.microsoft.com/office/drawing/2010/main" val="0"/>
              </a:ext>
            </a:extLst>
          </a:blip>
          <a:srcRect l="14032" r="12402"/>
          <a:stretch/>
        </p:blipFill>
        <p:spPr bwMode="auto">
          <a:xfrm>
            <a:off x="0" y="-146579"/>
            <a:ext cx="18288000" cy="100903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rcRect/>
          <a:stretch>
            <a:fillRect/>
          </a:stretch>
        </p:blipFill>
        <p:spPr>
          <a:xfrm>
            <a:off x="13905789" y="9004385"/>
            <a:ext cx="3914470" cy="1105838"/>
          </a:xfrm>
          <a:prstGeom prst="rect">
            <a:avLst/>
          </a:prstGeom>
        </p:spPr>
      </p:pic>
    </p:spTree>
    <p:extLst>
      <p:ext uri="{BB962C8B-B14F-4D97-AF65-F5344CB8AC3E}">
        <p14:creationId xmlns:p14="http://schemas.microsoft.com/office/powerpoint/2010/main" val="11884750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b="91216"/>
          <a:stretch>
            <a:fillRect/>
          </a:stretch>
        </p:blipFill>
        <p:spPr>
          <a:xfrm>
            <a:off x="0" y="9376398"/>
            <a:ext cx="18288000" cy="1070846"/>
          </a:xfrm>
          <a:prstGeom prst="rect">
            <a:avLst/>
          </a:prstGeom>
        </p:spPr>
      </p:pic>
      <p:pic>
        <p:nvPicPr>
          <p:cNvPr id="3" name="Picture 3"/>
          <p:cNvPicPr>
            <a:picLocks noChangeAspect="1"/>
          </p:cNvPicPr>
          <p:nvPr/>
        </p:nvPicPr>
        <p:blipFill>
          <a:blip r:embed="rId4">
            <a:alphaModFix amt="61000"/>
          </a:blip>
          <a:srcRect t="8124" b="8124"/>
          <a:stretch>
            <a:fillRect/>
          </a:stretch>
        </p:blipFill>
        <p:spPr>
          <a:xfrm>
            <a:off x="0" y="-834402"/>
            <a:ext cx="18288000" cy="10210800"/>
          </a:xfrm>
          <a:prstGeom prst="rect">
            <a:avLst/>
          </a:prstGeom>
        </p:spPr>
      </p:pic>
      <p:pic>
        <p:nvPicPr>
          <p:cNvPr id="4" name="Picture 4"/>
          <p:cNvPicPr>
            <a:picLocks noChangeAspect="1"/>
          </p:cNvPicPr>
          <p:nvPr/>
        </p:nvPicPr>
        <p:blipFill>
          <a:blip r:embed="rId5">
            <a:alphaModFix amt="86000"/>
          </a:blip>
          <a:srcRect t="5299" r="30002" b="5299"/>
          <a:stretch>
            <a:fillRect/>
          </a:stretch>
        </p:blipFill>
        <p:spPr>
          <a:xfrm>
            <a:off x="13905789" y="3687609"/>
            <a:ext cx="6221910" cy="5297771"/>
          </a:xfrm>
          <a:prstGeom prst="rect">
            <a:avLst/>
          </a:prstGeom>
        </p:spPr>
      </p:pic>
      <p:pic>
        <p:nvPicPr>
          <p:cNvPr id="5" name="Picture 5"/>
          <p:cNvPicPr>
            <a:picLocks noChangeAspect="1"/>
          </p:cNvPicPr>
          <p:nvPr/>
        </p:nvPicPr>
        <p:blipFill>
          <a:blip r:embed="rId6"/>
          <a:srcRect/>
          <a:stretch>
            <a:fillRect/>
          </a:stretch>
        </p:blipFill>
        <p:spPr>
          <a:xfrm>
            <a:off x="13905789" y="8705381"/>
            <a:ext cx="3914470" cy="1105838"/>
          </a:xfrm>
          <a:prstGeom prst="rect">
            <a:avLst/>
          </a:prstGeom>
        </p:spPr>
      </p:pic>
      <p:sp>
        <p:nvSpPr>
          <p:cNvPr id="6" name="TextBox 6"/>
          <p:cNvSpPr txBox="1"/>
          <p:nvPr/>
        </p:nvSpPr>
        <p:spPr>
          <a:xfrm>
            <a:off x="5867400" y="9617460"/>
            <a:ext cx="15063091" cy="337336"/>
          </a:xfrm>
          <a:prstGeom prst="rect">
            <a:avLst/>
          </a:prstGeom>
        </p:spPr>
        <p:txBody>
          <a:bodyPr lIns="0" tIns="0" rIns="0" bIns="0" rtlCol="0" anchor="t">
            <a:spAutoFit/>
          </a:bodyPr>
          <a:lstStyle/>
          <a:p>
            <a:pPr>
              <a:lnSpc>
                <a:spcPts val="2912"/>
              </a:lnSpc>
            </a:pPr>
            <a:r>
              <a:rPr lang="en-US" i="1" dirty="0">
                <a:solidFill>
                  <a:srgbClr val="FFFFFF"/>
                </a:solidFill>
                <a:latin typeface="Helveticish"/>
              </a:rPr>
              <a:t>Post-Legislative </a:t>
            </a:r>
            <a:r>
              <a:rPr lang="en-US" i="1" dirty="0" smtClean="0">
                <a:solidFill>
                  <a:srgbClr val="FFFFFF"/>
                </a:solidFill>
                <a:latin typeface="Helveticish"/>
              </a:rPr>
              <a:t>Update </a:t>
            </a:r>
            <a:r>
              <a:rPr lang="en-US" i="1" dirty="0">
                <a:solidFill>
                  <a:srgbClr val="FFFFFF"/>
                </a:solidFill>
                <a:latin typeface="Helveticish"/>
              </a:rPr>
              <a:t>following the 87th Irregular Session- </a:t>
            </a:r>
            <a:r>
              <a:rPr lang="en-US" i="1" dirty="0" smtClean="0">
                <a:solidFill>
                  <a:srgbClr val="FFFFFF"/>
                </a:solidFill>
                <a:latin typeface="Helveticish"/>
              </a:rPr>
              <a:t>June 23, 2021</a:t>
            </a:r>
            <a:endParaRPr lang="en-US" i="1" dirty="0">
              <a:solidFill>
                <a:srgbClr val="FFFFFF"/>
              </a:solidFill>
              <a:latin typeface="Helveticish"/>
            </a:endParaRPr>
          </a:p>
        </p:txBody>
      </p:sp>
      <p:sp>
        <p:nvSpPr>
          <p:cNvPr id="7" name="TextBox 7"/>
          <p:cNvSpPr txBox="1"/>
          <p:nvPr/>
        </p:nvSpPr>
        <p:spPr>
          <a:xfrm>
            <a:off x="2172265" y="6589591"/>
            <a:ext cx="12011553" cy="1576329"/>
          </a:xfrm>
          <a:prstGeom prst="rect">
            <a:avLst/>
          </a:prstGeom>
        </p:spPr>
        <p:txBody>
          <a:bodyPr lIns="0" tIns="0" rIns="0" bIns="0" rtlCol="0" anchor="t">
            <a:spAutoFit/>
          </a:bodyPr>
          <a:lstStyle/>
          <a:p>
            <a:pPr algn="ctr">
              <a:lnSpc>
                <a:spcPts val="13082"/>
              </a:lnSpc>
            </a:pPr>
            <a:r>
              <a:rPr lang="en-US" sz="9344" b="1" dirty="0">
                <a:solidFill>
                  <a:srgbClr val="000000"/>
                </a:solidFill>
                <a:latin typeface="+mj-lt"/>
              </a:rPr>
              <a:t>State Appropriations</a:t>
            </a:r>
          </a:p>
        </p:txBody>
      </p:sp>
    </p:spTree>
    <p:extLst>
      <p:ext uri="{BB962C8B-B14F-4D97-AF65-F5344CB8AC3E}">
        <p14:creationId xmlns:p14="http://schemas.microsoft.com/office/powerpoint/2010/main" val="23936170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B95939-EF67-4E3C-97E8-09DD74B041D0}"/>
              </a:ext>
            </a:extLst>
          </p:cNvPr>
          <p:cNvSpPr>
            <a:spLocks noGrp="1"/>
          </p:cNvSpPr>
          <p:nvPr>
            <p:ph type="title"/>
          </p:nvPr>
        </p:nvSpPr>
        <p:spPr>
          <a:xfrm>
            <a:off x="1143000" y="724961"/>
            <a:ext cx="15392400" cy="1143000"/>
          </a:xfrm>
        </p:spPr>
        <p:txBody>
          <a:bodyPr>
            <a:normAutofit fontScale="90000"/>
          </a:bodyPr>
          <a:lstStyle/>
          <a:p>
            <a:r>
              <a:rPr lang="en-US" dirty="0"/>
              <a:t>House Bill 2: Supplemental Appropriations for 20-21 Biennium</a:t>
            </a:r>
          </a:p>
        </p:txBody>
      </p:sp>
      <p:sp>
        <p:nvSpPr>
          <p:cNvPr id="4" name="Date Placeholder 3">
            <a:extLst>
              <a:ext uri="{FF2B5EF4-FFF2-40B4-BE49-F238E27FC236}">
                <a16:creationId xmlns:a16="http://schemas.microsoft.com/office/drawing/2014/main" id="{515F3733-83A8-4720-ADA0-5563D7C4FFDA}"/>
              </a:ext>
            </a:extLst>
          </p:cNvPr>
          <p:cNvSpPr>
            <a:spLocks noGrp="1"/>
          </p:cNvSpPr>
          <p:nvPr>
            <p:ph type="dt" sz="half" idx="4294967295"/>
          </p:nvPr>
        </p:nvSpPr>
        <p:spPr/>
        <p:txBody>
          <a:bodyPr/>
          <a:lstStyle/>
          <a:p>
            <a:endParaRPr lang="en-US" dirty="0"/>
          </a:p>
        </p:txBody>
      </p:sp>
      <p:sp>
        <p:nvSpPr>
          <p:cNvPr id="6" name="Slide Number Placeholder 5">
            <a:extLst>
              <a:ext uri="{FF2B5EF4-FFF2-40B4-BE49-F238E27FC236}">
                <a16:creationId xmlns:a16="http://schemas.microsoft.com/office/drawing/2014/main" id="{7313CAC4-9F5A-4C76-8280-B956D5003179}"/>
              </a:ext>
            </a:extLst>
          </p:cNvPr>
          <p:cNvSpPr>
            <a:spLocks noGrp="1"/>
          </p:cNvSpPr>
          <p:nvPr>
            <p:ph type="sldNum" sz="quarter" idx="12"/>
          </p:nvPr>
        </p:nvSpPr>
        <p:spPr/>
        <p:txBody>
          <a:bodyPr/>
          <a:lstStyle/>
          <a:p>
            <a:fld id="{83AD5058-CDAF-4189-8437-BD52B82C84EF}" type="slidenum">
              <a:rPr lang="en-US" smtClean="0"/>
              <a:t>6</a:t>
            </a:fld>
            <a:endParaRPr lang="en-US" dirty="0"/>
          </a:p>
        </p:txBody>
      </p:sp>
      <p:graphicFrame>
        <p:nvGraphicFramePr>
          <p:cNvPr id="14" name="Content Placeholder 13">
            <a:extLst>
              <a:ext uri="{FF2B5EF4-FFF2-40B4-BE49-F238E27FC236}">
                <a16:creationId xmlns:a16="http://schemas.microsoft.com/office/drawing/2014/main" id="{93A895F6-16FF-46AB-B2F2-93E39624F6F7}"/>
              </a:ext>
            </a:extLst>
          </p:cNvPr>
          <p:cNvGraphicFramePr>
            <a:graphicFrameLocks noGrp="1"/>
          </p:cNvGraphicFramePr>
          <p:nvPr>
            <p:ph idx="1"/>
            <p:extLst>
              <p:ext uri="{D42A27DB-BD31-4B8C-83A1-F6EECF244321}">
                <p14:modId xmlns:p14="http://schemas.microsoft.com/office/powerpoint/2010/main" val="3668131540"/>
              </p:ext>
            </p:extLst>
          </p:nvPr>
        </p:nvGraphicFramePr>
        <p:xfrm>
          <a:off x="461963" y="2176462"/>
          <a:ext cx="17383125" cy="7539037"/>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a:extLst>
              <a:ext uri="{FF2B5EF4-FFF2-40B4-BE49-F238E27FC236}">
                <a16:creationId xmlns:a16="http://schemas.microsoft.com/office/drawing/2014/main" id="{3339E5F2-C053-4524-8AA1-68F2E2B82368}"/>
              </a:ext>
            </a:extLst>
          </p:cNvPr>
          <p:cNvSpPr txBox="1"/>
          <p:nvPr/>
        </p:nvSpPr>
        <p:spPr>
          <a:xfrm>
            <a:off x="1960688" y="2702460"/>
            <a:ext cx="5608651" cy="954107"/>
          </a:xfrm>
          <a:prstGeom prst="rect">
            <a:avLst/>
          </a:prstGeom>
          <a:noFill/>
        </p:spPr>
        <p:txBody>
          <a:bodyPr wrap="none" rtlCol="0">
            <a:spAutoFit/>
          </a:bodyPr>
          <a:lstStyle/>
          <a:p>
            <a:r>
              <a:rPr lang="en-US" sz="2800" dirty="0"/>
              <a:t>Total GR Savings: $5.113 billion</a:t>
            </a:r>
          </a:p>
          <a:p>
            <a:r>
              <a:rPr lang="en-US" sz="2800" dirty="0"/>
              <a:t>Total All Funds Savings: $3.384 billion</a:t>
            </a:r>
          </a:p>
        </p:txBody>
      </p:sp>
      <p:sp>
        <p:nvSpPr>
          <p:cNvPr id="8" name="Footer Placeholder 1"/>
          <p:cNvSpPr>
            <a:spLocks noGrp="1"/>
          </p:cNvSpPr>
          <p:nvPr>
            <p:ph type="ftr" sz="quarter" idx="11"/>
          </p:nvPr>
        </p:nvSpPr>
        <p:spPr>
          <a:xfrm>
            <a:off x="7197824" y="9943816"/>
            <a:ext cx="6781800" cy="332811"/>
          </a:xfrm>
        </p:spPr>
        <p:txBody>
          <a:bodyPr/>
          <a:lstStyle/>
          <a:p>
            <a:r>
              <a:rPr lang="en-US" dirty="0" smtClean="0"/>
              <a:t>Post Legislative </a:t>
            </a:r>
            <a:r>
              <a:rPr lang="en-US" dirty="0" smtClean="0"/>
              <a:t>Update </a:t>
            </a:r>
            <a:r>
              <a:rPr lang="en-US" dirty="0" smtClean="0"/>
              <a:t>following the 87th Irregular Session – June </a:t>
            </a:r>
            <a:r>
              <a:rPr lang="en-US" dirty="0" smtClean="0"/>
              <a:t>23, </a:t>
            </a:r>
            <a:r>
              <a:rPr lang="en-US" dirty="0" smtClean="0"/>
              <a:t>2021</a:t>
            </a:r>
            <a:endParaRPr lang="en-US" dirty="0"/>
          </a:p>
        </p:txBody>
      </p:sp>
      <p:sp>
        <p:nvSpPr>
          <p:cNvPr id="2" name="Right Arrow 1"/>
          <p:cNvSpPr/>
          <p:nvPr/>
        </p:nvSpPr>
        <p:spPr>
          <a:xfrm rot="5400000">
            <a:off x="2514600" y="6438900"/>
            <a:ext cx="1676400" cy="1066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1600200" y="4762500"/>
            <a:ext cx="3505200" cy="156966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dirty="0" smtClean="0"/>
              <a:t>Foundation School Program Reduction</a:t>
            </a:r>
          </a:p>
          <a:p>
            <a:pPr algn="ctr"/>
            <a:r>
              <a:rPr lang="en-US" sz="3200" dirty="0" smtClean="0"/>
              <a:t>$5.2 billion</a:t>
            </a:r>
            <a:endParaRPr lang="en-US" sz="3200" dirty="0"/>
          </a:p>
        </p:txBody>
      </p:sp>
      <p:sp>
        <p:nvSpPr>
          <p:cNvPr id="5" name="TextBox 4"/>
          <p:cNvSpPr txBox="1"/>
          <p:nvPr/>
        </p:nvSpPr>
        <p:spPr>
          <a:xfrm>
            <a:off x="13639800" y="3179513"/>
            <a:ext cx="4114800" cy="181588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smtClean="0"/>
              <a:t>Incudes $44 million in supplemental special education funding, coming to districts in August 2021.</a:t>
            </a:r>
            <a:endParaRPr lang="en-US" sz="2800" dirty="0"/>
          </a:p>
        </p:txBody>
      </p:sp>
      <p:sp>
        <p:nvSpPr>
          <p:cNvPr id="9" name="Right Arrow 8"/>
          <p:cNvSpPr/>
          <p:nvPr/>
        </p:nvSpPr>
        <p:spPr>
          <a:xfrm rot="10800000">
            <a:off x="12649200" y="4347554"/>
            <a:ext cx="9906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17259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3327474431"/>
              </p:ext>
            </p:extLst>
          </p:nvPr>
        </p:nvGraphicFramePr>
        <p:xfrm>
          <a:off x="1143000" y="1562100"/>
          <a:ext cx="13868400" cy="77724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2514600" y="537285"/>
            <a:ext cx="13716000" cy="830997"/>
          </a:xfrm>
          <a:prstGeom prst="rect">
            <a:avLst/>
          </a:prstGeom>
          <a:noFill/>
        </p:spPr>
        <p:txBody>
          <a:bodyPr wrap="square" rtlCol="0">
            <a:spAutoFit/>
          </a:bodyPr>
          <a:lstStyle/>
          <a:p>
            <a:pPr algn="ctr"/>
            <a:r>
              <a:rPr lang="en-US" sz="4800" b="1" dirty="0" smtClean="0"/>
              <a:t>Recapture 2018-2023 – Appropriations vs. Actual</a:t>
            </a:r>
            <a:endParaRPr lang="en-US" sz="4800" b="1" dirty="0"/>
          </a:p>
        </p:txBody>
      </p:sp>
      <p:sp>
        <p:nvSpPr>
          <p:cNvPr id="6" name="TextBox 5"/>
          <p:cNvSpPr txBox="1"/>
          <p:nvPr/>
        </p:nvSpPr>
        <p:spPr>
          <a:xfrm>
            <a:off x="7886700" y="1500544"/>
            <a:ext cx="2971800" cy="9541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dirty="0" smtClean="0"/>
              <a:t>$1.36 billion more than appropriated</a:t>
            </a:r>
            <a:endParaRPr lang="en-US" sz="2800" dirty="0"/>
          </a:p>
        </p:txBody>
      </p:sp>
      <p:cxnSp>
        <p:nvCxnSpPr>
          <p:cNvPr id="8" name="Straight Arrow Connector 7"/>
          <p:cNvCxnSpPr>
            <a:stCxn id="6" idx="2"/>
          </p:cNvCxnSpPr>
          <p:nvPr/>
        </p:nvCxnSpPr>
        <p:spPr>
          <a:xfrm flipH="1">
            <a:off x="8686800" y="2454651"/>
            <a:ext cx="685800" cy="707649"/>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9372600" y="2455758"/>
            <a:ext cx="800100" cy="47794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4401800" y="1745294"/>
            <a:ext cx="2819400"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dirty="0"/>
              <a:t>$3 billion </a:t>
            </a:r>
            <a:r>
              <a:rPr lang="en-US" sz="3200" dirty="0" smtClean="0"/>
              <a:t>expected in ‘23</a:t>
            </a:r>
            <a:endParaRPr lang="en-US" sz="3200" dirty="0"/>
          </a:p>
        </p:txBody>
      </p:sp>
      <p:cxnSp>
        <p:nvCxnSpPr>
          <p:cNvPr id="14" name="Straight Arrow Connector 13"/>
          <p:cNvCxnSpPr/>
          <p:nvPr/>
        </p:nvCxnSpPr>
        <p:spPr>
          <a:xfrm flipH="1">
            <a:off x="13979624" y="2836356"/>
            <a:ext cx="1638300" cy="263588"/>
          </a:xfrm>
          <a:prstGeom prst="straightConnector1">
            <a:avLst/>
          </a:prstGeom>
          <a:ln w="762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4630400" y="3698200"/>
            <a:ext cx="3200400" cy="2241590"/>
          </a:xfrm>
          <a:prstGeom prst="snip1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smtClean="0"/>
              <a:t>$1.6 billion in Lottery proceeds expected per year</a:t>
            </a:r>
            <a:endParaRPr lang="en-US" sz="3200" dirty="0"/>
          </a:p>
        </p:txBody>
      </p:sp>
    </p:spTree>
    <p:extLst>
      <p:ext uri="{BB962C8B-B14F-4D97-AF65-F5344CB8AC3E}">
        <p14:creationId xmlns:p14="http://schemas.microsoft.com/office/powerpoint/2010/main" val="369429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028700"/>
            <a:ext cx="15392400" cy="1143000"/>
          </a:xfrm>
        </p:spPr>
        <p:txBody>
          <a:bodyPr/>
          <a:lstStyle/>
          <a:p>
            <a:r>
              <a:rPr lang="en-US" dirty="0" smtClean="0"/>
              <a:t>What the $</a:t>
            </a:r>
            <a:r>
              <a:rPr lang="en-US" dirty="0" smtClean="0"/>
              <a:t>5.2 </a:t>
            </a:r>
            <a:r>
              <a:rPr lang="en-US" dirty="0" smtClean="0"/>
              <a:t>billion FSP Reduction </a:t>
            </a:r>
            <a:r>
              <a:rPr lang="en-US" dirty="0" smtClean="0"/>
              <a:t>in HB 2 Means</a:t>
            </a:r>
            <a:endParaRPr lang="en-US" dirty="0"/>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3654497641"/>
              </p:ext>
            </p:extLst>
          </p:nvPr>
        </p:nvGraphicFramePr>
        <p:xfrm>
          <a:off x="1447800" y="2857500"/>
          <a:ext cx="11811000" cy="3566160"/>
        </p:xfrm>
        <a:graphic>
          <a:graphicData uri="http://schemas.openxmlformats.org/drawingml/2006/table">
            <a:tbl>
              <a:tblPr bandRow="1">
                <a:tableStyleId>{073A0DAA-6AF3-43AB-8588-CEC1D06C72B9}</a:tableStyleId>
              </a:tblPr>
              <a:tblGrid>
                <a:gridCol w="7771638">
                  <a:extLst>
                    <a:ext uri="{9D8B030D-6E8A-4147-A177-3AD203B41FA5}">
                      <a16:colId xmlns:a16="http://schemas.microsoft.com/office/drawing/2014/main" val="367721907"/>
                    </a:ext>
                  </a:extLst>
                </a:gridCol>
                <a:gridCol w="4039362">
                  <a:extLst>
                    <a:ext uri="{9D8B030D-6E8A-4147-A177-3AD203B41FA5}">
                      <a16:colId xmlns:a16="http://schemas.microsoft.com/office/drawing/2014/main" val="2980369053"/>
                    </a:ext>
                  </a:extLst>
                </a:gridCol>
              </a:tblGrid>
              <a:tr h="1117600">
                <a:tc>
                  <a:txBody>
                    <a:bodyPr/>
                    <a:lstStyle/>
                    <a:p>
                      <a:r>
                        <a:rPr lang="en-US" sz="3600" dirty="0" smtClean="0"/>
                        <a:t>What legislators said they were investing in public</a:t>
                      </a:r>
                      <a:r>
                        <a:rPr lang="en-US" sz="3600" baseline="0" dirty="0" smtClean="0"/>
                        <a:t> schools through HB 3 in 2019</a:t>
                      </a:r>
                      <a:endParaRPr lang="en-US" sz="3600" dirty="0"/>
                    </a:p>
                  </a:txBody>
                  <a:tcPr/>
                </a:tc>
                <a:tc>
                  <a:txBody>
                    <a:bodyPr/>
                    <a:lstStyle/>
                    <a:p>
                      <a:r>
                        <a:rPr lang="en-US" sz="3600" b="1" dirty="0" smtClean="0"/>
                        <a:t>$11.6 billion</a:t>
                      </a:r>
                      <a:endParaRPr lang="en-US" sz="3600" b="1" dirty="0"/>
                    </a:p>
                  </a:txBody>
                  <a:tcPr/>
                </a:tc>
                <a:extLst>
                  <a:ext uri="{0D108BD9-81ED-4DB2-BD59-A6C34878D82A}">
                    <a16:rowId xmlns:a16="http://schemas.microsoft.com/office/drawing/2014/main" val="2144875205"/>
                  </a:ext>
                </a:extLst>
              </a:tr>
              <a:tr h="1117600">
                <a:tc>
                  <a:txBody>
                    <a:bodyPr/>
                    <a:lstStyle/>
                    <a:p>
                      <a:r>
                        <a:rPr lang="en-US" sz="3600" dirty="0" smtClean="0"/>
                        <a:t>FSP Reduction in Supplemental Appropriations for 20-21 Biennium</a:t>
                      </a:r>
                      <a:endParaRPr lang="en-US" sz="3600" dirty="0"/>
                    </a:p>
                  </a:txBody>
                  <a:tcPr/>
                </a:tc>
                <a:tc>
                  <a:txBody>
                    <a:bodyPr/>
                    <a:lstStyle/>
                    <a:p>
                      <a:r>
                        <a:rPr lang="en-US" sz="3600" b="1" dirty="0" smtClean="0">
                          <a:solidFill>
                            <a:srgbClr val="C00000"/>
                          </a:solidFill>
                        </a:rPr>
                        <a:t>-$</a:t>
                      </a:r>
                      <a:r>
                        <a:rPr lang="en-US" sz="3600" b="1" dirty="0" smtClean="0">
                          <a:solidFill>
                            <a:srgbClr val="C00000"/>
                          </a:solidFill>
                        </a:rPr>
                        <a:t>5.2 </a:t>
                      </a:r>
                      <a:r>
                        <a:rPr lang="en-US" sz="3600" b="1" dirty="0" smtClean="0">
                          <a:solidFill>
                            <a:srgbClr val="C00000"/>
                          </a:solidFill>
                        </a:rPr>
                        <a:t>billion</a:t>
                      </a:r>
                      <a:endParaRPr lang="en-US" sz="3600" b="1" dirty="0">
                        <a:solidFill>
                          <a:srgbClr val="C00000"/>
                        </a:solidFill>
                      </a:endParaRPr>
                    </a:p>
                  </a:txBody>
                  <a:tcPr/>
                </a:tc>
                <a:extLst>
                  <a:ext uri="{0D108BD9-81ED-4DB2-BD59-A6C34878D82A}">
                    <a16:rowId xmlns:a16="http://schemas.microsoft.com/office/drawing/2014/main" val="4259463601"/>
                  </a:ext>
                </a:extLst>
              </a:tr>
              <a:tr h="1117600">
                <a:tc>
                  <a:txBody>
                    <a:bodyPr/>
                    <a:lstStyle/>
                    <a:p>
                      <a:r>
                        <a:rPr lang="en-US" sz="3600" dirty="0" smtClean="0"/>
                        <a:t>What lawmakers</a:t>
                      </a:r>
                      <a:r>
                        <a:rPr lang="en-US" sz="3600" baseline="0" dirty="0" smtClean="0"/>
                        <a:t> </a:t>
                      </a:r>
                      <a:r>
                        <a:rPr lang="en-US" sz="3600" u="sng" baseline="0" dirty="0" smtClean="0"/>
                        <a:t>REALLY</a:t>
                      </a:r>
                      <a:r>
                        <a:rPr lang="en-US" sz="3600" baseline="0" dirty="0" smtClean="0"/>
                        <a:t> invested in public schools</a:t>
                      </a:r>
                      <a:endParaRPr lang="en-US" sz="3600" dirty="0"/>
                    </a:p>
                  </a:txBody>
                  <a:tcPr/>
                </a:tc>
                <a:tc>
                  <a:txBody>
                    <a:bodyPr/>
                    <a:lstStyle/>
                    <a:p>
                      <a:r>
                        <a:rPr lang="en-US" sz="3600" b="1" dirty="0" smtClean="0"/>
                        <a:t>$</a:t>
                      </a:r>
                      <a:r>
                        <a:rPr lang="en-US" sz="3600" b="1" dirty="0" smtClean="0"/>
                        <a:t>6.4 </a:t>
                      </a:r>
                      <a:r>
                        <a:rPr lang="en-US" sz="3600" b="1" dirty="0" smtClean="0"/>
                        <a:t>billion</a:t>
                      </a:r>
                      <a:endParaRPr lang="en-US" sz="3600" b="1" dirty="0"/>
                    </a:p>
                  </a:txBody>
                  <a:tcPr/>
                </a:tc>
                <a:extLst>
                  <a:ext uri="{0D108BD9-81ED-4DB2-BD59-A6C34878D82A}">
                    <a16:rowId xmlns:a16="http://schemas.microsoft.com/office/drawing/2014/main" val="2591907492"/>
                  </a:ext>
                </a:extLst>
              </a:tr>
            </a:tbl>
          </a:graphicData>
        </a:graphic>
      </p:graphicFrame>
      <p:sp>
        <p:nvSpPr>
          <p:cNvPr id="5" name="Footer Placeholder 4"/>
          <p:cNvSpPr>
            <a:spLocks noGrp="1"/>
          </p:cNvSpPr>
          <p:nvPr>
            <p:ph type="ftr" sz="quarter" idx="11"/>
          </p:nvPr>
        </p:nvSpPr>
        <p:spPr/>
        <p:txBody>
          <a:bodyPr/>
          <a:lstStyle/>
          <a:p>
            <a:r>
              <a:rPr lang="en-US" dirty="0" smtClean="0"/>
              <a:t>Post Legislative </a:t>
            </a:r>
            <a:r>
              <a:rPr lang="en-US" dirty="0" smtClean="0"/>
              <a:t>Update </a:t>
            </a:r>
            <a:r>
              <a:rPr lang="en-US" dirty="0" smtClean="0"/>
              <a:t>following the 87th Irregular Session – </a:t>
            </a:r>
            <a:r>
              <a:rPr lang="en-US" dirty="0" smtClean="0"/>
              <a:t>June 23, 2021</a:t>
            </a:r>
            <a:endParaRPr lang="en-US" dirty="0"/>
          </a:p>
        </p:txBody>
      </p:sp>
      <p:sp>
        <p:nvSpPr>
          <p:cNvPr id="7" name="TextBox 6"/>
          <p:cNvSpPr txBox="1"/>
          <p:nvPr/>
        </p:nvSpPr>
        <p:spPr>
          <a:xfrm>
            <a:off x="7159724" y="6743700"/>
            <a:ext cx="6858000" cy="1815882"/>
          </a:xfrm>
          <a:prstGeom prst="rect">
            <a:avLst/>
          </a:prstGeom>
          <a:noFill/>
        </p:spPr>
        <p:txBody>
          <a:bodyPr wrap="square" rtlCol="0">
            <a:spAutoFit/>
          </a:bodyPr>
          <a:lstStyle/>
          <a:p>
            <a:r>
              <a:rPr lang="en-US" sz="2800" dirty="0" smtClean="0"/>
              <a:t>The $11.6 billion investment was split between new money for schools and property tax compression; it’s not possible to know the exact breakdown of the $6.5 billion yet.</a:t>
            </a:r>
            <a:endParaRPr lang="en-US" sz="2800" dirty="0"/>
          </a:p>
        </p:txBody>
      </p:sp>
    </p:spTree>
    <p:extLst>
      <p:ext uri="{BB962C8B-B14F-4D97-AF65-F5344CB8AC3E}">
        <p14:creationId xmlns:p14="http://schemas.microsoft.com/office/powerpoint/2010/main" val="6889629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SB 1 (Nelson/Bonnen) – </a:t>
            </a:r>
            <a:r>
              <a:rPr lang="en-US" b="0" i="1" dirty="0" smtClean="0"/>
              <a:t>General Appropriations Act</a:t>
            </a:r>
            <a:endParaRPr lang="en-US" b="0" i="1" dirty="0"/>
          </a:p>
        </p:txBody>
      </p:sp>
      <p:sp>
        <p:nvSpPr>
          <p:cNvPr id="3" name="Content Placeholder 2"/>
          <p:cNvSpPr>
            <a:spLocks noGrp="1"/>
          </p:cNvSpPr>
          <p:nvPr>
            <p:ph sz="half" idx="1"/>
          </p:nvPr>
        </p:nvSpPr>
        <p:spPr>
          <a:xfrm>
            <a:off x="939800" y="2857500"/>
            <a:ext cx="14147800" cy="6096000"/>
          </a:xfrm>
        </p:spPr>
        <p:txBody>
          <a:bodyPr>
            <a:noAutofit/>
          </a:bodyPr>
          <a:lstStyle/>
          <a:p>
            <a:pPr lvl="0">
              <a:spcBef>
                <a:spcPts val="0"/>
              </a:spcBef>
              <a:tabLst>
                <a:tab pos="457200" algn="l"/>
              </a:tabLst>
            </a:pPr>
            <a:r>
              <a:rPr lang="en-US" sz="36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
            </a:r>
            <a:r>
              <a:rPr lang="en-US" sz="36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248.6 billion  </a:t>
            </a:r>
            <a:r>
              <a:rPr lang="en-US" sz="36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total </a:t>
            </a:r>
            <a:r>
              <a:rPr lang="en-US" sz="3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ALL state funds </a:t>
            </a:r>
            <a:endParaRPr lang="en-US" sz="36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0" lvl="0" indent="0">
              <a:spcBef>
                <a:spcPts val="0"/>
              </a:spcBef>
              <a:buNone/>
              <a:tabLst>
                <a:tab pos="457200" algn="l"/>
              </a:tabLst>
            </a:pPr>
            <a:r>
              <a:rPr lang="en-US" sz="3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36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(5.2</a:t>
            </a:r>
            <a:r>
              <a:rPr lang="en-US" sz="3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decrease over the last </a:t>
            </a:r>
            <a:r>
              <a:rPr lang="en-US" sz="36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biennium)</a:t>
            </a:r>
          </a:p>
          <a:p>
            <a:pPr marL="0" lvl="0" indent="0">
              <a:spcBef>
                <a:spcPts val="0"/>
              </a:spcBef>
              <a:buNone/>
              <a:tabLst>
                <a:tab pos="457200" algn="l"/>
              </a:tabLst>
            </a:pPr>
            <a:endParaRPr lang="en-US" sz="3600" dirty="0">
              <a:latin typeface="Times New Roman" panose="02020603050405020304" pitchFamily="18" charset="0"/>
              <a:ea typeface="Times New Roman" panose="02020603050405020304" pitchFamily="18" charset="0"/>
              <a:cs typeface="Times New Roman" panose="02020603050405020304" pitchFamily="18" charset="0"/>
            </a:endParaRPr>
          </a:p>
          <a:p>
            <a:pPr lvl="0">
              <a:spcBef>
                <a:spcPts val="0"/>
              </a:spcBef>
              <a:tabLst>
                <a:tab pos="457200" algn="l"/>
              </a:tabLst>
            </a:pPr>
            <a:r>
              <a:rPr lang="en-US" sz="36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
            </a:r>
            <a:r>
              <a:rPr lang="en-US" sz="36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116.3 billion </a:t>
            </a:r>
            <a:r>
              <a:rPr lang="en-US" sz="36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total </a:t>
            </a:r>
            <a:r>
              <a:rPr lang="en-US" sz="3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General Revenue </a:t>
            </a:r>
            <a:endParaRPr lang="en-US" sz="36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0" lvl="0" indent="0">
              <a:spcBef>
                <a:spcPts val="0"/>
              </a:spcBef>
              <a:buNone/>
              <a:tabLst>
                <a:tab pos="457200" algn="l"/>
              </a:tabLst>
            </a:pPr>
            <a:r>
              <a:rPr lang="en-US" sz="3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36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(5.5</a:t>
            </a:r>
            <a:r>
              <a:rPr lang="en-US" sz="3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increase from the last </a:t>
            </a:r>
            <a:r>
              <a:rPr lang="en-US" sz="36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biennium)</a:t>
            </a:r>
          </a:p>
          <a:p>
            <a:pPr marL="0" lvl="0" indent="0">
              <a:spcBef>
                <a:spcPts val="0"/>
              </a:spcBef>
              <a:buNone/>
              <a:tabLst>
                <a:tab pos="457200" algn="l"/>
              </a:tabLst>
            </a:pPr>
            <a:endParaRPr lang="en-US" sz="3600" dirty="0">
              <a:latin typeface="Times New Roman" panose="02020603050405020304" pitchFamily="18" charset="0"/>
              <a:ea typeface="Times New Roman" panose="02020603050405020304" pitchFamily="18" charset="0"/>
              <a:cs typeface="Times New Roman" panose="02020603050405020304" pitchFamily="18" charset="0"/>
            </a:endParaRPr>
          </a:p>
          <a:p>
            <a:pPr lvl="0">
              <a:spcBef>
                <a:spcPts val="0"/>
              </a:spcBef>
              <a:tabLst>
                <a:tab pos="457200" algn="l"/>
              </a:tabLst>
            </a:pPr>
            <a:r>
              <a:rPr lang="en-US" sz="36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
            </a:r>
            <a:r>
              <a:rPr lang="en-US" sz="36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46.5 billion  </a:t>
            </a:r>
            <a:r>
              <a:rPr lang="en-US" sz="36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state </a:t>
            </a:r>
            <a:r>
              <a:rPr lang="en-US" sz="3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funds for public education </a:t>
            </a:r>
          </a:p>
          <a:p>
            <a:pPr marL="0" lvl="0" indent="0">
              <a:spcBef>
                <a:spcPts val="0"/>
              </a:spcBef>
              <a:buNone/>
              <a:tabLst>
                <a:tab pos="457200" algn="l"/>
              </a:tabLst>
            </a:pPr>
            <a:r>
              <a:rPr lang="en-US" sz="36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(4.5</a:t>
            </a:r>
            <a:r>
              <a:rPr lang="en-US" sz="3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increase over the last </a:t>
            </a:r>
            <a:r>
              <a:rPr lang="en-US" sz="36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biennium)</a:t>
            </a:r>
          </a:p>
          <a:p>
            <a:pPr marL="0" lvl="0" indent="0">
              <a:spcBef>
                <a:spcPts val="0"/>
              </a:spcBef>
              <a:buNone/>
              <a:tabLst>
                <a:tab pos="457200" algn="l"/>
              </a:tabLst>
            </a:pPr>
            <a:endParaRPr lang="en-US" sz="3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spcBef>
                <a:spcPts val="0"/>
              </a:spcBef>
              <a:tabLst>
                <a:tab pos="457200" algn="l"/>
              </a:tabLst>
            </a:pPr>
            <a:r>
              <a:rPr lang="en-US" sz="36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Coronavirus Relief federal funds not appropriated in this Act.</a:t>
            </a:r>
            <a:endParaRPr lang="en-US" sz="3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11"/>
          </p:nvPr>
        </p:nvSpPr>
        <p:spPr/>
        <p:txBody>
          <a:bodyPr/>
          <a:lstStyle/>
          <a:p>
            <a:r>
              <a:rPr lang="en-US" dirty="0" smtClean="0"/>
              <a:t>Post Legislative </a:t>
            </a:r>
            <a:r>
              <a:rPr lang="en-US" dirty="0" smtClean="0"/>
              <a:t>Update </a:t>
            </a:r>
            <a:r>
              <a:rPr lang="en-US" dirty="0" smtClean="0"/>
              <a:t>following the 87th Irregular Session – </a:t>
            </a:r>
            <a:r>
              <a:rPr lang="en-US" dirty="0" smtClean="0"/>
              <a:t>June 23, 2021</a:t>
            </a:r>
            <a:endParaRPr lang="en-US" dirty="0"/>
          </a:p>
        </p:txBody>
      </p:sp>
    </p:spTree>
    <p:extLst>
      <p:ext uri="{BB962C8B-B14F-4D97-AF65-F5344CB8AC3E}">
        <p14:creationId xmlns:p14="http://schemas.microsoft.com/office/powerpoint/2010/main" val="19132216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8709</TotalTime>
  <Words>4884</Words>
  <Application>Microsoft Office PowerPoint</Application>
  <PresentationFormat>Custom</PresentationFormat>
  <Paragraphs>376</Paragraphs>
  <Slides>37</Slides>
  <Notes>37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Times New Roman</vt:lpstr>
      <vt:lpstr>Helveticish</vt:lpstr>
      <vt:lpstr>Calibri</vt:lpstr>
      <vt:lpstr>Wingdings</vt:lpstr>
      <vt:lpstr>Avenir Next LT Pro</vt:lpstr>
      <vt:lpstr>Office Theme</vt:lpstr>
      <vt:lpstr>PowerPoint Presentation</vt:lpstr>
      <vt:lpstr>A Legislative Session like no other</vt:lpstr>
      <vt:lpstr>PowerPoint Presentation</vt:lpstr>
      <vt:lpstr>PowerPoint Presentation</vt:lpstr>
      <vt:lpstr>PowerPoint Presentation</vt:lpstr>
      <vt:lpstr>House Bill 2: Supplemental Appropriations for 20-21 Biennium</vt:lpstr>
      <vt:lpstr>PowerPoint Presentation</vt:lpstr>
      <vt:lpstr>What the $5.2 billion FSP Reduction in HB 2 Means</vt:lpstr>
      <vt:lpstr>SB 1 (Nelson/Bonnen) – General Appropriations Act</vt:lpstr>
      <vt:lpstr>SB 1 - Honoring the Commitment of HB 3</vt:lpstr>
      <vt:lpstr>HB 1525 Contingency Rider</vt:lpstr>
      <vt:lpstr>PowerPoint Presentation</vt:lpstr>
      <vt:lpstr>Fast Growth Allotment</vt:lpstr>
      <vt:lpstr>Return of the Gifted &amp; Talented Allotment</vt:lpstr>
      <vt:lpstr>Career and Technology Education (CTE) Allotment</vt:lpstr>
      <vt:lpstr>Cap on Formula Transition Grant</vt:lpstr>
      <vt:lpstr>Addition to College, Career, &amp; Military Readiness (CCMR) Outcomes Bonus</vt:lpstr>
      <vt:lpstr>New Flexibility for Compensatory Education Allotment</vt:lpstr>
      <vt:lpstr>School Safety Allotment</vt:lpstr>
      <vt:lpstr>Instructional Materials Allotment</vt:lpstr>
      <vt:lpstr>Winter Storm Uri</vt:lpstr>
      <vt:lpstr>PTA Donations</vt:lpstr>
      <vt:lpstr>And More….</vt:lpstr>
      <vt:lpstr>Tax Rates</vt:lpstr>
      <vt:lpstr>Tier 1 Tax Rate Compression</vt:lpstr>
      <vt:lpstr>No Pandemic Pennies</vt:lpstr>
      <vt:lpstr>New Language in Notice</vt:lpstr>
      <vt:lpstr>ESSER</vt:lpstr>
      <vt:lpstr>Comparing the Federal Funding Packages</vt:lpstr>
      <vt:lpstr>ESSER II Funding Swap</vt:lpstr>
      <vt:lpstr>ESSER Provisions</vt:lpstr>
      <vt:lpstr>Grants Related to ESSER</vt:lpstr>
      <vt:lpstr>PowerPoint Presentation</vt:lpstr>
      <vt:lpstr>What DID NOT Pass</vt:lpstr>
      <vt:lpstr>PowerPoint Presentation</vt:lpstr>
      <vt:lpstr>Possible items to be added to the call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87th irregular session</dc:title>
  <dc:creator>Christy Rome</dc:creator>
  <cp:lastModifiedBy>Christy Rome</cp:lastModifiedBy>
  <cp:revision>169</cp:revision>
  <cp:lastPrinted>2021-06-22T17:32:04Z</cp:lastPrinted>
  <dcterms:created xsi:type="dcterms:W3CDTF">2006-08-16T00:00:00Z</dcterms:created>
  <dcterms:modified xsi:type="dcterms:W3CDTF">2021-06-24T23:40:42Z</dcterms:modified>
  <dc:identifier>DAEa6RKh06U</dc:identifier>
</cp:coreProperties>
</file>