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3"/>
  </p:notesMasterIdLst>
  <p:handoutMasterIdLst>
    <p:handoutMasterId r:id="rId74"/>
  </p:handoutMasterIdLst>
  <p:sldIdLst>
    <p:sldId id="257" r:id="rId2"/>
    <p:sldId id="263" r:id="rId3"/>
    <p:sldId id="268" r:id="rId4"/>
    <p:sldId id="337" r:id="rId5"/>
    <p:sldId id="287" r:id="rId6"/>
    <p:sldId id="303" r:id="rId7"/>
    <p:sldId id="396" r:id="rId8"/>
    <p:sldId id="385" r:id="rId9"/>
    <p:sldId id="384" r:id="rId10"/>
    <p:sldId id="285" r:id="rId11"/>
    <p:sldId id="386" r:id="rId12"/>
    <p:sldId id="351" r:id="rId13"/>
    <p:sldId id="342" r:id="rId14"/>
    <p:sldId id="355" r:id="rId15"/>
    <p:sldId id="357" r:id="rId16"/>
    <p:sldId id="358" r:id="rId17"/>
    <p:sldId id="359" r:id="rId18"/>
    <p:sldId id="360" r:id="rId19"/>
    <p:sldId id="409" r:id="rId20"/>
    <p:sldId id="410" r:id="rId21"/>
    <p:sldId id="411" r:id="rId22"/>
    <p:sldId id="401" r:id="rId23"/>
    <p:sldId id="412" r:id="rId24"/>
    <p:sldId id="415" r:id="rId25"/>
    <p:sldId id="424" r:id="rId26"/>
    <p:sldId id="404" r:id="rId27"/>
    <p:sldId id="405" r:id="rId28"/>
    <p:sldId id="406" r:id="rId29"/>
    <p:sldId id="425" r:id="rId30"/>
    <p:sldId id="423" r:id="rId31"/>
    <p:sldId id="417" r:id="rId32"/>
    <p:sldId id="416" r:id="rId33"/>
    <p:sldId id="400" r:id="rId34"/>
    <p:sldId id="304" r:id="rId35"/>
    <p:sldId id="288" r:id="rId36"/>
    <p:sldId id="313" r:id="rId37"/>
    <p:sldId id="315" r:id="rId38"/>
    <p:sldId id="316" r:id="rId39"/>
    <p:sldId id="418" r:id="rId40"/>
    <p:sldId id="305" r:id="rId41"/>
    <p:sldId id="317" r:id="rId42"/>
    <p:sldId id="314" r:id="rId43"/>
    <p:sldId id="318" r:id="rId44"/>
    <p:sldId id="319" r:id="rId45"/>
    <p:sldId id="306" r:id="rId46"/>
    <p:sldId id="320" r:id="rId47"/>
    <p:sldId id="321" r:id="rId48"/>
    <p:sldId id="322" r:id="rId49"/>
    <p:sldId id="307" r:id="rId50"/>
    <p:sldId id="323" r:id="rId51"/>
    <p:sldId id="421" r:id="rId52"/>
    <p:sldId id="324" r:id="rId53"/>
    <p:sldId id="325" r:id="rId54"/>
    <p:sldId id="326" r:id="rId55"/>
    <p:sldId id="327" r:id="rId56"/>
    <p:sldId id="328" r:id="rId57"/>
    <p:sldId id="308" r:id="rId58"/>
    <p:sldId id="329" r:id="rId59"/>
    <p:sldId id="330" r:id="rId60"/>
    <p:sldId id="331" r:id="rId61"/>
    <p:sldId id="332" r:id="rId62"/>
    <p:sldId id="333" r:id="rId63"/>
    <p:sldId id="334" r:id="rId64"/>
    <p:sldId id="422" r:id="rId65"/>
    <p:sldId id="309" r:id="rId66"/>
    <p:sldId id="335" r:id="rId67"/>
    <p:sldId id="277" r:id="rId68"/>
    <p:sldId id="278" r:id="rId69"/>
    <p:sldId id="419" r:id="rId70"/>
    <p:sldId id="420" r:id="rId71"/>
    <p:sldId id="395" r:id="rId72"/>
  </p:sldIdLst>
  <p:sldSz cx="18288000" cy="10287000"/>
  <p:notesSz cx="7010400" cy="9296400"/>
  <p:embeddedFontLst>
    <p:embeddedFont>
      <p:font typeface="Helveticish" panose="020B0604020202020204" charset="0"/>
      <p:regular r:id="rId75"/>
    </p:embeddedFont>
    <p:embeddedFont>
      <p:font typeface="Calibri" panose="020F0502020204030204" pitchFamily="34" charset="0"/>
      <p:regular r:id="rId76"/>
      <p:bold r:id="rId77"/>
      <p:italic r:id="rId78"/>
      <p:boldItalic r:id="rId79"/>
    </p:embeddedFont>
    <p:embeddedFont>
      <p:font typeface="Avenir Next LT Pro" panose="020B0604020202020204"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87" autoAdjust="0"/>
  </p:normalViewPr>
  <p:slideViewPr>
    <p:cSldViewPr>
      <p:cViewPr varScale="1">
        <p:scale>
          <a:sx n="38" d="100"/>
          <a:sy n="38" d="100"/>
        </p:scale>
        <p:origin x="97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ome\AppData\Local\Temp\2020%20&amp;%202021%20Recapture%20Comparison%20to%20Appropria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219156509545896E-2"/>
          <c:y val="8.0618063355217991E-3"/>
          <c:w val="0.93737814690971843"/>
          <c:h val="0.82218152056247285"/>
        </c:manualLayout>
      </c:layout>
      <c:barChart>
        <c:barDir val="bar"/>
        <c:grouping val="stacked"/>
        <c:varyColors val="0"/>
        <c:ser>
          <c:idx val="0"/>
          <c:order val="0"/>
          <c:tx>
            <c:strRef>
              <c:f>Sheet1!$B$1</c:f>
              <c:strCache>
                <c:ptCount val="1"/>
                <c:pt idx="0">
                  <c:v>General Fund</c:v>
                </c:pt>
              </c:strCache>
            </c:strRef>
          </c:tx>
          <c:spPr>
            <a:solidFill>
              <a:schemeClr val="accent1">
                <a:lumMod val="60000"/>
                <a:lumOff val="40000"/>
              </a:schemeClr>
            </a:solidFill>
            <a:ln>
              <a:noFill/>
            </a:ln>
            <a:effectLst/>
          </c:spPr>
          <c:invertIfNegative val="0"/>
          <c:cat>
            <c:strRef>
              <c:f>Sheet1!$A$2:$A$10</c:f>
              <c:strCache>
                <c:ptCount val="9"/>
                <c:pt idx="0">
                  <c:v>Foundation School Program (FSP)</c:v>
                </c:pt>
                <c:pt idx="1">
                  <c:v>5% Reductions</c:v>
                </c:pt>
                <c:pt idx="2">
                  <c:v>CRF for GR Swap</c:v>
                </c:pt>
                <c:pt idx="3">
                  <c:v>General Government</c:v>
                </c:pt>
                <c:pt idx="4">
                  <c:v>Health and Human Services</c:v>
                </c:pt>
                <c:pt idx="5">
                  <c:v>Education</c:v>
                </c:pt>
                <c:pt idx="6">
                  <c:v>Public Safety</c:v>
                </c:pt>
                <c:pt idx="7">
                  <c:v>Natural Resources</c:v>
                </c:pt>
                <c:pt idx="8">
                  <c:v>Cross Article and PTRF</c:v>
                </c:pt>
              </c:strCache>
            </c:strRef>
          </c:cat>
          <c:val>
            <c:numRef>
              <c:f>Sheet1!$B$2:$B$10</c:f>
              <c:numCache>
                <c:formatCode>"$"#,##0</c:formatCode>
                <c:ptCount val="9"/>
                <c:pt idx="0">
                  <c:v>-5152.2</c:v>
                </c:pt>
                <c:pt idx="1">
                  <c:v>-505.5</c:v>
                </c:pt>
                <c:pt idx="2">
                  <c:v>-2409.8000000000002</c:v>
                </c:pt>
                <c:pt idx="3">
                  <c:v>999.5</c:v>
                </c:pt>
                <c:pt idx="4">
                  <c:v>0.1</c:v>
                </c:pt>
                <c:pt idx="5">
                  <c:v>159.30000000000001</c:v>
                </c:pt>
                <c:pt idx="6">
                  <c:v>380.3</c:v>
                </c:pt>
                <c:pt idx="7">
                  <c:v>15.2</c:v>
                </c:pt>
                <c:pt idx="8">
                  <c:v>1399.8</c:v>
                </c:pt>
              </c:numCache>
            </c:numRef>
          </c:val>
          <c:extLst>
            <c:ext xmlns:c16="http://schemas.microsoft.com/office/drawing/2014/chart" uri="{C3380CC4-5D6E-409C-BE32-E72D297353CC}">
              <c16:uniqueId val="{00000000-0C69-47C3-941E-B1B7892864DC}"/>
            </c:ext>
          </c:extLst>
        </c:ser>
        <c:ser>
          <c:idx val="1"/>
          <c:order val="1"/>
          <c:tx>
            <c:strRef>
              <c:f>Sheet1!$C$1</c:f>
              <c:strCache>
                <c:ptCount val="1"/>
                <c:pt idx="0">
                  <c:v>Non-GF</c:v>
                </c:pt>
              </c:strCache>
            </c:strRef>
          </c:tx>
          <c:spPr>
            <a:solidFill>
              <a:srgbClr val="FF0000"/>
            </a:solidFill>
            <a:ln>
              <a:noFill/>
            </a:ln>
            <a:effectLst/>
          </c:spPr>
          <c:invertIfNegative val="0"/>
          <c:cat>
            <c:strRef>
              <c:f>Sheet1!$A$2:$A$10</c:f>
              <c:strCache>
                <c:ptCount val="9"/>
                <c:pt idx="0">
                  <c:v>Foundation School Program (FSP)</c:v>
                </c:pt>
                <c:pt idx="1">
                  <c:v>5% Reductions</c:v>
                </c:pt>
                <c:pt idx="2">
                  <c:v>CRF for GR Swap</c:v>
                </c:pt>
                <c:pt idx="3">
                  <c:v>General Government</c:v>
                </c:pt>
                <c:pt idx="4">
                  <c:v>Health and Human Services</c:v>
                </c:pt>
                <c:pt idx="5">
                  <c:v>Education</c:v>
                </c:pt>
                <c:pt idx="6">
                  <c:v>Public Safety</c:v>
                </c:pt>
                <c:pt idx="7">
                  <c:v>Natural Resources</c:v>
                </c:pt>
                <c:pt idx="8">
                  <c:v>Cross Article and PTRF</c:v>
                </c:pt>
              </c:strCache>
            </c:strRef>
          </c:cat>
          <c:val>
            <c:numRef>
              <c:f>Sheet1!$C$2:$C$10</c:f>
              <c:numCache>
                <c:formatCode>"$"#,##0</c:formatCode>
                <c:ptCount val="9"/>
                <c:pt idx="0">
                  <c:v>0</c:v>
                </c:pt>
                <c:pt idx="1">
                  <c:v>-71.5</c:v>
                </c:pt>
                <c:pt idx="2">
                  <c:v>0</c:v>
                </c:pt>
                <c:pt idx="3">
                  <c:v>484.59999999999991</c:v>
                </c:pt>
                <c:pt idx="4">
                  <c:v>345</c:v>
                </c:pt>
                <c:pt idx="5">
                  <c:v>63.5</c:v>
                </c:pt>
                <c:pt idx="6">
                  <c:v>25</c:v>
                </c:pt>
                <c:pt idx="7">
                  <c:v>14.5</c:v>
                </c:pt>
                <c:pt idx="8">
                  <c:v>867.8</c:v>
                </c:pt>
              </c:numCache>
            </c:numRef>
          </c:val>
          <c:extLst>
            <c:ext xmlns:c16="http://schemas.microsoft.com/office/drawing/2014/chart" uri="{C3380CC4-5D6E-409C-BE32-E72D297353CC}">
              <c16:uniqueId val="{00000001-0C69-47C3-941E-B1B7892864DC}"/>
            </c:ext>
          </c:extLst>
        </c:ser>
        <c:dLbls>
          <c:showLegendKey val="0"/>
          <c:showVal val="0"/>
          <c:showCatName val="0"/>
          <c:showSerName val="0"/>
          <c:showPercent val="0"/>
          <c:showBubbleSize val="0"/>
        </c:dLbls>
        <c:gapWidth val="150"/>
        <c:overlap val="100"/>
        <c:axId val="486873176"/>
        <c:axId val="486876456"/>
      </c:barChart>
      <c:catAx>
        <c:axId val="486873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crossAx val="486876456"/>
        <c:crosses val="autoZero"/>
        <c:auto val="1"/>
        <c:lblAlgn val="ctr"/>
        <c:lblOffset val="100"/>
        <c:noMultiLvlLbl val="0"/>
      </c:catAx>
      <c:valAx>
        <c:axId val="486876456"/>
        <c:scaling>
          <c:orientation val="minMax"/>
        </c:scaling>
        <c:delete val="0"/>
        <c:axPos val="b"/>
        <c:majorGridlines>
          <c:spPr>
            <a:ln w="9525" cap="flat" cmpd="sng" algn="ctr">
              <a:no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86873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'[2020 &amp; 2021 Recapture Comparison to Appropriated.xlsx]Sheet1'!$B$3</c:f>
              <c:strCache>
                <c:ptCount val="1"/>
                <c:pt idx="0">
                  <c:v>General Appropriations Act</c:v>
                </c:pt>
              </c:strCache>
            </c:strRef>
          </c:tx>
          <c:spPr>
            <a:solidFill>
              <a:schemeClr val="accent1"/>
            </a:solidFill>
            <a:ln>
              <a:noFill/>
            </a:ln>
            <a:effectLst/>
          </c:spPr>
          <c:invertIfNegative val="0"/>
          <c:cat>
            <c:strRef>
              <c:f>'[2020 &amp; 2021 Recapture Comparison to Appropriated.xlsx]Sheet1'!$C$2:$H$2</c:f>
              <c:strCache>
                <c:ptCount val="6"/>
                <c:pt idx="0">
                  <c:v>FY 18</c:v>
                </c:pt>
                <c:pt idx="1">
                  <c:v>FY 19</c:v>
                </c:pt>
                <c:pt idx="2">
                  <c:v>FY20</c:v>
                </c:pt>
                <c:pt idx="3">
                  <c:v>FY21</c:v>
                </c:pt>
                <c:pt idx="4">
                  <c:v>FY 22</c:v>
                </c:pt>
                <c:pt idx="5">
                  <c:v>FY 23</c:v>
                </c:pt>
              </c:strCache>
            </c:strRef>
          </c:cat>
          <c:val>
            <c:numRef>
              <c:f>'[2020 &amp; 2021 Recapture Comparison to Appropriated.xlsx]Sheet1'!$C$3:$H$3</c:f>
              <c:numCache>
                <c:formatCode>"$"#,##0</c:formatCode>
                <c:ptCount val="6"/>
                <c:pt idx="0">
                  <c:v>2049900000</c:v>
                </c:pt>
                <c:pt idx="1">
                  <c:v>2521000000</c:v>
                </c:pt>
                <c:pt idx="2" formatCode="&quot;$&quot;#,##0_);[Red]\(&quot;$&quot;#,##0\)">
                  <c:v>1937866294</c:v>
                </c:pt>
                <c:pt idx="3" formatCode="&quot;$&quot;#,##0_);[Red]\(&quot;$&quot;#,##0\)">
                  <c:v>2176688246</c:v>
                </c:pt>
                <c:pt idx="4">
                  <c:v>2636300000</c:v>
                </c:pt>
                <c:pt idx="5" formatCode="&quot;$&quot;#,##0_);[Red]\(&quot;$&quot;#,##0\)">
                  <c:v>3015500000</c:v>
                </c:pt>
              </c:numCache>
            </c:numRef>
          </c:val>
          <c:extLst>
            <c:ext xmlns:c16="http://schemas.microsoft.com/office/drawing/2014/chart" uri="{C3380CC4-5D6E-409C-BE32-E72D297353CC}">
              <c16:uniqueId val="{00000000-5CD5-4A06-9D62-B8D6D8A5A52F}"/>
            </c:ext>
          </c:extLst>
        </c:ser>
        <c:ser>
          <c:idx val="1"/>
          <c:order val="1"/>
          <c:tx>
            <c:strRef>
              <c:f>'[2020 &amp; 2021 Recapture Comparison to Appropriated.xlsx]Sheet1'!$B$4</c:f>
              <c:strCache>
                <c:ptCount val="1"/>
                <c:pt idx="0">
                  <c:v>Actual</c:v>
                </c:pt>
              </c:strCache>
            </c:strRef>
          </c:tx>
          <c:spPr>
            <a:solidFill>
              <a:schemeClr val="accent2"/>
            </a:solidFill>
            <a:ln>
              <a:noFill/>
            </a:ln>
            <a:effectLst/>
          </c:spPr>
          <c:invertIfNegative val="0"/>
          <c:cat>
            <c:strRef>
              <c:f>'[2020 &amp; 2021 Recapture Comparison to Appropriated.xlsx]Sheet1'!$C$2:$H$2</c:f>
              <c:strCache>
                <c:ptCount val="6"/>
                <c:pt idx="0">
                  <c:v>FY 18</c:v>
                </c:pt>
                <c:pt idx="1">
                  <c:v>FY 19</c:v>
                </c:pt>
                <c:pt idx="2">
                  <c:v>FY20</c:v>
                </c:pt>
                <c:pt idx="3">
                  <c:v>FY21</c:v>
                </c:pt>
                <c:pt idx="4">
                  <c:v>FY 22</c:v>
                </c:pt>
                <c:pt idx="5">
                  <c:v>FY 23</c:v>
                </c:pt>
              </c:strCache>
            </c:strRef>
          </c:cat>
          <c:val>
            <c:numRef>
              <c:f>'[2020 &amp; 2021 Recapture Comparison to Appropriated.xlsx]Sheet1'!$C$4:$H$4</c:f>
              <c:numCache>
                <c:formatCode>"$"#,##0_);[Red]\("$"#,##0\)</c:formatCode>
                <c:ptCount val="6"/>
                <c:pt idx="0">
                  <c:v>2034993842</c:v>
                </c:pt>
                <c:pt idx="1">
                  <c:v>2702318715</c:v>
                </c:pt>
                <c:pt idx="2">
                  <c:v>2563833784</c:v>
                </c:pt>
                <c:pt idx="3">
                  <c:v>2915377979</c:v>
                </c:pt>
              </c:numCache>
            </c:numRef>
          </c:val>
          <c:extLst>
            <c:ext xmlns:c16="http://schemas.microsoft.com/office/drawing/2014/chart" uri="{C3380CC4-5D6E-409C-BE32-E72D297353CC}">
              <c16:uniqueId val="{00000001-5CD5-4A06-9D62-B8D6D8A5A52F}"/>
            </c:ext>
          </c:extLst>
        </c:ser>
        <c:dLbls>
          <c:showLegendKey val="0"/>
          <c:showVal val="0"/>
          <c:showCatName val="0"/>
          <c:showSerName val="0"/>
          <c:showPercent val="0"/>
          <c:showBubbleSize val="0"/>
        </c:dLbls>
        <c:gapWidth val="219"/>
        <c:overlap val="-27"/>
        <c:axId val="1069192688"/>
        <c:axId val="1069193104"/>
      </c:barChart>
      <c:catAx>
        <c:axId val="106919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069193104"/>
        <c:crosses val="autoZero"/>
        <c:auto val="1"/>
        <c:lblAlgn val="ctr"/>
        <c:lblOffset val="100"/>
        <c:noMultiLvlLbl val="0"/>
      </c:catAx>
      <c:valAx>
        <c:axId val="10691931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06919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61EE42A-64A8-4A9E-A50C-79E0AC08E075}" type="datetimeFigureOut">
              <a:rPr lang="en-US" smtClean="0"/>
              <a:t>6/24/2021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7D335A0-EF5E-47CC-962D-ED9D38A48499}" type="slidenum">
              <a:rPr lang="en-US" smtClean="0"/>
              <a:t>‹#›</a:t>
            </a:fld>
            <a:endParaRPr lang="en-US" dirty="0"/>
          </a:p>
        </p:txBody>
      </p:sp>
    </p:spTree>
    <p:extLst>
      <p:ext uri="{BB962C8B-B14F-4D97-AF65-F5344CB8AC3E}">
        <p14:creationId xmlns:p14="http://schemas.microsoft.com/office/powerpoint/2010/main" val="3881774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3282A4-7C13-4478-B4BF-3B9471FFE94D}" type="datetimeFigureOut">
              <a:rPr lang="en-US" smtClean="0"/>
              <a:t>6/24/2021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909E15C-561F-4EE7-BB87-147D3574810E}" type="slidenum">
              <a:rPr lang="en-US" smtClean="0"/>
              <a:t>‹#›</a:t>
            </a:fld>
            <a:endParaRPr lang="en-US" dirty="0"/>
          </a:p>
        </p:txBody>
      </p:sp>
    </p:spTree>
    <p:extLst>
      <p:ext uri="{BB962C8B-B14F-4D97-AF65-F5344CB8AC3E}">
        <p14:creationId xmlns:p14="http://schemas.microsoft.com/office/powerpoint/2010/main" val="210893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a:t>
            </a:fld>
            <a:endParaRPr lang="en-US" dirty="0"/>
          </a:p>
        </p:txBody>
      </p:sp>
    </p:spTree>
    <p:extLst>
      <p:ext uri="{BB962C8B-B14F-4D97-AF65-F5344CB8AC3E}">
        <p14:creationId xmlns:p14="http://schemas.microsoft.com/office/powerpoint/2010/main" val="286676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General Appropriations Act…we thought this was going to be a huge hit.  They called for all the agencies to make across the board 5% reduction (the FSP was exempt from that). We thought they were going to be some major cuts. And in fact it wasn't so bad at all.  You did see a decrease in all funds, but you made that up in other ways through the budget was all was said and done.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not a bad budget at all. They didn’t have to make substantial cuts.  And they were in the black—leaving the state with a slight surplus rather than a deficit.  It's a balanced, conservative budget, and this doesn’t even account for most of the federal funds yet.</a:t>
            </a:r>
          </a:p>
        </p:txBody>
      </p:sp>
      <p:sp>
        <p:nvSpPr>
          <p:cNvPr id="4" name="Slide Number Placeholder 3"/>
          <p:cNvSpPr>
            <a:spLocks noGrp="1"/>
          </p:cNvSpPr>
          <p:nvPr>
            <p:ph type="sldNum" sz="quarter" idx="10"/>
          </p:nvPr>
        </p:nvSpPr>
        <p:spPr/>
        <p:txBody>
          <a:bodyPr/>
          <a:lstStyle/>
          <a:p>
            <a:fld id="{C909E15C-561F-4EE7-BB87-147D3574810E}" type="slidenum">
              <a:rPr lang="en-US" smtClean="0"/>
              <a:t>10</a:t>
            </a:fld>
            <a:endParaRPr lang="en-US" dirty="0"/>
          </a:p>
        </p:txBody>
      </p:sp>
    </p:spTree>
    <p:extLst>
      <p:ext uri="{BB962C8B-B14F-4D97-AF65-F5344CB8AC3E}">
        <p14:creationId xmlns:p14="http://schemas.microsoft.com/office/powerpoint/2010/main" val="281199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Whenever they talk to the budget, they want to emphasize to you that they are honoring the commitment of House Bill three.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in fact, they didn't cut funding, so we grateful for that. They funded enrollment growth.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golden penny yield (which used to automatically increase) remained the same.  So did the copper penny yield.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while they honored the commitment of HB 3, I think it's a matter of your perspective on really what is that commitment? Because there were a lot of statements made when they passed HB 3, two years ago that this was just the beginning and they were going to continue to grow the system.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That's why formula transition grants are transitional because they were going to grow the system so that you didn't need them anymore. That's how that was supposed to work, but if you don't grow the system, then it's hard to address the cliff that's set up by this formula transition grants for districts.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Are they really honoring the commitment to HB 3 when they put a cap on how much formula transition grants can receive? Are they really honoring the commitment of HB 3 when they reduced funding for the new instructional facilities allotment (NIFA) in order to pay for special ed vouchers? They reduced NIFA by a total of $60 million for the biennium and lo and behold, it was $60 million that they needed for the new supplemental services for special education student vouchers that can be managed by parents.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name, they can make the statements that they honored the commitments of HB 3-- they didn't cut funding.  But they didn't make the adjustments to the system to continue growing it either. They are relying completely on the increase you're receiving in federal funds primarily to keep the system afloat. And those federal funds are going to go away. So these are all things for you to keep in mind, as you are making plans for how to strategically use those federal funds, knowing that the State didn't take the steps that they really should have to continue growing the foundation school program and our overall system.</a:t>
            </a:r>
          </a:p>
        </p:txBody>
      </p:sp>
      <p:sp>
        <p:nvSpPr>
          <p:cNvPr id="4" name="Slide Number Placeholder 3"/>
          <p:cNvSpPr>
            <a:spLocks noGrp="1"/>
          </p:cNvSpPr>
          <p:nvPr>
            <p:ph type="sldNum" sz="quarter" idx="10"/>
          </p:nvPr>
        </p:nvSpPr>
        <p:spPr/>
        <p:txBody>
          <a:bodyPr/>
          <a:lstStyle/>
          <a:p>
            <a:fld id="{C909E15C-561F-4EE7-BB87-147D3574810E}" type="slidenum">
              <a:rPr lang="en-US" smtClean="0"/>
              <a:t>11</a:t>
            </a:fld>
            <a:endParaRPr lang="en-US" dirty="0"/>
          </a:p>
        </p:txBody>
      </p:sp>
    </p:spTree>
    <p:extLst>
      <p:ext uri="{BB962C8B-B14F-4D97-AF65-F5344CB8AC3E}">
        <p14:creationId xmlns:p14="http://schemas.microsoft.com/office/powerpoint/2010/main" val="379948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next thing we want to talk about:</a:t>
            </a:r>
            <a:r>
              <a:rPr lang="en-US" baseline="0" dirty="0" smtClean="0"/>
              <a:t> the </a:t>
            </a:r>
            <a:r>
              <a:rPr lang="en-US" dirty="0" smtClean="0"/>
              <a:t>contingency rider for HB 1525, It</a:t>
            </a:r>
            <a:r>
              <a:rPr lang="en-US" baseline="0" dirty="0" smtClean="0"/>
              <a:t> </a:t>
            </a:r>
            <a:r>
              <a:rPr lang="en-US" dirty="0" smtClean="0"/>
              <a:t>included both increases and reductions in general revenue, it spends the portion of</a:t>
            </a:r>
            <a:r>
              <a:rPr lang="en-US" baseline="0" dirty="0" smtClean="0"/>
              <a:t> ESSER</a:t>
            </a:r>
            <a:r>
              <a:rPr lang="en-US" dirty="0" smtClean="0"/>
              <a:t> dollars that the commissioner, gets to reserve  for use at the state level; it includes a significant reduction to the instructional materials allotment, and then it, it counts on about $1 billion in positive</a:t>
            </a:r>
            <a:r>
              <a:rPr lang="en-US" baseline="0" dirty="0" smtClean="0"/>
              <a:t> settle-</a:t>
            </a:r>
            <a:r>
              <a:rPr lang="en-US" dirty="0" smtClean="0"/>
              <a:t>up, which relates to the supplant of ESSER</a:t>
            </a:r>
            <a:r>
              <a:rPr lang="en-US" baseline="0" dirty="0" smtClean="0"/>
              <a:t> 2</a:t>
            </a:r>
            <a:r>
              <a:rPr lang="en-US" dirty="0" smtClean="0"/>
              <a:t> money</a:t>
            </a:r>
            <a:r>
              <a:rPr lang="en-US" baseline="0" dirty="0" smtClean="0"/>
              <a:t> </a:t>
            </a:r>
            <a:r>
              <a:rPr lang="en-US" dirty="0" smtClean="0"/>
              <a:t>to pay for the ADA hold-harmless. </a:t>
            </a:r>
          </a:p>
        </p:txBody>
      </p:sp>
      <p:sp>
        <p:nvSpPr>
          <p:cNvPr id="4" name="Slide Number Placeholder 3"/>
          <p:cNvSpPr>
            <a:spLocks noGrp="1"/>
          </p:cNvSpPr>
          <p:nvPr>
            <p:ph type="sldNum" sz="quarter" idx="10"/>
          </p:nvPr>
        </p:nvSpPr>
        <p:spPr/>
        <p:txBody>
          <a:bodyPr/>
          <a:lstStyle/>
          <a:p>
            <a:fld id="{C909E15C-561F-4EE7-BB87-147D3574810E}" type="slidenum">
              <a:rPr lang="en-US" smtClean="0"/>
              <a:t>12</a:t>
            </a:fld>
            <a:endParaRPr lang="en-US" dirty="0"/>
          </a:p>
        </p:txBody>
      </p:sp>
    </p:spTree>
    <p:extLst>
      <p:ext uri="{BB962C8B-B14F-4D97-AF65-F5344CB8AC3E}">
        <p14:creationId xmlns:p14="http://schemas.microsoft.com/office/powerpoint/2010/main" val="1071868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13</a:t>
            </a:fld>
            <a:endParaRPr lang="en-US" dirty="0"/>
          </a:p>
        </p:txBody>
      </p:sp>
    </p:spTree>
    <p:extLst>
      <p:ext uri="{BB962C8B-B14F-4D97-AF65-F5344CB8AC3E}">
        <p14:creationId xmlns:p14="http://schemas.microsoft.com/office/powerpoint/2010/main" val="1637293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a:t>
            </a:r>
            <a:r>
              <a:rPr lang="en-US" sz="1200" kern="1200" dirty="0" smtClean="0">
                <a:solidFill>
                  <a:schemeClr val="tx1"/>
                </a:solidFill>
                <a:effectLst/>
                <a:latin typeface="+mn-lt"/>
                <a:ea typeface="+mn-ea"/>
                <a:cs typeface="+mn-cs"/>
              </a:rPr>
              <a:t>of the more significant changes was a change in the fast-growth allotment. This produced, winners and losers, and like all things in school finance where you stand likely depends on where you sit. But what this did was instead of using three years of data to determine who qualifies for the fast-growth allotment, we're now using six and instead of sorting districts, based on percentage growth in enrollment, we are sorting based on numeric growth.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you'll tend to see if you look inside the data is that larger districts are likely getting the fast growth allotments, some smaller districts likely aren't getting the fast growth of allotment anymore.  We had districts that were getting the Fast Growth Allotment that don't have 250 students. So we know they didn't grow by more than 250 students.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Legislature said it maintained its commitment to HB 3, and on a statewide basis, it did.  But that doesn't mean every district was fully funded under HB 1525.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We're going to compare enrollment in 2021 to enrollment in 2016, we're going to subtract that and then subtract 250 from that gain and enrollment. And that's the key number in all of this. That's the number that we're going to use to sort districts, to decide who qualifies for which weight. And that's the number that the weight is going to be applied to (which is a variable weight).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like many allotments in the bill, has an appropriations limit, in their attempt to control spending.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is a second piece here though, which is a hold harmless for districts that earn the fast-growth allotment in 19-20, but that expect to lose money next year in comparison to how they did in 19-20; that one is significantly prorated.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14</a:t>
            </a:fld>
            <a:endParaRPr lang="en-US" dirty="0"/>
          </a:p>
        </p:txBody>
      </p:sp>
    </p:spTree>
    <p:extLst>
      <p:ext uri="{BB962C8B-B14F-4D97-AF65-F5344CB8AC3E}">
        <p14:creationId xmlns:p14="http://schemas.microsoft.com/office/powerpoint/2010/main" val="425470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a return of the gifted and talented allotment.  This was a Senate provision,  and the house was a little bit resistant to it, but this is the closest thing we got to just an increase in the basic allotment.  This is the closest thing this session to state funded, general purpose increases in funding. The other thing it does that is helpful is</a:t>
            </a:r>
            <a:r>
              <a:rPr lang="en-US" baseline="0" dirty="0" smtClean="0"/>
              <a:t> i</a:t>
            </a:r>
            <a:r>
              <a:rPr lang="en-US" dirty="0" smtClean="0"/>
              <a:t>f you're a district who receives formula transition grant, this helps reduce your FTG amount slightly.</a:t>
            </a:r>
          </a:p>
          <a:p>
            <a:endParaRPr lang="en-US" dirty="0" smtClean="0"/>
          </a:p>
          <a:p>
            <a:r>
              <a:rPr lang="en-US" dirty="0" smtClean="0"/>
              <a:t>It's a weight of 0.07. It's applied to the full basic allotment of $6,160. So that's likely more GT funding than we used to get. It's limited to 5% of total ADA and it too is appropriations limited.</a:t>
            </a:r>
            <a:r>
              <a:rPr lang="en-US" baseline="0" dirty="0" smtClean="0"/>
              <a:t> T</a:t>
            </a:r>
            <a:r>
              <a:rPr lang="en-US" dirty="0" smtClean="0"/>
              <a:t>hey're only going to spend $100 million dollars a year. If every district identified 5% of their students, it would cost a little more than that limited amount. Normally, most districts identify 5% of their students, but not all. So it will be right at that appropriations limit or they may have to reduce this just a little bit.</a:t>
            </a:r>
            <a:r>
              <a:rPr lang="en-US" baseline="0" dirty="0" smtClean="0"/>
              <a:t> I</a:t>
            </a:r>
            <a:r>
              <a:rPr lang="en-US" dirty="0" smtClean="0"/>
              <a:t>f you're running your templates, you may see a GT allotment</a:t>
            </a:r>
            <a:r>
              <a:rPr lang="en-US" baseline="0" dirty="0" smtClean="0"/>
              <a:t> amount that’</a:t>
            </a:r>
            <a:r>
              <a:rPr lang="en-US" dirty="0" smtClean="0"/>
              <a:t>s a little bigger than what you end up with. We assume the spending requirement of 55% applies to these</a:t>
            </a:r>
            <a:r>
              <a:rPr lang="en-US" baseline="0" dirty="0" smtClean="0"/>
              <a:t> dollars as well.  </a:t>
            </a:r>
            <a:endParaRPr lang="en-US" dirty="0" smtClean="0"/>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15</a:t>
            </a:fld>
            <a:endParaRPr lang="en-US" dirty="0"/>
          </a:p>
        </p:txBody>
      </p:sp>
    </p:spTree>
    <p:extLst>
      <p:ext uri="{BB962C8B-B14F-4D97-AF65-F5344CB8AC3E}">
        <p14:creationId xmlns:p14="http://schemas.microsoft.com/office/powerpoint/2010/main" val="948613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Career &amp; Technology…also had a significant change.  The first is a real positive, correcting an unintended error in HB 3, which caused small and mid-sized districts to not receive additional funding for CTE students.  It was a result of an interaction of the small/mid allotment and the career and technology allotment.  And so they corrected that.  That increase in funding may too help a bit to decrease reliance on Formula Transition Grants.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the second piece is important. The weights for career and technology education will vary now, depending on which CTE courses your students are enrolled in.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idea is to drive students toward those higher level courses.  It’s going to make revenue estimates for this year even more challenging though, as districts don’t have good data for this enrollment to help make those estimates just yet.  You'll have a little bit of truing up to do once the information becomes available.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They did repeal the $50 allotment for advanced CTE courses and codified the P-TECH and New Tech allotments. So that's not a change; they're just making it catch-up with TEA implementation.</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16</a:t>
            </a:fld>
            <a:endParaRPr lang="en-US" dirty="0"/>
          </a:p>
        </p:txBody>
      </p:sp>
    </p:spTree>
    <p:extLst>
      <p:ext uri="{BB962C8B-B14F-4D97-AF65-F5344CB8AC3E}">
        <p14:creationId xmlns:p14="http://schemas.microsoft.com/office/powerpoint/2010/main" val="1611796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then there is a cap on Formula Transition Grants. As we model the bill right now, it spends right at about $400 million.  That makes us very nervous, because formula transition grants are sensitive your tax collections and property values, which can change.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won’t know until final settle-up whether statewide it comes in under the $400 million cap or not.  </a:t>
            </a:r>
          </a:p>
          <a:p>
            <a:r>
              <a:rPr lang="en-US" sz="1200" kern="1200" dirty="0" smtClean="0">
                <a:solidFill>
                  <a:schemeClr val="tx1"/>
                </a:solidFill>
                <a:effectLst/>
                <a:latin typeface="+mn-lt"/>
                <a:ea typeface="+mn-ea"/>
                <a:cs typeface="+mn-cs"/>
              </a:rPr>
              <a:t>You should think about that money as at-risk of some potential proration. In 19-20 formula transition grants spent $445 million. And in 2021, they are estimated to cost $533 million (as of right now, subject to change).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FTGs are always going to spend more in the second year of the biennium because of the way the law is written.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Any formula changes that improve formula funding reduce the draw on formula transition grants, which is helpful.  The GT weight, potentially changes in fast-growth, and possibly the changes to CTE could all help.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other thing that could help is an increase in district tax effort.  Some districts have agonized about whether to take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penny, for example.  When an FTG district makes additional tax effort, that puts more of a burden on taxpayers and reduces the amount of state aid the district qualifies for under the FTG.  Depending on your local circumstances, this could change that for some districts.  As things stand today, Formula Transition Grant funding is not secure and could result in a funding reduction for the district.  Increased tax effort will deliver a reliable source of funding, without the threat of proration.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enough FTG districts make additional tax effort, it also helps prevent the likelihood of proration as less than $400 million per year would be required to fully fund the FTGs.</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17</a:t>
            </a:fld>
            <a:endParaRPr lang="en-US" dirty="0"/>
          </a:p>
        </p:txBody>
      </p:sp>
    </p:spTree>
    <p:extLst>
      <p:ext uri="{BB962C8B-B14F-4D97-AF65-F5344CB8AC3E}">
        <p14:creationId xmlns:p14="http://schemas.microsoft.com/office/powerpoint/2010/main" val="283427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did add two new categories of students to earn a CCMR Outcomes Bonus. Now,</a:t>
            </a:r>
            <a:r>
              <a:rPr lang="en-US" baseline="0" dirty="0" smtClean="0"/>
              <a:t> the students </a:t>
            </a:r>
            <a:r>
              <a:rPr lang="en-US" dirty="0" smtClean="0"/>
              <a:t>that we work with on study skills and perseverance and social and emotional learning, yet didn’t hit the SAT/ACT benchmark, but they went on and got their associate's degree….those kids have now been added to the eligibility for the CCMR</a:t>
            </a:r>
            <a:r>
              <a:rPr lang="en-US" baseline="0" dirty="0" smtClean="0"/>
              <a:t> </a:t>
            </a:r>
            <a:r>
              <a:rPr lang="en-US" dirty="0" smtClean="0"/>
              <a:t>outcomes bonus.  And also students who enlist in the Texas National Guard</a:t>
            </a:r>
            <a:r>
              <a:rPr lang="en-US" baseline="0" dirty="0" smtClean="0"/>
              <a:t> (in a </a:t>
            </a:r>
            <a:r>
              <a:rPr lang="en-US" dirty="0" smtClean="0"/>
              <a:t>separate bill) were added as well.   We still need to work through timelines and data sources and things like that</a:t>
            </a:r>
            <a:r>
              <a:rPr lang="en-US" baseline="0" dirty="0" smtClean="0"/>
              <a:t> to figure this out.</a:t>
            </a:r>
            <a:endParaRPr lang="en-US" dirty="0" smtClean="0"/>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18</a:t>
            </a:fld>
            <a:endParaRPr lang="en-US" dirty="0"/>
          </a:p>
        </p:txBody>
      </p:sp>
    </p:spTree>
    <p:extLst>
      <p:ext uri="{BB962C8B-B14F-4D97-AF65-F5344CB8AC3E}">
        <p14:creationId xmlns:p14="http://schemas.microsoft.com/office/powerpoint/2010/main" val="3535855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continued with the healthy trend</a:t>
            </a:r>
            <a:r>
              <a:rPr lang="en-US" baseline="0" dirty="0" smtClean="0"/>
              <a:t> of </a:t>
            </a:r>
            <a:r>
              <a:rPr lang="en-US" dirty="0" smtClean="0"/>
              <a:t>giving additional flexibility as it relates to some of the spending requirements for comp ed. You won't be successful</a:t>
            </a:r>
            <a:r>
              <a:rPr lang="en-US" baseline="0" dirty="0" smtClean="0"/>
              <a:t> i</a:t>
            </a:r>
            <a:r>
              <a:rPr lang="en-US" dirty="0" smtClean="0"/>
              <a:t>f you go ask the legislature to change the direct and indirect spending requirement, but where you can be successful is if you have a good idea for how to spend that money, that makes sense to them, they will add it in for you. That seems to have been the most successful strategy on the spending limits. As it relates to compensatory education, you can now use it for instructional coaches and attendance officers to support educationally disadvantaged students and programs to teach social and emotional learning</a:t>
            </a:r>
            <a:r>
              <a:rPr lang="en-US" baseline="0" dirty="0" smtClean="0"/>
              <a:t> (</a:t>
            </a:r>
            <a:r>
              <a:rPr lang="en-US" dirty="0" smtClean="0"/>
              <a:t>but they don't like the words, “social and emotional learning”).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19</a:t>
            </a:fld>
            <a:endParaRPr lang="en-US" dirty="0"/>
          </a:p>
        </p:txBody>
      </p:sp>
    </p:spTree>
    <p:extLst>
      <p:ext uri="{BB962C8B-B14F-4D97-AF65-F5344CB8AC3E}">
        <p14:creationId xmlns:p14="http://schemas.microsoft.com/office/powerpoint/2010/main" val="201209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 was one like no other.  You had</a:t>
            </a:r>
            <a:r>
              <a:rPr lang="en-US" baseline="0" dirty="0" smtClean="0"/>
              <a:t> to test (in one of these lovely tents) in order to enter many locations of the Capitol.  And even with the test, there were many doors that remained locked and people who remained unavailable.  On some visits, the only folks I got to see were the armed guards.  Given the pandemic, many said it would be a “lighter session” where they would only focus on a few key priorities and then adjourn.  But if they did that, what would anyone have to say in their campaign newsletters?</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a:t>
            </a:fld>
            <a:endParaRPr lang="en-US" dirty="0"/>
          </a:p>
        </p:txBody>
      </p:sp>
    </p:spTree>
    <p:extLst>
      <p:ext uri="{BB962C8B-B14F-4D97-AF65-F5344CB8AC3E}">
        <p14:creationId xmlns:p14="http://schemas.microsoft.com/office/powerpoint/2010/main" val="1469708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school safety allotment can now be used for counselors, social workers and restorative discipline. They’re not sure what restorative discipline means,</a:t>
            </a:r>
            <a:r>
              <a:rPr lang="en-US" baseline="0" dirty="0" smtClean="0"/>
              <a:t> but </a:t>
            </a:r>
            <a:r>
              <a:rPr lang="en-US" dirty="0" smtClean="0"/>
              <a:t>they liked the idea of restoring discipline. So you can use your school safety allotment on it.  TEA is directed to report on how you're spending your school safety allotment. Unfortunately for districts, when TEA has to report something, that means you have to report it to them. </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20</a:t>
            </a:fld>
            <a:endParaRPr lang="en-US" dirty="0"/>
          </a:p>
        </p:txBody>
      </p:sp>
    </p:spTree>
    <p:extLst>
      <p:ext uri="{BB962C8B-B14F-4D97-AF65-F5344CB8AC3E}">
        <p14:creationId xmlns:p14="http://schemas.microsoft.com/office/powerpoint/2010/main" val="4224512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would have been</a:t>
            </a:r>
            <a:r>
              <a:rPr lang="en-US" baseline="0" dirty="0" smtClean="0"/>
              <a:t> </a:t>
            </a:r>
            <a:r>
              <a:rPr lang="en-US" dirty="0" smtClean="0"/>
              <a:t>helpful…you could use your instructional materials allotment to support distance learning.</a:t>
            </a:r>
            <a:r>
              <a:rPr lang="en-US" baseline="0" dirty="0" smtClean="0"/>
              <a:t> But there are</a:t>
            </a:r>
            <a:r>
              <a:rPr lang="en-US" dirty="0" smtClean="0"/>
              <a:t> two problems here: 1) a significant cut to the instructional materials allotment and 2) the remote learning bill didn't make it across the finish line.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21</a:t>
            </a:fld>
            <a:endParaRPr lang="en-US" dirty="0"/>
          </a:p>
        </p:txBody>
      </p:sp>
    </p:spTree>
    <p:extLst>
      <p:ext uri="{BB962C8B-B14F-4D97-AF65-F5344CB8AC3E}">
        <p14:creationId xmlns:p14="http://schemas.microsoft.com/office/powerpoint/2010/main" val="14792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$35 million available to help districts who face costs, such as burst pipes and broken heating systems…things like that that you had to fix following Winter Storm Uri. There will be opportunities to apply for these funding sources.</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22</a:t>
            </a:fld>
            <a:endParaRPr lang="en-US" dirty="0"/>
          </a:p>
        </p:txBody>
      </p:sp>
    </p:spTree>
    <p:extLst>
      <p:ext uri="{BB962C8B-B14F-4D97-AF65-F5344CB8AC3E}">
        <p14:creationId xmlns:p14="http://schemas.microsoft.com/office/powerpoint/2010/main" val="369066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you must accept and spend your PTA donations to fund supplemental staff positions on a school</a:t>
            </a:r>
            <a:r>
              <a:rPr lang="en-US" baseline="0" dirty="0" smtClean="0"/>
              <a:t> or</a:t>
            </a:r>
            <a:r>
              <a:rPr lang="en-US" dirty="0" smtClean="0"/>
              <a:t> campus. And you must spend them how the PTA told you to.  That provision expires September 1st, 2025.  If you are accepting these donations and spending them, make sure you're getting paid for all of the cost of hiring staff, which is more than just the salary.</a:t>
            </a:r>
            <a:r>
              <a:rPr lang="en-US" baseline="0" dirty="0" smtClean="0"/>
              <a:t> I</a:t>
            </a:r>
            <a:r>
              <a:rPr lang="en-US" dirty="0" smtClean="0"/>
              <a:t>f there are benefits costs, and those kinds of things, make sure all of that's also covered.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23</a:t>
            </a:fld>
            <a:endParaRPr lang="en-US" dirty="0"/>
          </a:p>
        </p:txBody>
      </p:sp>
    </p:spTree>
    <p:extLst>
      <p:ext uri="{BB962C8B-B14F-4D97-AF65-F5344CB8AC3E}">
        <p14:creationId xmlns:p14="http://schemas.microsoft.com/office/powerpoint/2010/main" val="3433823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will be a new interim committee on special education funding. We'll be studying special education funding in the interim. </a:t>
            </a:r>
          </a:p>
          <a:p>
            <a:endParaRPr lang="en-US" dirty="0" smtClean="0"/>
          </a:p>
          <a:p>
            <a:r>
              <a:rPr lang="en-US" dirty="0" smtClean="0"/>
              <a:t>There are limitations on your ability to take away the 19-20 salary increases, but they include all the normal, options that you have under current law…like declaring financial exigency and things like that. If you need to reduce that base salary. </a:t>
            </a:r>
          </a:p>
          <a:p>
            <a:endParaRPr lang="en-US" dirty="0" smtClean="0"/>
          </a:p>
          <a:p>
            <a:r>
              <a:rPr lang="en-US" dirty="0" smtClean="0"/>
              <a:t>There's a new tutoring program staffed by retirees.</a:t>
            </a:r>
            <a:r>
              <a:rPr lang="en-US" baseline="0" dirty="0" smtClean="0"/>
              <a:t> </a:t>
            </a:r>
            <a:r>
              <a:rPr lang="en-US" dirty="0" smtClean="0"/>
              <a:t>And there's a specific exemption on paying the retire rehire surcharge for certain,  tutors that you might hire with your ESSER dollars. , but that's very specific to those ESSER dollars. So make sure you, really researched that before you commit to it. </a:t>
            </a:r>
          </a:p>
          <a:p>
            <a:endParaRPr lang="en-US" dirty="0" smtClean="0"/>
          </a:p>
          <a:p>
            <a:r>
              <a:rPr lang="en-US" dirty="0" smtClean="0"/>
              <a:t>Remember that if you wanted a waiver from expanding to full day pre-K, you had to solicit partnerships?  Now TEA gets to issue guidance about what it means to solicit partnerships. So your ability to have those waivers might be somewhat limited going forward.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24</a:t>
            </a:fld>
            <a:endParaRPr lang="en-US" dirty="0"/>
          </a:p>
        </p:txBody>
      </p:sp>
    </p:spTree>
    <p:extLst>
      <p:ext uri="{BB962C8B-B14F-4D97-AF65-F5344CB8AC3E}">
        <p14:creationId xmlns:p14="http://schemas.microsoft.com/office/powerpoint/2010/main" val="53401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some changes to tax rate adoptions, and then I wanted to spend a few minutes just urging caution as it relates to tax rates.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E15C-561F-4EE7-BB87-147D357481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227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told you all at the beginning of session, we didn't expect Tier One tax rates on a statewide basis to fall next year, because property values were projected to grow by less than 2.5%.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legislature appropriated just a little bit of money to bring those Tier One tax rates down just a little bit. Just be mindful that both the ceiling and the floor for Tier One tax rates have fallen just a little bit next year, and that is now updated in the template on the TEA website.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Don't adopt your tax rate until you have the official answer from TEA, because you don't want to inadvertently adopt a rate that's either too high or too low. That'll have negative financial consequences for the district. </a:t>
            </a:r>
          </a:p>
        </p:txBody>
      </p:sp>
      <p:sp>
        <p:nvSpPr>
          <p:cNvPr id="4" name="Slide Number Placeholder 3"/>
          <p:cNvSpPr>
            <a:spLocks noGrp="1"/>
          </p:cNvSpPr>
          <p:nvPr>
            <p:ph type="sldNum" sz="quarter" idx="10"/>
          </p:nvPr>
        </p:nvSpPr>
        <p:spPr/>
        <p:txBody>
          <a:bodyPr/>
          <a:lstStyle/>
          <a:p>
            <a:fld id="{C909E15C-561F-4EE7-BB87-147D3574810E}" type="slidenum">
              <a:rPr lang="en-US" smtClean="0"/>
              <a:t>26</a:t>
            </a:fld>
            <a:endParaRPr lang="en-US" dirty="0"/>
          </a:p>
        </p:txBody>
      </p:sp>
    </p:spTree>
    <p:extLst>
      <p:ext uri="{BB962C8B-B14F-4D97-AF65-F5344CB8AC3E}">
        <p14:creationId xmlns:p14="http://schemas.microsoft.com/office/powerpoint/2010/main" val="1595684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no pandemic disaster pennies available. So if you were planning to use the pandemic as a reason to adopt disaster pennies next year, that option is off the table.  If you have another disaster, you can still use other disasters. And not this year, but next year, there's a statewide disaster declaration right now related to Winter Storm Uri. So in Tax Year 22,</a:t>
            </a:r>
            <a:r>
              <a:rPr lang="en-US" baseline="0" dirty="0" smtClean="0"/>
              <a:t> districts could </a:t>
            </a:r>
            <a:r>
              <a:rPr lang="en-US" dirty="0" smtClean="0"/>
              <a:t>use Winter Storm</a:t>
            </a:r>
            <a:r>
              <a:rPr lang="en-US" baseline="0" dirty="0" smtClean="0"/>
              <a:t> Uri</a:t>
            </a:r>
            <a:r>
              <a:rPr lang="en-US" dirty="0" smtClean="0"/>
              <a:t> for disaster pennies.,  New in</a:t>
            </a:r>
            <a:r>
              <a:rPr lang="en-US" baseline="0" dirty="0" smtClean="0"/>
              <a:t> SB 1438,</a:t>
            </a:r>
            <a:r>
              <a:rPr lang="en-US" dirty="0" smtClean="0"/>
              <a:t> there is a requirement that your board specify what the disaster was</a:t>
            </a:r>
            <a:r>
              <a:rPr lang="en-US" baseline="0" dirty="0" smtClean="0"/>
              <a:t> t</a:t>
            </a:r>
            <a:r>
              <a:rPr lang="en-US" dirty="0" smtClean="0"/>
              <a:t>hat's allowing you to adopt those disaster pennies. And there are some restrictions on being able to</a:t>
            </a:r>
            <a:r>
              <a:rPr lang="en-US" baseline="0" dirty="0" smtClean="0"/>
              <a:t> </a:t>
            </a:r>
            <a:r>
              <a:rPr lang="en-US" dirty="0" smtClean="0"/>
              <a:t>use the same disaster for multiple years. There were some districts that used Harvey for multiple years,</a:t>
            </a:r>
            <a:r>
              <a:rPr lang="en-US" baseline="0" dirty="0" smtClean="0"/>
              <a:t> </a:t>
            </a:r>
            <a:r>
              <a:rPr lang="en-US" dirty="0" smtClean="0"/>
              <a:t>because the disaster spanned multiple years, but that that ability has been restricted.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27</a:t>
            </a:fld>
            <a:endParaRPr lang="en-US" dirty="0"/>
          </a:p>
        </p:txBody>
      </p:sp>
    </p:spTree>
    <p:extLst>
      <p:ext uri="{BB962C8B-B14F-4D97-AF65-F5344CB8AC3E}">
        <p14:creationId xmlns:p14="http://schemas.microsoft.com/office/powerpoint/2010/main" val="1890864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will be a requirement for new language in your tax rate notice,  this is not effective with this tax year. So if you've already published your notice don't panic.  </a:t>
            </a:r>
          </a:p>
          <a:p>
            <a:endParaRPr lang="en-US" dirty="0" smtClean="0"/>
          </a:p>
          <a:p>
            <a:r>
              <a:rPr lang="en-US" dirty="0" smtClean="0"/>
              <a:t>But, going forward there is</a:t>
            </a:r>
            <a:r>
              <a:rPr lang="en-US" baseline="0" dirty="0" smtClean="0"/>
              <a:t> an </a:t>
            </a:r>
            <a:r>
              <a:rPr lang="en-US" dirty="0" smtClean="0"/>
              <a:t>effort to begin collecting all of your truth and tax calculations and publishing them on a website. Now, in your notice, you have to post a link to that statewide website, that will allow access to a database where people can go and look up everyone's truth in taxation calculations. You'll have to include that language</a:t>
            </a:r>
            <a:r>
              <a:rPr lang="en-US" baseline="0" dirty="0" smtClean="0"/>
              <a:t> </a:t>
            </a:r>
            <a:r>
              <a:rPr lang="en-US" dirty="0" smtClean="0"/>
              <a:t>on your notice. If you put it on your notice right now, it links to a website that doesn't exist. Starting next year, you will have to</a:t>
            </a:r>
            <a:r>
              <a:rPr lang="en-US" baseline="0" dirty="0" smtClean="0"/>
              <a:t> include it.</a:t>
            </a:r>
            <a:r>
              <a:rPr lang="en-US" dirty="0" smtClean="0"/>
              <a:t>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28</a:t>
            </a:fld>
            <a:endParaRPr lang="en-US" dirty="0"/>
          </a:p>
        </p:txBody>
      </p:sp>
    </p:spTree>
    <p:extLst>
      <p:ext uri="{BB962C8B-B14F-4D97-AF65-F5344CB8AC3E}">
        <p14:creationId xmlns:p14="http://schemas.microsoft.com/office/powerpoint/2010/main" val="1032307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E15C-561F-4EE7-BB87-147D357481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21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this what you guessed for the additional EMERGENCY items? It was an emergency indeed.  And this topic and the State’s response dominated much of the session.</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a:t>
            </a:fld>
            <a:endParaRPr lang="en-US" dirty="0"/>
          </a:p>
        </p:txBody>
      </p:sp>
    </p:spTree>
    <p:extLst>
      <p:ext uri="{BB962C8B-B14F-4D97-AF65-F5344CB8AC3E}">
        <p14:creationId xmlns:p14="http://schemas.microsoft.com/office/powerpoint/2010/main" val="667919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detail the federal</a:t>
            </a:r>
            <a:r>
              <a:rPr lang="en-US" baseline="0" dirty="0" smtClean="0"/>
              <a:t> stimulus</a:t>
            </a:r>
            <a:r>
              <a:rPr lang="en-US" dirty="0" smtClean="0"/>
              <a:t> packages passed by the US</a:t>
            </a:r>
            <a:r>
              <a:rPr lang="en-US" baseline="0" dirty="0" smtClean="0"/>
              <a:t> Congress, there are some similarities and differences.  Some improvements were made in ESSER II and ESSER III, and obviously we’re talking about a much larger dollar amount (4x the amount of the first package).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30</a:t>
            </a:fld>
            <a:endParaRPr lang="en-US" dirty="0"/>
          </a:p>
        </p:txBody>
      </p:sp>
    </p:spTree>
    <p:extLst>
      <p:ext uri="{BB962C8B-B14F-4D97-AF65-F5344CB8AC3E}">
        <p14:creationId xmlns:p14="http://schemas.microsoft.com/office/powerpoint/2010/main" val="1107355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ESSER</a:t>
            </a:r>
            <a:r>
              <a:rPr lang="en-US" baseline="0" dirty="0" smtClean="0"/>
              <a:t> 2</a:t>
            </a:r>
            <a:r>
              <a:rPr lang="en-US" dirty="0" smtClean="0"/>
              <a:t> allocations have been announced, but it is</a:t>
            </a:r>
            <a:r>
              <a:rPr lang="en-US" baseline="0" dirty="0" smtClean="0"/>
              <a:t> f</a:t>
            </a:r>
            <a:r>
              <a:rPr lang="en-US" dirty="0" smtClean="0"/>
              <a:t>irst and foremost, a method of finance for the ADA hold harmless. The way this will work, as you're going to draw down all of your</a:t>
            </a:r>
            <a:r>
              <a:rPr lang="en-US" baseline="0" dirty="0" smtClean="0"/>
              <a:t> ESSER 2</a:t>
            </a:r>
            <a:r>
              <a:rPr lang="en-US" dirty="0" smtClean="0"/>
              <a:t> funding, what it means is you likely won't get all of the ADA hold harmless.  Or some of you may not get really any ADA hold harmless because your ESSER 2 allocation is fully</a:t>
            </a:r>
            <a:r>
              <a:rPr lang="en-US" baseline="0" dirty="0" smtClean="0"/>
              <a:t> s</a:t>
            </a:r>
            <a:r>
              <a:rPr lang="en-US" dirty="0" smtClean="0"/>
              <a:t>upposed to be covering that.  So what</a:t>
            </a:r>
            <a:r>
              <a:rPr lang="en-US" baseline="0" dirty="0" smtClean="0"/>
              <a:t> </a:t>
            </a:r>
            <a:r>
              <a:rPr lang="en-US" dirty="0" smtClean="0"/>
              <a:t>you're getting ready to do is</a:t>
            </a:r>
            <a:r>
              <a:rPr lang="en-US" baseline="0" dirty="0" smtClean="0"/>
              <a:t> amend your </a:t>
            </a:r>
            <a:r>
              <a:rPr lang="en-US" dirty="0" smtClean="0"/>
              <a:t>budget to reduce</a:t>
            </a:r>
            <a:r>
              <a:rPr lang="en-US" baseline="0" dirty="0" smtClean="0"/>
              <a:t> </a:t>
            </a:r>
            <a:r>
              <a:rPr lang="en-US" dirty="0" smtClean="0"/>
              <a:t>FSP revenue compared to projections, for those of you who were counting on that ADA hold harmless.</a:t>
            </a:r>
            <a:r>
              <a:rPr lang="en-US" baseline="0" dirty="0" smtClean="0"/>
              <a:t>  T</a:t>
            </a:r>
            <a:r>
              <a:rPr lang="en-US" dirty="0" smtClean="0"/>
              <a:t>hat</a:t>
            </a:r>
            <a:r>
              <a:rPr lang="en-US" baseline="0" dirty="0" smtClean="0"/>
              <a:t> will</a:t>
            </a:r>
            <a:r>
              <a:rPr lang="en-US" dirty="0" smtClean="0"/>
              <a:t> all happen at near final settle-up.</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31</a:t>
            </a:fld>
            <a:endParaRPr lang="en-US" dirty="0"/>
          </a:p>
        </p:txBody>
      </p:sp>
    </p:spTree>
    <p:extLst>
      <p:ext uri="{BB962C8B-B14F-4D97-AF65-F5344CB8AC3E}">
        <p14:creationId xmlns:p14="http://schemas.microsoft.com/office/powerpoint/2010/main" val="3898775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commissioner has the authority to increase FSP, entitlements as necessary to meet maintenance of effort equity. It's not clear to me that he will need that authority. But it's interesting that $400 million is set aside in the appropriations bill for that. </a:t>
            </a:r>
          </a:p>
          <a:p>
            <a:endParaRPr lang="en-US" dirty="0" smtClean="0"/>
          </a:p>
          <a:p>
            <a:r>
              <a:rPr lang="en-US" dirty="0" smtClean="0"/>
              <a:t>And</a:t>
            </a:r>
            <a:r>
              <a:rPr lang="en-US" baseline="0" dirty="0" smtClean="0"/>
              <a:t> then, t</a:t>
            </a:r>
            <a:r>
              <a:rPr lang="en-US" dirty="0" smtClean="0"/>
              <a:t>he commissioner is directed to adjust FIRST raisings as necessary because of all this.  We do think there will be  some financial accountability indicators that will have to be adjusted going forward.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32</a:t>
            </a:fld>
            <a:endParaRPr lang="en-US" dirty="0"/>
          </a:p>
        </p:txBody>
      </p:sp>
    </p:spTree>
    <p:extLst>
      <p:ext uri="{BB962C8B-B14F-4D97-AF65-F5344CB8AC3E}">
        <p14:creationId xmlns:p14="http://schemas.microsoft.com/office/powerpoint/2010/main" val="1968645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Then there are a host of other grant programs related to ESSER that we talked about a little bit when showed you the contingency rider language from the appropriations bill. So those sync up here.  One that is interesting is funding for technology purchases made before February 28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2021.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09E15C-561F-4EE7-BB87-147D3574810E}" type="slidenum">
              <a:rPr lang="en-US" smtClean="0"/>
              <a:t>33</a:t>
            </a:fld>
            <a:endParaRPr lang="en-US" dirty="0"/>
          </a:p>
        </p:txBody>
      </p:sp>
    </p:spTree>
    <p:extLst>
      <p:ext uri="{BB962C8B-B14F-4D97-AF65-F5344CB8AC3E}">
        <p14:creationId xmlns:p14="http://schemas.microsoft.com/office/powerpoint/2010/main" val="125412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34</a:t>
            </a:fld>
            <a:endParaRPr lang="en-US" dirty="0"/>
          </a:p>
        </p:txBody>
      </p:sp>
    </p:spTree>
    <p:extLst>
      <p:ext uri="{BB962C8B-B14F-4D97-AF65-F5344CB8AC3E}">
        <p14:creationId xmlns:p14="http://schemas.microsoft.com/office/powerpoint/2010/main" val="323402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35</a:t>
            </a:fld>
            <a:endParaRPr lang="en-US" dirty="0"/>
          </a:p>
        </p:txBody>
      </p:sp>
    </p:spTree>
    <p:extLst>
      <p:ext uri="{BB962C8B-B14F-4D97-AF65-F5344CB8AC3E}">
        <p14:creationId xmlns:p14="http://schemas.microsoft.com/office/powerpoint/2010/main" val="999091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36</a:t>
            </a:fld>
            <a:endParaRPr lang="en-US" dirty="0"/>
          </a:p>
        </p:txBody>
      </p:sp>
    </p:spTree>
    <p:extLst>
      <p:ext uri="{BB962C8B-B14F-4D97-AF65-F5344CB8AC3E}">
        <p14:creationId xmlns:p14="http://schemas.microsoft.com/office/powerpoint/2010/main" val="583747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37</a:t>
            </a:fld>
            <a:endParaRPr lang="en-US" dirty="0"/>
          </a:p>
        </p:txBody>
      </p:sp>
    </p:spTree>
    <p:extLst>
      <p:ext uri="{BB962C8B-B14F-4D97-AF65-F5344CB8AC3E}">
        <p14:creationId xmlns:p14="http://schemas.microsoft.com/office/powerpoint/2010/main" val="1687360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38</a:t>
            </a:fld>
            <a:endParaRPr lang="en-US" dirty="0"/>
          </a:p>
        </p:txBody>
      </p:sp>
    </p:spTree>
    <p:extLst>
      <p:ext uri="{BB962C8B-B14F-4D97-AF65-F5344CB8AC3E}">
        <p14:creationId xmlns:p14="http://schemas.microsoft.com/office/powerpoint/2010/main" val="1844334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 health advisory committee meetings are now subject</a:t>
            </a:r>
            <a:r>
              <a:rPr lang="en-US" baseline="0" dirty="0" smtClean="0"/>
              <a:t> to some provisions of </a:t>
            </a:r>
            <a:r>
              <a:rPr lang="en-US" dirty="0" smtClean="0"/>
              <a:t>the open meetings act.</a:t>
            </a:r>
            <a:r>
              <a:rPr lang="en-US" baseline="0" dirty="0" smtClean="0"/>
              <a:t>  </a:t>
            </a:r>
          </a:p>
          <a:p>
            <a:endParaRPr lang="en-US" baseline="0" dirty="0" smtClean="0"/>
          </a:p>
          <a:p>
            <a:r>
              <a:rPr lang="en-US" baseline="0" dirty="0" smtClean="0"/>
              <a:t>Y</a:t>
            </a:r>
            <a:r>
              <a:rPr lang="en-US" dirty="0" smtClean="0"/>
              <a:t>ou now have the requirement to make your sex education materials</a:t>
            </a:r>
            <a:r>
              <a:rPr lang="en-US" baseline="0" dirty="0" smtClean="0"/>
              <a:t> </a:t>
            </a:r>
            <a:r>
              <a:rPr lang="en-US" dirty="0" smtClean="0"/>
              <a:t>public, and parents can have to explicitly opt into that. </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39</a:t>
            </a:fld>
            <a:endParaRPr lang="en-US" dirty="0"/>
          </a:p>
        </p:txBody>
      </p:sp>
    </p:spTree>
    <p:extLst>
      <p:ext uri="{BB962C8B-B14F-4D97-AF65-F5344CB8AC3E}">
        <p14:creationId xmlns:p14="http://schemas.microsoft.com/office/powerpoint/2010/main" val="103155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chamber emptied out and the House didn’t have a quorum to pass SB 7 or any other bill that evening, so they adjourned early, killing several bills that were priorities for state leaders.  What that means is this chamber will again be filled with 150 plus people for multiple special sessions.</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a:t>
            </a:fld>
            <a:endParaRPr lang="en-US" dirty="0"/>
          </a:p>
        </p:txBody>
      </p:sp>
    </p:spTree>
    <p:extLst>
      <p:ext uri="{BB962C8B-B14F-4D97-AF65-F5344CB8AC3E}">
        <p14:creationId xmlns:p14="http://schemas.microsoft.com/office/powerpoint/2010/main" val="2744450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40</a:t>
            </a:fld>
            <a:endParaRPr lang="en-US" dirty="0"/>
          </a:p>
        </p:txBody>
      </p:sp>
    </p:spTree>
    <p:extLst>
      <p:ext uri="{BB962C8B-B14F-4D97-AF65-F5344CB8AC3E}">
        <p14:creationId xmlns:p14="http://schemas.microsoft.com/office/powerpoint/2010/main" val="3817558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41</a:t>
            </a:fld>
            <a:endParaRPr lang="en-US" dirty="0"/>
          </a:p>
        </p:txBody>
      </p:sp>
    </p:spTree>
    <p:extLst>
      <p:ext uri="{BB962C8B-B14F-4D97-AF65-F5344CB8AC3E}">
        <p14:creationId xmlns:p14="http://schemas.microsoft.com/office/powerpoint/2010/main" val="2719282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42</a:t>
            </a:fld>
            <a:endParaRPr lang="en-US" dirty="0"/>
          </a:p>
        </p:txBody>
      </p:sp>
    </p:spTree>
    <p:extLst>
      <p:ext uri="{BB962C8B-B14F-4D97-AF65-F5344CB8AC3E}">
        <p14:creationId xmlns:p14="http://schemas.microsoft.com/office/powerpoint/2010/main" val="124173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43</a:t>
            </a:fld>
            <a:endParaRPr lang="en-US" dirty="0"/>
          </a:p>
        </p:txBody>
      </p:sp>
    </p:spTree>
    <p:extLst>
      <p:ext uri="{BB962C8B-B14F-4D97-AF65-F5344CB8AC3E}">
        <p14:creationId xmlns:p14="http://schemas.microsoft.com/office/powerpoint/2010/main" val="2620261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44</a:t>
            </a:fld>
            <a:endParaRPr lang="en-US" dirty="0"/>
          </a:p>
        </p:txBody>
      </p:sp>
    </p:spTree>
    <p:extLst>
      <p:ext uri="{BB962C8B-B14F-4D97-AF65-F5344CB8AC3E}">
        <p14:creationId xmlns:p14="http://schemas.microsoft.com/office/powerpoint/2010/main" val="2311255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45</a:t>
            </a:fld>
            <a:endParaRPr lang="en-US" dirty="0"/>
          </a:p>
        </p:txBody>
      </p:sp>
    </p:spTree>
    <p:extLst>
      <p:ext uri="{BB962C8B-B14F-4D97-AF65-F5344CB8AC3E}">
        <p14:creationId xmlns:p14="http://schemas.microsoft.com/office/powerpoint/2010/main" val="1247761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46</a:t>
            </a:fld>
            <a:endParaRPr lang="en-US" dirty="0"/>
          </a:p>
        </p:txBody>
      </p:sp>
    </p:spTree>
    <p:extLst>
      <p:ext uri="{BB962C8B-B14F-4D97-AF65-F5344CB8AC3E}">
        <p14:creationId xmlns:p14="http://schemas.microsoft.com/office/powerpoint/2010/main" val="1424553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47</a:t>
            </a:fld>
            <a:endParaRPr lang="en-US" dirty="0"/>
          </a:p>
        </p:txBody>
      </p:sp>
    </p:spTree>
    <p:extLst>
      <p:ext uri="{BB962C8B-B14F-4D97-AF65-F5344CB8AC3E}">
        <p14:creationId xmlns:p14="http://schemas.microsoft.com/office/powerpoint/2010/main" val="1430607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48</a:t>
            </a:fld>
            <a:endParaRPr lang="en-US" dirty="0"/>
          </a:p>
        </p:txBody>
      </p:sp>
    </p:spTree>
    <p:extLst>
      <p:ext uri="{BB962C8B-B14F-4D97-AF65-F5344CB8AC3E}">
        <p14:creationId xmlns:p14="http://schemas.microsoft.com/office/powerpoint/2010/main" val="1413449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49</a:t>
            </a:fld>
            <a:endParaRPr lang="en-US" dirty="0"/>
          </a:p>
        </p:txBody>
      </p:sp>
    </p:spTree>
    <p:extLst>
      <p:ext uri="{BB962C8B-B14F-4D97-AF65-F5344CB8AC3E}">
        <p14:creationId xmlns:p14="http://schemas.microsoft.com/office/powerpoint/2010/main" val="915460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about what DID pass.</a:t>
            </a:r>
            <a:endParaRPr lang="en-US" dirty="0"/>
          </a:p>
        </p:txBody>
      </p:sp>
      <p:sp>
        <p:nvSpPr>
          <p:cNvPr id="4" name="Slide Number Placeholder 3"/>
          <p:cNvSpPr>
            <a:spLocks noGrp="1"/>
          </p:cNvSpPr>
          <p:nvPr>
            <p:ph type="sldNum" sz="quarter" idx="5"/>
          </p:nvPr>
        </p:nvSpPr>
        <p:spPr/>
        <p:txBody>
          <a:bodyPr/>
          <a:lstStyle/>
          <a:p>
            <a:fld id="{A5E3A07F-7276-4477-89F8-A2AED011AE50}" type="slidenum">
              <a:rPr lang="en-US" smtClean="0"/>
              <a:t>5</a:t>
            </a:fld>
            <a:endParaRPr lang="en-US" dirty="0"/>
          </a:p>
        </p:txBody>
      </p:sp>
    </p:spTree>
    <p:extLst>
      <p:ext uri="{BB962C8B-B14F-4D97-AF65-F5344CB8AC3E}">
        <p14:creationId xmlns:p14="http://schemas.microsoft.com/office/powerpoint/2010/main" val="160398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611"/>
              </a:spcAft>
              <a:buClrTx/>
              <a:buSzTx/>
              <a:buFontTx/>
              <a:buNone/>
              <a:tabLst/>
              <a:defRPr/>
            </a:pPr>
            <a:r>
              <a:rPr lang="en-US" sz="1200" kern="1200" dirty="0" smtClean="0">
                <a:solidFill>
                  <a:schemeClr val="tx1"/>
                </a:solidFill>
                <a:effectLst/>
                <a:latin typeface="+mn-lt"/>
                <a:ea typeface="+mn-ea"/>
                <a:cs typeface="+mn-cs"/>
              </a:rPr>
              <a:t>Students retained by parents qualify for full ADA for purposes of school district funding.</a:t>
            </a:r>
          </a:p>
          <a:p>
            <a:pPr>
              <a:spcAft>
                <a:spcPts val="611"/>
              </a:spcAft>
            </a:pP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50</a:t>
            </a:fld>
            <a:endParaRPr lang="en-US" dirty="0"/>
          </a:p>
        </p:txBody>
      </p:sp>
    </p:spTree>
    <p:extLst>
      <p:ext uri="{BB962C8B-B14F-4D97-AF65-F5344CB8AC3E}">
        <p14:creationId xmlns:p14="http://schemas.microsoft.com/office/powerpoint/2010/main" val="2806234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51</a:t>
            </a:fld>
            <a:endParaRPr lang="en-US" dirty="0"/>
          </a:p>
        </p:txBody>
      </p:sp>
    </p:spTree>
    <p:extLst>
      <p:ext uri="{BB962C8B-B14F-4D97-AF65-F5344CB8AC3E}">
        <p14:creationId xmlns:p14="http://schemas.microsoft.com/office/powerpoint/2010/main" val="3163571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52</a:t>
            </a:fld>
            <a:endParaRPr lang="en-US" dirty="0"/>
          </a:p>
        </p:txBody>
      </p:sp>
    </p:spTree>
    <p:extLst>
      <p:ext uri="{BB962C8B-B14F-4D97-AF65-F5344CB8AC3E}">
        <p14:creationId xmlns:p14="http://schemas.microsoft.com/office/powerpoint/2010/main" val="654447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53</a:t>
            </a:fld>
            <a:endParaRPr lang="en-US" dirty="0"/>
          </a:p>
        </p:txBody>
      </p:sp>
    </p:spTree>
    <p:extLst>
      <p:ext uri="{BB962C8B-B14F-4D97-AF65-F5344CB8AC3E}">
        <p14:creationId xmlns:p14="http://schemas.microsoft.com/office/powerpoint/2010/main" val="2790619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54</a:t>
            </a:fld>
            <a:endParaRPr lang="en-US" dirty="0"/>
          </a:p>
        </p:txBody>
      </p:sp>
    </p:spTree>
    <p:extLst>
      <p:ext uri="{BB962C8B-B14F-4D97-AF65-F5344CB8AC3E}">
        <p14:creationId xmlns:p14="http://schemas.microsoft.com/office/powerpoint/2010/main" val="27135435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55</a:t>
            </a:fld>
            <a:endParaRPr lang="en-US" dirty="0"/>
          </a:p>
        </p:txBody>
      </p:sp>
    </p:spTree>
    <p:extLst>
      <p:ext uri="{BB962C8B-B14F-4D97-AF65-F5344CB8AC3E}">
        <p14:creationId xmlns:p14="http://schemas.microsoft.com/office/powerpoint/2010/main" val="34716265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56</a:t>
            </a:fld>
            <a:endParaRPr lang="en-US" dirty="0"/>
          </a:p>
        </p:txBody>
      </p:sp>
    </p:spTree>
    <p:extLst>
      <p:ext uri="{BB962C8B-B14F-4D97-AF65-F5344CB8AC3E}">
        <p14:creationId xmlns:p14="http://schemas.microsoft.com/office/powerpoint/2010/main" val="1196312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57</a:t>
            </a:fld>
            <a:endParaRPr lang="en-US" dirty="0"/>
          </a:p>
        </p:txBody>
      </p:sp>
    </p:spTree>
    <p:extLst>
      <p:ext uri="{BB962C8B-B14F-4D97-AF65-F5344CB8AC3E}">
        <p14:creationId xmlns:p14="http://schemas.microsoft.com/office/powerpoint/2010/main" val="29251678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58</a:t>
            </a:fld>
            <a:endParaRPr lang="en-US" dirty="0"/>
          </a:p>
        </p:txBody>
      </p:sp>
    </p:spTree>
    <p:extLst>
      <p:ext uri="{BB962C8B-B14F-4D97-AF65-F5344CB8AC3E}">
        <p14:creationId xmlns:p14="http://schemas.microsoft.com/office/powerpoint/2010/main" val="14838498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59</a:t>
            </a:fld>
            <a:endParaRPr lang="en-US" dirty="0"/>
          </a:p>
        </p:txBody>
      </p:sp>
    </p:spTree>
    <p:extLst>
      <p:ext uri="{BB962C8B-B14F-4D97-AF65-F5344CB8AC3E}">
        <p14:creationId xmlns:p14="http://schemas.microsoft.com/office/powerpoint/2010/main" val="21885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a:t>
            </a:fld>
            <a:endParaRPr lang="en-US" dirty="0"/>
          </a:p>
        </p:txBody>
      </p:sp>
    </p:spTree>
    <p:extLst>
      <p:ext uri="{BB962C8B-B14F-4D97-AF65-F5344CB8AC3E}">
        <p14:creationId xmlns:p14="http://schemas.microsoft.com/office/powerpoint/2010/main" val="3992870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60</a:t>
            </a:fld>
            <a:endParaRPr lang="en-US" dirty="0"/>
          </a:p>
        </p:txBody>
      </p:sp>
    </p:spTree>
    <p:extLst>
      <p:ext uri="{BB962C8B-B14F-4D97-AF65-F5344CB8AC3E}">
        <p14:creationId xmlns:p14="http://schemas.microsoft.com/office/powerpoint/2010/main" val="3821881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61</a:t>
            </a:fld>
            <a:endParaRPr lang="en-US" dirty="0"/>
          </a:p>
        </p:txBody>
      </p:sp>
    </p:spTree>
    <p:extLst>
      <p:ext uri="{BB962C8B-B14F-4D97-AF65-F5344CB8AC3E}">
        <p14:creationId xmlns:p14="http://schemas.microsoft.com/office/powerpoint/2010/main" val="3771087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62</a:t>
            </a:fld>
            <a:endParaRPr lang="en-US" dirty="0"/>
          </a:p>
        </p:txBody>
      </p:sp>
    </p:spTree>
    <p:extLst>
      <p:ext uri="{BB962C8B-B14F-4D97-AF65-F5344CB8AC3E}">
        <p14:creationId xmlns:p14="http://schemas.microsoft.com/office/powerpoint/2010/main" val="24972110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909E15C-561F-4EE7-BB87-147D3574810E}" type="slidenum">
              <a:rPr lang="en-US" smtClean="0"/>
              <a:t>63</a:t>
            </a:fld>
            <a:endParaRPr lang="en-US" dirty="0"/>
          </a:p>
        </p:txBody>
      </p:sp>
    </p:spTree>
    <p:extLst>
      <p:ext uri="{BB962C8B-B14F-4D97-AF65-F5344CB8AC3E}">
        <p14:creationId xmlns:p14="http://schemas.microsoft.com/office/powerpoint/2010/main" val="97389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helpful change is the deadline for getting your teachers through reading academies has been extended to the end of the 22-23 school year.  </a:t>
            </a:r>
          </a:p>
          <a:p>
            <a:endParaRPr lang="en-US" dirty="0" smtClean="0"/>
          </a:p>
          <a:p>
            <a:r>
              <a:rPr lang="en-US" dirty="0" smtClean="0"/>
              <a:t>Also non-certified teachers can now receive teacher incentive allotment, and probably more importantly,  TIA compensation is now just automatically TRS eligible. If you were trying to implement one of those plans and make sure that the pay was TRS eligible, you kind of had to jump through some hoops that made it</a:t>
            </a:r>
            <a:r>
              <a:rPr lang="en-US" baseline="0" dirty="0" smtClean="0"/>
              <a:t> v</a:t>
            </a:r>
            <a:r>
              <a:rPr lang="en-US" dirty="0" smtClean="0"/>
              <a:t>ery challenging. </a:t>
            </a:r>
          </a:p>
        </p:txBody>
      </p:sp>
      <p:sp>
        <p:nvSpPr>
          <p:cNvPr id="4" name="Slide Number Placeholder 3"/>
          <p:cNvSpPr>
            <a:spLocks noGrp="1"/>
          </p:cNvSpPr>
          <p:nvPr>
            <p:ph type="sldNum" sz="quarter" idx="10"/>
          </p:nvPr>
        </p:nvSpPr>
        <p:spPr/>
        <p:txBody>
          <a:bodyPr/>
          <a:lstStyle/>
          <a:p>
            <a:fld id="{C909E15C-561F-4EE7-BB87-147D3574810E}" type="slidenum">
              <a:rPr lang="en-US" smtClean="0"/>
              <a:t>64</a:t>
            </a:fld>
            <a:endParaRPr lang="en-US" dirty="0"/>
          </a:p>
        </p:txBody>
      </p:sp>
    </p:spTree>
    <p:extLst>
      <p:ext uri="{BB962C8B-B14F-4D97-AF65-F5344CB8AC3E}">
        <p14:creationId xmlns:p14="http://schemas.microsoft.com/office/powerpoint/2010/main" val="1783652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65</a:t>
            </a:fld>
            <a:endParaRPr lang="en-US" dirty="0"/>
          </a:p>
        </p:txBody>
      </p:sp>
    </p:spTree>
    <p:extLst>
      <p:ext uri="{BB962C8B-B14F-4D97-AF65-F5344CB8AC3E}">
        <p14:creationId xmlns:p14="http://schemas.microsoft.com/office/powerpoint/2010/main" val="2061681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66</a:t>
            </a:fld>
            <a:endParaRPr lang="en-US" dirty="0"/>
          </a:p>
        </p:txBody>
      </p:sp>
    </p:spTree>
    <p:extLst>
      <p:ext uri="{BB962C8B-B14F-4D97-AF65-F5344CB8AC3E}">
        <p14:creationId xmlns:p14="http://schemas.microsoft.com/office/powerpoint/2010/main" val="3210523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Sometimes the success of a session can be marked by what DID NOT pass.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67</a:t>
            </a:fld>
            <a:endParaRPr lang="en-US" dirty="0"/>
          </a:p>
        </p:txBody>
      </p:sp>
    </p:spTree>
    <p:extLst>
      <p:ext uri="{BB962C8B-B14F-4D97-AF65-F5344CB8AC3E}">
        <p14:creationId xmlns:p14="http://schemas.microsoft.com/office/powerpoint/2010/main" val="9779992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 only did that bill not pass, but we worked to keep it clean of provisions that would be detrimental to schools—such as requirements for a super-majority to pass a bond, requirements for all bond elections to be in November.  </a:t>
            </a:r>
          </a:p>
          <a:p>
            <a:r>
              <a:rPr lang="en-US" baseline="0" dirty="0" smtClean="0"/>
              <a:t>The bill to ban taxpayer funded lobbying passed the Senate in a form that did not apply to schools at all.  It then took on a form in the House that applied to schools but primarily dealt with transparency of for tax dollars spent on the expense of lobbying (thought there were certainly some amendments House members wanted to force votes on that would have forced a ban that would have applied to schools).  Ultimately the bill met its end without that vote, but it could well be back in a special session.  </a:t>
            </a:r>
          </a:p>
          <a:p>
            <a:endParaRPr lang="en-US" baseline="0" dirty="0" smtClean="0"/>
          </a:p>
          <a:p>
            <a:r>
              <a:rPr lang="en-US" baseline="0" dirty="0" smtClean="0"/>
              <a:t>This list includes some bills many schools may wish had passed…such as HB 1468, which would have provided districts with the ability to continue providing remote instruction to students, according to policy established at the local level.</a:t>
            </a:r>
          </a:p>
          <a:p>
            <a:endParaRPr lang="en-US" baseline="0" dirty="0" smtClean="0"/>
          </a:p>
          <a:p>
            <a:r>
              <a:rPr lang="en-US" baseline="0" dirty="0" smtClean="0"/>
              <a:t>Chapter 313 of the Tax Code has been a valuable tool for many districts and communities, and it will now expire December 31, 2022.  Existing deals remain, as well as any agreement signed before that date.  We hope that a similar program will be added to law in 2023 (or maybe in one of the specials) that will continue this tool, but it is unlikely to be quite as good of a deal for districts—we’ll try to make the most of it.</a:t>
            </a:r>
          </a:p>
          <a:p>
            <a:endParaRPr lang="en-US" baseline="0" dirty="0" smtClean="0"/>
          </a:p>
          <a:p>
            <a:r>
              <a:rPr lang="en-US" baseline="0" dirty="0" smtClean="0"/>
              <a:t>Legislation that would limit school district fund balances failed to pass.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it’s not a bill, I have included the 40% requirement the Senate tried to add to the school finance bill as well.  </a:t>
            </a:r>
          </a:p>
        </p:txBody>
      </p:sp>
      <p:sp>
        <p:nvSpPr>
          <p:cNvPr id="4" name="Slide Number Placeholder 3"/>
          <p:cNvSpPr>
            <a:spLocks noGrp="1"/>
          </p:cNvSpPr>
          <p:nvPr>
            <p:ph type="sldNum" sz="quarter" idx="10"/>
          </p:nvPr>
        </p:nvSpPr>
        <p:spPr/>
        <p:txBody>
          <a:bodyPr/>
          <a:lstStyle/>
          <a:p>
            <a:fld id="{C909E15C-561F-4EE7-BB87-147D3574810E}" type="slidenum">
              <a:rPr lang="en-US" smtClean="0"/>
              <a:t>68</a:t>
            </a:fld>
            <a:endParaRPr lang="en-US" dirty="0"/>
          </a:p>
        </p:txBody>
      </p:sp>
    </p:spTree>
    <p:extLst>
      <p:ext uri="{BB962C8B-B14F-4D97-AF65-F5344CB8AC3E}">
        <p14:creationId xmlns:p14="http://schemas.microsoft.com/office/powerpoint/2010/main" val="4003883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71</a:t>
            </a:fld>
            <a:endParaRPr lang="en-US" dirty="0"/>
          </a:p>
        </p:txBody>
      </p:sp>
    </p:spTree>
    <p:extLst>
      <p:ext uri="{BB962C8B-B14F-4D97-AF65-F5344CB8AC3E}">
        <p14:creationId xmlns:p14="http://schemas.microsoft.com/office/powerpoint/2010/main" val="2444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There's a supplemental appropriations bill, every session, and it's designed to true up spending for the current biennium. They always need to spend either a little more or a little less than they appropriated when they met two years ago as reality sets in. But notice the foundation school program reduction of $5.2 billion. This includes a </a:t>
            </a:r>
            <a:r>
              <a:rPr lang="en-US" sz="1200" b="1" kern="1200" dirty="0" smtClean="0">
                <a:solidFill>
                  <a:schemeClr val="tx1"/>
                </a:solidFill>
                <a:effectLst/>
                <a:latin typeface="+mn-lt"/>
                <a:ea typeface="+mn-ea"/>
                <a:cs typeface="+mn-cs"/>
              </a:rPr>
              <a:t>$1.4 billion increase to </a:t>
            </a:r>
            <a:r>
              <a:rPr lang="en-US" sz="1200" b="1" dirty="0" smtClean="0"/>
              <a:t>recapture </a:t>
            </a:r>
            <a:r>
              <a:rPr lang="en-US" sz="1200" b="0" dirty="0" smtClean="0"/>
              <a:t>above where they thought it</a:t>
            </a:r>
            <a:r>
              <a:rPr lang="en-US" sz="1200" b="0" baseline="0" dirty="0" smtClean="0"/>
              <a:t> would be.</a:t>
            </a:r>
            <a:endParaRPr lang="en-US" sz="1200" b="0"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 point made during the legislative session was lawmakers are very proud of the investment they made, in HB 3 of $11 billion, but they took 5.2 of it back right in the beginning of the session. And that was due to a couple of things, the most significant of which was higher than projected property value growth.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faster than projected property value growth is part of what saved the state significant money. And frankly, the school community saved the state budget because of that, because they were able to take this $5.2 billion back. Another thing though, is that property value growth is likely not to be there to save them to the same degree looking forward as it was this past time.  That's because increased property value growth in the future will result in further compression of the tax rate. And you'll notice as we talk through the school finance provisions of legislation passed the session, we're going to see a lot of limits on spending and it's because lawmakers are very mindful of future state budget constraints that they worry they're going to have.</a:t>
            </a:r>
          </a:p>
        </p:txBody>
      </p:sp>
      <p:sp>
        <p:nvSpPr>
          <p:cNvPr id="4" name="Slide Number Placeholder 3"/>
          <p:cNvSpPr>
            <a:spLocks noGrp="1"/>
          </p:cNvSpPr>
          <p:nvPr>
            <p:ph type="sldNum" sz="quarter" idx="10"/>
          </p:nvPr>
        </p:nvSpPr>
        <p:spPr/>
        <p:txBody>
          <a:bodyPr/>
          <a:lstStyle/>
          <a:p>
            <a:fld id="{C909E15C-561F-4EE7-BB87-147D3574810E}" type="slidenum">
              <a:rPr lang="en-US" smtClean="0"/>
              <a:t>7</a:t>
            </a:fld>
            <a:endParaRPr lang="en-US" dirty="0"/>
          </a:p>
        </p:txBody>
      </p:sp>
    </p:spTree>
    <p:extLst>
      <p:ext uri="{BB962C8B-B14F-4D97-AF65-F5344CB8AC3E}">
        <p14:creationId xmlns:p14="http://schemas.microsoft.com/office/powerpoint/2010/main" val="100600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a:t>
            </a:r>
            <a:r>
              <a:rPr lang="en-US" baseline="0" dirty="0" smtClean="0"/>
              <a:t> </a:t>
            </a:r>
            <a:r>
              <a:rPr lang="en-US" dirty="0" smtClean="0"/>
              <a:t>look at recapture amounts in the appropriations act, they ended up with $1.4 billion more in recapture than what they said it was going to be when they passed HB 3</a:t>
            </a:r>
            <a:r>
              <a:rPr lang="en-US" baseline="0" dirty="0" smtClean="0"/>
              <a:t> </a:t>
            </a:r>
            <a:r>
              <a:rPr lang="en-US" dirty="0" smtClean="0"/>
              <a:t>two years ago. Typically, the appropriations act estimates recapture that is a slightly lower amount than where it actually ends up. They are estimating that recapture is growing so that it will reach $3 billion in one year in FY23. So if that trend continues, we can expect recapture to exceed $3 billion in 23. That's an annual amount, and it’s a big number. Especially when you consider that the lottery proceeds bring in $1.6 billion per year. So by FY 23, recapture will bring in nearly double the amount of the</a:t>
            </a:r>
            <a:r>
              <a:rPr lang="en-US" baseline="0" dirty="0" smtClean="0"/>
              <a:t> revenue from</a:t>
            </a:r>
            <a:r>
              <a:rPr lang="en-US" dirty="0" smtClean="0"/>
              <a:t> the lottery.</a:t>
            </a:r>
          </a:p>
        </p:txBody>
      </p:sp>
      <p:sp>
        <p:nvSpPr>
          <p:cNvPr id="4" name="Slide Number Placeholder 3"/>
          <p:cNvSpPr>
            <a:spLocks noGrp="1"/>
          </p:cNvSpPr>
          <p:nvPr>
            <p:ph type="sldNum" sz="quarter" idx="10"/>
          </p:nvPr>
        </p:nvSpPr>
        <p:spPr/>
        <p:txBody>
          <a:bodyPr/>
          <a:lstStyle/>
          <a:p>
            <a:fld id="{C909E15C-561F-4EE7-BB87-147D3574810E}" type="slidenum">
              <a:rPr lang="en-US" smtClean="0"/>
              <a:t>8</a:t>
            </a:fld>
            <a:endParaRPr lang="en-US" dirty="0"/>
          </a:p>
        </p:txBody>
      </p:sp>
    </p:spTree>
    <p:extLst>
      <p:ext uri="{BB962C8B-B14F-4D97-AF65-F5344CB8AC3E}">
        <p14:creationId xmlns:p14="http://schemas.microsoft.com/office/powerpoint/2010/main" val="4024017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what that reduction really means is that while they still like to brag about the $11.6 billion investment that they made into our public schools through HB 3 in 2019, they really can't call it $11.6 billion anymore.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They need to start correcting their newsletters and websites to reflect $6.4 billion. Because they reduced the investment that they made by $5.2 billion, keep in mind that the $11.6 billion was a combination of new money for schools and the new money that they spent on compressing tax rates. We can't quite break down the $6.4 to tell you how much of that is new money for schools and how much of that is property tax compression.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you get the idea here that it is a shared Investment between schools and property tax payers. One of them helps schools and helps us to pay teachers and do things for students. And the other one puts money in property taxpayers’ pockets.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we have to keep in mind that that full $6.5 billion investment didn't make it to the classroom. </a:t>
            </a:r>
          </a:p>
        </p:txBody>
      </p:sp>
      <p:sp>
        <p:nvSpPr>
          <p:cNvPr id="4" name="Slide Number Placeholder 3"/>
          <p:cNvSpPr>
            <a:spLocks noGrp="1"/>
          </p:cNvSpPr>
          <p:nvPr>
            <p:ph type="sldNum" sz="quarter" idx="10"/>
          </p:nvPr>
        </p:nvSpPr>
        <p:spPr/>
        <p:txBody>
          <a:bodyPr/>
          <a:lstStyle/>
          <a:p>
            <a:fld id="{C909E15C-561F-4EE7-BB87-147D3574810E}" type="slidenum">
              <a:rPr lang="en-US" smtClean="0"/>
              <a:t>9</a:t>
            </a:fld>
            <a:endParaRPr lang="en-US" dirty="0"/>
          </a:p>
        </p:txBody>
      </p:sp>
    </p:spTree>
    <p:extLst>
      <p:ext uri="{BB962C8B-B14F-4D97-AF65-F5344CB8AC3E}">
        <p14:creationId xmlns:p14="http://schemas.microsoft.com/office/powerpoint/2010/main" val="251373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91343" y="1943100"/>
            <a:ext cx="12268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91342" y="3771900"/>
            <a:ext cx="1039585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7" name="Footer Placeholder 4"/>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13908087" cy="23076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906713"/>
            <a:ext cx="13908087" cy="25415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39800" y="2857500"/>
            <a:ext cx="68326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05800" y="2895600"/>
            <a:ext cx="6905171"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43428" y="2408805"/>
            <a:ext cx="6524171" cy="639762"/>
          </a:xfrm>
          <a:solidFill>
            <a:srgbClr val="C00000"/>
          </a:solidFill>
        </p:spPr>
        <p:txBody>
          <a:bodyPr anchor="b">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43428" y="3257210"/>
            <a:ext cx="6676571" cy="6077290"/>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8001000" y="2461135"/>
            <a:ext cx="6705600" cy="639762"/>
          </a:xfrm>
          <a:solidFill>
            <a:srgbClr val="C00000"/>
          </a:solidFill>
        </p:spPr>
        <p:txBody>
          <a:bodyPr anchor="b">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8001000" y="3285672"/>
            <a:ext cx="6705600" cy="6077290"/>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pic>
        <p:nvPicPr>
          <p:cNvPr id="6" name="Picture 5"/>
          <p:cNvPicPr>
            <a:picLocks noChangeAspect="1"/>
          </p:cNvPicPr>
          <p:nvPr userDrawn="1"/>
        </p:nvPicPr>
        <p:blipFill>
          <a:blip r:embed="rId2"/>
          <a:srcRect b="91216"/>
          <a:stretch>
            <a:fillRect/>
          </a:stretch>
        </p:blipFill>
        <p:spPr>
          <a:xfrm>
            <a:off x="0" y="9811218"/>
            <a:ext cx="18288000" cy="636025"/>
          </a:xfrm>
          <a:prstGeom prst="rect">
            <a:avLst/>
          </a:prstGeom>
        </p:spPr>
      </p:pic>
      <p:pic>
        <p:nvPicPr>
          <p:cNvPr id="7" name="Picture 6"/>
          <p:cNvPicPr>
            <a:picLocks noChangeAspect="1"/>
          </p:cNvPicPr>
          <p:nvPr userDrawn="1"/>
        </p:nvPicPr>
        <p:blipFill>
          <a:blip r:embed="rId3"/>
          <a:srcRect/>
          <a:stretch>
            <a:fillRect/>
          </a:stretch>
        </p:blipFill>
        <p:spPr>
          <a:xfrm>
            <a:off x="13905789" y="9004385"/>
            <a:ext cx="3914470" cy="1105838"/>
          </a:xfrm>
          <a:prstGeom prst="rect">
            <a:avLst/>
          </a:prstGeom>
        </p:spPr>
      </p:pic>
      <p:sp>
        <p:nvSpPr>
          <p:cNvPr id="11" name="Footer Placeholder 3"/>
          <p:cNvSpPr txBox="1">
            <a:spLocks/>
          </p:cNvSpPr>
          <p:nvPr userDrawn="1"/>
        </p:nvSpPr>
        <p:spPr>
          <a:xfrm>
            <a:off x="7213866" y="9954189"/>
            <a:ext cx="6781800" cy="332811"/>
          </a:xfrm>
          <a:prstGeom prst="rect">
            <a:avLst/>
          </a:prstGeom>
        </p:spPr>
        <p:txBody>
          <a:bodyPr vert="horz" lIns="91440" tIns="45720" rIns="91440" bIns="45720" rtlCol="0" anchor="ctr"/>
          <a:lstStyle>
            <a:defPPr>
              <a:defRPr lang="en-US"/>
            </a:defPPr>
            <a:lvl1pPr marL="0" algn="ctr" defTabSz="914400" rtl="0" eaLnBrk="1" latinLnBrk="0" hangingPunct="1">
              <a:defRPr sz="16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Post Legislative Update following the 87th Irregular Session – June 23, 2021</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781049"/>
            <a:ext cx="4686201" cy="1284653"/>
          </a:xfrm>
        </p:spPr>
        <p:txBody>
          <a:bodyPr anchor="b">
            <a:norm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6172200" y="781049"/>
            <a:ext cx="8610600" cy="63480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066800" y="1943100"/>
            <a:ext cx="4686201" cy="5185997"/>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6400" y="7502071"/>
            <a:ext cx="857091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676400" y="647700"/>
            <a:ext cx="8570912" cy="6664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676400" y="8086951"/>
            <a:ext cx="85709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3429" y="1028700"/>
            <a:ext cx="15392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57943" y="2476500"/>
            <a:ext cx="15392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5240000" y="97155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pic>
        <p:nvPicPr>
          <p:cNvPr id="7" name="Picture 4"/>
          <p:cNvPicPr>
            <a:picLocks noChangeAspect="1"/>
          </p:cNvPicPr>
          <p:nvPr userDrawn="1"/>
        </p:nvPicPr>
        <p:blipFill>
          <a:blip r:embed="rId11"/>
          <a:srcRect t="5299" r="30002" b="5299"/>
          <a:stretch>
            <a:fillRect/>
          </a:stretch>
        </p:blipFill>
        <p:spPr>
          <a:xfrm>
            <a:off x="14249400" y="4457700"/>
            <a:ext cx="5559448" cy="4733704"/>
          </a:xfrm>
          <a:prstGeom prst="rect">
            <a:avLst/>
          </a:prstGeom>
        </p:spPr>
      </p:pic>
      <p:pic>
        <p:nvPicPr>
          <p:cNvPr id="8" name="Picture 5"/>
          <p:cNvPicPr>
            <a:picLocks noChangeAspect="1"/>
          </p:cNvPicPr>
          <p:nvPr userDrawn="1"/>
        </p:nvPicPr>
        <p:blipFill>
          <a:blip r:embed="rId12"/>
          <a:srcRect b="91216"/>
          <a:stretch>
            <a:fillRect/>
          </a:stretch>
        </p:blipFill>
        <p:spPr>
          <a:xfrm>
            <a:off x="0" y="9792210"/>
            <a:ext cx="18288000" cy="636025"/>
          </a:xfrm>
          <a:prstGeom prst="rect">
            <a:avLst/>
          </a:prstGeom>
        </p:spPr>
      </p:pic>
      <p:pic>
        <p:nvPicPr>
          <p:cNvPr id="9" name="Picture 6"/>
          <p:cNvPicPr>
            <a:picLocks noChangeAspect="1"/>
          </p:cNvPicPr>
          <p:nvPr userDrawn="1"/>
        </p:nvPicPr>
        <p:blipFill>
          <a:blip r:embed="rId13"/>
          <a:srcRect/>
          <a:stretch>
            <a:fillRect/>
          </a:stretch>
        </p:blipFill>
        <p:spPr>
          <a:xfrm>
            <a:off x="13905789" y="9004385"/>
            <a:ext cx="3914470" cy="1105838"/>
          </a:xfrm>
          <a:prstGeom prst="rect">
            <a:avLst/>
          </a:prstGeom>
        </p:spPr>
      </p:pic>
      <p:sp>
        <p:nvSpPr>
          <p:cNvPr id="5" name="Footer Placeholder 4"/>
          <p:cNvSpPr>
            <a:spLocks noGrp="1"/>
          </p:cNvSpPr>
          <p:nvPr>
            <p:ph type="ftr" sz="quarter" idx="3"/>
          </p:nvPr>
        </p:nvSpPr>
        <p:spPr>
          <a:xfrm>
            <a:off x="7197824" y="9943816"/>
            <a:ext cx="6781800" cy="332811"/>
          </a:xfrm>
          <a:prstGeom prst="rect">
            <a:avLst/>
          </a:prstGeom>
        </p:spPr>
        <p:txBody>
          <a:bodyPr vert="horz" lIns="91440" tIns="45720" rIns="91440" bIns="45720" rtlCol="0" anchor="ctr"/>
          <a:lstStyle>
            <a:lvl1pPr algn="ctr">
              <a:defRPr sz="1600" i="1">
                <a:solidFill>
                  <a:schemeClr val="bg1"/>
                </a:solidFill>
              </a:defRPr>
            </a:lvl1p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10" name="Slide Number Placeholder 5"/>
          <p:cNvSpPr txBox="1">
            <a:spLocks/>
          </p:cNvSpPr>
          <p:nvPr userDrawn="1"/>
        </p:nvSpPr>
        <p:spPr>
          <a:xfrm>
            <a:off x="685800" y="9855656"/>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schemeClr val="bg1"/>
                </a:solidFill>
              </a:rPr>
              <a:pP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hf sldNum="0" hdr="0" dt="0"/>
  <p:txStyles>
    <p:titleStyle>
      <a:lvl1pPr algn="l" defTabSz="914400" rtl="0" eaLnBrk="1" latinLnBrk="0" hangingPunct="1">
        <a:spcBef>
          <a:spcPct val="0"/>
        </a:spcBef>
        <a:buNone/>
        <a:defRPr sz="5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jpeg"/><Relationship Id="rId4" Type="http://schemas.openxmlformats.org/officeDocument/2006/relationships/image" Target="../media/image2.png"/><Relationship Id="rId9"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pic>
        <p:nvPicPr>
          <p:cNvPr id="3" name="Picture 2"/>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288533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 (Nelson/Bonnen) – </a:t>
            </a:r>
            <a:r>
              <a:rPr lang="en-US" b="0" i="1" dirty="0" smtClean="0"/>
              <a:t>General Appropriations Act</a:t>
            </a:r>
            <a:endParaRPr lang="en-US" b="0" i="1" dirty="0"/>
          </a:p>
        </p:txBody>
      </p:sp>
      <p:sp>
        <p:nvSpPr>
          <p:cNvPr id="3" name="Content Placeholder 2"/>
          <p:cNvSpPr>
            <a:spLocks noGrp="1"/>
          </p:cNvSpPr>
          <p:nvPr>
            <p:ph sz="half" idx="1"/>
          </p:nvPr>
        </p:nvSpPr>
        <p:spPr>
          <a:xfrm>
            <a:off x="939800" y="2857500"/>
            <a:ext cx="14147800" cy="6096000"/>
          </a:xfrm>
        </p:spPr>
        <p:txBody>
          <a:bodyPr>
            <a:noAutofit/>
          </a:bodyPr>
          <a:lstStyle/>
          <a:p>
            <a:pPr lvl="0">
              <a:spcBef>
                <a:spcPts val="0"/>
              </a:spcBef>
              <a:tabLst>
                <a:tab pos="457200" algn="l"/>
              </a:tabLst>
            </a:pP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248.6 billion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total </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ALL state funds </a:t>
            </a:r>
            <a:endPar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a:spcBef>
                <a:spcPts val="0"/>
              </a:spcBef>
              <a:buNone/>
              <a:tabLst>
                <a:tab pos="457200" algn="l"/>
              </a:tabLst>
            </a:pP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(5.2</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decrease over the last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biennium)</a:t>
            </a:r>
          </a:p>
          <a:p>
            <a:pPr marL="0" lvl="0" indent="0">
              <a:spcBef>
                <a:spcPts val="0"/>
              </a:spcBef>
              <a:buNone/>
              <a:tabLst>
                <a:tab pos="457200" algn="l"/>
              </a:tabLst>
            </a:pP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lvl="0">
              <a:spcBef>
                <a:spcPts val="0"/>
              </a:spcBef>
              <a:tabLst>
                <a:tab pos="457200" algn="l"/>
              </a:tabLst>
            </a:pP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116.3 billion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total </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General Revenue </a:t>
            </a:r>
            <a:endPar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a:spcBef>
                <a:spcPts val="0"/>
              </a:spcBef>
              <a:buNone/>
              <a:tabLst>
                <a:tab pos="457200" algn="l"/>
              </a:tabLst>
            </a:pP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(5.5</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increase from the last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biennium)</a:t>
            </a:r>
          </a:p>
          <a:p>
            <a:pPr marL="0" lvl="0" indent="0">
              <a:spcBef>
                <a:spcPts val="0"/>
              </a:spcBef>
              <a:buNone/>
              <a:tabLst>
                <a:tab pos="457200" algn="l"/>
              </a:tabLst>
            </a:pP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lvl="0">
              <a:spcBef>
                <a:spcPts val="0"/>
              </a:spcBef>
              <a:tabLst>
                <a:tab pos="457200" algn="l"/>
              </a:tabLst>
            </a:pP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46.5 billion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state </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funds for public education </a:t>
            </a:r>
          </a:p>
          <a:p>
            <a:pPr marL="0" lvl="0" indent="0">
              <a:spcBef>
                <a:spcPts val="0"/>
              </a:spcBef>
              <a:buNone/>
              <a:tabLst>
                <a:tab pos="457200" algn="l"/>
              </a:tabLst>
            </a:pP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(4.5</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increase over the last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biennium)</a:t>
            </a:r>
          </a:p>
          <a:p>
            <a:pPr marL="0" lvl="0" indent="0">
              <a:spcBef>
                <a:spcPts val="0"/>
              </a:spcBef>
              <a:buNone/>
              <a:tabLst>
                <a:tab pos="457200" algn="l"/>
              </a:tabLst>
            </a:pPr>
            <a:endPar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tabLst>
                <a:tab pos="457200" algn="l"/>
              </a:tabLst>
            </a:pP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Coronavirus Relief federal funds not appropriated in this Act.</a:t>
            </a:r>
            <a:endPar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Tree>
    <p:extLst>
      <p:ext uri="{BB962C8B-B14F-4D97-AF65-F5344CB8AC3E}">
        <p14:creationId xmlns:p14="http://schemas.microsoft.com/office/powerpoint/2010/main" val="1913221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1 - Honoring the Commitment of HB 3</a:t>
            </a:r>
            <a:endParaRPr lang="en-US" dirty="0"/>
          </a:p>
        </p:txBody>
      </p:sp>
      <p:sp>
        <p:nvSpPr>
          <p:cNvPr id="3" name="Content Placeholder 2"/>
          <p:cNvSpPr>
            <a:spLocks noGrp="1"/>
          </p:cNvSpPr>
          <p:nvPr>
            <p:ph idx="1"/>
          </p:nvPr>
        </p:nvSpPr>
        <p:spPr/>
        <p:txBody>
          <a:bodyPr/>
          <a:lstStyle/>
          <a:p>
            <a:r>
              <a:rPr lang="en-US" dirty="0" smtClean="0"/>
              <a:t>Funds Enrollment growth</a:t>
            </a:r>
          </a:p>
          <a:p>
            <a:r>
              <a:rPr lang="en-US" dirty="0" smtClean="0"/>
              <a:t>Basic Allotment remains $6,160</a:t>
            </a:r>
          </a:p>
          <a:p>
            <a:r>
              <a:rPr lang="en-US" dirty="0" smtClean="0"/>
              <a:t>Golden Penny yield remains $98.56; copper penny yield stays at $49.28</a:t>
            </a:r>
          </a:p>
          <a:p>
            <a:r>
              <a:rPr lang="en-US" dirty="0" smtClean="0"/>
              <a:t>NIFA funding reduced by $60 million ($30 million per year)</a:t>
            </a:r>
          </a:p>
          <a:p>
            <a:r>
              <a:rPr lang="en-US" dirty="0" smtClean="0"/>
              <a:t>New supplemental services accounts to be managed by parents of special education students adds $60 million ($30 million per year)</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3446465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4929-837C-4B7C-AB42-C5C7A74A9B5E}"/>
              </a:ext>
            </a:extLst>
          </p:cNvPr>
          <p:cNvSpPr>
            <a:spLocks noGrp="1"/>
          </p:cNvSpPr>
          <p:nvPr>
            <p:ph type="title"/>
          </p:nvPr>
        </p:nvSpPr>
        <p:spPr>
          <a:xfrm>
            <a:off x="1346200" y="952500"/>
            <a:ext cx="15392400" cy="1143000"/>
          </a:xfrm>
        </p:spPr>
        <p:txBody>
          <a:bodyPr/>
          <a:lstStyle/>
          <a:p>
            <a:r>
              <a:rPr lang="en-US" dirty="0" smtClean="0"/>
              <a:t>HB 1525 Contingency Rider</a:t>
            </a:r>
            <a:endParaRPr lang="en-US" dirty="0"/>
          </a:p>
        </p:txBody>
      </p:sp>
      <p:sp>
        <p:nvSpPr>
          <p:cNvPr id="3" name="Content Placeholder 2">
            <a:extLst>
              <a:ext uri="{FF2B5EF4-FFF2-40B4-BE49-F238E27FC236}">
                <a16:creationId xmlns:a16="http://schemas.microsoft.com/office/drawing/2014/main" id="{6DEF1DDA-89D9-44EA-A2AC-FADC6A96EB5A}"/>
              </a:ext>
            </a:extLst>
          </p:cNvPr>
          <p:cNvSpPr>
            <a:spLocks noGrp="1"/>
          </p:cNvSpPr>
          <p:nvPr>
            <p:ph idx="1"/>
          </p:nvPr>
        </p:nvSpPr>
        <p:spPr>
          <a:xfrm>
            <a:off x="1346200" y="2476500"/>
            <a:ext cx="14586857" cy="4525963"/>
          </a:xfrm>
        </p:spPr>
        <p:txBody>
          <a:bodyPr>
            <a:normAutofit/>
          </a:bodyPr>
          <a:lstStyle/>
          <a:p>
            <a:r>
              <a:rPr lang="en-US" dirty="0"/>
              <a:t>Includes increases as well as reductions in </a:t>
            </a:r>
            <a:r>
              <a:rPr lang="en-US" dirty="0" smtClean="0"/>
              <a:t>GR (in a manner that reduces locally controlled dollars and redistributes them through grants with greater state control) </a:t>
            </a:r>
            <a:endParaRPr lang="en-US" dirty="0"/>
          </a:p>
          <a:p>
            <a:r>
              <a:rPr lang="en-US" dirty="0"/>
              <a:t>Spends commissioner </a:t>
            </a:r>
            <a:r>
              <a:rPr lang="en-US" dirty="0" smtClean="0"/>
              <a:t>reserve/state set-aside </a:t>
            </a:r>
            <a:r>
              <a:rPr lang="en-US" dirty="0"/>
              <a:t>portion of ESSER</a:t>
            </a:r>
          </a:p>
          <a:p>
            <a:r>
              <a:rPr lang="en-US" dirty="0"/>
              <a:t>Includes an IMA </a:t>
            </a:r>
            <a:r>
              <a:rPr lang="en-US" dirty="0" smtClean="0"/>
              <a:t>reduction</a:t>
            </a:r>
            <a:endParaRPr lang="en-US" dirty="0"/>
          </a:p>
        </p:txBody>
      </p:sp>
      <p:sp>
        <p:nvSpPr>
          <p:cNvPr id="6" name="Slide Number Placeholder 5">
            <a:extLst>
              <a:ext uri="{FF2B5EF4-FFF2-40B4-BE49-F238E27FC236}">
                <a16:creationId xmlns:a16="http://schemas.microsoft.com/office/drawing/2014/main" id="{2493F38A-898B-4661-A2A7-665DC2527D02}"/>
              </a:ext>
            </a:extLst>
          </p:cNvPr>
          <p:cNvSpPr>
            <a:spLocks noGrp="1"/>
          </p:cNvSpPr>
          <p:nvPr>
            <p:ph type="sldNum" sz="quarter" idx="12"/>
          </p:nvPr>
        </p:nvSpPr>
        <p:spPr/>
        <p:txBody>
          <a:bodyPr/>
          <a:lstStyle/>
          <a:p>
            <a:fld id="{83AD5058-CDAF-4189-8437-BD52B82C84EF}" type="slidenum">
              <a:rPr lang="en-US" smtClean="0"/>
              <a:t>12</a:t>
            </a:fld>
            <a:endParaRPr lang="en-US" dirty="0"/>
          </a:p>
        </p:txBody>
      </p:sp>
      <p:sp>
        <p:nvSpPr>
          <p:cNvPr id="5" name="Footer Placeholder 3"/>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graphicFrame>
        <p:nvGraphicFramePr>
          <p:cNvPr id="7" name="Table 7">
            <a:extLst>
              <a:ext uri="{FF2B5EF4-FFF2-40B4-BE49-F238E27FC236}">
                <a16:creationId xmlns:a16="http://schemas.microsoft.com/office/drawing/2014/main" id="{88B13CB8-2ACA-43B3-848B-DBABCD2CB496}"/>
              </a:ext>
            </a:extLst>
          </p:cNvPr>
          <p:cNvGraphicFramePr>
            <a:graphicFrameLocks/>
          </p:cNvGraphicFramePr>
          <p:nvPr>
            <p:extLst>
              <p:ext uri="{D42A27DB-BD31-4B8C-83A1-F6EECF244321}">
                <p14:modId xmlns:p14="http://schemas.microsoft.com/office/powerpoint/2010/main" val="131393047"/>
              </p:ext>
            </p:extLst>
          </p:nvPr>
        </p:nvGraphicFramePr>
        <p:xfrm>
          <a:off x="1752600" y="5973763"/>
          <a:ext cx="12754342" cy="2057400"/>
        </p:xfrm>
        <a:graphic>
          <a:graphicData uri="http://schemas.openxmlformats.org/drawingml/2006/table">
            <a:tbl>
              <a:tblPr bandRow="1">
                <a:tableStyleId>{073A0DAA-6AF3-43AB-8588-CEC1D06C72B9}</a:tableStyleId>
              </a:tblPr>
              <a:tblGrid>
                <a:gridCol w="6825029">
                  <a:extLst>
                    <a:ext uri="{9D8B030D-6E8A-4147-A177-3AD203B41FA5}">
                      <a16:colId xmlns:a16="http://schemas.microsoft.com/office/drawing/2014/main" val="2760988678"/>
                    </a:ext>
                  </a:extLst>
                </a:gridCol>
                <a:gridCol w="5929313">
                  <a:extLst>
                    <a:ext uri="{9D8B030D-6E8A-4147-A177-3AD203B41FA5}">
                      <a16:colId xmlns:a16="http://schemas.microsoft.com/office/drawing/2014/main" val="340742197"/>
                    </a:ext>
                  </a:extLst>
                </a:gridCol>
              </a:tblGrid>
              <a:tr h="685800">
                <a:tc>
                  <a:txBody>
                    <a:bodyPr/>
                    <a:lstStyle/>
                    <a:p>
                      <a:r>
                        <a:rPr lang="en-US" sz="3600" dirty="0"/>
                        <a:t>Initial Appropriation</a:t>
                      </a:r>
                    </a:p>
                  </a:txBody>
                  <a:tcPr marL="137160" marR="137160" marT="68580" marB="68580"/>
                </a:tc>
                <a:tc>
                  <a:txBody>
                    <a:bodyPr/>
                    <a:lstStyle/>
                    <a:p>
                      <a:pPr algn="r" fontAlgn="b"/>
                      <a:r>
                        <a:rPr lang="en-US" sz="3600" u="none" strike="noStrike" dirty="0">
                          <a:effectLst/>
                        </a:rPr>
                        <a:t>$1,045,438,721</a:t>
                      </a:r>
                      <a:endParaRPr lang="en-US" sz="3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7973001"/>
                  </a:ext>
                </a:extLst>
              </a:tr>
              <a:tr h="685800">
                <a:tc>
                  <a:txBody>
                    <a:bodyPr/>
                    <a:lstStyle/>
                    <a:p>
                      <a:r>
                        <a:rPr lang="en-US" sz="3600" dirty="0"/>
                        <a:t>Contingency Rider Reduction</a:t>
                      </a:r>
                    </a:p>
                  </a:txBody>
                  <a:tcPr marL="137160" marR="137160" marT="68580" marB="68580"/>
                </a:tc>
                <a:tc>
                  <a:txBody>
                    <a:bodyPr/>
                    <a:lstStyle/>
                    <a:p>
                      <a:pPr algn="r" fontAlgn="b"/>
                      <a:r>
                        <a:rPr lang="en-US" sz="3600" u="sng" strike="noStrike" dirty="0">
                          <a:effectLst/>
                        </a:rPr>
                        <a:t>-  $620,680,931</a:t>
                      </a:r>
                      <a:endParaRPr lang="en-US" sz="3600" b="0" i="0" u="sng"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3537419"/>
                  </a:ext>
                </a:extLst>
              </a:tr>
              <a:tr h="685800">
                <a:tc>
                  <a:txBody>
                    <a:bodyPr/>
                    <a:lstStyle/>
                    <a:p>
                      <a:r>
                        <a:rPr lang="en-US" sz="3600" dirty="0"/>
                        <a:t>Remaining</a:t>
                      </a:r>
                    </a:p>
                  </a:txBody>
                  <a:tcPr marL="137160" marR="137160" marT="68580" marB="68580"/>
                </a:tc>
                <a:tc>
                  <a:txBody>
                    <a:bodyPr/>
                    <a:lstStyle/>
                    <a:p>
                      <a:pPr algn="r" fontAlgn="b"/>
                      <a:r>
                        <a:rPr lang="en-US" sz="3600" u="none" strike="noStrike" dirty="0">
                          <a:effectLst/>
                        </a:rPr>
                        <a:t>=  $424,757,790</a:t>
                      </a:r>
                      <a:endParaRPr lang="en-US" sz="3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3429660"/>
                  </a:ext>
                </a:extLst>
              </a:tr>
            </a:tbl>
          </a:graphicData>
        </a:graphic>
      </p:graphicFrame>
      <p:sp>
        <p:nvSpPr>
          <p:cNvPr id="8" name="TextBox 7">
            <a:extLst>
              <a:ext uri="{FF2B5EF4-FFF2-40B4-BE49-F238E27FC236}">
                <a16:creationId xmlns:a16="http://schemas.microsoft.com/office/drawing/2014/main" id="{A3E2605A-C3D7-4A5F-99C7-CCB8F1780D67}"/>
              </a:ext>
            </a:extLst>
          </p:cNvPr>
          <p:cNvSpPr txBox="1"/>
          <p:nvPr/>
        </p:nvSpPr>
        <p:spPr>
          <a:xfrm>
            <a:off x="1752600" y="8222618"/>
            <a:ext cx="12039600" cy="1384995"/>
          </a:xfrm>
          <a:prstGeom prst="rect">
            <a:avLst/>
          </a:prstGeom>
          <a:noFill/>
        </p:spPr>
        <p:txBody>
          <a:bodyPr wrap="square" rtlCol="0">
            <a:spAutoFit/>
          </a:bodyPr>
          <a:lstStyle/>
          <a:p>
            <a:r>
              <a:rPr lang="en-US" sz="2800" i="1" dirty="0"/>
              <a:t>This leaves roughly 40% of the amount originally appropriated.  Adoptions this biennium include pre-k, PE, and health.  However, hoped for funding for technology and other purchases may not materialize</a:t>
            </a:r>
          </a:p>
        </p:txBody>
      </p:sp>
    </p:spTree>
    <p:extLst>
      <p:ext uri="{BB962C8B-B14F-4D97-AF65-F5344CB8AC3E}">
        <p14:creationId xmlns:p14="http://schemas.microsoft.com/office/powerpoint/2010/main" val="328847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7000"/>
          </a:blip>
          <a:srcRect t="4638" b="3469"/>
          <a:stretch>
            <a:fillRect/>
          </a:stretch>
        </p:blipFill>
        <p:spPr>
          <a:xfrm>
            <a:off x="0" y="91440"/>
            <a:ext cx="18288000" cy="928495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grpSp>
        <p:nvGrpSpPr>
          <p:cNvPr id="6" name="Group 6"/>
          <p:cNvGrpSpPr/>
          <p:nvPr/>
        </p:nvGrpSpPr>
        <p:grpSpPr>
          <a:xfrm>
            <a:off x="1028701" y="753334"/>
            <a:ext cx="9486900" cy="1971115"/>
            <a:chOff x="0" y="0"/>
            <a:chExt cx="3378029" cy="666772"/>
          </a:xfrm>
        </p:grpSpPr>
        <p:sp>
          <p:nvSpPr>
            <p:cNvPr id="7" name="Freeform 7"/>
            <p:cNvSpPr/>
            <p:nvPr/>
          </p:nvSpPr>
          <p:spPr>
            <a:xfrm>
              <a:off x="0" y="0"/>
              <a:ext cx="3378029" cy="666772"/>
            </a:xfrm>
            <a:custGeom>
              <a:avLst/>
              <a:gdLst/>
              <a:ahLst/>
              <a:cxnLst/>
              <a:rect l="l" t="t" r="r" b="b"/>
              <a:pathLst>
                <a:path w="3378029" h="666772">
                  <a:moveTo>
                    <a:pt x="0" y="0"/>
                  </a:moveTo>
                  <a:lnTo>
                    <a:pt x="3378029" y="0"/>
                  </a:lnTo>
                  <a:lnTo>
                    <a:pt x="3378029" y="666772"/>
                  </a:lnTo>
                  <a:lnTo>
                    <a:pt x="0" y="666772"/>
                  </a:lnTo>
                  <a:close/>
                </a:path>
              </a:pathLst>
            </a:custGeom>
            <a:solidFill>
              <a:srgbClr val="FFFFFF">
                <a:alpha val="52941"/>
              </a:srgbClr>
            </a:solidFill>
          </p:spPr>
        </p:sp>
      </p:grpSp>
      <p:sp>
        <p:nvSpPr>
          <p:cNvPr id="8" name="TextBox 8"/>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sp>
        <p:nvSpPr>
          <p:cNvPr id="9" name="TextBox 9"/>
          <p:cNvSpPr txBox="1"/>
          <p:nvPr/>
        </p:nvSpPr>
        <p:spPr>
          <a:xfrm>
            <a:off x="228600" y="903973"/>
            <a:ext cx="10134600" cy="1679947"/>
          </a:xfrm>
          <a:prstGeom prst="rect">
            <a:avLst/>
          </a:prstGeom>
        </p:spPr>
        <p:txBody>
          <a:bodyPr wrap="square" lIns="0" tIns="0" rIns="0" bIns="0" rtlCol="0" anchor="t">
            <a:spAutoFit/>
          </a:bodyPr>
          <a:lstStyle/>
          <a:p>
            <a:pPr algn="r">
              <a:lnSpc>
                <a:spcPts val="13082"/>
              </a:lnSpc>
            </a:pPr>
            <a:r>
              <a:rPr lang="en-US" sz="11500" b="1" dirty="0">
                <a:solidFill>
                  <a:srgbClr val="000000"/>
                </a:solidFill>
              </a:rPr>
              <a:t>School Finance  </a:t>
            </a:r>
          </a:p>
        </p:txBody>
      </p:sp>
      <p:grpSp>
        <p:nvGrpSpPr>
          <p:cNvPr id="10" name="Group 10"/>
          <p:cNvGrpSpPr/>
          <p:nvPr/>
        </p:nvGrpSpPr>
        <p:grpSpPr>
          <a:xfrm>
            <a:off x="1028701" y="3115467"/>
            <a:ext cx="7353301" cy="1951833"/>
            <a:chOff x="0" y="0"/>
            <a:chExt cx="4121912" cy="890139"/>
          </a:xfrm>
        </p:grpSpPr>
        <p:sp>
          <p:nvSpPr>
            <p:cNvPr id="11" name="Freeform 11"/>
            <p:cNvSpPr/>
            <p:nvPr/>
          </p:nvSpPr>
          <p:spPr>
            <a:xfrm>
              <a:off x="0" y="0"/>
              <a:ext cx="4121912" cy="890139"/>
            </a:xfrm>
            <a:custGeom>
              <a:avLst/>
              <a:gdLst/>
              <a:ahLst/>
              <a:cxnLst/>
              <a:rect l="l" t="t" r="r" b="b"/>
              <a:pathLst>
                <a:path w="4121912" h="890139">
                  <a:moveTo>
                    <a:pt x="0" y="0"/>
                  </a:moveTo>
                  <a:lnTo>
                    <a:pt x="4121912" y="0"/>
                  </a:lnTo>
                  <a:lnTo>
                    <a:pt x="4121912" y="890139"/>
                  </a:lnTo>
                  <a:lnTo>
                    <a:pt x="0" y="890139"/>
                  </a:lnTo>
                  <a:close/>
                </a:path>
              </a:pathLst>
            </a:custGeom>
            <a:solidFill>
              <a:srgbClr val="FFFFFF">
                <a:alpha val="62745"/>
              </a:srgbClr>
            </a:solidFill>
          </p:spPr>
        </p:sp>
      </p:grpSp>
      <p:sp>
        <p:nvSpPr>
          <p:cNvPr id="12" name="TextBox 12"/>
          <p:cNvSpPr txBox="1"/>
          <p:nvPr/>
        </p:nvSpPr>
        <p:spPr>
          <a:xfrm>
            <a:off x="1028701" y="3335413"/>
            <a:ext cx="7353300" cy="2231380"/>
          </a:xfrm>
          <a:prstGeom prst="rect">
            <a:avLst/>
          </a:prstGeom>
        </p:spPr>
        <p:txBody>
          <a:bodyPr wrap="square" lIns="0" tIns="0" rIns="0" bIns="0" rtlCol="0" anchor="t">
            <a:spAutoFit/>
          </a:bodyPr>
          <a:lstStyle/>
          <a:p>
            <a:pPr algn="ctr">
              <a:lnSpc>
                <a:spcPts val="5809"/>
              </a:lnSpc>
            </a:pPr>
            <a:r>
              <a:rPr lang="en-US" sz="4800" b="1" dirty="0" smtClean="0">
                <a:solidFill>
                  <a:srgbClr val="000000"/>
                </a:solidFill>
              </a:rPr>
              <a:t>HB 1525 (Huberty/Taylor)</a:t>
            </a:r>
          </a:p>
          <a:p>
            <a:pPr algn="ctr">
              <a:lnSpc>
                <a:spcPts val="5809"/>
              </a:lnSpc>
            </a:pPr>
            <a:r>
              <a:rPr lang="en-US" sz="4800" b="1" dirty="0" smtClean="0">
                <a:solidFill>
                  <a:srgbClr val="000000"/>
                </a:solidFill>
              </a:rPr>
              <a:t>“HB 3 Clean-Up Bill”</a:t>
            </a:r>
            <a:endParaRPr lang="en-US" sz="4800" b="1" dirty="0">
              <a:solidFill>
                <a:srgbClr val="000000"/>
              </a:solidFill>
            </a:endParaRPr>
          </a:p>
          <a:p>
            <a:pPr algn="ctr">
              <a:lnSpc>
                <a:spcPts val="5810"/>
              </a:lnSpc>
            </a:pPr>
            <a:endParaRPr lang="en-US" sz="4149" dirty="0">
              <a:solidFill>
                <a:srgbClr val="000000"/>
              </a:solidFill>
              <a:latin typeface="Avenir Next LT Pro"/>
            </a:endParaRPr>
          </a:p>
        </p:txBody>
      </p:sp>
    </p:spTree>
    <p:extLst>
      <p:ext uri="{BB962C8B-B14F-4D97-AF65-F5344CB8AC3E}">
        <p14:creationId xmlns:p14="http://schemas.microsoft.com/office/powerpoint/2010/main" val="3187074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DC296E-B36D-4E03-8D77-93105683B1F0}"/>
              </a:ext>
            </a:extLst>
          </p:cNvPr>
          <p:cNvSpPr>
            <a:spLocks noGrp="1"/>
          </p:cNvSpPr>
          <p:nvPr>
            <p:ph type="title"/>
          </p:nvPr>
        </p:nvSpPr>
        <p:spPr>
          <a:xfrm>
            <a:off x="1231232" y="1028700"/>
            <a:ext cx="15392400" cy="1143000"/>
          </a:xfrm>
        </p:spPr>
        <p:txBody>
          <a:bodyPr>
            <a:normAutofit/>
          </a:bodyPr>
          <a:lstStyle/>
          <a:p>
            <a:r>
              <a:rPr lang="en-US" sz="6000" dirty="0"/>
              <a:t>Fast Growth Allotment</a:t>
            </a:r>
          </a:p>
        </p:txBody>
      </p:sp>
      <p:sp>
        <p:nvSpPr>
          <p:cNvPr id="8" name="Content Placeholder 7">
            <a:extLst>
              <a:ext uri="{FF2B5EF4-FFF2-40B4-BE49-F238E27FC236}">
                <a16:creationId xmlns:a16="http://schemas.microsoft.com/office/drawing/2014/main" id="{B0E83686-BBB4-43A8-8173-E4FEB196EFA6}"/>
              </a:ext>
            </a:extLst>
          </p:cNvPr>
          <p:cNvSpPr>
            <a:spLocks noGrp="1"/>
          </p:cNvSpPr>
          <p:nvPr>
            <p:ph idx="1"/>
          </p:nvPr>
        </p:nvSpPr>
        <p:spPr>
          <a:xfrm>
            <a:off x="1219200" y="2476500"/>
            <a:ext cx="13748657" cy="4525963"/>
          </a:xfrm>
        </p:spPr>
        <p:txBody>
          <a:bodyPr>
            <a:noAutofit/>
          </a:bodyPr>
          <a:lstStyle/>
          <a:p>
            <a:pPr marL="0" indent="0">
              <a:buNone/>
            </a:pPr>
            <a:r>
              <a:rPr lang="en-US" dirty="0"/>
              <a:t>Based on enrollment growth over a six-year time-frame, ending with the prior year.  </a:t>
            </a:r>
          </a:p>
          <a:p>
            <a:pPr marL="914400" lvl="1" indent="-457200"/>
            <a:r>
              <a:rPr lang="en-US" dirty="0"/>
              <a:t>For FY 22, 2016 enrollment is compared to 2021enrollment</a:t>
            </a:r>
          </a:p>
          <a:p>
            <a:pPr marL="914400" lvl="1" indent="-457200"/>
            <a:r>
              <a:rPr lang="en-US" dirty="0"/>
              <a:t>250 is subtracted from the difference</a:t>
            </a:r>
          </a:p>
          <a:p>
            <a:pPr marL="914400" lvl="1" indent="-457200"/>
            <a:r>
              <a:rPr lang="en-US" dirty="0"/>
              <a:t>Districts are sorted from most to least growth</a:t>
            </a:r>
          </a:p>
          <a:p>
            <a:pPr marL="914400" lvl="1" indent="-457200"/>
            <a:r>
              <a:rPr lang="en-US" dirty="0"/>
              <a:t>Variable weight based on size of enrollment growth relative to other districts in Texas</a:t>
            </a:r>
          </a:p>
          <a:p>
            <a:pPr marL="914400" lvl="1" indent="-457200"/>
            <a:r>
              <a:rPr lang="en-US" dirty="0"/>
              <a:t>Appropriations limit (starts at $270 million, increases to $320 million over time)</a:t>
            </a:r>
          </a:p>
          <a:p>
            <a:pPr marL="914400" lvl="1" indent="-457200"/>
            <a:r>
              <a:rPr lang="en-US" dirty="0"/>
              <a:t>Hold-harmless for 2021-22 for districts that earned the allotment in FY 2020, limited to $40 million statewide </a:t>
            </a:r>
          </a:p>
        </p:txBody>
      </p:sp>
      <p:sp>
        <p:nvSpPr>
          <p:cNvPr id="6" name="Slide Number Placeholder 5">
            <a:extLst>
              <a:ext uri="{FF2B5EF4-FFF2-40B4-BE49-F238E27FC236}">
                <a16:creationId xmlns:a16="http://schemas.microsoft.com/office/drawing/2014/main" id="{FCFBCB1D-10B7-4B05-8184-5E2145D330BF}"/>
              </a:ext>
            </a:extLst>
          </p:cNvPr>
          <p:cNvSpPr>
            <a:spLocks noGrp="1"/>
          </p:cNvSpPr>
          <p:nvPr>
            <p:ph type="sldNum" sz="quarter" idx="12"/>
          </p:nvPr>
        </p:nvSpPr>
        <p:spPr/>
        <p:txBody>
          <a:bodyPr/>
          <a:lstStyle/>
          <a:p>
            <a:fld id="{83AD5058-CDAF-4189-8437-BD52B82C84EF}" type="slidenum">
              <a:rPr lang="en-US" smtClean="0"/>
              <a:t>14</a:t>
            </a:fld>
            <a:endParaRPr lang="en-US" dirty="0"/>
          </a:p>
        </p:txBody>
      </p:sp>
      <p:sp>
        <p:nvSpPr>
          <p:cNvPr id="5" name="Footer Placeholder 3"/>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3179462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347E-F9D6-40D1-8E29-CA1198768EEF}"/>
              </a:ext>
            </a:extLst>
          </p:cNvPr>
          <p:cNvSpPr>
            <a:spLocks noGrp="1"/>
          </p:cNvSpPr>
          <p:nvPr>
            <p:ph type="title"/>
          </p:nvPr>
        </p:nvSpPr>
        <p:spPr>
          <a:xfrm>
            <a:off x="1548063" y="881356"/>
            <a:ext cx="15392400" cy="1143000"/>
          </a:xfrm>
        </p:spPr>
        <p:txBody>
          <a:bodyPr/>
          <a:lstStyle/>
          <a:p>
            <a:r>
              <a:rPr lang="en-US" dirty="0"/>
              <a:t>Return of the Gifted &amp; Talented Allotment</a:t>
            </a:r>
          </a:p>
        </p:txBody>
      </p:sp>
      <p:sp>
        <p:nvSpPr>
          <p:cNvPr id="3" name="Content Placeholder 2">
            <a:extLst>
              <a:ext uri="{FF2B5EF4-FFF2-40B4-BE49-F238E27FC236}">
                <a16:creationId xmlns:a16="http://schemas.microsoft.com/office/drawing/2014/main" id="{87DEA41C-6F60-47E8-B68A-7F3C7938D50A}"/>
              </a:ext>
            </a:extLst>
          </p:cNvPr>
          <p:cNvSpPr>
            <a:spLocks noGrp="1"/>
          </p:cNvSpPr>
          <p:nvPr>
            <p:ph idx="1"/>
          </p:nvPr>
        </p:nvSpPr>
        <p:spPr>
          <a:xfrm>
            <a:off x="1676400" y="2705100"/>
            <a:ext cx="13106400" cy="4525963"/>
          </a:xfrm>
        </p:spPr>
        <p:txBody>
          <a:bodyPr/>
          <a:lstStyle/>
          <a:p>
            <a:r>
              <a:rPr lang="en-US" dirty="0"/>
              <a:t>GT Weight of .07</a:t>
            </a:r>
          </a:p>
          <a:p>
            <a:r>
              <a:rPr lang="en-US" dirty="0"/>
              <a:t>GT ADA limited to 5% of total ADA</a:t>
            </a:r>
          </a:p>
          <a:p>
            <a:r>
              <a:rPr lang="en-US" dirty="0"/>
              <a:t>Total GT allotment limited to $100 </a:t>
            </a:r>
            <a:r>
              <a:rPr lang="en-US" dirty="0" smtClean="0"/>
              <a:t>million</a:t>
            </a:r>
            <a:endParaRPr lang="en-US" dirty="0" smtClean="0"/>
          </a:p>
        </p:txBody>
      </p:sp>
      <p:sp>
        <p:nvSpPr>
          <p:cNvPr id="6" name="Slide Number Placeholder 5">
            <a:extLst>
              <a:ext uri="{FF2B5EF4-FFF2-40B4-BE49-F238E27FC236}">
                <a16:creationId xmlns:a16="http://schemas.microsoft.com/office/drawing/2014/main" id="{3C0E37B1-B75D-4474-B4E4-B2525714A8FC}"/>
              </a:ext>
            </a:extLst>
          </p:cNvPr>
          <p:cNvSpPr>
            <a:spLocks noGrp="1"/>
          </p:cNvSpPr>
          <p:nvPr>
            <p:ph type="sldNum" sz="quarter" idx="12"/>
          </p:nvPr>
        </p:nvSpPr>
        <p:spPr/>
        <p:txBody>
          <a:bodyPr/>
          <a:lstStyle/>
          <a:p>
            <a:fld id="{83AD5058-CDAF-4189-8437-BD52B82C84EF}" type="slidenum">
              <a:rPr lang="en-US" smtClean="0"/>
              <a:t>15</a:t>
            </a:fld>
            <a:endParaRPr lang="en-US" dirty="0"/>
          </a:p>
        </p:txBody>
      </p:sp>
      <p:cxnSp>
        <p:nvCxnSpPr>
          <p:cNvPr id="5" name="Straight Connector 4"/>
          <p:cNvCxnSpPr/>
          <p:nvPr/>
        </p:nvCxnSpPr>
        <p:spPr>
          <a:xfrm>
            <a:off x="1524000" y="1961652"/>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1775465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D98A-C09B-4458-81B4-D25426E0768D}"/>
              </a:ext>
            </a:extLst>
          </p:cNvPr>
          <p:cNvSpPr>
            <a:spLocks noGrp="1"/>
          </p:cNvSpPr>
          <p:nvPr>
            <p:ph type="title"/>
          </p:nvPr>
        </p:nvSpPr>
        <p:spPr>
          <a:xfrm>
            <a:off x="1491916" y="818652"/>
            <a:ext cx="15392400" cy="1143000"/>
          </a:xfrm>
        </p:spPr>
        <p:txBody>
          <a:bodyPr/>
          <a:lstStyle/>
          <a:p>
            <a:r>
              <a:rPr lang="en-US" dirty="0"/>
              <a:t>Career and </a:t>
            </a:r>
            <a:r>
              <a:rPr lang="en-US" dirty="0" smtClean="0"/>
              <a:t>Technology Education (CTE) Allotment</a:t>
            </a:r>
            <a:endParaRPr lang="en-US" dirty="0"/>
          </a:p>
        </p:txBody>
      </p:sp>
      <p:sp>
        <p:nvSpPr>
          <p:cNvPr id="3" name="Content Placeholder 2">
            <a:extLst>
              <a:ext uri="{FF2B5EF4-FFF2-40B4-BE49-F238E27FC236}">
                <a16:creationId xmlns:a16="http://schemas.microsoft.com/office/drawing/2014/main" id="{5DE72E5E-21BE-489F-9A8F-9C77A9665175}"/>
              </a:ext>
            </a:extLst>
          </p:cNvPr>
          <p:cNvSpPr>
            <a:spLocks noGrp="1"/>
          </p:cNvSpPr>
          <p:nvPr>
            <p:ph idx="1"/>
          </p:nvPr>
        </p:nvSpPr>
        <p:spPr>
          <a:xfrm>
            <a:off x="1524000" y="2476500"/>
            <a:ext cx="13443284" cy="4525963"/>
          </a:xfrm>
        </p:spPr>
        <p:txBody>
          <a:bodyPr>
            <a:noAutofit/>
          </a:bodyPr>
          <a:lstStyle/>
          <a:p>
            <a:r>
              <a:rPr lang="en-US" sz="3600" dirty="0"/>
              <a:t>For small and mid-sized districts, base for funding = </a:t>
            </a:r>
          </a:p>
          <a:p>
            <a:pPr marL="0" indent="0" algn="ctr">
              <a:buNone/>
            </a:pPr>
            <a:r>
              <a:rPr lang="en-US" sz="3600" dirty="0"/>
              <a:t>Sum of basic allotment + per student small or midsized allotment</a:t>
            </a:r>
          </a:p>
          <a:p>
            <a:pPr marL="0" indent="0" algn="ctr">
              <a:buNone/>
            </a:pPr>
            <a:endParaRPr lang="en-US" sz="3600" dirty="0"/>
          </a:p>
          <a:p>
            <a:r>
              <a:rPr lang="en-US" sz="3600" dirty="0"/>
              <a:t>Weights vary based on courses:</a:t>
            </a:r>
          </a:p>
          <a:p>
            <a:pPr lvl="1"/>
            <a:r>
              <a:rPr lang="en-US" dirty="0"/>
              <a:t>No approved program of study: 1.1</a:t>
            </a:r>
          </a:p>
          <a:p>
            <a:pPr lvl="1"/>
            <a:r>
              <a:rPr lang="en-US" dirty="0"/>
              <a:t>Levels 1 and 2 courses: 1.28</a:t>
            </a:r>
          </a:p>
          <a:p>
            <a:pPr lvl="1"/>
            <a:r>
              <a:rPr lang="en-US" dirty="0"/>
              <a:t>Levels 3 and 4 courses: 1.47</a:t>
            </a:r>
          </a:p>
          <a:p>
            <a:pPr lvl="1"/>
            <a:endParaRPr lang="en-US" dirty="0"/>
          </a:p>
        </p:txBody>
      </p:sp>
      <p:sp>
        <p:nvSpPr>
          <p:cNvPr id="6" name="Slide Number Placeholder 5">
            <a:extLst>
              <a:ext uri="{FF2B5EF4-FFF2-40B4-BE49-F238E27FC236}">
                <a16:creationId xmlns:a16="http://schemas.microsoft.com/office/drawing/2014/main" id="{291AA7BE-FF6D-41CD-A300-6E61E9D2C36B}"/>
              </a:ext>
            </a:extLst>
          </p:cNvPr>
          <p:cNvSpPr>
            <a:spLocks noGrp="1"/>
          </p:cNvSpPr>
          <p:nvPr>
            <p:ph type="sldNum" sz="quarter" idx="12"/>
          </p:nvPr>
        </p:nvSpPr>
        <p:spPr/>
        <p:txBody>
          <a:bodyPr/>
          <a:lstStyle/>
          <a:p>
            <a:fld id="{83AD5058-CDAF-4189-8437-BD52B82C84EF}" type="slidenum">
              <a:rPr lang="en-US" smtClean="0"/>
              <a:t>16</a:t>
            </a:fld>
            <a:endParaRPr lang="en-US" dirty="0"/>
          </a:p>
        </p:txBody>
      </p:sp>
      <p:cxnSp>
        <p:nvCxnSpPr>
          <p:cNvPr id="5" name="Straight Connector 4"/>
          <p:cNvCxnSpPr/>
          <p:nvPr/>
        </p:nvCxnSpPr>
        <p:spPr>
          <a:xfrm>
            <a:off x="1524000" y="1961652"/>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937064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1790-52DF-40DC-A94C-5B859886B62F}"/>
              </a:ext>
            </a:extLst>
          </p:cNvPr>
          <p:cNvSpPr>
            <a:spLocks noGrp="1"/>
          </p:cNvSpPr>
          <p:nvPr>
            <p:ph type="title"/>
          </p:nvPr>
        </p:nvSpPr>
        <p:spPr>
          <a:xfrm>
            <a:off x="1511968" y="818652"/>
            <a:ext cx="15392400" cy="1143000"/>
          </a:xfrm>
        </p:spPr>
        <p:txBody>
          <a:bodyPr/>
          <a:lstStyle/>
          <a:p>
            <a:r>
              <a:rPr lang="en-US" dirty="0"/>
              <a:t>Cap on Formula Transition Grant</a:t>
            </a:r>
          </a:p>
        </p:txBody>
      </p:sp>
      <p:sp>
        <p:nvSpPr>
          <p:cNvPr id="3" name="Content Placeholder 2">
            <a:extLst>
              <a:ext uri="{FF2B5EF4-FFF2-40B4-BE49-F238E27FC236}">
                <a16:creationId xmlns:a16="http://schemas.microsoft.com/office/drawing/2014/main" id="{E9E83677-7167-48E8-B465-F0346D0FBCC1}"/>
              </a:ext>
            </a:extLst>
          </p:cNvPr>
          <p:cNvSpPr>
            <a:spLocks noGrp="1"/>
          </p:cNvSpPr>
          <p:nvPr>
            <p:ph idx="1"/>
          </p:nvPr>
        </p:nvSpPr>
        <p:spPr>
          <a:xfrm>
            <a:off x="1524000" y="2247900"/>
            <a:ext cx="13411201" cy="4525963"/>
          </a:xfrm>
        </p:spPr>
        <p:txBody>
          <a:bodyPr>
            <a:noAutofit/>
          </a:bodyPr>
          <a:lstStyle/>
          <a:p>
            <a:r>
              <a:rPr lang="en-US" sz="3600" dirty="0"/>
              <a:t>$400 million annual cap on formula transition grant.  Current estimates are right at $400 million. </a:t>
            </a:r>
            <a:r>
              <a:rPr lang="en-US" sz="3600" u="sng" dirty="0"/>
              <a:t>But</a:t>
            </a:r>
          </a:p>
          <a:p>
            <a:pPr marL="914400" lvl="1" indent="-457200"/>
            <a:r>
              <a:rPr lang="en-US" dirty="0"/>
              <a:t>2019-2020 FTG: $445 million</a:t>
            </a:r>
          </a:p>
          <a:p>
            <a:pPr marL="914400" lvl="1" indent="-457200"/>
            <a:r>
              <a:rPr lang="en-US" dirty="0"/>
              <a:t>2020-2021 FTG (estimated): $533 million</a:t>
            </a:r>
          </a:p>
          <a:p>
            <a:pPr lvl="1"/>
            <a:endParaRPr lang="en-US" dirty="0"/>
          </a:p>
          <a:p>
            <a:r>
              <a:rPr lang="en-US" sz="3600" dirty="0"/>
              <a:t>Factors that could influence FTG:</a:t>
            </a:r>
          </a:p>
          <a:p>
            <a:pPr marL="914400" lvl="1" indent="-457200"/>
            <a:r>
              <a:rPr lang="en-US" dirty="0"/>
              <a:t>Formula changes that increase formulas and thus reduce the need for FTG</a:t>
            </a:r>
          </a:p>
          <a:p>
            <a:pPr lvl="2"/>
            <a:r>
              <a:rPr lang="en-US" dirty="0"/>
              <a:t>GT weight, CTE change, fast growth (some increases and some decreases)</a:t>
            </a:r>
          </a:p>
          <a:p>
            <a:pPr lvl="2"/>
            <a:r>
              <a:rPr lang="en-US" dirty="0"/>
              <a:t>Increases in school district tax effort (some VATREs, some 5</a:t>
            </a:r>
            <a:r>
              <a:rPr lang="en-US" baseline="30000" dirty="0"/>
              <a:t>th</a:t>
            </a:r>
            <a:r>
              <a:rPr lang="en-US" dirty="0"/>
              <a:t> pennies)</a:t>
            </a:r>
          </a:p>
          <a:p>
            <a:pPr marL="914400" lvl="1" indent="-457200">
              <a:spcAft>
                <a:spcPts val="1200"/>
              </a:spcAft>
            </a:pPr>
            <a:r>
              <a:rPr lang="en-US" dirty="0"/>
              <a:t>Second year of biennium (FY 23) cost likely to remain higher than first year (FY 22)</a:t>
            </a:r>
          </a:p>
          <a:p>
            <a:r>
              <a:rPr lang="en-US" sz="3600" dirty="0"/>
              <a:t>Won’t have final answer until settle-up</a:t>
            </a:r>
          </a:p>
        </p:txBody>
      </p:sp>
      <p:sp>
        <p:nvSpPr>
          <p:cNvPr id="6" name="Slide Number Placeholder 5">
            <a:extLst>
              <a:ext uri="{FF2B5EF4-FFF2-40B4-BE49-F238E27FC236}">
                <a16:creationId xmlns:a16="http://schemas.microsoft.com/office/drawing/2014/main" id="{F211D34E-7BC1-4382-8A57-20BEECC8FBD8}"/>
              </a:ext>
            </a:extLst>
          </p:cNvPr>
          <p:cNvSpPr>
            <a:spLocks noGrp="1"/>
          </p:cNvSpPr>
          <p:nvPr>
            <p:ph type="sldNum" sz="quarter" idx="12"/>
          </p:nvPr>
        </p:nvSpPr>
        <p:spPr/>
        <p:txBody>
          <a:bodyPr/>
          <a:lstStyle/>
          <a:p>
            <a:fld id="{83AD5058-CDAF-4189-8437-BD52B82C84EF}" type="slidenum">
              <a:rPr lang="en-US" smtClean="0"/>
              <a:t>17</a:t>
            </a:fld>
            <a:endParaRPr lang="en-US" dirty="0"/>
          </a:p>
        </p:txBody>
      </p:sp>
      <p:cxnSp>
        <p:nvCxnSpPr>
          <p:cNvPr id="5" name="Straight Connector 4"/>
          <p:cNvCxnSpPr/>
          <p:nvPr/>
        </p:nvCxnSpPr>
        <p:spPr>
          <a:xfrm>
            <a:off x="1524000" y="1961652"/>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1605908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3136-A8F9-4C78-96CC-3A0F714DC450}"/>
              </a:ext>
            </a:extLst>
          </p:cNvPr>
          <p:cNvSpPr>
            <a:spLocks noGrp="1"/>
          </p:cNvSpPr>
          <p:nvPr>
            <p:ph type="title"/>
          </p:nvPr>
        </p:nvSpPr>
        <p:spPr>
          <a:xfrm>
            <a:off x="1545265" y="952500"/>
            <a:ext cx="15392400" cy="1143000"/>
          </a:xfrm>
        </p:spPr>
        <p:txBody>
          <a:bodyPr>
            <a:normAutofit fontScale="90000"/>
          </a:bodyPr>
          <a:lstStyle/>
          <a:p>
            <a:r>
              <a:rPr lang="en-US" dirty="0"/>
              <a:t>Addition to </a:t>
            </a:r>
            <a:r>
              <a:rPr lang="en-US" dirty="0" smtClean="0"/>
              <a:t>College, Career, &amp; Military Readiness (CCMR)</a:t>
            </a:r>
            <a:br>
              <a:rPr lang="en-US" dirty="0" smtClean="0"/>
            </a:br>
            <a:r>
              <a:rPr lang="en-US" dirty="0" smtClean="0"/>
              <a:t>Outcomes Bonus</a:t>
            </a:r>
            <a:endParaRPr lang="en-US" dirty="0"/>
          </a:p>
        </p:txBody>
      </p:sp>
      <p:sp>
        <p:nvSpPr>
          <p:cNvPr id="3" name="Content Placeholder 2">
            <a:extLst>
              <a:ext uri="{FF2B5EF4-FFF2-40B4-BE49-F238E27FC236}">
                <a16:creationId xmlns:a16="http://schemas.microsoft.com/office/drawing/2014/main" id="{33B7312A-ADE8-45AC-8D45-E33B85CB2845}"/>
              </a:ext>
            </a:extLst>
          </p:cNvPr>
          <p:cNvSpPr>
            <a:spLocks noGrp="1"/>
          </p:cNvSpPr>
          <p:nvPr>
            <p:ph idx="1"/>
          </p:nvPr>
        </p:nvSpPr>
        <p:spPr>
          <a:xfrm>
            <a:off x="1536873" y="2825493"/>
            <a:ext cx="15392400" cy="4525963"/>
          </a:xfrm>
        </p:spPr>
        <p:txBody>
          <a:bodyPr/>
          <a:lstStyle/>
          <a:p>
            <a:r>
              <a:rPr lang="en-US" dirty="0"/>
              <a:t>Students who earn an associate’s degree</a:t>
            </a:r>
          </a:p>
          <a:p>
            <a:r>
              <a:rPr lang="en-US" dirty="0"/>
              <a:t>Students who enlist in the Texas National </a:t>
            </a:r>
            <a:r>
              <a:rPr lang="en-US" dirty="0" smtClean="0"/>
              <a:t>Guard</a:t>
            </a:r>
            <a:endParaRPr lang="en-US" dirty="0"/>
          </a:p>
        </p:txBody>
      </p:sp>
      <p:sp>
        <p:nvSpPr>
          <p:cNvPr id="6" name="Slide Number Placeholder 5">
            <a:extLst>
              <a:ext uri="{FF2B5EF4-FFF2-40B4-BE49-F238E27FC236}">
                <a16:creationId xmlns:a16="http://schemas.microsoft.com/office/drawing/2014/main" id="{AFF725FB-7C5D-461E-9874-F98C7D5C6296}"/>
              </a:ext>
            </a:extLst>
          </p:cNvPr>
          <p:cNvSpPr>
            <a:spLocks noGrp="1"/>
          </p:cNvSpPr>
          <p:nvPr>
            <p:ph type="sldNum" sz="quarter" idx="12"/>
          </p:nvPr>
        </p:nvSpPr>
        <p:spPr/>
        <p:txBody>
          <a:bodyPr/>
          <a:lstStyle/>
          <a:p>
            <a:fld id="{83AD5058-CDAF-4189-8437-BD52B82C84EF}" type="slidenum">
              <a:rPr lang="en-US" smtClean="0"/>
              <a:t>18</a:t>
            </a:fld>
            <a:endParaRPr lang="en-US" dirty="0"/>
          </a:p>
        </p:txBody>
      </p:sp>
      <p:cxnSp>
        <p:nvCxnSpPr>
          <p:cNvPr id="5" name="Straight Connector 4"/>
          <p:cNvCxnSpPr/>
          <p:nvPr/>
        </p:nvCxnSpPr>
        <p:spPr>
          <a:xfrm>
            <a:off x="1538177" y="2460496"/>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1118809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B7A8BA-FCDA-40E4-8EB8-9F2BD6889511}"/>
              </a:ext>
            </a:extLst>
          </p:cNvPr>
          <p:cNvSpPr>
            <a:spLocks noGrp="1"/>
          </p:cNvSpPr>
          <p:nvPr>
            <p:ph type="title"/>
          </p:nvPr>
        </p:nvSpPr>
        <p:spPr>
          <a:xfrm>
            <a:off x="1524000" y="800100"/>
            <a:ext cx="15392400" cy="1143000"/>
          </a:xfrm>
        </p:spPr>
        <p:txBody>
          <a:bodyPr>
            <a:normAutofit fontScale="90000"/>
          </a:bodyPr>
          <a:lstStyle/>
          <a:p>
            <a:r>
              <a:rPr lang="en-US" dirty="0"/>
              <a:t>New Flexibility for Compensatory </a:t>
            </a:r>
            <a:r>
              <a:rPr lang="en-US" dirty="0" smtClean="0"/>
              <a:t>Education Allotment</a:t>
            </a:r>
            <a:endParaRPr lang="en-US" dirty="0"/>
          </a:p>
        </p:txBody>
      </p:sp>
      <p:sp>
        <p:nvSpPr>
          <p:cNvPr id="8" name="Content Placeholder 7">
            <a:extLst>
              <a:ext uri="{FF2B5EF4-FFF2-40B4-BE49-F238E27FC236}">
                <a16:creationId xmlns:a16="http://schemas.microsoft.com/office/drawing/2014/main" id="{C15E87D2-3705-402C-994D-06CF011EB37B}"/>
              </a:ext>
            </a:extLst>
          </p:cNvPr>
          <p:cNvSpPr>
            <a:spLocks noGrp="1"/>
          </p:cNvSpPr>
          <p:nvPr>
            <p:ph idx="1"/>
          </p:nvPr>
        </p:nvSpPr>
        <p:spPr>
          <a:xfrm>
            <a:off x="1499937" y="2324100"/>
            <a:ext cx="14706600" cy="4525963"/>
          </a:xfrm>
        </p:spPr>
        <p:txBody>
          <a:bodyPr>
            <a:normAutofit/>
          </a:bodyPr>
          <a:lstStyle/>
          <a:p>
            <a:r>
              <a:rPr lang="en-US" sz="4400" dirty="0"/>
              <a:t>F</a:t>
            </a:r>
            <a:r>
              <a:rPr lang="en-US" sz="4400" dirty="0" smtClean="0"/>
              <a:t>unds </a:t>
            </a:r>
            <a:r>
              <a:rPr lang="en-US" sz="4400" dirty="0"/>
              <a:t>can be used for:</a:t>
            </a:r>
          </a:p>
          <a:p>
            <a:pPr marL="1020763" lvl="1" indent="-563563"/>
            <a:r>
              <a:rPr lang="en-US" sz="3600" dirty="0"/>
              <a:t>Instructional coaches</a:t>
            </a:r>
          </a:p>
          <a:p>
            <a:pPr marL="1020763" lvl="1" indent="-563563"/>
            <a:r>
              <a:rPr lang="en-US" sz="3600" dirty="0"/>
              <a:t>Attendance officers to support educationally disadvantaged </a:t>
            </a:r>
            <a:r>
              <a:rPr lang="en-US" sz="3600" dirty="0" smtClean="0"/>
              <a:t>students</a:t>
            </a:r>
            <a:endParaRPr lang="en-US" sz="3600" dirty="0"/>
          </a:p>
          <a:p>
            <a:pPr marL="1020763" lvl="1" indent="-563563"/>
            <a:r>
              <a:rPr lang="en-US" sz="3600" dirty="0"/>
              <a:t>Programs to teach managing emotions, establishing positive relationships and teaching responsible decision-making</a:t>
            </a:r>
          </a:p>
        </p:txBody>
      </p:sp>
      <p:sp>
        <p:nvSpPr>
          <p:cNvPr id="6" name="Slide Number Placeholder 5">
            <a:extLst>
              <a:ext uri="{FF2B5EF4-FFF2-40B4-BE49-F238E27FC236}">
                <a16:creationId xmlns:a16="http://schemas.microsoft.com/office/drawing/2014/main" id="{C9E4EDD1-E850-4F96-84AF-EF260CB91291}"/>
              </a:ext>
            </a:extLst>
          </p:cNvPr>
          <p:cNvSpPr>
            <a:spLocks noGrp="1"/>
          </p:cNvSpPr>
          <p:nvPr>
            <p:ph type="sldNum" sz="quarter" idx="12"/>
          </p:nvPr>
        </p:nvSpPr>
        <p:spPr/>
        <p:txBody>
          <a:bodyPr/>
          <a:lstStyle/>
          <a:p>
            <a:fld id="{83AD5058-CDAF-4189-8437-BD52B82C84EF}" type="slidenum">
              <a:rPr lang="en-US" smtClean="0"/>
              <a:t>19</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525120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CB63C2-50A0-45A6-94B2-FB14423E06CC}"/>
              </a:ext>
            </a:extLst>
          </p:cNvPr>
          <p:cNvPicPr>
            <a:picLocks noChangeAspect="1"/>
          </p:cNvPicPr>
          <p:nvPr/>
        </p:nvPicPr>
        <p:blipFill rotWithShape="1">
          <a:blip r:embed="rId3">
            <a:alphaModFix/>
          </a:blip>
          <a:srcRect b="1852"/>
          <a:stretch/>
        </p:blipFill>
        <p:spPr>
          <a:xfrm>
            <a:off x="0" y="-190500"/>
            <a:ext cx="18288000" cy="10096497"/>
          </a:xfrm>
          <a:prstGeom prst="rect">
            <a:avLst/>
          </a:prstGeom>
        </p:spPr>
      </p:pic>
      <p:sp>
        <p:nvSpPr>
          <p:cNvPr id="2" name="Title 1"/>
          <p:cNvSpPr>
            <a:spLocks noGrp="1"/>
          </p:cNvSpPr>
          <p:nvPr>
            <p:ph type="title" idx="4294967295"/>
          </p:nvPr>
        </p:nvSpPr>
        <p:spPr>
          <a:xfrm>
            <a:off x="168458" y="263141"/>
            <a:ext cx="11642542" cy="1269204"/>
          </a:xfrm>
        </p:spPr>
        <p:txBody>
          <a:bodyPr>
            <a:normAutofit/>
          </a:bodyPr>
          <a:lstStyle/>
          <a:p>
            <a:r>
              <a:rPr lang="en-US" sz="6000" dirty="0" smtClean="0"/>
              <a:t>A Legislative Session like no other</a:t>
            </a:r>
            <a:endParaRPr lang="en-US" sz="6000" dirty="0"/>
          </a:p>
        </p:txBody>
      </p:sp>
      <p:sp>
        <p:nvSpPr>
          <p:cNvPr id="3" name="Content Placeholder 2"/>
          <p:cNvSpPr>
            <a:spLocks noGrp="1"/>
          </p:cNvSpPr>
          <p:nvPr>
            <p:ph idx="4294967295"/>
          </p:nvPr>
        </p:nvSpPr>
        <p:spPr>
          <a:xfrm>
            <a:off x="168458" y="1532345"/>
            <a:ext cx="9826670" cy="4979193"/>
          </a:xfrm>
        </p:spPr>
        <p:txBody>
          <a:bodyPr>
            <a:noAutofit/>
          </a:bodyPr>
          <a:lstStyle/>
          <a:p>
            <a:pPr marL="0" indent="0">
              <a:lnSpc>
                <a:spcPct val="150000"/>
              </a:lnSpc>
              <a:buNone/>
            </a:pPr>
            <a:r>
              <a:rPr lang="en-US" sz="3000" b="1" dirty="0"/>
              <a:t>On January 12, the 87</a:t>
            </a:r>
            <a:r>
              <a:rPr lang="en-US" sz="3000" b="1" baseline="30000" dirty="0"/>
              <a:t>th</a:t>
            </a:r>
            <a:r>
              <a:rPr lang="en-US" sz="3000" b="1" dirty="0"/>
              <a:t> legislative session began unlike any before, in a quiet </a:t>
            </a:r>
            <a:r>
              <a:rPr lang="en-US" sz="3000" b="1" dirty="0" smtClean="0"/>
              <a:t>Capitol </a:t>
            </a:r>
            <a:r>
              <a:rPr lang="en-US" sz="3000" b="1" dirty="0"/>
              <a:t>anticipating a no-frills session to address COVID-19 and economic recovery.</a:t>
            </a:r>
          </a:p>
          <a:p>
            <a:pPr marL="0" indent="0">
              <a:lnSpc>
                <a:spcPct val="150000"/>
              </a:lnSpc>
              <a:buNone/>
            </a:pPr>
            <a:endParaRPr lang="en-US" sz="2400" b="1" dirty="0"/>
          </a:p>
        </p:txBody>
      </p:sp>
      <p:pic>
        <p:nvPicPr>
          <p:cNvPr id="7" name="Picture 6"/>
          <p:cNvPicPr>
            <a:picLocks noChangeAspect="1"/>
          </p:cNvPicPr>
          <p:nvPr/>
        </p:nvPicPr>
        <p:blipFill>
          <a:blip r:embed="rId4"/>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1416838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FC5E-131F-4BA7-9A5A-FD3CAAE3C1E7}"/>
              </a:ext>
            </a:extLst>
          </p:cNvPr>
          <p:cNvSpPr>
            <a:spLocks noGrp="1"/>
          </p:cNvSpPr>
          <p:nvPr>
            <p:ph type="title"/>
          </p:nvPr>
        </p:nvSpPr>
        <p:spPr>
          <a:xfrm>
            <a:off x="1519989" y="800100"/>
            <a:ext cx="15392400" cy="1143000"/>
          </a:xfrm>
        </p:spPr>
        <p:txBody>
          <a:bodyPr/>
          <a:lstStyle/>
          <a:p>
            <a:r>
              <a:rPr lang="en-US" dirty="0"/>
              <a:t>School Safety Allotment</a:t>
            </a:r>
          </a:p>
        </p:txBody>
      </p:sp>
      <p:sp>
        <p:nvSpPr>
          <p:cNvPr id="3" name="Content Placeholder 2">
            <a:extLst>
              <a:ext uri="{FF2B5EF4-FFF2-40B4-BE49-F238E27FC236}">
                <a16:creationId xmlns:a16="http://schemas.microsoft.com/office/drawing/2014/main" id="{6BE10931-F16E-4986-BD99-33D3896C296F}"/>
              </a:ext>
            </a:extLst>
          </p:cNvPr>
          <p:cNvSpPr>
            <a:spLocks noGrp="1"/>
          </p:cNvSpPr>
          <p:nvPr>
            <p:ph idx="1"/>
          </p:nvPr>
        </p:nvSpPr>
        <p:spPr>
          <a:xfrm>
            <a:off x="1519989" y="2324100"/>
            <a:ext cx="14405811" cy="4525963"/>
          </a:xfrm>
        </p:spPr>
        <p:txBody>
          <a:bodyPr/>
          <a:lstStyle/>
          <a:p>
            <a:r>
              <a:rPr lang="en-US" dirty="0"/>
              <a:t>School safety allotment can be used for counselors, social workers and restorative discipline.  </a:t>
            </a:r>
          </a:p>
          <a:p>
            <a:r>
              <a:rPr lang="en-US" dirty="0"/>
              <a:t>New TEA reporting on use of funds </a:t>
            </a:r>
          </a:p>
        </p:txBody>
      </p:sp>
      <p:sp>
        <p:nvSpPr>
          <p:cNvPr id="6" name="Slide Number Placeholder 5">
            <a:extLst>
              <a:ext uri="{FF2B5EF4-FFF2-40B4-BE49-F238E27FC236}">
                <a16:creationId xmlns:a16="http://schemas.microsoft.com/office/drawing/2014/main" id="{5F353FA5-B2CF-41DD-859A-8B03D6C9F252}"/>
              </a:ext>
            </a:extLst>
          </p:cNvPr>
          <p:cNvSpPr>
            <a:spLocks noGrp="1"/>
          </p:cNvSpPr>
          <p:nvPr>
            <p:ph type="sldNum" sz="quarter" idx="12"/>
          </p:nvPr>
        </p:nvSpPr>
        <p:spPr/>
        <p:txBody>
          <a:bodyPr/>
          <a:lstStyle/>
          <a:p>
            <a:fld id="{83AD5058-CDAF-4189-8437-BD52B82C84EF}" type="slidenum">
              <a:rPr lang="en-US" smtClean="0"/>
              <a:t>20</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843695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43D7-A08D-4104-9C47-5A20AFA8B896}"/>
              </a:ext>
            </a:extLst>
          </p:cNvPr>
          <p:cNvSpPr>
            <a:spLocks noGrp="1"/>
          </p:cNvSpPr>
          <p:nvPr>
            <p:ph type="title"/>
          </p:nvPr>
        </p:nvSpPr>
        <p:spPr>
          <a:xfrm>
            <a:off x="1524000" y="802105"/>
            <a:ext cx="15392400" cy="1143000"/>
          </a:xfrm>
        </p:spPr>
        <p:txBody>
          <a:bodyPr/>
          <a:lstStyle/>
          <a:p>
            <a:r>
              <a:rPr lang="en-US" dirty="0"/>
              <a:t>Instructional Materials Allotment</a:t>
            </a:r>
          </a:p>
        </p:txBody>
      </p:sp>
      <p:sp>
        <p:nvSpPr>
          <p:cNvPr id="3" name="Content Placeholder 2">
            <a:extLst>
              <a:ext uri="{FF2B5EF4-FFF2-40B4-BE49-F238E27FC236}">
                <a16:creationId xmlns:a16="http://schemas.microsoft.com/office/drawing/2014/main" id="{96C531D5-246B-4B10-83E8-3B99EEFF7B87}"/>
              </a:ext>
            </a:extLst>
          </p:cNvPr>
          <p:cNvSpPr>
            <a:spLocks noGrp="1"/>
          </p:cNvSpPr>
          <p:nvPr>
            <p:ph idx="1"/>
          </p:nvPr>
        </p:nvSpPr>
        <p:spPr>
          <a:xfrm>
            <a:off x="1524000" y="2476500"/>
            <a:ext cx="15392400" cy="4525963"/>
          </a:xfrm>
        </p:spPr>
        <p:txBody>
          <a:bodyPr/>
          <a:lstStyle/>
          <a:p>
            <a:pPr>
              <a:spcAft>
                <a:spcPts val="1200"/>
              </a:spcAft>
            </a:pPr>
            <a:r>
              <a:rPr lang="en-US" dirty="0"/>
              <a:t>Can be used to facilitate distance learning</a:t>
            </a:r>
          </a:p>
          <a:p>
            <a:pPr>
              <a:spcAft>
                <a:spcPts val="1200"/>
              </a:spcAft>
            </a:pPr>
            <a:r>
              <a:rPr lang="en-US" dirty="0"/>
              <a:t>Potential reduction to IMA due to contingency rider for HB 1525 that reduced the total appropriation by $620 million</a:t>
            </a:r>
          </a:p>
        </p:txBody>
      </p:sp>
      <p:sp>
        <p:nvSpPr>
          <p:cNvPr id="6" name="Slide Number Placeholder 5">
            <a:extLst>
              <a:ext uri="{FF2B5EF4-FFF2-40B4-BE49-F238E27FC236}">
                <a16:creationId xmlns:a16="http://schemas.microsoft.com/office/drawing/2014/main" id="{3C817171-874D-4F3B-ACB4-AAD4CB8E3E18}"/>
              </a:ext>
            </a:extLst>
          </p:cNvPr>
          <p:cNvSpPr>
            <a:spLocks noGrp="1"/>
          </p:cNvSpPr>
          <p:nvPr>
            <p:ph type="sldNum" sz="quarter" idx="12"/>
          </p:nvPr>
        </p:nvSpPr>
        <p:spPr/>
        <p:txBody>
          <a:bodyPr/>
          <a:lstStyle/>
          <a:p>
            <a:fld id="{83AD5058-CDAF-4189-8437-BD52B82C84EF}" type="slidenum">
              <a:rPr lang="en-US" smtClean="0"/>
              <a:t>21</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693021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9A2A-9292-4B8D-8C40-4790BF7FD89E}"/>
              </a:ext>
            </a:extLst>
          </p:cNvPr>
          <p:cNvSpPr>
            <a:spLocks noGrp="1"/>
          </p:cNvSpPr>
          <p:nvPr>
            <p:ph type="title"/>
          </p:nvPr>
        </p:nvSpPr>
        <p:spPr>
          <a:xfrm>
            <a:off x="1524000" y="818147"/>
            <a:ext cx="15392400" cy="1143000"/>
          </a:xfrm>
        </p:spPr>
        <p:txBody>
          <a:bodyPr/>
          <a:lstStyle/>
          <a:p>
            <a:r>
              <a:rPr lang="en-US" dirty="0"/>
              <a:t>Winter Storm Uri</a:t>
            </a:r>
          </a:p>
        </p:txBody>
      </p:sp>
      <p:sp>
        <p:nvSpPr>
          <p:cNvPr id="3" name="Content Placeholder 2">
            <a:extLst>
              <a:ext uri="{FF2B5EF4-FFF2-40B4-BE49-F238E27FC236}">
                <a16:creationId xmlns:a16="http://schemas.microsoft.com/office/drawing/2014/main" id="{94F7C3BA-9D23-4761-BDB0-DE73BED867F4}"/>
              </a:ext>
            </a:extLst>
          </p:cNvPr>
          <p:cNvSpPr>
            <a:spLocks noGrp="1"/>
          </p:cNvSpPr>
          <p:nvPr>
            <p:ph idx="1"/>
          </p:nvPr>
        </p:nvSpPr>
        <p:spPr>
          <a:xfrm>
            <a:off x="1524000" y="2628900"/>
            <a:ext cx="14782800" cy="4525963"/>
          </a:xfrm>
        </p:spPr>
        <p:txBody>
          <a:bodyPr/>
          <a:lstStyle/>
          <a:p>
            <a:r>
              <a:rPr lang="en-US" dirty="0"/>
              <a:t>TEA to provide reimbursements for costs incurred as a result of winter storm Uri.  Capped at $35 million.</a:t>
            </a:r>
          </a:p>
        </p:txBody>
      </p:sp>
      <p:sp>
        <p:nvSpPr>
          <p:cNvPr id="6" name="Slide Number Placeholder 5">
            <a:extLst>
              <a:ext uri="{FF2B5EF4-FFF2-40B4-BE49-F238E27FC236}">
                <a16:creationId xmlns:a16="http://schemas.microsoft.com/office/drawing/2014/main" id="{52133CB5-A53D-405D-9300-16FC70619D4E}"/>
              </a:ext>
            </a:extLst>
          </p:cNvPr>
          <p:cNvSpPr>
            <a:spLocks noGrp="1"/>
          </p:cNvSpPr>
          <p:nvPr>
            <p:ph type="sldNum" sz="quarter" idx="12"/>
          </p:nvPr>
        </p:nvSpPr>
        <p:spPr/>
        <p:txBody>
          <a:bodyPr/>
          <a:lstStyle/>
          <a:p>
            <a:fld id="{83AD5058-CDAF-4189-8437-BD52B82C84EF}" type="slidenum">
              <a:rPr lang="en-US" smtClean="0"/>
              <a:t>22</a:t>
            </a:fld>
            <a:endParaRPr lang="en-US" dirty="0"/>
          </a:p>
        </p:txBody>
      </p:sp>
      <p:sp>
        <p:nvSpPr>
          <p:cNvPr id="5"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cxnSp>
        <p:nvCxnSpPr>
          <p:cNvPr id="7" name="Straight Connector 6"/>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003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300B5-CE4C-44A6-A4EB-EBA837F8EC80}"/>
              </a:ext>
            </a:extLst>
          </p:cNvPr>
          <p:cNvSpPr>
            <a:spLocks noGrp="1"/>
          </p:cNvSpPr>
          <p:nvPr>
            <p:ph type="title"/>
          </p:nvPr>
        </p:nvSpPr>
        <p:spPr>
          <a:xfrm>
            <a:off x="1507958" y="800100"/>
            <a:ext cx="15392400" cy="1143000"/>
          </a:xfrm>
        </p:spPr>
        <p:txBody>
          <a:bodyPr/>
          <a:lstStyle/>
          <a:p>
            <a:r>
              <a:rPr lang="en-US" dirty="0"/>
              <a:t>PTA Donations</a:t>
            </a:r>
          </a:p>
        </p:txBody>
      </p:sp>
      <p:sp>
        <p:nvSpPr>
          <p:cNvPr id="3" name="Content Placeholder 2">
            <a:extLst>
              <a:ext uri="{FF2B5EF4-FFF2-40B4-BE49-F238E27FC236}">
                <a16:creationId xmlns:a16="http://schemas.microsoft.com/office/drawing/2014/main" id="{D344371F-CC42-40CB-A8A0-81D76589498F}"/>
              </a:ext>
            </a:extLst>
          </p:cNvPr>
          <p:cNvSpPr>
            <a:spLocks noGrp="1"/>
          </p:cNvSpPr>
          <p:nvPr>
            <p:ph idx="1"/>
          </p:nvPr>
        </p:nvSpPr>
        <p:spPr>
          <a:xfrm>
            <a:off x="1536032" y="2400300"/>
            <a:ext cx="15392400" cy="4525963"/>
          </a:xfrm>
        </p:spPr>
        <p:txBody>
          <a:bodyPr/>
          <a:lstStyle/>
          <a:p>
            <a:r>
              <a:rPr lang="en-US" dirty="0"/>
              <a:t>Districts must accept and spend PTA donations that would fund supplemental staff positions at a school or campus</a:t>
            </a:r>
          </a:p>
          <a:p>
            <a:r>
              <a:rPr lang="en-US" dirty="0"/>
              <a:t>Expires September 1, 2025</a:t>
            </a:r>
          </a:p>
        </p:txBody>
      </p:sp>
      <p:sp>
        <p:nvSpPr>
          <p:cNvPr id="6" name="Slide Number Placeholder 5">
            <a:extLst>
              <a:ext uri="{FF2B5EF4-FFF2-40B4-BE49-F238E27FC236}">
                <a16:creationId xmlns:a16="http://schemas.microsoft.com/office/drawing/2014/main" id="{D10A0AA4-16D9-4B28-9CE1-4F91845EEF89}"/>
              </a:ext>
            </a:extLst>
          </p:cNvPr>
          <p:cNvSpPr>
            <a:spLocks noGrp="1"/>
          </p:cNvSpPr>
          <p:nvPr>
            <p:ph type="sldNum" sz="quarter" idx="12"/>
          </p:nvPr>
        </p:nvSpPr>
        <p:spPr/>
        <p:txBody>
          <a:bodyPr/>
          <a:lstStyle/>
          <a:p>
            <a:fld id="{83AD5058-CDAF-4189-8437-BD52B82C84EF}" type="slidenum">
              <a:rPr lang="en-US" smtClean="0"/>
              <a:t>23</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3376715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28B4-E992-4AC7-8CFF-0466C092C329}"/>
              </a:ext>
            </a:extLst>
          </p:cNvPr>
          <p:cNvSpPr>
            <a:spLocks noGrp="1"/>
          </p:cNvSpPr>
          <p:nvPr>
            <p:ph type="title"/>
          </p:nvPr>
        </p:nvSpPr>
        <p:spPr>
          <a:xfrm>
            <a:off x="1532021" y="800100"/>
            <a:ext cx="15392400" cy="1143000"/>
          </a:xfrm>
        </p:spPr>
        <p:txBody>
          <a:bodyPr/>
          <a:lstStyle/>
          <a:p>
            <a:r>
              <a:rPr lang="en-US" dirty="0"/>
              <a:t>And More….</a:t>
            </a:r>
          </a:p>
        </p:txBody>
      </p:sp>
      <p:sp>
        <p:nvSpPr>
          <p:cNvPr id="3" name="Content Placeholder 2">
            <a:extLst>
              <a:ext uri="{FF2B5EF4-FFF2-40B4-BE49-F238E27FC236}">
                <a16:creationId xmlns:a16="http://schemas.microsoft.com/office/drawing/2014/main" id="{4A47B9E7-46DA-4A54-B446-BB7936A969D6}"/>
              </a:ext>
            </a:extLst>
          </p:cNvPr>
          <p:cNvSpPr>
            <a:spLocks noGrp="1"/>
          </p:cNvSpPr>
          <p:nvPr>
            <p:ph idx="1"/>
          </p:nvPr>
        </p:nvSpPr>
        <p:spPr>
          <a:xfrm>
            <a:off x="1536032" y="2476500"/>
            <a:ext cx="15392400" cy="4525963"/>
          </a:xfrm>
        </p:spPr>
        <p:txBody>
          <a:bodyPr/>
          <a:lstStyle/>
          <a:p>
            <a:r>
              <a:rPr lang="en-US" dirty="0"/>
              <a:t>Texas Commission on Special Education Funding</a:t>
            </a:r>
          </a:p>
          <a:p>
            <a:r>
              <a:rPr lang="en-US" dirty="0"/>
              <a:t>Limitations on ability to reverse 2019-2020 salary </a:t>
            </a:r>
            <a:r>
              <a:rPr lang="en-US" dirty="0" smtClean="0"/>
              <a:t>increases</a:t>
            </a:r>
            <a:endParaRPr lang="en-US" dirty="0"/>
          </a:p>
          <a:p>
            <a:endParaRPr lang="en-US" dirty="0"/>
          </a:p>
        </p:txBody>
      </p:sp>
      <p:sp>
        <p:nvSpPr>
          <p:cNvPr id="6" name="Slide Number Placeholder 5">
            <a:extLst>
              <a:ext uri="{FF2B5EF4-FFF2-40B4-BE49-F238E27FC236}">
                <a16:creationId xmlns:a16="http://schemas.microsoft.com/office/drawing/2014/main" id="{6CB53FD5-706D-4826-ADA3-9E546667D6F3}"/>
              </a:ext>
            </a:extLst>
          </p:cNvPr>
          <p:cNvSpPr>
            <a:spLocks noGrp="1"/>
          </p:cNvSpPr>
          <p:nvPr>
            <p:ph type="sldNum" sz="quarter" idx="12"/>
          </p:nvPr>
        </p:nvSpPr>
        <p:spPr/>
        <p:txBody>
          <a:bodyPr/>
          <a:lstStyle/>
          <a:p>
            <a:fld id="{83AD5058-CDAF-4189-8437-BD52B82C84EF}" type="slidenum">
              <a:rPr lang="en-US" smtClean="0"/>
              <a:t>24</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4292627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9FBE-9C93-4576-A8FF-ADB7BC456A34}"/>
              </a:ext>
            </a:extLst>
          </p:cNvPr>
          <p:cNvSpPr>
            <a:spLocks noGrp="1"/>
          </p:cNvSpPr>
          <p:nvPr>
            <p:ph type="title"/>
          </p:nvPr>
        </p:nvSpPr>
        <p:spPr>
          <a:xfrm>
            <a:off x="4105898" y="3162300"/>
            <a:ext cx="7012968" cy="5439326"/>
          </a:xfrm>
        </p:spPr>
        <p:txBody>
          <a:bodyPr vert="horz" lIns="137160" tIns="68580" rIns="137160" bIns="68580" rtlCol="0" anchor="b">
            <a:normAutofit/>
          </a:bodyPr>
          <a:lstStyle/>
          <a:p>
            <a:pPr algn="r"/>
            <a:r>
              <a:rPr lang="en-US" sz="11500" kern="1200" dirty="0">
                <a:latin typeface="+mj-lt"/>
                <a:ea typeface="+mj-ea"/>
                <a:cs typeface="+mj-cs"/>
              </a:rPr>
              <a:t>Tax Rates</a:t>
            </a:r>
          </a:p>
        </p:txBody>
      </p:sp>
      <p:sp>
        <p:nvSpPr>
          <p:cNvPr id="4" name="Date Placeholder 3">
            <a:extLst>
              <a:ext uri="{FF2B5EF4-FFF2-40B4-BE49-F238E27FC236}">
                <a16:creationId xmlns:a16="http://schemas.microsoft.com/office/drawing/2014/main" id="{5A67F95B-4FC8-4FD4-9225-1A9ADAD6AE7F}"/>
              </a:ext>
            </a:extLst>
          </p:cNvPr>
          <p:cNvSpPr>
            <a:spLocks noGrp="1"/>
          </p:cNvSpPr>
          <p:nvPr>
            <p:ph type="dt" sz="half" idx="4294967295"/>
          </p:nvPr>
        </p:nvSpPr>
        <p:spPr>
          <a:xfrm>
            <a:off x="1257300" y="337406"/>
            <a:ext cx="4114800" cy="547688"/>
          </a:xfrm>
          <a:prstGeom prst="rect">
            <a:avLst/>
          </a:prstGeom>
        </p:spPr>
        <p:txBody>
          <a:bodyPr vert="horz" lIns="137160" tIns="68580" rIns="137160" bIns="68580" rtlCol="0" anchor="ctr">
            <a:normAutofit/>
          </a:bodyPr>
          <a:lstStyle/>
          <a:p>
            <a:pPr marL="0" marR="0" lvl="0" indent="0" algn="l" defTabSz="1371600" rtl="0" eaLnBrk="1" fontAlgn="auto" latinLnBrk="0" hangingPunct="1">
              <a:lnSpc>
                <a:spcPct val="100000"/>
              </a:lnSpc>
              <a:spcBef>
                <a:spcPts val="0"/>
              </a:spcBef>
              <a:spcAft>
                <a:spcPts val="900"/>
              </a:spcAft>
              <a:buClrTx/>
              <a:buSzTx/>
              <a:buFontTx/>
              <a:buNone/>
              <a:tabLst/>
              <a:defRPr/>
            </a:pPr>
            <a:fld id="{2D892880-7507-4AFB-A9F1-F94BB0B6A135}" type="datetime1">
              <a:rPr kumimoji="0" lang="en-US"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pPr marL="0" marR="0" lvl="0" indent="0" algn="l" defTabSz="1371600" rtl="0" eaLnBrk="1" fontAlgn="auto" latinLnBrk="0" hangingPunct="1">
                <a:lnSpc>
                  <a:spcPct val="100000"/>
                </a:lnSpc>
                <a:spcBef>
                  <a:spcPts val="0"/>
                </a:spcBef>
                <a:spcAft>
                  <a:spcPts val="900"/>
                </a:spcAft>
                <a:buClrTx/>
                <a:buSzTx/>
                <a:buFontTx/>
                <a:buNone/>
                <a:tabLst/>
                <a:defRPr/>
              </a:pPr>
              <a:t>6/24/2021</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5" name="Footer Placeholder 4">
            <a:extLst>
              <a:ext uri="{FF2B5EF4-FFF2-40B4-BE49-F238E27FC236}">
                <a16:creationId xmlns:a16="http://schemas.microsoft.com/office/drawing/2014/main" id="{45B2ACF8-6453-4E6B-98B5-E1364EFFCC3C}"/>
              </a:ext>
            </a:extLst>
          </p:cNvPr>
          <p:cNvSpPr>
            <a:spLocks noGrp="1"/>
          </p:cNvSpPr>
          <p:nvPr>
            <p:ph type="ftr" sz="quarter" idx="4294967295"/>
          </p:nvPr>
        </p:nvSpPr>
        <p:spPr>
          <a:xfrm>
            <a:off x="8423081" y="337406"/>
            <a:ext cx="6172200" cy="547688"/>
          </a:xfrm>
          <a:prstGeom prst="rect">
            <a:avLst/>
          </a:prstGeom>
        </p:spPr>
        <p:txBody>
          <a:bodyPr vert="horz" lIns="137160" tIns="68580" rIns="137160" bIns="68580" rtlCol="0" anchor="ctr">
            <a:normAutofit/>
          </a:bodyPr>
          <a:lstStyle/>
          <a:p>
            <a:pPr marL="0" marR="0" lvl="0" indent="0" algn="l" defTabSz="1371600" rtl="0" eaLnBrk="1" fontAlgn="auto" latinLnBrk="0" hangingPunct="1">
              <a:lnSpc>
                <a:spcPct val="90000"/>
              </a:lnSpc>
              <a:spcBef>
                <a:spcPts val="0"/>
              </a:spcBef>
              <a:spcAft>
                <a:spcPts val="900"/>
              </a:spcAft>
              <a:buClrTx/>
              <a:buSzTx/>
              <a:buFontTx/>
              <a:buNone/>
              <a:tabLst/>
              <a:defRPr/>
            </a:pPr>
            <a:r>
              <a:rPr kumimoji="0" lang="en-US" sz="1350" b="0"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©2021 Texas Association of School Business Officials. All rights reserved. Do not duplicate or distribute without express permission.</a:t>
            </a:r>
          </a:p>
        </p:txBody>
      </p:sp>
      <p:sp>
        <p:nvSpPr>
          <p:cNvPr id="6" name="Slide Number Placeholder 5">
            <a:extLst>
              <a:ext uri="{FF2B5EF4-FFF2-40B4-BE49-F238E27FC236}">
                <a16:creationId xmlns:a16="http://schemas.microsoft.com/office/drawing/2014/main" id="{7A76137B-3BED-49F5-89F9-0D0408F5A07B}"/>
              </a:ext>
            </a:extLst>
          </p:cNvPr>
          <p:cNvSpPr>
            <a:spLocks noGrp="1"/>
          </p:cNvSpPr>
          <p:nvPr>
            <p:ph type="sldNum" sz="quarter" idx="12"/>
          </p:nvPr>
        </p:nvSpPr>
        <p:spPr>
          <a:xfrm>
            <a:off x="14832820" y="337406"/>
            <a:ext cx="2197880" cy="547688"/>
          </a:xfrm>
        </p:spPr>
        <p:txBody>
          <a:bodyPr vert="horz" lIns="137160" tIns="68580" rIns="137160" bIns="68580" rtlCol="0" anchor="ctr">
            <a:normAutofit/>
          </a:bodyPr>
          <a:lstStyle/>
          <a:p>
            <a:pPr marL="0" marR="0" lvl="0" indent="0" algn="r" defTabSz="1371600" rtl="0" eaLnBrk="1" fontAlgn="auto" latinLnBrk="0" hangingPunct="1">
              <a:lnSpc>
                <a:spcPct val="100000"/>
              </a:lnSpc>
              <a:spcBef>
                <a:spcPts val="0"/>
              </a:spcBef>
              <a:spcAft>
                <a:spcPts val="900"/>
              </a:spcAft>
              <a:buClrTx/>
              <a:buSzTx/>
              <a:buFontTx/>
              <a:buNone/>
              <a:tabLst/>
              <a:defRPr/>
            </a:pPr>
            <a:fld id="{83AD5058-CDAF-4189-8437-BD52B82C84EF}" type="slidenum">
              <a:rPr kumimoji="0" lang="en-US"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pPr marL="0" marR="0" lvl="0" indent="0" algn="r" defTabSz="1371600" rtl="0" eaLnBrk="1" fontAlgn="auto" latinLnBrk="0" hangingPunct="1">
                <a:lnSpc>
                  <a:spcPct val="100000"/>
                </a:lnSpc>
                <a:spcBef>
                  <a:spcPts val="0"/>
                </a:spcBef>
                <a:spcAft>
                  <a:spcPts val="900"/>
                </a:spcAft>
                <a:buClrTx/>
                <a:buSzTx/>
                <a:buFontTx/>
                <a:buNone/>
                <a:tabLst/>
                <a:defRPr/>
              </a:pPr>
              <a:t>25</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pic>
        <p:nvPicPr>
          <p:cNvPr id="6148" name="Picture 4" descr="See the source image">
            <a:extLst>
              <a:ext uri="{FF2B5EF4-FFF2-40B4-BE49-F238E27FC236}">
                <a16:creationId xmlns:a16="http://schemas.microsoft.com/office/drawing/2014/main" id="{F53A30AC-231A-4713-99DD-C7456061E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84" y="885094"/>
            <a:ext cx="7742797" cy="52805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6"/>
          <p:cNvPicPr>
            <a:picLocks noChangeAspect="1"/>
          </p:cNvPicPr>
          <p:nvPr/>
        </p:nvPicPr>
        <p:blipFill>
          <a:blip r:embed="rId4"/>
          <a:stretch>
            <a:fillRect/>
          </a:stretch>
        </p:blipFill>
        <p:spPr>
          <a:xfrm>
            <a:off x="-1" y="0"/>
            <a:ext cx="18287999" cy="10287000"/>
          </a:xfrm>
          <a:prstGeom prst="rect">
            <a:avLst/>
          </a:prstGeom>
        </p:spPr>
      </p:pic>
    </p:spTree>
    <p:extLst>
      <p:ext uri="{BB962C8B-B14F-4D97-AF65-F5344CB8AC3E}">
        <p14:creationId xmlns:p14="http://schemas.microsoft.com/office/powerpoint/2010/main" val="2287742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D67AC4-EE1A-4F60-8DF9-33D42E6764C0}"/>
              </a:ext>
            </a:extLst>
          </p:cNvPr>
          <p:cNvSpPr>
            <a:spLocks noGrp="1"/>
          </p:cNvSpPr>
          <p:nvPr>
            <p:ph type="title"/>
          </p:nvPr>
        </p:nvSpPr>
        <p:spPr>
          <a:xfrm>
            <a:off x="1536032" y="800100"/>
            <a:ext cx="15392400" cy="1143000"/>
          </a:xfrm>
        </p:spPr>
        <p:txBody>
          <a:bodyPr/>
          <a:lstStyle/>
          <a:p>
            <a:r>
              <a:rPr lang="en-US" dirty="0"/>
              <a:t>Tier 1 Tax Rate Compression</a:t>
            </a:r>
          </a:p>
        </p:txBody>
      </p:sp>
      <p:sp>
        <p:nvSpPr>
          <p:cNvPr id="8" name="Content Placeholder 7">
            <a:extLst>
              <a:ext uri="{FF2B5EF4-FFF2-40B4-BE49-F238E27FC236}">
                <a16:creationId xmlns:a16="http://schemas.microsoft.com/office/drawing/2014/main" id="{E65F1717-39C1-453F-9A47-F64D34C7D32B}"/>
              </a:ext>
            </a:extLst>
          </p:cNvPr>
          <p:cNvSpPr>
            <a:spLocks noGrp="1"/>
          </p:cNvSpPr>
          <p:nvPr>
            <p:ph idx="1"/>
          </p:nvPr>
        </p:nvSpPr>
        <p:spPr>
          <a:xfrm>
            <a:off x="1524000" y="2324100"/>
            <a:ext cx="15227968" cy="4525963"/>
          </a:xfrm>
        </p:spPr>
        <p:txBody>
          <a:bodyPr/>
          <a:lstStyle/>
          <a:p>
            <a:r>
              <a:rPr lang="en-US" dirty="0"/>
              <a:t>The legislature reduced the state ceiling for Tier 1 tax rates to 0.9134.  This results in a lower floor as well, of $0.8220.</a:t>
            </a:r>
          </a:p>
          <a:p>
            <a:r>
              <a:rPr lang="en-US" dirty="0" smtClean="0"/>
              <a:t>You </a:t>
            </a:r>
            <a:r>
              <a:rPr lang="en-US" dirty="0"/>
              <a:t>should wait to adopt the rate until you have completed the local property value survey with the July certified value</a:t>
            </a:r>
          </a:p>
        </p:txBody>
      </p:sp>
      <p:sp>
        <p:nvSpPr>
          <p:cNvPr id="6" name="Slide Number Placeholder 5">
            <a:extLst>
              <a:ext uri="{FF2B5EF4-FFF2-40B4-BE49-F238E27FC236}">
                <a16:creationId xmlns:a16="http://schemas.microsoft.com/office/drawing/2014/main" id="{230C095F-79AE-49EF-BB5C-1DEB9EB0EBA4}"/>
              </a:ext>
            </a:extLst>
          </p:cNvPr>
          <p:cNvSpPr>
            <a:spLocks noGrp="1"/>
          </p:cNvSpPr>
          <p:nvPr>
            <p:ph type="sldNum" sz="quarter" idx="12"/>
          </p:nvPr>
        </p:nvSpPr>
        <p:spPr/>
        <p:txBody>
          <a:bodyPr/>
          <a:lstStyle/>
          <a:p>
            <a:fld id="{83AD5058-CDAF-4189-8437-BD52B82C84EF}" type="slidenum">
              <a:rPr lang="en-US" smtClean="0"/>
              <a:t>26</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3496993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A6CD-6F77-44D7-ABCE-5E9907133652}"/>
              </a:ext>
            </a:extLst>
          </p:cNvPr>
          <p:cNvSpPr>
            <a:spLocks noGrp="1"/>
          </p:cNvSpPr>
          <p:nvPr>
            <p:ph type="title"/>
          </p:nvPr>
        </p:nvSpPr>
        <p:spPr>
          <a:xfrm>
            <a:off x="1524000" y="790074"/>
            <a:ext cx="15392400" cy="1143000"/>
          </a:xfrm>
        </p:spPr>
        <p:txBody>
          <a:bodyPr/>
          <a:lstStyle/>
          <a:p>
            <a:r>
              <a:rPr lang="en-US" dirty="0"/>
              <a:t>No Pandemic Pennies</a:t>
            </a:r>
          </a:p>
        </p:txBody>
      </p:sp>
      <p:sp>
        <p:nvSpPr>
          <p:cNvPr id="3" name="Content Placeholder 2">
            <a:extLst>
              <a:ext uri="{FF2B5EF4-FFF2-40B4-BE49-F238E27FC236}">
                <a16:creationId xmlns:a16="http://schemas.microsoft.com/office/drawing/2014/main" id="{1DA6070B-FB66-4D5C-A858-750EB01DC3C9}"/>
              </a:ext>
            </a:extLst>
          </p:cNvPr>
          <p:cNvSpPr>
            <a:spLocks noGrp="1"/>
          </p:cNvSpPr>
          <p:nvPr>
            <p:ph idx="1"/>
          </p:nvPr>
        </p:nvSpPr>
        <p:spPr>
          <a:xfrm>
            <a:off x="1524000" y="2400300"/>
            <a:ext cx="15392400" cy="4525963"/>
          </a:xfrm>
        </p:spPr>
        <p:txBody>
          <a:bodyPr/>
          <a:lstStyle/>
          <a:p>
            <a:r>
              <a:rPr lang="en-US" dirty="0"/>
              <a:t>Senate Bill 1438 (</a:t>
            </a:r>
            <a:r>
              <a:rPr lang="en-US" dirty="0" smtClean="0"/>
              <a:t>Bettencourt/Meyer</a:t>
            </a:r>
            <a:r>
              <a:rPr lang="en-US" dirty="0"/>
              <a:t>) removed pandemics from the disasters that can trigger the availability of additional taxing authority within the VATRE</a:t>
            </a:r>
          </a:p>
          <a:p>
            <a:r>
              <a:rPr lang="en-US" dirty="0"/>
              <a:t>The board of trustees must specify the disaster that is triggering the additional pennies</a:t>
            </a:r>
          </a:p>
          <a:p>
            <a:r>
              <a:rPr lang="en-US" dirty="0"/>
              <a:t>The same disaster may not be used for two years</a:t>
            </a:r>
          </a:p>
          <a:p>
            <a:endParaRPr lang="en-US" dirty="0"/>
          </a:p>
          <a:p>
            <a:endParaRPr lang="en-US" dirty="0"/>
          </a:p>
        </p:txBody>
      </p:sp>
      <p:sp>
        <p:nvSpPr>
          <p:cNvPr id="6" name="Slide Number Placeholder 5">
            <a:extLst>
              <a:ext uri="{FF2B5EF4-FFF2-40B4-BE49-F238E27FC236}">
                <a16:creationId xmlns:a16="http://schemas.microsoft.com/office/drawing/2014/main" id="{4EA7202B-4C33-49C8-B73D-4CAF6212755A}"/>
              </a:ext>
            </a:extLst>
          </p:cNvPr>
          <p:cNvSpPr>
            <a:spLocks noGrp="1"/>
          </p:cNvSpPr>
          <p:nvPr>
            <p:ph type="sldNum" sz="quarter" idx="12"/>
          </p:nvPr>
        </p:nvSpPr>
        <p:spPr/>
        <p:txBody>
          <a:bodyPr/>
          <a:lstStyle/>
          <a:p>
            <a:fld id="{83AD5058-CDAF-4189-8437-BD52B82C84EF}" type="slidenum">
              <a:rPr lang="en-US" smtClean="0"/>
              <a:t>27</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2958119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AC98-0571-4D7E-85DB-A7A6357744A9}"/>
              </a:ext>
            </a:extLst>
          </p:cNvPr>
          <p:cNvSpPr>
            <a:spLocks noGrp="1"/>
          </p:cNvSpPr>
          <p:nvPr>
            <p:ph type="title"/>
          </p:nvPr>
        </p:nvSpPr>
        <p:spPr>
          <a:xfrm>
            <a:off x="1524000" y="818147"/>
            <a:ext cx="15392400" cy="1143000"/>
          </a:xfrm>
        </p:spPr>
        <p:txBody>
          <a:bodyPr/>
          <a:lstStyle/>
          <a:p>
            <a:r>
              <a:rPr lang="en-US" dirty="0"/>
              <a:t>New Language in Notice</a:t>
            </a:r>
          </a:p>
        </p:txBody>
      </p:sp>
      <p:sp>
        <p:nvSpPr>
          <p:cNvPr id="3" name="Content Placeholder 2">
            <a:extLst>
              <a:ext uri="{FF2B5EF4-FFF2-40B4-BE49-F238E27FC236}">
                <a16:creationId xmlns:a16="http://schemas.microsoft.com/office/drawing/2014/main" id="{3B6028F2-590C-4A3F-B413-EF6CBEC9D488}"/>
              </a:ext>
            </a:extLst>
          </p:cNvPr>
          <p:cNvSpPr>
            <a:spLocks noGrp="1"/>
          </p:cNvSpPr>
          <p:nvPr>
            <p:ph idx="1"/>
          </p:nvPr>
        </p:nvSpPr>
        <p:spPr>
          <a:xfrm>
            <a:off x="1524000" y="2476500"/>
            <a:ext cx="14097000" cy="4525963"/>
          </a:xfrm>
        </p:spPr>
        <p:txBody>
          <a:bodyPr>
            <a:noAutofit/>
          </a:bodyPr>
          <a:lstStyle/>
          <a:p>
            <a:pPr marL="0" indent="0">
              <a:buNone/>
            </a:pPr>
            <a:r>
              <a:rPr lang="en-US" sz="3600" b="1" dirty="0" smtClean="0"/>
              <a:t>HB </a:t>
            </a:r>
            <a:r>
              <a:rPr lang="en-US" sz="3600" b="1" dirty="0"/>
              <a:t>2723 </a:t>
            </a:r>
            <a:r>
              <a:rPr lang="en-US" sz="3600" dirty="0"/>
              <a:t>by </a:t>
            </a:r>
            <a:r>
              <a:rPr lang="en-US" sz="3600" dirty="0" smtClean="0"/>
              <a:t>Meyer/Bettencourt</a:t>
            </a:r>
            <a:endParaRPr lang="en-US" sz="3600" dirty="0"/>
          </a:p>
          <a:p>
            <a:pPr lvl="1"/>
            <a:r>
              <a:rPr lang="en-US" sz="2800" dirty="0"/>
              <a:t>A school district notice of public meeting to discuss budget and proposed tax rate must include statement directing readers to a state website that provides links to local property tax databases.  </a:t>
            </a:r>
          </a:p>
          <a:p>
            <a:pPr lvl="1"/>
            <a:r>
              <a:rPr lang="en-US" sz="2800" dirty="0"/>
              <a:t>The state's Department of Information Resources will be required to establish and maintain a website that contains links to the property tax databases of each Central Appraisal District.</a:t>
            </a:r>
          </a:p>
          <a:p>
            <a:endParaRPr lang="en-US" sz="3600" dirty="0"/>
          </a:p>
          <a:p>
            <a:pPr marL="0" indent="0">
              <a:buNone/>
            </a:pPr>
            <a:r>
              <a:rPr lang="en-US" sz="3600" i="1" dirty="0"/>
              <a:t>“Visit Texas.gov/PropertyTaxes to find a link to your local property tax database on which you can easily access information regarding your property taxes, including information about proposed tax rates and scheduled public hearings of each entity that taxes your property.”</a:t>
            </a:r>
          </a:p>
        </p:txBody>
      </p:sp>
      <p:sp>
        <p:nvSpPr>
          <p:cNvPr id="6" name="Slide Number Placeholder 5">
            <a:extLst>
              <a:ext uri="{FF2B5EF4-FFF2-40B4-BE49-F238E27FC236}">
                <a16:creationId xmlns:a16="http://schemas.microsoft.com/office/drawing/2014/main" id="{46A10548-BA49-4077-ADD2-15267AF526D3}"/>
              </a:ext>
            </a:extLst>
          </p:cNvPr>
          <p:cNvSpPr>
            <a:spLocks noGrp="1"/>
          </p:cNvSpPr>
          <p:nvPr>
            <p:ph type="sldNum" sz="quarter" idx="12"/>
          </p:nvPr>
        </p:nvSpPr>
        <p:spPr/>
        <p:txBody>
          <a:bodyPr/>
          <a:lstStyle/>
          <a:p>
            <a:fld id="{83AD5058-CDAF-4189-8437-BD52B82C84EF}" type="slidenum">
              <a:rPr lang="en-US" smtClean="0"/>
              <a:t>28</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936850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9FBE-9C93-4576-A8FF-ADB7BC456A34}"/>
              </a:ext>
            </a:extLst>
          </p:cNvPr>
          <p:cNvSpPr>
            <a:spLocks noGrp="1"/>
          </p:cNvSpPr>
          <p:nvPr>
            <p:ph type="title"/>
          </p:nvPr>
        </p:nvSpPr>
        <p:spPr>
          <a:xfrm>
            <a:off x="914400" y="1087680"/>
            <a:ext cx="7012968" cy="5439326"/>
          </a:xfrm>
        </p:spPr>
        <p:txBody>
          <a:bodyPr vert="horz" lIns="137160" tIns="68580" rIns="137160" bIns="68580" rtlCol="0" anchor="b">
            <a:normAutofit/>
          </a:bodyPr>
          <a:lstStyle/>
          <a:p>
            <a:pPr algn="r"/>
            <a:r>
              <a:rPr lang="en-US" sz="11500" kern="1200" dirty="0" smtClean="0">
                <a:latin typeface="+mj-lt"/>
                <a:ea typeface="+mj-ea"/>
                <a:cs typeface="+mj-cs"/>
              </a:rPr>
              <a:t>ESSER</a:t>
            </a:r>
            <a:endParaRPr lang="en-US" sz="11500" kern="1200" dirty="0">
              <a:latin typeface="+mj-lt"/>
              <a:ea typeface="+mj-ea"/>
              <a:cs typeface="+mj-cs"/>
            </a:endParaRPr>
          </a:p>
        </p:txBody>
      </p:sp>
      <p:sp>
        <p:nvSpPr>
          <p:cNvPr id="3" name="Text Placeholder 2">
            <a:extLst>
              <a:ext uri="{FF2B5EF4-FFF2-40B4-BE49-F238E27FC236}">
                <a16:creationId xmlns:a16="http://schemas.microsoft.com/office/drawing/2014/main" id="{3125F8CB-211D-4C05-943E-7C72A6D1D1EA}"/>
              </a:ext>
            </a:extLst>
          </p:cNvPr>
          <p:cNvSpPr>
            <a:spLocks noGrp="1"/>
          </p:cNvSpPr>
          <p:nvPr>
            <p:ph type="body" idx="1"/>
          </p:nvPr>
        </p:nvSpPr>
        <p:spPr>
          <a:xfrm>
            <a:off x="1152923" y="2188633"/>
            <a:ext cx="6963661" cy="1485296"/>
          </a:xfrm>
        </p:spPr>
        <p:txBody>
          <a:bodyPr vert="horz" lIns="137160" tIns="68580" rIns="137160" bIns="68580" rtlCol="0" anchor="b">
            <a:normAutofit/>
          </a:bodyPr>
          <a:lstStyle/>
          <a:p>
            <a:pPr algn="r"/>
            <a:r>
              <a:rPr lang="en-US" sz="4000" b="1" dirty="0"/>
              <a:t>Elementary and Secondary School Emergency </a:t>
            </a:r>
            <a:r>
              <a:rPr lang="en-US" sz="4000" b="1" dirty="0" smtClean="0"/>
              <a:t>Relief Fund</a:t>
            </a:r>
            <a:endParaRPr lang="en-US" sz="4800" dirty="0">
              <a:solidFill>
                <a:srgbClr val="FFFFFF"/>
              </a:solidFill>
            </a:endParaRPr>
          </a:p>
        </p:txBody>
      </p:sp>
      <p:sp>
        <p:nvSpPr>
          <p:cNvPr id="6" name="Slide Number Placeholder 5">
            <a:extLst>
              <a:ext uri="{FF2B5EF4-FFF2-40B4-BE49-F238E27FC236}">
                <a16:creationId xmlns:a16="http://schemas.microsoft.com/office/drawing/2014/main" id="{7A76137B-3BED-49F5-89F9-0D0408F5A07B}"/>
              </a:ext>
            </a:extLst>
          </p:cNvPr>
          <p:cNvSpPr>
            <a:spLocks noGrp="1"/>
          </p:cNvSpPr>
          <p:nvPr>
            <p:ph type="sldNum" sz="quarter" idx="12"/>
          </p:nvPr>
        </p:nvSpPr>
        <p:spPr>
          <a:xfrm>
            <a:off x="14832820" y="337406"/>
            <a:ext cx="2197880" cy="547688"/>
          </a:xfrm>
        </p:spPr>
        <p:txBody>
          <a:bodyPr vert="horz" lIns="137160" tIns="68580" rIns="137160" bIns="68580" rtlCol="0" anchor="ctr">
            <a:normAutofit/>
          </a:bodyPr>
          <a:lstStyle/>
          <a:p>
            <a:pPr marL="0" marR="0" lvl="0" indent="0" algn="r" defTabSz="1371600" rtl="0" eaLnBrk="1" fontAlgn="auto" latinLnBrk="0" hangingPunct="1">
              <a:lnSpc>
                <a:spcPct val="100000"/>
              </a:lnSpc>
              <a:spcBef>
                <a:spcPts val="0"/>
              </a:spcBef>
              <a:spcAft>
                <a:spcPts val="900"/>
              </a:spcAft>
              <a:buClrTx/>
              <a:buSzTx/>
              <a:buFontTx/>
              <a:buNone/>
              <a:tabLst/>
              <a:defRPr/>
            </a:pPr>
            <a:fld id="{83AD5058-CDAF-4189-8437-BD52B82C84EF}" type="slidenum">
              <a:rPr kumimoji="0" lang="en-US"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pPr marL="0" marR="0" lvl="0" indent="0" algn="r" defTabSz="1371600" rtl="0" eaLnBrk="1" fontAlgn="auto" latinLnBrk="0" hangingPunct="1">
                <a:lnSpc>
                  <a:spcPct val="100000"/>
                </a:lnSpc>
                <a:spcBef>
                  <a:spcPts val="0"/>
                </a:spcBef>
                <a:spcAft>
                  <a:spcPts val="900"/>
                </a:spcAft>
                <a:buClrTx/>
                <a:buSzTx/>
                <a:buFontTx/>
                <a:buNone/>
                <a:tabLst/>
                <a:defRPr/>
              </a:pPr>
              <a:t>29</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pic>
        <p:nvPicPr>
          <p:cNvPr id="15" name="Picture 10" descr="Image result for federal COVID relief">
            <a:extLst>
              <a:ext uri="{FF2B5EF4-FFF2-40B4-BE49-F238E27FC236}">
                <a16:creationId xmlns:a16="http://schemas.microsoft.com/office/drawing/2014/main" id="{836B4E70-8F7E-42A8-B6BB-879CCF482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2209800"/>
            <a:ext cx="6876374" cy="4279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4"/>
          <a:stretch>
            <a:fillRect/>
          </a:stretch>
        </p:blipFill>
        <p:spPr>
          <a:xfrm>
            <a:off x="-137822" y="-56664"/>
            <a:ext cx="18425822" cy="10364525"/>
          </a:xfrm>
          <a:prstGeom prst="rect">
            <a:avLst/>
          </a:prstGeom>
        </p:spPr>
      </p:pic>
    </p:spTree>
    <p:extLst>
      <p:ext uri="{BB962C8B-B14F-4D97-AF65-F5344CB8AC3E}">
        <p14:creationId xmlns:p14="http://schemas.microsoft.com/office/powerpoint/2010/main" val="1892610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900119-477B-402B-9C71-D2D62EEB76F3}"/>
              </a:ext>
            </a:extLst>
          </p:cNvPr>
          <p:cNvPicPr>
            <a:picLocks noChangeAspect="1"/>
          </p:cNvPicPr>
          <p:nvPr/>
        </p:nvPicPr>
        <p:blipFill rotWithShape="1">
          <a:blip r:embed="rId3"/>
          <a:srcRect b="4861"/>
          <a:stretch/>
        </p:blipFill>
        <p:spPr>
          <a:xfrm>
            <a:off x="-10016" y="0"/>
            <a:ext cx="18285144" cy="9791700"/>
          </a:xfrm>
          <a:prstGeom prst="rect">
            <a:avLst/>
          </a:prstGeom>
        </p:spPr>
      </p:pic>
      <p:sp>
        <p:nvSpPr>
          <p:cNvPr id="3" name="Content Placeholder 2"/>
          <p:cNvSpPr>
            <a:spLocks noGrp="1"/>
          </p:cNvSpPr>
          <p:nvPr>
            <p:ph idx="4294967295"/>
          </p:nvPr>
        </p:nvSpPr>
        <p:spPr>
          <a:xfrm>
            <a:off x="1371600" y="6795649"/>
            <a:ext cx="9457465" cy="2462651"/>
          </a:xfrm>
        </p:spPr>
        <p:txBody>
          <a:bodyPr>
            <a:noAutofit/>
          </a:bodyPr>
          <a:lstStyle/>
          <a:p>
            <a:pPr marL="0" indent="0">
              <a:buNone/>
            </a:pPr>
            <a:r>
              <a:rPr lang="en-US" sz="3600" b="1" dirty="0"/>
              <a:t>One month after the session began, the catastrophic February storm froze the legislature in its tracks, reshaping priorities around energy reliability and regulatory reform. </a:t>
            </a:r>
          </a:p>
        </p:txBody>
      </p:sp>
      <p:cxnSp>
        <p:nvCxnSpPr>
          <p:cNvPr id="5" name="Straight Connector 4"/>
          <p:cNvCxnSpPr/>
          <p:nvPr/>
        </p:nvCxnSpPr>
        <p:spPr>
          <a:xfrm>
            <a:off x="1" y="1330802"/>
            <a:ext cx="1046398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3446201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Comparing the Federal Funding Packages</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0097995"/>
              </p:ext>
            </p:extLst>
          </p:nvPr>
        </p:nvGraphicFramePr>
        <p:xfrm>
          <a:off x="1219200" y="2968247"/>
          <a:ext cx="13663614" cy="5212080"/>
        </p:xfrm>
        <a:graphic>
          <a:graphicData uri="http://schemas.openxmlformats.org/drawingml/2006/table">
            <a:tbl>
              <a:tblPr firstRow="1" bandRow="1">
                <a:tableStyleId>{793D81CF-94F2-401A-BA57-92F5A7B2D0C5}</a:tableStyleId>
              </a:tblPr>
              <a:tblGrid>
                <a:gridCol w="3142760">
                  <a:extLst>
                    <a:ext uri="{9D8B030D-6E8A-4147-A177-3AD203B41FA5}">
                      <a16:colId xmlns:a16="http://schemas.microsoft.com/office/drawing/2014/main" val="2137066843"/>
                    </a:ext>
                  </a:extLst>
                </a:gridCol>
                <a:gridCol w="3429000">
                  <a:extLst>
                    <a:ext uri="{9D8B030D-6E8A-4147-A177-3AD203B41FA5}">
                      <a16:colId xmlns:a16="http://schemas.microsoft.com/office/drawing/2014/main" val="2796166118"/>
                    </a:ext>
                  </a:extLst>
                </a:gridCol>
                <a:gridCol w="3733800">
                  <a:extLst>
                    <a:ext uri="{9D8B030D-6E8A-4147-A177-3AD203B41FA5}">
                      <a16:colId xmlns:a16="http://schemas.microsoft.com/office/drawing/2014/main" val="2175987201"/>
                    </a:ext>
                  </a:extLst>
                </a:gridCol>
                <a:gridCol w="3358054">
                  <a:extLst>
                    <a:ext uri="{9D8B030D-6E8A-4147-A177-3AD203B41FA5}">
                      <a16:colId xmlns:a16="http://schemas.microsoft.com/office/drawing/2014/main" val="1820890487"/>
                    </a:ext>
                  </a:extLst>
                </a:gridCol>
              </a:tblGrid>
              <a:tr h="37084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smtClean="0"/>
                        <a:t>ESSER I </a:t>
                      </a:r>
                    </a:p>
                    <a:p>
                      <a:pPr algn="ctr"/>
                      <a:r>
                        <a:rPr lang="en-US" sz="2400" dirty="0" smtClean="0"/>
                        <a:t>(March 2020)</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3200" dirty="0" smtClean="0"/>
                        <a:t>ESSER II </a:t>
                      </a:r>
                    </a:p>
                    <a:p>
                      <a:pPr algn="ctr"/>
                      <a:r>
                        <a:rPr lang="en-US" sz="2400" dirty="0" smtClean="0"/>
                        <a:t>(December 2020)</a:t>
                      </a: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3200" dirty="0" smtClean="0"/>
                        <a:t>ESSER III</a:t>
                      </a:r>
                    </a:p>
                    <a:p>
                      <a:pPr algn="ctr"/>
                      <a:r>
                        <a:rPr lang="en-US" sz="2400" dirty="0" smtClean="0"/>
                        <a:t>(March</a:t>
                      </a:r>
                      <a:r>
                        <a:rPr lang="en-US" sz="2400" baseline="0" dirty="0" smtClean="0"/>
                        <a:t> 2021)</a:t>
                      </a:r>
                      <a:endParaRPr lang="en-US"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38376668"/>
                  </a:ext>
                </a:extLst>
              </a:tr>
              <a:tr h="370840">
                <a:tc>
                  <a:txBody>
                    <a:bodyPr/>
                    <a:lstStyle/>
                    <a:p>
                      <a:r>
                        <a:rPr lang="en-US" sz="3200" dirty="0" smtClean="0"/>
                        <a:t>Total Funding (nationwide)</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$13.2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$54.3</a:t>
                      </a:r>
                      <a:r>
                        <a:rPr lang="en-US" sz="4000" baseline="0" dirty="0" smtClean="0"/>
                        <a:t>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$122</a:t>
                      </a:r>
                      <a:r>
                        <a:rPr lang="en-US" sz="4000" baseline="0" dirty="0" smtClean="0"/>
                        <a:t>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73006705"/>
                  </a:ext>
                </a:extLst>
              </a:tr>
              <a:tr h="370840">
                <a:tc>
                  <a:txBody>
                    <a:bodyPr/>
                    <a:lstStyle/>
                    <a:p>
                      <a:r>
                        <a:rPr lang="en-US" sz="3200" dirty="0" smtClean="0"/>
                        <a:t>Total</a:t>
                      </a:r>
                      <a:r>
                        <a:rPr lang="en-US" sz="3200" baseline="0" dirty="0" smtClean="0"/>
                        <a:t> Allocation to Texas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$1.29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$5.53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$12.4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54677051"/>
                  </a:ext>
                </a:extLst>
              </a:tr>
              <a:tr h="370840">
                <a:tc>
                  <a:txBody>
                    <a:bodyPr/>
                    <a:lstStyle/>
                    <a:p>
                      <a:r>
                        <a:rPr lang="en-US" sz="3200" dirty="0" smtClean="0"/>
                        <a:t>Allowed for State reservation</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$130 million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$553 million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$1.24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72685008"/>
                  </a:ext>
                </a:extLst>
              </a:tr>
              <a:tr h="370840">
                <a:tc>
                  <a:txBody>
                    <a:bodyPr/>
                    <a:lstStyle/>
                    <a:p>
                      <a:r>
                        <a:rPr lang="en-US" sz="3200" dirty="0" smtClean="0"/>
                        <a:t>Must be Allocated to LEAs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$1.16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$4.98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$11.18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38177131"/>
                  </a:ext>
                </a:extLst>
              </a:tr>
            </a:tbl>
          </a:graphicData>
        </a:graphic>
      </p:graphicFrame>
      <p:sp>
        <p:nvSpPr>
          <p:cNvPr id="3" name="TextBox 2"/>
          <p:cNvSpPr txBox="1"/>
          <p:nvPr/>
        </p:nvSpPr>
        <p:spPr>
          <a:xfrm>
            <a:off x="1219200" y="2383472"/>
            <a:ext cx="13663614" cy="584775"/>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                                          CARES Act                      CRRSA Act                     ARP Act</a:t>
            </a:r>
            <a:endParaRPr lang="en-US" sz="3200" dirty="0">
              <a:latin typeface="Calibri" panose="020F0502020204030204" pitchFamily="34" charset="0"/>
              <a:cs typeface="Calibri" panose="020F0502020204030204" pitchFamily="34" charset="0"/>
            </a:endParaRPr>
          </a:p>
        </p:txBody>
      </p:sp>
      <p:sp>
        <p:nvSpPr>
          <p:cNvPr id="5" name="TextBox 4"/>
          <p:cNvSpPr txBox="1"/>
          <p:nvPr/>
        </p:nvSpPr>
        <p:spPr>
          <a:xfrm>
            <a:off x="5029200" y="8246115"/>
            <a:ext cx="8153400" cy="523220"/>
          </a:xfrm>
          <a:prstGeom prst="rect">
            <a:avLst/>
          </a:prstGeom>
          <a:noFill/>
        </p:spPr>
        <p:txBody>
          <a:bodyPr wrap="square" rtlCol="0">
            <a:spAutoFit/>
          </a:bodyPr>
          <a:lstStyle/>
          <a:p>
            <a:r>
              <a:rPr lang="en-US" sz="2800" i="1" dirty="0" smtClean="0"/>
              <a:t>(supplanted)            (partially supplanted)</a:t>
            </a:r>
            <a:endParaRPr lang="en-US" sz="2800" i="1" dirty="0"/>
          </a:p>
        </p:txBody>
      </p:sp>
    </p:spTree>
    <p:extLst>
      <p:ext uri="{BB962C8B-B14F-4D97-AF65-F5344CB8AC3E}">
        <p14:creationId xmlns:p14="http://schemas.microsoft.com/office/powerpoint/2010/main" val="167448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7B194-42E9-4B94-87EA-E6B19D6F9B0D}"/>
              </a:ext>
            </a:extLst>
          </p:cNvPr>
          <p:cNvSpPr>
            <a:spLocks noGrp="1"/>
          </p:cNvSpPr>
          <p:nvPr>
            <p:ph type="title"/>
          </p:nvPr>
        </p:nvSpPr>
        <p:spPr>
          <a:xfrm>
            <a:off x="1524000" y="800100"/>
            <a:ext cx="15392400" cy="1143000"/>
          </a:xfrm>
        </p:spPr>
        <p:txBody>
          <a:bodyPr/>
          <a:lstStyle/>
          <a:p>
            <a:r>
              <a:rPr lang="en-US" dirty="0"/>
              <a:t>ESSER II Funding Swap</a:t>
            </a:r>
          </a:p>
        </p:txBody>
      </p:sp>
      <p:sp>
        <p:nvSpPr>
          <p:cNvPr id="8" name="Content Placeholder 7">
            <a:extLst>
              <a:ext uri="{FF2B5EF4-FFF2-40B4-BE49-F238E27FC236}">
                <a16:creationId xmlns:a16="http://schemas.microsoft.com/office/drawing/2014/main" id="{160BAD7E-023E-41D8-9868-A8571CD62634}"/>
              </a:ext>
            </a:extLst>
          </p:cNvPr>
          <p:cNvSpPr>
            <a:spLocks noGrp="1"/>
          </p:cNvSpPr>
          <p:nvPr>
            <p:ph idx="1"/>
          </p:nvPr>
        </p:nvSpPr>
        <p:spPr>
          <a:xfrm>
            <a:off x="1524000" y="2476500"/>
            <a:ext cx="14663057" cy="4525963"/>
          </a:xfrm>
        </p:spPr>
        <p:txBody>
          <a:bodyPr/>
          <a:lstStyle/>
          <a:p>
            <a:pPr>
              <a:spcAft>
                <a:spcPts val="1200"/>
              </a:spcAft>
            </a:pPr>
            <a:r>
              <a:rPr lang="en-US" dirty="0"/>
              <a:t>ESSER II Allocations </a:t>
            </a:r>
            <a:r>
              <a:rPr lang="en-US" dirty="0"/>
              <a:t>a</a:t>
            </a:r>
            <a:r>
              <a:rPr lang="en-US" dirty="0" smtClean="0"/>
              <a:t>nnounced </a:t>
            </a:r>
            <a:endParaRPr lang="en-US" dirty="0"/>
          </a:p>
          <a:p>
            <a:pPr>
              <a:spcAft>
                <a:spcPts val="1200"/>
              </a:spcAft>
            </a:pPr>
            <a:r>
              <a:rPr lang="en-US" b="1" u="sng" dirty="0" smtClean="0"/>
              <a:t>However</a:t>
            </a:r>
            <a:r>
              <a:rPr lang="en-US" b="1" u="sng" dirty="0" smtClean="0"/>
              <a:t>,</a:t>
            </a:r>
            <a:r>
              <a:rPr lang="en-US" dirty="0" smtClean="0"/>
              <a:t> ESSER </a:t>
            </a:r>
            <a:r>
              <a:rPr lang="en-US" dirty="0"/>
              <a:t>2 is a method of finance for ADA hold harmless</a:t>
            </a:r>
          </a:p>
          <a:p>
            <a:pPr>
              <a:spcAft>
                <a:spcPts val="1200"/>
              </a:spcAft>
            </a:pPr>
            <a:r>
              <a:rPr lang="en-US" dirty="0"/>
              <a:t>ADA reductions at Near Final settle-up will mean the need to effectively use a portion of ESSER II to make up for GR reduction in FY 21</a:t>
            </a:r>
          </a:p>
        </p:txBody>
      </p:sp>
      <p:sp>
        <p:nvSpPr>
          <p:cNvPr id="6" name="Slide Number Placeholder 5">
            <a:extLst>
              <a:ext uri="{FF2B5EF4-FFF2-40B4-BE49-F238E27FC236}">
                <a16:creationId xmlns:a16="http://schemas.microsoft.com/office/drawing/2014/main" id="{B5743F2A-E44E-499E-84C7-A3F30CB3E6B5}"/>
              </a:ext>
            </a:extLst>
          </p:cNvPr>
          <p:cNvSpPr>
            <a:spLocks noGrp="1"/>
          </p:cNvSpPr>
          <p:nvPr>
            <p:ph type="sldNum" sz="quarter" idx="12"/>
          </p:nvPr>
        </p:nvSpPr>
        <p:spPr/>
        <p:txBody>
          <a:bodyPr/>
          <a:lstStyle/>
          <a:p>
            <a:fld id="{83AD5058-CDAF-4189-8437-BD52B82C84EF}" type="slidenum">
              <a:rPr lang="en-US" smtClean="0"/>
              <a:t>31</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377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6FE4-FD39-4F2E-AF78-3E95695EC7E1}"/>
              </a:ext>
            </a:extLst>
          </p:cNvPr>
          <p:cNvSpPr>
            <a:spLocks noGrp="1"/>
          </p:cNvSpPr>
          <p:nvPr>
            <p:ph type="title"/>
          </p:nvPr>
        </p:nvSpPr>
        <p:spPr>
          <a:xfrm>
            <a:off x="1524000" y="834189"/>
            <a:ext cx="15392400" cy="1143000"/>
          </a:xfrm>
        </p:spPr>
        <p:txBody>
          <a:bodyPr/>
          <a:lstStyle/>
          <a:p>
            <a:r>
              <a:rPr lang="en-US" dirty="0"/>
              <a:t>ESSER Provisions</a:t>
            </a:r>
          </a:p>
        </p:txBody>
      </p:sp>
      <p:sp>
        <p:nvSpPr>
          <p:cNvPr id="3" name="Content Placeholder 2">
            <a:extLst>
              <a:ext uri="{FF2B5EF4-FFF2-40B4-BE49-F238E27FC236}">
                <a16:creationId xmlns:a16="http://schemas.microsoft.com/office/drawing/2014/main" id="{BB8C23A3-E1EB-4D80-AF0E-FEE10AC5455B}"/>
              </a:ext>
            </a:extLst>
          </p:cNvPr>
          <p:cNvSpPr>
            <a:spLocks noGrp="1"/>
          </p:cNvSpPr>
          <p:nvPr>
            <p:ph idx="1"/>
          </p:nvPr>
        </p:nvSpPr>
        <p:spPr>
          <a:xfrm>
            <a:off x="1524000" y="2476500"/>
            <a:ext cx="15392400" cy="4525963"/>
          </a:xfrm>
        </p:spPr>
        <p:txBody>
          <a:bodyPr/>
          <a:lstStyle/>
          <a:p>
            <a:pPr>
              <a:spcAft>
                <a:spcPts val="1200"/>
              </a:spcAft>
            </a:pPr>
            <a:r>
              <a:rPr lang="en-US" dirty="0"/>
              <a:t>Commissioner authority to increase FSP entitlements as necessary to meet maintenance of effort, equity</a:t>
            </a:r>
          </a:p>
          <a:p>
            <a:pPr>
              <a:spcAft>
                <a:spcPts val="1200"/>
              </a:spcAft>
            </a:pPr>
            <a:r>
              <a:rPr lang="en-US" dirty="0"/>
              <a:t>Commissioner to adjust FIRST ratings as necessary to account for COVID-19 responses</a:t>
            </a:r>
          </a:p>
        </p:txBody>
      </p:sp>
      <p:sp>
        <p:nvSpPr>
          <p:cNvPr id="6" name="Slide Number Placeholder 5">
            <a:extLst>
              <a:ext uri="{FF2B5EF4-FFF2-40B4-BE49-F238E27FC236}">
                <a16:creationId xmlns:a16="http://schemas.microsoft.com/office/drawing/2014/main" id="{362C8CDF-5CE6-43A6-9BCF-7B1D880B60D5}"/>
              </a:ext>
            </a:extLst>
          </p:cNvPr>
          <p:cNvSpPr>
            <a:spLocks noGrp="1"/>
          </p:cNvSpPr>
          <p:nvPr>
            <p:ph type="sldNum" sz="quarter" idx="12"/>
          </p:nvPr>
        </p:nvSpPr>
        <p:spPr/>
        <p:txBody>
          <a:bodyPr/>
          <a:lstStyle/>
          <a:p>
            <a:fld id="{83AD5058-CDAF-4189-8437-BD52B82C84EF}" type="slidenum">
              <a:rPr lang="en-US" smtClean="0"/>
              <a:t>32</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49523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A16F-62B6-4E55-AE6E-8DA611A26991}"/>
              </a:ext>
            </a:extLst>
          </p:cNvPr>
          <p:cNvSpPr>
            <a:spLocks noGrp="1"/>
          </p:cNvSpPr>
          <p:nvPr>
            <p:ph type="title"/>
          </p:nvPr>
        </p:nvSpPr>
        <p:spPr>
          <a:xfrm>
            <a:off x="1524000" y="802105"/>
            <a:ext cx="15392400" cy="1143000"/>
          </a:xfrm>
        </p:spPr>
        <p:txBody>
          <a:bodyPr/>
          <a:lstStyle/>
          <a:p>
            <a:r>
              <a:rPr lang="en-US" dirty="0" smtClean="0"/>
              <a:t>Grants </a:t>
            </a:r>
            <a:r>
              <a:rPr lang="en-US" dirty="0"/>
              <a:t>Related to ESSER</a:t>
            </a:r>
          </a:p>
        </p:txBody>
      </p:sp>
      <p:sp>
        <p:nvSpPr>
          <p:cNvPr id="3" name="Content Placeholder 2">
            <a:extLst>
              <a:ext uri="{FF2B5EF4-FFF2-40B4-BE49-F238E27FC236}">
                <a16:creationId xmlns:a16="http://schemas.microsoft.com/office/drawing/2014/main" id="{0E0E0468-25FB-4E1C-A5F4-DD543BEC6825}"/>
              </a:ext>
            </a:extLst>
          </p:cNvPr>
          <p:cNvSpPr>
            <a:spLocks noGrp="1"/>
          </p:cNvSpPr>
          <p:nvPr>
            <p:ph idx="1"/>
          </p:nvPr>
        </p:nvSpPr>
        <p:spPr>
          <a:xfrm>
            <a:off x="1524000" y="2476500"/>
            <a:ext cx="12725400" cy="5410200"/>
          </a:xfrm>
        </p:spPr>
        <p:txBody>
          <a:bodyPr>
            <a:normAutofit lnSpcReduction="10000"/>
          </a:bodyPr>
          <a:lstStyle/>
          <a:p>
            <a:pPr>
              <a:spcAft>
                <a:spcPts val="1200"/>
              </a:spcAft>
            </a:pPr>
            <a:r>
              <a:rPr lang="en-US" sz="4400" dirty="0"/>
              <a:t>Commissioner to provide grants for:</a:t>
            </a:r>
          </a:p>
          <a:p>
            <a:pPr marL="977900" lvl="1" indent="-520700">
              <a:spcAft>
                <a:spcPts val="1200"/>
              </a:spcAft>
            </a:pPr>
            <a:r>
              <a:rPr lang="en-US" sz="3600" dirty="0"/>
              <a:t>P-Tech, regional pathways and JET: $118 million</a:t>
            </a:r>
            <a:endParaRPr lang="en-US" sz="6000" dirty="0"/>
          </a:p>
          <a:p>
            <a:pPr marL="977900" lvl="1" indent="-520700">
              <a:spcAft>
                <a:spcPts val="1200"/>
              </a:spcAft>
            </a:pPr>
            <a:r>
              <a:rPr lang="en-US" sz="3600" dirty="0"/>
              <a:t>Supplemental educational supports: $100 million</a:t>
            </a:r>
            <a:endParaRPr lang="en-US" sz="6000" dirty="0"/>
          </a:p>
          <a:p>
            <a:pPr marL="977900" lvl="1" indent="-520700">
              <a:spcAft>
                <a:spcPts val="1200"/>
              </a:spcAft>
            </a:pPr>
            <a:r>
              <a:rPr lang="en-US" sz="3600" dirty="0"/>
              <a:t>COVID-19 learning acceleration supports: $1.35 billion. </a:t>
            </a:r>
          </a:p>
          <a:p>
            <a:pPr marL="977900" lvl="1" indent="-520700">
              <a:spcAft>
                <a:spcPts val="1200"/>
              </a:spcAft>
            </a:pPr>
            <a:r>
              <a:rPr lang="en-US" sz="3600" dirty="0"/>
              <a:t>Technical support for broadband</a:t>
            </a:r>
            <a:endParaRPr lang="en-US" sz="6600" dirty="0"/>
          </a:p>
          <a:p>
            <a:pPr marL="977900" lvl="1" indent="-520700">
              <a:spcAft>
                <a:spcPts val="1200"/>
              </a:spcAft>
            </a:pPr>
            <a:r>
              <a:rPr lang="en-US" sz="3600" dirty="0"/>
              <a:t>Funding for technology purchases made before February 28, 2021</a:t>
            </a:r>
            <a:endParaRPr lang="en-US" sz="6000" dirty="0"/>
          </a:p>
          <a:p>
            <a:pPr lvl="1"/>
            <a:endParaRPr lang="en-US" dirty="0"/>
          </a:p>
        </p:txBody>
      </p:sp>
      <p:sp>
        <p:nvSpPr>
          <p:cNvPr id="6" name="Slide Number Placeholder 5">
            <a:extLst>
              <a:ext uri="{FF2B5EF4-FFF2-40B4-BE49-F238E27FC236}">
                <a16:creationId xmlns:a16="http://schemas.microsoft.com/office/drawing/2014/main" id="{9772CDC9-1896-4527-B1C8-493A6FCCEF09}"/>
              </a:ext>
            </a:extLst>
          </p:cNvPr>
          <p:cNvSpPr>
            <a:spLocks noGrp="1"/>
          </p:cNvSpPr>
          <p:nvPr>
            <p:ph type="sldNum" sz="quarter" idx="12"/>
          </p:nvPr>
        </p:nvSpPr>
        <p:spPr/>
        <p:txBody>
          <a:bodyPr/>
          <a:lstStyle/>
          <a:p>
            <a:fld id="{83AD5058-CDAF-4189-8437-BD52B82C84EF}" type="slidenum">
              <a:rPr lang="en-US" smtClean="0"/>
              <a:t>33</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678020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49000"/>
          </a:blip>
          <a:srcRect r="23690"/>
          <a:stretch/>
        </p:blipFill>
        <p:spPr>
          <a:xfrm>
            <a:off x="1" y="0"/>
            <a:ext cx="18288000" cy="937639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grpSp>
        <p:nvGrpSpPr>
          <p:cNvPr id="6" name="Group 6"/>
          <p:cNvGrpSpPr/>
          <p:nvPr/>
        </p:nvGrpSpPr>
        <p:grpSpPr>
          <a:xfrm>
            <a:off x="4952999" y="6298275"/>
            <a:ext cx="8205751" cy="2687104"/>
            <a:chOff x="0" y="0"/>
            <a:chExt cx="3292607" cy="908971"/>
          </a:xfrm>
        </p:grpSpPr>
        <p:sp>
          <p:nvSpPr>
            <p:cNvPr id="7" name="Freeform 7"/>
            <p:cNvSpPr/>
            <p:nvPr/>
          </p:nvSpPr>
          <p:spPr>
            <a:xfrm>
              <a:off x="0" y="0"/>
              <a:ext cx="3292607" cy="908971"/>
            </a:xfrm>
            <a:custGeom>
              <a:avLst/>
              <a:gdLst/>
              <a:ahLst/>
              <a:cxnLst/>
              <a:rect l="l" t="t" r="r" b="b"/>
              <a:pathLst>
                <a:path w="3292607" h="908971">
                  <a:moveTo>
                    <a:pt x="0" y="0"/>
                  </a:moveTo>
                  <a:lnTo>
                    <a:pt x="3292607" y="0"/>
                  </a:lnTo>
                  <a:lnTo>
                    <a:pt x="3292607" y="908971"/>
                  </a:lnTo>
                  <a:lnTo>
                    <a:pt x="0" y="908971"/>
                  </a:lnTo>
                  <a:close/>
                </a:path>
              </a:pathLst>
            </a:custGeom>
            <a:solidFill>
              <a:srgbClr val="FFFFFF">
                <a:alpha val="44706"/>
              </a:srgbClr>
            </a:solidFill>
          </p:spPr>
        </p:sp>
      </p:grpSp>
      <p:sp>
        <p:nvSpPr>
          <p:cNvPr id="8" name="TextBox 8"/>
          <p:cNvSpPr txBox="1"/>
          <p:nvPr/>
        </p:nvSpPr>
        <p:spPr>
          <a:xfrm>
            <a:off x="27214" y="6129127"/>
            <a:ext cx="12747196" cy="2872581"/>
          </a:xfrm>
          <a:prstGeom prst="rect">
            <a:avLst/>
          </a:prstGeom>
        </p:spPr>
        <p:txBody>
          <a:bodyPr lIns="0" tIns="0" rIns="0" bIns="0" rtlCol="0" anchor="t">
            <a:spAutoFit/>
          </a:bodyPr>
          <a:lstStyle/>
          <a:p>
            <a:pPr algn="r">
              <a:lnSpc>
                <a:spcPts val="11213"/>
              </a:lnSpc>
            </a:pPr>
            <a:r>
              <a:rPr lang="en-US" sz="9344" b="1" spc="93" dirty="0">
                <a:solidFill>
                  <a:srgbClr val="000000"/>
                </a:solidFill>
                <a:latin typeface="+mj-lt"/>
              </a:rPr>
              <a:t>Administration </a:t>
            </a:r>
          </a:p>
          <a:p>
            <a:pPr algn="r">
              <a:lnSpc>
                <a:spcPts val="11213"/>
              </a:lnSpc>
            </a:pPr>
            <a:r>
              <a:rPr lang="en-US" sz="9344" b="1" spc="93" dirty="0">
                <a:solidFill>
                  <a:srgbClr val="000000"/>
                </a:solidFill>
                <a:latin typeface="+mj-lt"/>
              </a:rPr>
              <a:t>&amp; Governance</a:t>
            </a:r>
          </a:p>
        </p:txBody>
      </p:sp>
      <p:sp>
        <p:nvSpPr>
          <p:cNvPr id="9" name="TextBox 9"/>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spTree>
    <p:extLst>
      <p:ext uri="{BB962C8B-B14F-4D97-AF65-F5344CB8AC3E}">
        <p14:creationId xmlns:p14="http://schemas.microsoft.com/office/powerpoint/2010/main" val="1220471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742562"/>
            <a:ext cx="15392400" cy="1143000"/>
          </a:xfrm>
        </p:spPr>
        <p:txBody>
          <a:bodyPr>
            <a:normAutofit fontScale="90000"/>
          </a:bodyPr>
          <a:lstStyle/>
          <a:p>
            <a:r>
              <a:rPr lang="en-US" dirty="0" smtClean="0"/>
              <a:t>SB 1365 </a:t>
            </a:r>
            <a:r>
              <a:rPr lang="en-US" i="1" dirty="0" smtClean="0"/>
              <a:t>(Bettencourt/Huberty) </a:t>
            </a:r>
            <a:br>
              <a:rPr lang="en-US" i="1" dirty="0" smtClean="0"/>
            </a:br>
            <a:r>
              <a:rPr lang="en-US" sz="4900" b="0" i="1" dirty="0"/>
              <a:t>P</a:t>
            </a:r>
            <a:r>
              <a:rPr lang="en-US" sz="4900" b="0" i="1" dirty="0" smtClean="0"/>
              <a:t>ublic </a:t>
            </a:r>
            <a:r>
              <a:rPr lang="en-US" sz="4900" b="0" i="1" dirty="0"/>
              <a:t>school organization, </a:t>
            </a:r>
            <a:r>
              <a:rPr lang="en-US" sz="4900" b="0" i="1" dirty="0" smtClean="0"/>
              <a:t>accountability</a:t>
            </a:r>
            <a:r>
              <a:rPr lang="en-US" sz="4900" b="0" i="1" dirty="0"/>
              <a:t> </a:t>
            </a:r>
            <a:r>
              <a:rPr lang="en-US" sz="4900" b="0" i="1" dirty="0" smtClean="0"/>
              <a:t>&amp; </a:t>
            </a:r>
            <a:r>
              <a:rPr lang="en-US" sz="4900" b="0" i="1" dirty="0"/>
              <a:t>fiscal </a:t>
            </a:r>
            <a:r>
              <a:rPr lang="en-US" sz="4900" b="0" i="1" dirty="0" smtClean="0"/>
              <a:t>management</a:t>
            </a:r>
            <a:r>
              <a:rPr lang="en-US" sz="4900" i="1" dirty="0"/>
              <a:t/>
            </a:r>
            <a:br>
              <a:rPr lang="en-US" sz="4900" i="1" dirty="0"/>
            </a:br>
            <a:endParaRPr lang="en-US" i="1" dirty="0"/>
          </a:p>
        </p:txBody>
      </p:sp>
      <p:sp>
        <p:nvSpPr>
          <p:cNvPr id="3" name="Content Placeholder 2"/>
          <p:cNvSpPr>
            <a:spLocks noGrp="1"/>
          </p:cNvSpPr>
          <p:nvPr>
            <p:ph idx="1"/>
          </p:nvPr>
        </p:nvSpPr>
        <p:spPr>
          <a:xfrm>
            <a:off x="965964" y="2628900"/>
            <a:ext cx="15392400" cy="5638800"/>
          </a:xfrm>
        </p:spPr>
        <p:txBody>
          <a:bodyPr>
            <a:normAutofit/>
          </a:bodyPr>
          <a:lstStyle/>
          <a:p>
            <a:pPr marL="457200" lvl="1" indent="0">
              <a:buNone/>
            </a:pPr>
            <a:endParaRPr lang="en-US" dirty="0"/>
          </a:p>
          <a:p>
            <a:pPr marL="0" indent="0">
              <a:buNone/>
            </a:pPr>
            <a:r>
              <a:rPr lang="en-US" b="1" dirty="0"/>
              <a:t>Due Process:</a:t>
            </a:r>
          </a:p>
          <a:p>
            <a:pPr marL="800100" lvl="1" indent="-342900">
              <a:buFont typeface="Arial" panose="020B0604020202020204" pitchFamily="34" charset="0"/>
              <a:buChar char="•"/>
            </a:pPr>
            <a:r>
              <a:rPr lang="en-US" sz="3600" dirty="0"/>
              <a:t>E</a:t>
            </a:r>
            <a:r>
              <a:rPr lang="en-US" sz="3600" dirty="0" smtClean="0"/>
              <a:t>stablishes </a:t>
            </a:r>
            <a:r>
              <a:rPr lang="en-US" sz="3600" dirty="0"/>
              <a:t>procedures to ensure fairness for districts during TEA investigations</a:t>
            </a:r>
          </a:p>
          <a:p>
            <a:pPr marL="800100" lvl="1" indent="-342900">
              <a:buFont typeface="Arial" panose="020B0604020202020204" pitchFamily="34" charset="0"/>
              <a:buChar char="•"/>
            </a:pPr>
            <a:r>
              <a:rPr lang="en-US" sz="3600" dirty="0"/>
              <a:t>Authorizes districts to know the identity of TEA witnesses and gives districts access to all evidence</a:t>
            </a:r>
          </a:p>
          <a:p>
            <a:pPr marL="800100" lvl="1" indent="-342900">
              <a:buFont typeface="Arial" panose="020B0604020202020204" pitchFamily="34" charset="0"/>
              <a:buChar char="•"/>
            </a:pPr>
            <a:r>
              <a:rPr lang="en-US" sz="3600" dirty="0"/>
              <a:t>Authorizes districts to have a full hearing for TEA sanctions</a:t>
            </a:r>
          </a:p>
          <a:p>
            <a:pPr marL="800100" lvl="1" indent="-342900">
              <a:buFont typeface="Arial" panose="020B0604020202020204" pitchFamily="34" charset="0"/>
              <a:buChar char="•"/>
            </a:pPr>
            <a:r>
              <a:rPr lang="en-US" sz="3600" dirty="0"/>
              <a:t>Gives districts appeal authority over commissioner decisions</a:t>
            </a:r>
          </a:p>
          <a:p>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219200" y="8582538"/>
            <a:ext cx="9144000" cy="646331"/>
          </a:xfrm>
          <a:prstGeom prst="rect">
            <a:avLst/>
          </a:prstGeom>
          <a:noFill/>
        </p:spPr>
        <p:txBody>
          <a:bodyPr wrap="square" rtlCol="0">
            <a:spAutoFit/>
          </a:bodyPr>
          <a:lstStyle/>
          <a:p>
            <a:r>
              <a:rPr lang="en-US" sz="3600" i="1" dirty="0" smtClean="0"/>
              <a:t>Effective June 18, 2021.</a:t>
            </a:r>
            <a:endParaRPr lang="en-US" sz="2800" i="1" dirty="0"/>
          </a:p>
        </p:txBody>
      </p:sp>
    </p:spTree>
    <p:extLst>
      <p:ext uri="{BB962C8B-B14F-4D97-AF65-F5344CB8AC3E}">
        <p14:creationId xmlns:p14="http://schemas.microsoft.com/office/powerpoint/2010/main" val="3653959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363579"/>
            <a:ext cx="16255236" cy="1143000"/>
          </a:xfrm>
        </p:spPr>
        <p:txBody>
          <a:bodyPr>
            <a:normAutofit fontScale="90000"/>
          </a:bodyPr>
          <a:lstStyle/>
          <a:p>
            <a:r>
              <a:rPr lang="en-US" dirty="0"/>
              <a:t>H</a:t>
            </a:r>
            <a:r>
              <a:rPr lang="en-US" dirty="0" smtClean="0"/>
              <a:t>B 1252 </a:t>
            </a:r>
            <a:r>
              <a:rPr lang="en-US" i="1" dirty="0" smtClean="0"/>
              <a:t>(Moody/Hall) </a:t>
            </a:r>
            <a:br>
              <a:rPr lang="en-US" i="1" dirty="0" smtClean="0"/>
            </a:br>
            <a:r>
              <a:rPr lang="en-US" sz="4000" b="0" i="1" dirty="0"/>
              <a:t>P</a:t>
            </a:r>
            <a:r>
              <a:rPr lang="en-US" sz="4000" b="0" i="1" dirty="0" smtClean="0"/>
              <a:t>eriod for filing complaint &amp; requesting </a:t>
            </a:r>
            <a:r>
              <a:rPr lang="en-US" sz="4000" b="0" i="1" dirty="0"/>
              <a:t>special education </a:t>
            </a:r>
            <a:r>
              <a:rPr lang="en-US" sz="4000" b="0" i="1" dirty="0" smtClean="0"/>
              <a:t>due </a:t>
            </a:r>
            <a:r>
              <a:rPr lang="en-US" sz="4000" b="0" i="1" dirty="0"/>
              <a:t>process</a:t>
            </a:r>
            <a:r>
              <a:rPr lang="en-US" sz="4000" i="1" dirty="0"/>
              <a:t/>
            </a:r>
            <a:br>
              <a:rPr lang="en-US" sz="4000" i="1" dirty="0"/>
            </a:br>
            <a:endParaRPr lang="en-US" dirty="0"/>
          </a:p>
        </p:txBody>
      </p:sp>
      <p:sp>
        <p:nvSpPr>
          <p:cNvPr id="3" name="Content Placeholder 2"/>
          <p:cNvSpPr>
            <a:spLocks noGrp="1"/>
          </p:cNvSpPr>
          <p:nvPr>
            <p:ph idx="1"/>
          </p:nvPr>
        </p:nvSpPr>
        <p:spPr>
          <a:xfrm>
            <a:off x="965964" y="1793991"/>
            <a:ext cx="15493236" cy="3226849"/>
          </a:xfrm>
        </p:spPr>
        <p:txBody>
          <a:bodyPr>
            <a:normAutofit/>
          </a:bodyPr>
          <a:lstStyle/>
          <a:p>
            <a:pPr marL="457200" lvl="1" indent="0">
              <a:buNone/>
            </a:pPr>
            <a:endParaRPr lang="en-US" dirty="0"/>
          </a:p>
          <a:p>
            <a:pPr marL="800100" lvl="1" indent="-342900">
              <a:spcBef>
                <a:spcPts val="600"/>
              </a:spcBef>
              <a:buFont typeface="Arial" panose="020B0604020202020204" pitchFamily="34" charset="0"/>
              <a:buChar char="•"/>
            </a:pPr>
            <a:r>
              <a:rPr lang="en-US" dirty="0"/>
              <a:t>P</a:t>
            </a:r>
            <a:r>
              <a:rPr lang="en-US" dirty="0" smtClean="0"/>
              <a:t>rohibits </a:t>
            </a:r>
            <a:r>
              <a:rPr lang="en-US" dirty="0"/>
              <a:t>TEA from establishing a shorter period for filing complaints alleging a violation of special education laws than the maximum timeline required under federal law.  </a:t>
            </a:r>
            <a:endParaRPr lang="en-US" dirty="0" smtClean="0"/>
          </a:p>
          <a:p>
            <a:pPr marL="800100" lvl="1" indent="-342900">
              <a:spcBef>
                <a:spcPts val="600"/>
              </a:spcBef>
              <a:buFont typeface="Arial" panose="020B0604020202020204" pitchFamily="34" charset="0"/>
              <a:buChar char="•"/>
            </a:pPr>
            <a:r>
              <a:rPr lang="en-US" dirty="0"/>
              <a:t>C</a:t>
            </a:r>
            <a:r>
              <a:rPr lang="en-US" dirty="0" smtClean="0"/>
              <a:t>ould </a:t>
            </a:r>
            <a:r>
              <a:rPr lang="en-US" dirty="0"/>
              <a:t>result in more due process hearing requests, which would result in increased costs for school districts related to those hearings.</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965964" y="4628571"/>
            <a:ext cx="9144000" cy="584775"/>
          </a:xfrm>
          <a:prstGeom prst="rect">
            <a:avLst/>
          </a:prstGeom>
          <a:noFill/>
        </p:spPr>
        <p:txBody>
          <a:bodyPr wrap="square" rtlCol="0">
            <a:spAutoFit/>
          </a:bodyPr>
          <a:lstStyle/>
          <a:p>
            <a:r>
              <a:rPr lang="en-US" sz="3200" i="1" dirty="0" smtClean="0"/>
              <a:t>Effective September 1, 2022.</a:t>
            </a:r>
            <a:endParaRPr lang="en-US" sz="3200" i="1" dirty="0"/>
          </a:p>
        </p:txBody>
      </p:sp>
      <p:sp>
        <p:nvSpPr>
          <p:cNvPr id="9" name="Title 1"/>
          <p:cNvSpPr txBox="1">
            <a:spLocks/>
          </p:cNvSpPr>
          <p:nvPr/>
        </p:nvSpPr>
        <p:spPr>
          <a:xfrm>
            <a:off x="838200" y="5574364"/>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smtClean="0"/>
              <a:t>SB 1116 </a:t>
            </a:r>
            <a:r>
              <a:rPr lang="en-US" sz="5000" i="1" dirty="0" smtClean="0"/>
              <a:t>(Bettencourt/Bucy) </a:t>
            </a:r>
            <a:r>
              <a:rPr lang="en-US" i="1" dirty="0" smtClean="0"/>
              <a:t/>
            </a:r>
            <a:br>
              <a:rPr lang="en-US" i="1" dirty="0" smtClean="0"/>
            </a:br>
            <a:r>
              <a:rPr lang="en-US" sz="3700" b="0" i="1" dirty="0"/>
              <a:t>P</a:t>
            </a:r>
            <a:r>
              <a:rPr lang="en-US" sz="3700" b="0" i="1" dirty="0" smtClean="0"/>
              <a:t>osting </a:t>
            </a:r>
            <a:r>
              <a:rPr lang="en-US" sz="3700" b="0" i="1" dirty="0"/>
              <a:t>election notices and results on an Internet website</a:t>
            </a:r>
          </a:p>
        </p:txBody>
      </p:sp>
      <p:sp>
        <p:nvSpPr>
          <p:cNvPr id="10" name="Content Placeholder 2"/>
          <p:cNvSpPr txBox="1">
            <a:spLocks/>
          </p:cNvSpPr>
          <p:nvPr/>
        </p:nvSpPr>
        <p:spPr>
          <a:xfrm>
            <a:off x="1437276" y="7160689"/>
            <a:ext cx="14097000" cy="18558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t>R</a:t>
            </a:r>
            <a:r>
              <a:rPr lang="en-US" sz="3600" dirty="0" smtClean="0"/>
              <a:t>equires </a:t>
            </a:r>
            <a:r>
              <a:rPr lang="en-US" sz="3600" dirty="0"/>
              <a:t>a county, city, or school district that holds an election to post election results to their website.</a:t>
            </a:r>
          </a:p>
        </p:txBody>
      </p:sp>
      <p:sp>
        <p:nvSpPr>
          <p:cNvPr id="11" name="TextBox 10"/>
          <p:cNvSpPr txBox="1"/>
          <p:nvPr/>
        </p:nvSpPr>
        <p:spPr>
          <a:xfrm>
            <a:off x="957943" y="8603025"/>
            <a:ext cx="9144000" cy="584775"/>
          </a:xfrm>
          <a:prstGeom prst="rect">
            <a:avLst/>
          </a:prstGeom>
          <a:noFill/>
        </p:spPr>
        <p:txBody>
          <a:bodyPr wrap="square" rtlCol="0">
            <a:spAutoFit/>
          </a:bodyPr>
          <a:lstStyle/>
          <a:p>
            <a:r>
              <a:rPr lang="en-US" sz="3200" i="1" dirty="0" smtClean="0"/>
              <a:t>Effective September 1, 2021.</a:t>
            </a:r>
            <a:endParaRPr lang="en-US" sz="2400" i="1" dirty="0"/>
          </a:p>
        </p:txBody>
      </p:sp>
    </p:spTree>
    <p:extLst>
      <p:ext uri="{BB962C8B-B14F-4D97-AF65-F5344CB8AC3E}">
        <p14:creationId xmlns:p14="http://schemas.microsoft.com/office/powerpoint/2010/main" val="3432942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96" y="2416588"/>
            <a:ext cx="16255236" cy="1143000"/>
          </a:xfrm>
        </p:spPr>
        <p:txBody>
          <a:bodyPr>
            <a:normAutofit fontScale="90000"/>
          </a:bodyPr>
          <a:lstStyle/>
          <a:p>
            <a:r>
              <a:rPr lang="en-US" dirty="0" smtClean="0"/>
              <a:t>SB 797 </a:t>
            </a:r>
            <a:r>
              <a:rPr lang="en-US" i="1" dirty="0" smtClean="0"/>
              <a:t>(Hughes/Oliverson) </a:t>
            </a:r>
            <a:br>
              <a:rPr lang="en-US" i="1" dirty="0" smtClean="0"/>
            </a:br>
            <a:r>
              <a:rPr lang="en-US" sz="4000" b="0" i="1" dirty="0" smtClean="0"/>
              <a:t>Display of the national motto</a:t>
            </a:r>
            <a:r>
              <a:rPr lang="en-US" sz="4000" i="1" dirty="0"/>
              <a:t/>
            </a:r>
            <a:br>
              <a:rPr lang="en-US" sz="4000" i="1" dirty="0"/>
            </a:br>
            <a:endParaRPr lang="en-US" dirty="0"/>
          </a:p>
        </p:txBody>
      </p:sp>
      <p:sp>
        <p:nvSpPr>
          <p:cNvPr id="3" name="Content Placeholder 2"/>
          <p:cNvSpPr>
            <a:spLocks noGrp="1"/>
          </p:cNvSpPr>
          <p:nvPr>
            <p:ph idx="1"/>
          </p:nvPr>
        </p:nvSpPr>
        <p:spPr>
          <a:xfrm>
            <a:off x="1066382" y="3397319"/>
            <a:ext cx="10184242" cy="2542510"/>
          </a:xfrm>
        </p:spPr>
        <p:txBody>
          <a:bodyPr>
            <a:normAutofit/>
          </a:bodyPr>
          <a:lstStyle/>
          <a:p>
            <a:pPr marL="457200" lvl="1" indent="0">
              <a:buNone/>
            </a:pPr>
            <a:endParaRPr lang="en-US" dirty="0"/>
          </a:p>
          <a:p>
            <a:pPr marL="800100" lvl="1" indent="-342900">
              <a:spcBef>
                <a:spcPts val="600"/>
              </a:spcBef>
              <a:buFont typeface="Arial" panose="020B0604020202020204" pitchFamily="34" charset="0"/>
              <a:buChar char="•"/>
            </a:pPr>
            <a:r>
              <a:rPr lang="en-US" dirty="0"/>
              <a:t>R</a:t>
            </a:r>
            <a:r>
              <a:rPr lang="en-US" dirty="0" smtClean="0"/>
              <a:t>equires </a:t>
            </a:r>
            <a:r>
              <a:rPr lang="en-US" dirty="0"/>
              <a:t>schools to display a poster or framed copy of the US national motto “In God We Trust” if the poster is privately donated for display.</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030940" y="6166926"/>
            <a:ext cx="9144000" cy="584775"/>
          </a:xfrm>
          <a:prstGeom prst="rect">
            <a:avLst/>
          </a:prstGeom>
          <a:noFill/>
        </p:spPr>
        <p:txBody>
          <a:bodyPr wrap="square" rtlCol="0">
            <a:spAutoFit/>
          </a:bodyPr>
          <a:lstStyle/>
          <a:p>
            <a:r>
              <a:rPr lang="en-US" sz="3200" i="1" dirty="0" smtClean="0"/>
              <a:t>Effective June 16, 2021.</a:t>
            </a:r>
            <a:endParaRPr lang="en-US" sz="3200" i="1" dirty="0"/>
          </a:p>
        </p:txBody>
      </p:sp>
      <p:pic>
        <p:nvPicPr>
          <p:cNvPr id="7170" name="Picture 2" descr="In God We Trust Poster 2.0 (General) – Congressional Prayer Caucus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0" y="1170605"/>
            <a:ext cx="3458725" cy="530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969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363579"/>
            <a:ext cx="11073636" cy="1143000"/>
          </a:xfrm>
        </p:spPr>
        <p:txBody>
          <a:bodyPr>
            <a:normAutofit fontScale="90000"/>
          </a:bodyPr>
          <a:lstStyle/>
          <a:p>
            <a:r>
              <a:rPr lang="en-US" dirty="0" smtClean="0"/>
              <a:t>SB 1696 </a:t>
            </a:r>
            <a:r>
              <a:rPr lang="en-US" i="1" dirty="0" smtClean="0"/>
              <a:t>(Paxton/Wilson) </a:t>
            </a:r>
            <a:br>
              <a:rPr lang="en-US" i="1" dirty="0" smtClean="0"/>
            </a:br>
            <a:r>
              <a:rPr lang="en-US" sz="4000" b="0" i="1" dirty="0"/>
              <a:t>S</a:t>
            </a:r>
            <a:r>
              <a:rPr lang="en-US" sz="4000" b="0" i="1" dirty="0" smtClean="0"/>
              <a:t>haring </a:t>
            </a:r>
            <a:r>
              <a:rPr lang="en-US" sz="4000" b="0" i="1" dirty="0"/>
              <a:t>of information regarding cyber attacks or other cybersecurity incidents</a:t>
            </a:r>
            <a:r>
              <a:rPr lang="en-US" sz="4000" i="1" dirty="0"/>
              <a:t/>
            </a:r>
            <a:br>
              <a:rPr lang="en-US" sz="4000" i="1" dirty="0"/>
            </a:br>
            <a:endParaRPr lang="en-US" sz="4000" i="1" dirty="0"/>
          </a:p>
        </p:txBody>
      </p:sp>
      <p:sp>
        <p:nvSpPr>
          <p:cNvPr id="3" name="Content Placeholder 2"/>
          <p:cNvSpPr>
            <a:spLocks noGrp="1"/>
          </p:cNvSpPr>
          <p:nvPr>
            <p:ph idx="1"/>
          </p:nvPr>
        </p:nvSpPr>
        <p:spPr>
          <a:xfrm>
            <a:off x="965964" y="2751475"/>
            <a:ext cx="11453049" cy="1829923"/>
          </a:xfrm>
        </p:spPr>
        <p:txBody>
          <a:bodyPr>
            <a:normAutofit fontScale="92500" lnSpcReduction="10000"/>
          </a:bodyPr>
          <a:lstStyle/>
          <a:p>
            <a:pPr marL="800100" lvl="1" indent="-342900">
              <a:spcBef>
                <a:spcPts val="600"/>
              </a:spcBef>
              <a:buFont typeface="Arial" panose="020B0604020202020204" pitchFamily="34" charset="0"/>
              <a:buChar char="•"/>
            </a:pPr>
            <a:r>
              <a:rPr lang="en-US" dirty="0"/>
              <a:t>Requires school districts to report to TEA any cybersecurity incident that constituted a break of system security.  TEA is to establish and maintain a system to coordinate the sharing of information concerning cyberattacks or other cybersecurity incidents.</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838200" y="4611581"/>
            <a:ext cx="9144000" cy="584775"/>
          </a:xfrm>
          <a:prstGeom prst="rect">
            <a:avLst/>
          </a:prstGeom>
          <a:noFill/>
        </p:spPr>
        <p:txBody>
          <a:bodyPr wrap="square" rtlCol="0">
            <a:spAutoFit/>
          </a:bodyPr>
          <a:lstStyle/>
          <a:p>
            <a:r>
              <a:rPr lang="en-US" sz="3200" i="1" dirty="0" smtClean="0"/>
              <a:t>Effective September 1, 2021.</a:t>
            </a:r>
            <a:endParaRPr lang="en-US" sz="3200" i="1" dirty="0"/>
          </a:p>
        </p:txBody>
      </p:sp>
      <p:sp>
        <p:nvSpPr>
          <p:cNvPr id="6" name="Title 1"/>
          <p:cNvSpPr txBox="1">
            <a:spLocks/>
          </p:cNvSpPr>
          <p:nvPr/>
        </p:nvSpPr>
        <p:spPr>
          <a:xfrm>
            <a:off x="838200" y="5574364"/>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smtClean="0"/>
              <a:t>SB 2081 </a:t>
            </a:r>
            <a:r>
              <a:rPr lang="en-US" sz="5000" i="1" dirty="0" smtClean="0"/>
              <a:t>(Menendez/Talarico) </a:t>
            </a:r>
            <a:r>
              <a:rPr lang="en-US" i="1" dirty="0" smtClean="0"/>
              <a:t/>
            </a:r>
            <a:br>
              <a:rPr lang="en-US" i="1" dirty="0" smtClean="0"/>
            </a:br>
            <a:r>
              <a:rPr lang="en-US" sz="4000" b="0" i="1" dirty="0" smtClean="0"/>
              <a:t>Class size limits for Pre-Kindergarten</a:t>
            </a:r>
            <a:endParaRPr lang="en-US" sz="4000" b="0" i="1" dirty="0"/>
          </a:p>
        </p:txBody>
      </p:sp>
      <p:sp>
        <p:nvSpPr>
          <p:cNvPr id="7" name="Content Placeholder 2"/>
          <p:cNvSpPr txBox="1">
            <a:spLocks/>
          </p:cNvSpPr>
          <p:nvPr/>
        </p:nvSpPr>
        <p:spPr>
          <a:xfrm>
            <a:off x="1437276" y="7160689"/>
            <a:ext cx="13650324" cy="18558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P</a:t>
            </a:r>
            <a:r>
              <a:rPr lang="en-US" sz="3200" dirty="0" smtClean="0"/>
              <a:t>rohibits </a:t>
            </a:r>
            <a:r>
              <a:rPr lang="en-US" sz="3200" dirty="0"/>
              <a:t>enrolling more than 22 students in a prekindergarten class (applies </a:t>
            </a:r>
            <a:r>
              <a:rPr lang="en-US" sz="3200" dirty="0" smtClean="0"/>
              <a:t>same </a:t>
            </a:r>
            <a:r>
              <a:rPr lang="en-US" sz="3200" dirty="0"/>
              <a:t>class size limits for K-4 to PK)  Effective for the 2021-22 school year.</a:t>
            </a:r>
            <a:endParaRPr lang="en-US" sz="2800" dirty="0"/>
          </a:p>
        </p:txBody>
      </p:sp>
      <p:sp>
        <p:nvSpPr>
          <p:cNvPr id="8" name="TextBox 7"/>
          <p:cNvSpPr txBox="1"/>
          <p:nvPr/>
        </p:nvSpPr>
        <p:spPr>
          <a:xfrm>
            <a:off x="957943" y="8603025"/>
            <a:ext cx="9144000" cy="584775"/>
          </a:xfrm>
          <a:prstGeom prst="rect">
            <a:avLst/>
          </a:prstGeom>
          <a:noFill/>
        </p:spPr>
        <p:txBody>
          <a:bodyPr wrap="square" rtlCol="0">
            <a:spAutoFit/>
          </a:bodyPr>
          <a:lstStyle/>
          <a:p>
            <a:r>
              <a:rPr lang="en-US" sz="3200" i="1" dirty="0" smtClean="0"/>
              <a:t>Effective September 1, 2021.</a:t>
            </a:r>
            <a:endParaRPr lang="en-US" sz="2400" i="1" dirty="0"/>
          </a:p>
        </p:txBody>
      </p:sp>
      <p:pic>
        <p:nvPicPr>
          <p:cNvPr id="11266" name="Picture 2" descr="U.S. to Treat Cyber Attacks With Same Urgency as Terrorism - te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9200" y="1149963"/>
            <a:ext cx="4802188" cy="320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91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363579"/>
            <a:ext cx="11073636" cy="1143000"/>
          </a:xfrm>
        </p:spPr>
        <p:txBody>
          <a:bodyPr>
            <a:normAutofit fontScale="90000"/>
          </a:bodyPr>
          <a:lstStyle/>
          <a:p>
            <a:r>
              <a:rPr lang="en-US" dirty="0"/>
              <a:t>H</a:t>
            </a:r>
            <a:r>
              <a:rPr lang="en-US" dirty="0" smtClean="0"/>
              <a:t>B 1525 </a:t>
            </a:r>
            <a:r>
              <a:rPr lang="en-US" i="1" dirty="0" smtClean="0"/>
              <a:t>(Huberty/Taylor) </a:t>
            </a:r>
            <a:br>
              <a:rPr lang="en-US" i="1" dirty="0" smtClean="0"/>
            </a:br>
            <a:r>
              <a:rPr lang="en-US" sz="4000" b="0" i="1" dirty="0" smtClean="0"/>
              <a:t>School finance reform bill</a:t>
            </a:r>
            <a:r>
              <a:rPr lang="en-US" sz="4000" i="1" dirty="0"/>
              <a:t/>
            </a:r>
            <a:br>
              <a:rPr lang="en-US" sz="4000" i="1" dirty="0"/>
            </a:br>
            <a:endParaRPr lang="en-US" sz="4000" i="1" dirty="0"/>
          </a:p>
        </p:txBody>
      </p:sp>
      <p:sp>
        <p:nvSpPr>
          <p:cNvPr id="3" name="Content Placeholder 2"/>
          <p:cNvSpPr>
            <a:spLocks noGrp="1"/>
          </p:cNvSpPr>
          <p:nvPr>
            <p:ph idx="1"/>
          </p:nvPr>
        </p:nvSpPr>
        <p:spPr>
          <a:xfrm>
            <a:off x="965964" y="2751475"/>
            <a:ext cx="14959836" cy="3077825"/>
          </a:xfrm>
        </p:spPr>
        <p:txBody>
          <a:bodyPr>
            <a:normAutofit/>
          </a:bodyPr>
          <a:lstStyle/>
          <a:p>
            <a:pPr>
              <a:spcAft>
                <a:spcPts val="1200"/>
              </a:spcAft>
            </a:pPr>
            <a:r>
              <a:rPr lang="en-US" sz="3600" dirty="0"/>
              <a:t>School Health Advisory Committees are now subject to </a:t>
            </a:r>
            <a:r>
              <a:rPr lang="en-US" sz="3600" dirty="0" smtClean="0"/>
              <a:t>some provisions of the Open Meetings Act</a:t>
            </a:r>
          </a:p>
          <a:p>
            <a:pPr>
              <a:spcAft>
                <a:spcPts val="1200"/>
              </a:spcAft>
            </a:pPr>
            <a:r>
              <a:rPr lang="en-US" sz="3600" dirty="0"/>
              <a:t>P</a:t>
            </a:r>
            <a:r>
              <a:rPr lang="en-US" sz="3600" dirty="0" smtClean="0"/>
              <a:t>arental </a:t>
            </a:r>
            <a:r>
              <a:rPr lang="en-US" sz="3600" dirty="0"/>
              <a:t>consent is required for </a:t>
            </a:r>
            <a:r>
              <a:rPr lang="en-US" sz="3600" dirty="0" smtClean="0"/>
              <a:t>human sexuality education </a:t>
            </a:r>
          </a:p>
          <a:p>
            <a:pPr>
              <a:spcAft>
                <a:spcPts val="1200"/>
              </a:spcAft>
            </a:pPr>
            <a:r>
              <a:rPr lang="en-US" sz="3600" dirty="0" smtClean="0"/>
              <a:t>Human sexuality </a:t>
            </a:r>
            <a:r>
              <a:rPr lang="en-US" sz="3600" dirty="0"/>
              <a:t>education materials must be made public</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838200" y="6385444"/>
            <a:ext cx="9144000" cy="584775"/>
          </a:xfrm>
          <a:prstGeom prst="rect">
            <a:avLst/>
          </a:prstGeom>
          <a:noFill/>
        </p:spPr>
        <p:txBody>
          <a:bodyPr wrap="square" rtlCol="0">
            <a:spAutoFit/>
          </a:bodyPr>
          <a:lstStyle/>
          <a:p>
            <a:r>
              <a:rPr lang="en-US" sz="3200" i="1" dirty="0" smtClean="0"/>
              <a:t>Effective September 1, 2021.</a:t>
            </a:r>
            <a:endParaRPr lang="en-US" sz="3200" i="1" dirty="0"/>
          </a:p>
        </p:txBody>
      </p:sp>
    </p:spTree>
    <p:extLst>
      <p:ext uri="{BB962C8B-B14F-4D97-AF65-F5344CB8AC3E}">
        <p14:creationId xmlns:p14="http://schemas.microsoft.com/office/powerpoint/2010/main" val="1617478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Quick and Easy Look at How the Legislature Works"/>
          <p:cNvPicPr>
            <a:picLocks noChangeAspect="1" noChangeArrowheads="1"/>
          </p:cNvPicPr>
          <p:nvPr/>
        </p:nvPicPr>
        <p:blipFill rotWithShape="1">
          <a:blip r:embed="rId3">
            <a:extLst>
              <a:ext uri="{28A0092B-C50C-407E-A947-70E740481C1C}">
                <a14:useLocalDpi xmlns:a14="http://schemas.microsoft.com/office/drawing/2010/main" val="0"/>
              </a:ext>
            </a:extLst>
          </a:blip>
          <a:srcRect l="14032" r="12402"/>
          <a:stretch/>
        </p:blipFill>
        <p:spPr bwMode="auto">
          <a:xfrm>
            <a:off x="0" y="-146579"/>
            <a:ext cx="18288000" cy="10090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11884750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2828"/>
          <a:stretch>
            <a:fillRect/>
          </a:stretch>
        </p:blipFill>
        <p:spPr>
          <a:xfrm>
            <a:off x="25831" y="0"/>
            <a:ext cx="18288000" cy="937639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sp>
        <p:nvSpPr>
          <p:cNvPr id="6" name="TextBox 6"/>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grpSp>
        <p:nvGrpSpPr>
          <p:cNvPr id="7" name="Group 7"/>
          <p:cNvGrpSpPr/>
          <p:nvPr/>
        </p:nvGrpSpPr>
        <p:grpSpPr>
          <a:xfrm>
            <a:off x="5867400" y="6102767"/>
            <a:ext cx="7816166" cy="3078122"/>
            <a:chOff x="0" y="0"/>
            <a:chExt cx="3213575" cy="1041241"/>
          </a:xfrm>
        </p:grpSpPr>
        <p:sp>
          <p:nvSpPr>
            <p:cNvPr id="8" name="Freeform 8"/>
            <p:cNvSpPr/>
            <p:nvPr/>
          </p:nvSpPr>
          <p:spPr>
            <a:xfrm>
              <a:off x="0" y="0"/>
              <a:ext cx="3213575" cy="1041241"/>
            </a:xfrm>
            <a:custGeom>
              <a:avLst/>
              <a:gdLst/>
              <a:ahLst/>
              <a:cxnLst/>
              <a:rect l="l" t="t" r="r" b="b"/>
              <a:pathLst>
                <a:path w="3213575" h="1041241">
                  <a:moveTo>
                    <a:pt x="0" y="0"/>
                  </a:moveTo>
                  <a:lnTo>
                    <a:pt x="3213575" y="0"/>
                  </a:lnTo>
                  <a:lnTo>
                    <a:pt x="3213575" y="1041241"/>
                  </a:lnTo>
                  <a:lnTo>
                    <a:pt x="0" y="1041241"/>
                  </a:lnTo>
                  <a:close/>
                </a:path>
              </a:pathLst>
            </a:custGeom>
            <a:solidFill>
              <a:srgbClr val="FFFFFF">
                <a:alpha val="67843"/>
              </a:srgbClr>
            </a:solidFill>
          </p:spPr>
        </p:sp>
      </p:grpSp>
      <p:sp>
        <p:nvSpPr>
          <p:cNvPr id="9" name="TextBox 9"/>
          <p:cNvSpPr txBox="1"/>
          <p:nvPr/>
        </p:nvSpPr>
        <p:spPr>
          <a:xfrm>
            <a:off x="4170433" y="5818228"/>
            <a:ext cx="9266347" cy="3256276"/>
          </a:xfrm>
          <a:prstGeom prst="rect">
            <a:avLst/>
          </a:prstGeom>
        </p:spPr>
        <p:txBody>
          <a:bodyPr lIns="0" tIns="0" rIns="0" bIns="0" rtlCol="0" anchor="t">
            <a:spAutoFit/>
          </a:bodyPr>
          <a:lstStyle/>
          <a:p>
            <a:pPr algn="r">
              <a:lnSpc>
                <a:spcPts val="13082"/>
              </a:lnSpc>
            </a:pPr>
            <a:r>
              <a:rPr lang="en-US" sz="9344" b="1" dirty="0">
                <a:solidFill>
                  <a:srgbClr val="000000"/>
                </a:solidFill>
                <a:latin typeface="+mj-lt"/>
              </a:rPr>
              <a:t>Assessments &amp; Accountability</a:t>
            </a:r>
          </a:p>
        </p:txBody>
      </p:sp>
    </p:spTree>
    <p:extLst>
      <p:ext uri="{BB962C8B-B14F-4D97-AF65-F5344CB8AC3E}">
        <p14:creationId xmlns:p14="http://schemas.microsoft.com/office/powerpoint/2010/main" val="35969835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742562"/>
            <a:ext cx="15392400" cy="1143000"/>
          </a:xfrm>
        </p:spPr>
        <p:txBody>
          <a:bodyPr>
            <a:normAutofit fontScale="90000"/>
          </a:bodyPr>
          <a:lstStyle/>
          <a:p>
            <a:r>
              <a:rPr lang="en-US" dirty="0" smtClean="0"/>
              <a:t>SB 1365 </a:t>
            </a:r>
            <a:r>
              <a:rPr lang="en-US" i="1" dirty="0" smtClean="0"/>
              <a:t>(Bettencourt/Huberty) </a:t>
            </a:r>
            <a:br>
              <a:rPr lang="en-US" i="1" dirty="0" smtClean="0"/>
            </a:br>
            <a:r>
              <a:rPr lang="en-US" sz="4400" b="0" i="1" dirty="0"/>
              <a:t>P</a:t>
            </a:r>
            <a:r>
              <a:rPr lang="en-US" sz="4400" b="0" i="1" dirty="0" smtClean="0"/>
              <a:t>ublic </a:t>
            </a:r>
            <a:r>
              <a:rPr lang="en-US" sz="4400" b="0" i="1" dirty="0"/>
              <a:t>school organization, </a:t>
            </a:r>
            <a:r>
              <a:rPr lang="en-US" sz="4400" b="0" i="1" dirty="0" smtClean="0"/>
              <a:t>accountability</a:t>
            </a:r>
            <a:r>
              <a:rPr lang="en-US" sz="4400" b="0" i="1" dirty="0"/>
              <a:t> </a:t>
            </a:r>
            <a:r>
              <a:rPr lang="en-US" sz="4400" b="0" i="1" dirty="0" smtClean="0"/>
              <a:t>&amp; </a:t>
            </a:r>
            <a:r>
              <a:rPr lang="en-US" sz="4400" b="0" i="1" dirty="0"/>
              <a:t>fiscal </a:t>
            </a:r>
            <a:r>
              <a:rPr lang="en-US" sz="4400" b="0" i="1" dirty="0" smtClean="0"/>
              <a:t>management</a:t>
            </a:r>
            <a:r>
              <a:rPr lang="en-US" sz="4900" i="1" dirty="0"/>
              <a:t/>
            </a:r>
            <a:br>
              <a:rPr lang="en-US" sz="4900" i="1" dirty="0"/>
            </a:br>
            <a:endParaRPr lang="en-US" i="1" dirty="0"/>
          </a:p>
        </p:txBody>
      </p:sp>
      <p:sp>
        <p:nvSpPr>
          <p:cNvPr id="3" name="Content Placeholder 2"/>
          <p:cNvSpPr>
            <a:spLocks noGrp="1"/>
          </p:cNvSpPr>
          <p:nvPr>
            <p:ph idx="1"/>
          </p:nvPr>
        </p:nvSpPr>
        <p:spPr>
          <a:xfrm>
            <a:off x="965964" y="2628900"/>
            <a:ext cx="14197836" cy="5638800"/>
          </a:xfrm>
        </p:spPr>
        <p:txBody>
          <a:bodyPr>
            <a:normAutofit/>
          </a:bodyPr>
          <a:lstStyle/>
          <a:p>
            <a:pPr marL="457200" lvl="1" indent="0">
              <a:buNone/>
            </a:pPr>
            <a:endParaRPr lang="en-US" dirty="0"/>
          </a:p>
          <a:p>
            <a:pPr marL="0" indent="0">
              <a:buNone/>
            </a:pPr>
            <a:r>
              <a:rPr lang="en-US" b="1" dirty="0" smtClean="0"/>
              <a:t>Accountability:</a:t>
            </a:r>
            <a:endParaRPr lang="en-US" b="1" dirty="0"/>
          </a:p>
          <a:p>
            <a:pPr lvl="0"/>
            <a:r>
              <a:rPr lang="en-US" sz="3600" dirty="0"/>
              <a:t>Allows D accountability ratings to be reported as “Needs Improvement,” with three consecutive ratings triggering the same sanctions as a campus with an F rating</a:t>
            </a:r>
            <a:endParaRPr lang="en-US" dirty="0"/>
          </a:p>
          <a:p>
            <a:pPr lvl="0"/>
            <a:r>
              <a:rPr lang="en-US" sz="3600" dirty="0"/>
              <a:t>Allows for optional performance review for campuses with D &amp; F ratings in 2020-21</a:t>
            </a:r>
            <a:endParaRPr lang="en-US" dirty="0"/>
          </a:p>
          <a:p>
            <a:pPr lvl="0"/>
            <a:r>
              <a:rPr lang="en-US" sz="3600" dirty="0"/>
              <a:t>Provides for campuses to receive ratings of A, B, C, and Not Rated in 2021-22</a:t>
            </a:r>
            <a:endParaRPr lang="en-US" dirty="0"/>
          </a:p>
          <a:p>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219200" y="8582538"/>
            <a:ext cx="9144000" cy="646331"/>
          </a:xfrm>
          <a:prstGeom prst="rect">
            <a:avLst/>
          </a:prstGeom>
          <a:noFill/>
        </p:spPr>
        <p:txBody>
          <a:bodyPr wrap="square" rtlCol="0">
            <a:spAutoFit/>
          </a:bodyPr>
          <a:lstStyle/>
          <a:p>
            <a:r>
              <a:rPr lang="en-US" sz="3600" i="1" dirty="0" smtClean="0"/>
              <a:t>Effective June 18, 2021.</a:t>
            </a:r>
            <a:endParaRPr lang="en-US" sz="2800" i="1" dirty="0"/>
          </a:p>
        </p:txBody>
      </p:sp>
      <p:pic>
        <p:nvPicPr>
          <p:cNvPr id="12290" name="Picture 2" descr="LA Rams At Detroit Lions: Report Card - Turf Show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3200" y="571500"/>
            <a:ext cx="38100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72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a:t>H</a:t>
            </a:r>
            <a:r>
              <a:rPr lang="en-US" dirty="0" smtClean="0"/>
              <a:t>B 4545 </a:t>
            </a:r>
            <a:r>
              <a:rPr lang="en-US" i="1" dirty="0" smtClean="0"/>
              <a:t>(Dutton/Taylor) </a:t>
            </a:r>
            <a:br>
              <a:rPr lang="en-US" i="1" dirty="0" smtClean="0"/>
            </a:br>
            <a:r>
              <a:rPr lang="en-US" sz="4900" b="0" i="1" dirty="0" smtClean="0"/>
              <a:t>Student assessment &amp; accelerated instruction</a:t>
            </a:r>
            <a:r>
              <a:rPr lang="en-US" sz="4000" i="1" dirty="0"/>
              <a:t/>
            </a:r>
            <a:br>
              <a:rPr lang="en-US" sz="4000" i="1" dirty="0"/>
            </a:br>
            <a:endParaRPr lang="en-US" dirty="0"/>
          </a:p>
        </p:txBody>
      </p:sp>
      <p:sp>
        <p:nvSpPr>
          <p:cNvPr id="3" name="Content Placeholder 2"/>
          <p:cNvSpPr>
            <a:spLocks noGrp="1"/>
          </p:cNvSpPr>
          <p:nvPr>
            <p:ph idx="1"/>
          </p:nvPr>
        </p:nvSpPr>
        <p:spPr>
          <a:xfrm>
            <a:off x="929869" y="1943100"/>
            <a:ext cx="15529331" cy="3581400"/>
          </a:xfrm>
        </p:spPr>
        <p:txBody>
          <a:bodyPr>
            <a:normAutofit fontScale="77500" lnSpcReduction="20000"/>
          </a:bodyPr>
          <a:lstStyle/>
          <a:p>
            <a:pPr marL="457200" lvl="1" indent="0">
              <a:buNone/>
            </a:pPr>
            <a:endParaRPr lang="en-US" dirty="0"/>
          </a:p>
          <a:p>
            <a:pPr lvl="0">
              <a:spcAft>
                <a:spcPts val="600"/>
              </a:spcAft>
            </a:pPr>
            <a:r>
              <a:rPr lang="en-US" sz="3600" dirty="0"/>
              <a:t>Removes statutory </a:t>
            </a:r>
            <a:r>
              <a:rPr lang="en-US" sz="3600" dirty="0" smtClean="0"/>
              <a:t>high-stakes requirements for </a:t>
            </a:r>
            <a:r>
              <a:rPr lang="en-US" sz="3600" dirty="0"/>
              <a:t>students in grades </a:t>
            </a:r>
            <a:r>
              <a:rPr lang="en-US" sz="3600" dirty="0" smtClean="0"/>
              <a:t>3-8 </a:t>
            </a:r>
            <a:r>
              <a:rPr lang="en-US" sz="3600" dirty="0"/>
              <a:t>pass required </a:t>
            </a:r>
            <a:r>
              <a:rPr lang="en-US" sz="3600" dirty="0" smtClean="0"/>
              <a:t>exams </a:t>
            </a:r>
            <a:r>
              <a:rPr lang="en-US" sz="3600" dirty="0"/>
              <a:t>for </a:t>
            </a:r>
            <a:r>
              <a:rPr lang="en-US" sz="3600" dirty="0" smtClean="0"/>
              <a:t>promotion.</a:t>
            </a:r>
            <a:endParaRPr lang="en-US" sz="3600" dirty="0"/>
          </a:p>
          <a:p>
            <a:pPr lvl="0">
              <a:spcAft>
                <a:spcPts val="600"/>
              </a:spcAft>
            </a:pPr>
            <a:r>
              <a:rPr lang="en-US" sz="3600" dirty="0" smtClean="0"/>
              <a:t>Requires schools </a:t>
            </a:r>
            <a:r>
              <a:rPr lang="en-US" sz="3600" dirty="0"/>
              <a:t>to </a:t>
            </a:r>
            <a:r>
              <a:rPr lang="en-US" sz="3600" dirty="0" smtClean="0"/>
              <a:t>establish </a:t>
            </a:r>
            <a:r>
              <a:rPr lang="en-US" sz="3600" dirty="0"/>
              <a:t>accelerated learning committee for each student who did not perform satisfactorily on the state grade 3, 5 &amp;</a:t>
            </a:r>
            <a:r>
              <a:rPr lang="en-US" sz="3600" dirty="0" smtClean="0"/>
              <a:t> </a:t>
            </a:r>
            <a:r>
              <a:rPr lang="en-US" sz="3600" dirty="0"/>
              <a:t>8 math or reading exams (replacing grade placement committees). </a:t>
            </a:r>
          </a:p>
          <a:p>
            <a:pPr lvl="0">
              <a:spcAft>
                <a:spcPts val="600"/>
              </a:spcAft>
            </a:pPr>
            <a:r>
              <a:rPr lang="en-US" sz="3600" dirty="0"/>
              <a:t>Each time a student fails to perform satisfactorily on a grade 3-8 STAAR assessment or an EOC assessment, a school district must provide accelerated instruction to the student in the applicable subject area during the subsequent summer or school year</a:t>
            </a:r>
            <a:r>
              <a:rPr lang="en-US" sz="3600" dirty="0" smtClean="0"/>
              <a:t>.</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219200" y="9205847"/>
            <a:ext cx="9144000" cy="646331"/>
          </a:xfrm>
          <a:prstGeom prst="rect">
            <a:avLst/>
          </a:prstGeom>
          <a:noFill/>
        </p:spPr>
        <p:txBody>
          <a:bodyPr wrap="square" rtlCol="0">
            <a:spAutoFit/>
          </a:bodyPr>
          <a:lstStyle/>
          <a:p>
            <a:r>
              <a:rPr lang="en-US" sz="3600" i="1" dirty="0" smtClean="0"/>
              <a:t>Effective June 16, 2021.</a:t>
            </a:r>
            <a:endParaRPr lang="en-US" sz="2800" i="1" dirty="0"/>
          </a:p>
        </p:txBody>
      </p:sp>
      <p:sp>
        <p:nvSpPr>
          <p:cNvPr id="6" name="Content Placeholder 2"/>
          <p:cNvSpPr txBox="1">
            <a:spLocks/>
          </p:cNvSpPr>
          <p:nvPr/>
        </p:nvSpPr>
        <p:spPr>
          <a:xfrm>
            <a:off x="965964" y="5358778"/>
            <a:ext cx="14386331" cy="3847069"/>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Wingdings" panose="05000000000000000000" pitchFamily="2" charset="2"/>
              <a:buNone/>
            </a:pPr>
            <a:endParaRPr lang="en-US" dirty="0" smtClean="0"/>
          </a:p>
          <a:p>
            <a:pPr lvl="0">
              <a:spcAft>
                <a:spcPts val="600"/>
              </a:spcAft>
            </a:pPr>
            <a:r>
              <a:rPr lang="en-US" sz="5900" dirty="0"/>
              <a:t>Accelerated Instruction must be provided individually or in groups of no more than three students to one teacher.</a:t>
            </a:r>
          </a:p>
          <a:p>
            <a:pPr>
              <a:spcAft>
                <a:spcPts val="600"/>
              </a:spcAft>
            </a:pPr>
            <a:r>
              <a:rPr lang="en-US" sz="5900" dirty="0" smtClean="0"/>
              <a:t>Prohibits a district from pulling a student from instruction in foundation or enrichment curriculum or from recess for accelerated instruction </a:t>
            </a:r>
            <a:endParaRPr lang="en-US" sz="5900" dirty="0"/>
          </a:p>
          <a:p>
            <a:pPr>
              <a:spcAft>
                <a:spcPts val="600"/>
              </a:spcAft>
            </a:pPr>
            <a:r>
              <a:rPr lang="en-US" sz="5900" dirty="0"/>
              <a:t>R</a:t>
            </a:r>
            <a:r>
              <a:rPr lang="en-US" sz="5900" dirty="0" smtClean="0"/>
              <a:t>equires the district to place the student that failed to pass with with a Master, Exemplary or Recognized certified teacher the following year or provide at least 30 hours of supplemental instruction. </a:t>
            </a:r>
          </a:p>
          <a:p>
            <a:pPr>
              <a:spcAft>
                <a:spcPts val="600"/>
              </a:spcAft>
            </a:pPr>
            <a:r>
              <a:rPr lang="en-US" sz="5900" dirty="0" smtClean="0"/>
              <a:t>Allows parents to request specific teacher(s) under certain circumstances.</a:t>
            </a:r>
          </a:p>
        </p:txBody>
      </p:sp>
    </p:spTree>
    <p:extLst>
      <p:ext uri="{BB962C8B-B14F-4D97-AF65-F5344CB8AC3E}">
        <p14:creationId xmlns:p14="http://schemas.microsoft.com/office/powerpoint/2010/main" val="20538293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742562"/>
            <a:ext cx="15392400" cy="1143000"/>
          </a:xfrm>
        </p:spPr>
        <p:txBody>
          <a:bodyPr>
            <a:normAutofit fontScale="90000"/>
          </a:bodyPr>
          <a:lstStyle/>
          <a:p>
            <a:r>
              <a:rPr lang="en-US" dirty="0" smtClean="0"/>
              <a:t>HB 3261 </a:t>
            </a:r>
            <a:r>
              <a:rPr lang="en-US" i="1" dirty="0" smtClean="0"/>
              <a:t>(Huberty/Taylor) </a:t>
            </a:r>
            <a:br>
              <a:rPr lang="en-US" i="1" dirty="0" smtClean="0"/>
            </a:br>
            <a:r>
              <a:rPr lang="en-US" sz="4400" b="0" i="1" dirty="0" smtClean="0"/>
              <a:t>Electronic administration of assessments</a:t>
            </a:r>
            <a:r>
              <a:rPr lang="en-US" sz="4900" i="1" dirty="0"/>
              <a:t/>
            </a:r>
            <a:br>
              <a:rPr lang="en-US" sz="4900" i="1" dirty="0"/>
            </a:br>
            <a:endParaRPr lang="en-US" i="1" dirty="0"/>
          </a:p>
        </p:txBody>
      </p:sp>
      <p:sp>
        <p:nvSpPr>
          <p:cNvPr id="3" name="Content Placeholder 2"/>
          <p:cNvSpPr>
            <a:spLocks noGrp="1"/>
          </p:cNvSpPr>
          <p:nvPr>
            <p:ph idx="1"/>
          </p:nvPr>
        </p:nvSpPr>
        <p:spPr>
          <a:xfrm>
            <a:off x="965964" y="2875536"/>
            <a:ext cx="14197836" cy="5638800"/>
          </a:xfrm>
        </p:spPr>
        <p:txBody>
          <a:bodyPr>
            <a:normAutofit fontScale="92500" lnSpcReduction="10000"/>
          </a:bodyPr>
          <a:lstStyle/>
          <a:p>
            <a:pPr marL="457200" lvl="1" indent="0">
              <a:buNone/>
            </a:pPr>
            <a:endParaRPr lang="en-US" dirty="0"/>
          </a:p>
          <a:p>
            <a:pPr>
              <a:spcAft>
                <a:spcPts val="600"/>
              </a:spcAft>
            </a:pPr>
            <a:r>
              <a:rPr lang="en-US" sz="3900" dirty="0"/>
              <a:t>Allows funds from the TIMA to be used to purchase services, equipment and technology infrastructure necessary to ensure internet connectivity and adequate bandwidth as well as to pay for training personnel in the electronic administration of assessment instruments. </a:t>
            </a:r>
            <a:endParaRPr lang="en-US" sz="3900" dirty="0" smtClean="0"/>
          </a:p>
          <a:p>
            <a:pPr>
              <a:spcAft>
                <a:spcPts val="600"/>
              </a:spcAft>
            </a:pPr>
            <a:r>
              <a:rPr lang="en-US" sz="3900" dirty="0" smtClean="0"/>
              <a:t>Requires </a:t>
            </a:r>
            <a:r>
              <a:rPr lang="en-US" sz="3900" dirty="0"/>
              <a:t>commissioner to assess technology needs of districts and provide cost estimate to SBOE.  </a:t>
            </a:r>
            <a:endParaRPr lang="en-US" sz="3900" dirty="0" smtClean="0"/>
          </a:p>
          <a:p>
            <a:pPr>
              <a:spcAft>
                <a:spcPts val="600"/>
              </a:spcAft>
            </a:pPr>
            <a:r>
              <a:rPr lang="en-US" sz="3900" dirty="0" smtClean="0"/>
              <a:t>SBOE </a:t>
            </a:r>
            <a:r>
              <a:rPr lang="en-US" sz="3900" dirty="0"/>
              <a:t>is limited to issuing proclamations for instructional materials that are capped at 75% of the total amount used to fund the allotment, thereby leaving at least 25% of funds that could be used for technology. </a:t>
            </a:r>
          </a:p>
          <a:p>
            <a:pPr>
              <a:spcAft>
                <a:spcPts val="600"/>
              </a:spcAft>
            </a:pP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219200" y="8582538"/>
            <a:ext cx="9144000" cy="646331"/>
          </a:xfrm>
          <a:prstGeom prst="rect">
            <a:avLst/>
          </a:prstGeom>
          <a:noFill/>
        </p:spPr>
        <p:txBody>
          <a:bodyPr wrap="square" rtlCol="0">
            <a:spAutoFit/>
          </a:bodyPr>
          <a:lstStyle/>
          <a:p>
            <a:r>
              <a:rPr lang="en-US" sz="3600" i="1" dirty="0" smtClean="0"/>
              <a:t>Effective June 18, 2021.</a:t>
            </a:r>
            <a:endParaRPr lang="en-US" sz="2800" i="1" dirty="0"/>
          </a:p>
        </p:txBody>
      </p:sp>
      <p:pic>
        <p:nvPicPr>
          <p:cNvPr id="13314" name="Picture 2" descr="E-assessment - Cambridge Assess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50" y="461448"/>
            <a:ext cx="5706500" cy="285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533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363579"/>
            <a:ext cx="11073636" cy="1143000"/>
          </a:xfrm>
        </p:spPr>
        <p:txBody>
          <a:bodyPr>
            <a:normAutofit fontScale="90000"/>
          </a:bodyPr>
          <a:lstStyle/>
          <a:p>
            <a:r>
              <a:rPr lang="en-US" dirty="0"/>
              <a:t>H</a:t>
            </a:r>
            <a:r>
              <a:rPr lang="en-US" dirty="0" smtClean="0"/>
              <a:t>B 773 </a:t>
            </a:r>
            <a:r>
              <a:rPr lang="en-US" i="1" dirty="0" smtClean="0"/>
              <a:t>(VanDeaver/Powell) </a:t>
            </a:r>
            <a:br>
              <a:rPr lang="en-US" i="1" dirty="0" smtClean="0"/>
            </a:br>
            <a:r>
              <a:rPr lang="en-US" sz="4000" b="0" i="1" dirty="0" smtClean="0"/>
              <a:t>Indicators of achievement</a:t>
            </a:r>
            <a:r>
              <a:rPr lang="en-US" sz="4000" i="1" dirty="0"/>
              <a:t/>
            </a:r>
            <a:br>
              <a:rPr lang="en-US" sz="4000" i="1" dirty="0"/>
            </a:br>
            <a:endParaRPr lang="en-US" sz="4000" i="1" dirty="0"/>
          </a:p>
        </p:txBody>
      </p:sp>
      <p:sp>
        <p:nvSpPr>
          <p:cNvPr id="3" name="Content Placeholder 2"/>
          <p:cNvSpPr>
            <a:spLocks noGrp="1"/>
          </p:cNvSpPr>
          <p:nvPr>
            <p:ph idx="1"/>
          </p:nvPr>
        </p:nvSpPr>
        <p:spPr>
          <a:xfrm>
            <a:off x="965964" y="2542308"/>
            <a:ext cx="15340836" cy="2087225"/>
          </a:xfrm>
        </p:spPr>
        <p:txBody>
          <a:bodyPr>
            <a:normAutofit fontScale="77500" lnSpcReduction="20000"/>
          </a:bodyPr>
          <a:lstStyle/>
          <a:p>
            <a:pPr>
              <a:spcAft>
                <a:spcPts val="600"/>
              </a:spcAft>
            </a:pPr>
            <a:r>
              <a:rPr lang="en-US" dirty="0"/>
              <a:t>Adds a new post-secondary indicator in Domain I in the A-F rating </a:t>
            </a:r>
            <a:r>
              <a:rPr lang="en-US" dirty="0" smtClean="0"/>
              <a:t>system</a:t>
            </a:r>
            <a:r>
              <a:rPr lang="en-US" dirty="0"/>
              <a:t>.</a:t>
            </a:r>
            <a:endParaRPr lang="en-US" dirty="0" smtClean="0"/>
          </a:p>
          <a:p>
            <a:pPr>
              <a:spcAft>
                <a:spcPts val="600"/>
              </a:spcAft>
            </a:pPr>
            <a:r>
              <a:rPr lang="en-US" dirty="0" smtClean="0"/>
              <a:t>Requires </a:t>
            </a:r>
            <a:r>
              <a:rPr lang="en-US" dirty="0"/>
              <a:t>TEA to include students who successfully completed a program of study in CTE as a performance indicator when evaluating the performance of high school campuses and districts that include high school campuses, beginning with the 2021-2022 school year.</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838200" y="4508385"/>
            <a:ext cx="9144000" cy="584775"/>
          </a:xfrm>
          <a:prstGeom prst="rect">
            <a:avLst/>
          </a:prstGeom>
          <a:noFill/>
        </p:spPr>
        <p:txBody>
          <a:bodyPr wrap="square" rtlCol="0">
            <a:spAutoFit/>
          </a:bodyPr>
          <a:lstStyle/>
          <a:p>
            <a:r>
              <a:rPr lang="en-US" sz="3200" i="1" dirty="0" smtClean="0"/>
              <a:t>Effective May 28, 2021.</a:t>
            </a:r>
            <a:endParaRPr lang="en-US" sz="3200" i="1" dirty="0"/>
          </a:p>
        </p:txBody>
      </p:sp>
      <p:sp>
        <p:nvSpPr>
          <p:cNvPr id="6" name="Title 1"/>
          <p:cNvSpPr txBox="1">
            <a:spLocks/>
          </p:cNvSpPr>
          <p:nvPr/>
        </p:nvSpPr>
        <p:spPr>
          <a:xfrm>
            <a:off x="838200" y="5574364"/>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a:t>H</a:t>
            </a:r>
            <a:r>
              <a:rPr lang="en-US" sz="5000" dirty="0" smtClean="0"/>
              <a:t>B 1147 </a:t>
            </a:r>
            <a:r>
              <a:rPr lang="en-US" sz="5000" i="1" dirty="0" smtClean="0"/>
              <a:t>(Huberty/Taylor) </a:t>
            </a:r>
            <a:r>
              <a:rPr lang="en-US" i="1" dirty="0" smtClean="0"/>
              <a:t/>
            </a:r>
            <a:br>
              <a:rPr lang="en-US" i="1" dirty="0" smtClean="0"/>
            </a:br>
            <a:r>
              <a:rPr lang="en-US" sz="3700" b="0" i="1" dirty="0" smtClean="0"/>
              <a:t>Military readiness indicator</a:t>
            </a:r>
            <a:endParaRPr lang="en-US" sz="3700" b="0" i="1" dirty="0"/>
          </a:p>
        </p:txBody>
      </p:sp>
      <p:sp>
        <p:nvSpPr>
          <p:cNvPr id="7" name="Content Placeholder 2"/>
          <p:cNvSpPr txBox="1">
            <a:spLocks/>
          </p:cNvSpPr>
          <p:nvPr/>
        </p:nvSpPr>
        <p:spPr>
          <a:xfrm>
            <a:off x="1437276" y="7160689"/>
            <a:ext cx="13650324" cy="18558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Adds Texas National Guard as a new indicator for military readiness. </a:t>
            </a:r>
            <a:endParaRPr lang="en-US" sz="3200" dirty="0" smtClean="0"/>
          </a:p>
          <a:p>
            <a:r>
              <a:rPr lang="en-US" sz="3200" dirty="0" smtClean="0"/>
              <a:t>Includes </a:t>
            </a:r>
            <a:r>
              <a:rPr lang="en-US" sz="3200" dirty="0"/>
              <a:t>enlisting in the Texas National Guard as an indicator of military readiness to quality a school to receive CCMR bonus.</a:t>
            </a:r>
          </a:p>
        </p:txBody>
      </p:sp>
      <p:sp>
        <p:nvSpPr>
          <p:cNvPr id="8" name="TextBox 7"/>
          <p:cNvSpPr txBox="1"/>
          <p:nvPr/>
        </p:nvSpPr>
        <p:spPr>
          <a:xfrm>
            <a:off x="965964" y="8895412"/>
            <a:ext cx="9144000" cy="584775"/>
          </a:xfrm>
          <a:prstGeom prst="rect">
            <a:avLst/>
          </a:prstGeom>
          <a:noFill/>
        </p:spPr>
        <p:txBody>
          <a:bodyPr wrap="square" rtlCol="0">
            <a:spAutoFit/>
          </a:bodyPr>
          <a:lstStyle/>
          <a:p>
            <a:r>
              <a:rPr lang="en-US" sz="3200" i="1" dirty="0" smtClean="0"/>
              <a:t>Effective September 1, 2021</a:t>
            </a:r>
            <a:r>
              <a:rPr lang="en-US" sz="2400" i="1" dirty="0" smtClean="0"/>
              <a:t>.</a:t>
            </a:r>
            <a:endParaRPr lang="en-US" sz="2400" i="1" dirty="0"/>
          </a:p>
        </p:txBody>
      </p:sp>
    </p:spTree>
    <p:extLst>
      <p:ext uri="{BB962C8B-B14F-4D97-AF65-F5344CB8AC3E}">
        <p14:creationId xmlns:p14="http://schemas.microsoft.com/office/powerpoint/2010/main" val="1610816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b="16260"/>
          <a:stretch>
            <a:fillRect/>
          </a:stretch>
        </p:blipFill>
        <p:spPr>
          <a:xfrm>
            <a:off x="0" y="-836307"/>
            <a:ext cx="18288000" cy="10212705"/>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grpSp>
        <p:nvGrpSpPr>
          <p:cNvPr id="6" name="Group 6"/>
          <p:cNvGrpSpPr/>
          <p:nvPr/>
        </p:nvGrpSpPr>
        <p:grpSpPr>
          <a:xfrm>
            <a:off x="6324600" y="6180178"/>
            <a:ext cx="7345816" cy="3078122"/>
            <a:chOff x="0" y="0"/>
            <a:chExt cx="3213575" cy="1041241"/>
          </a:xfrm>
        </p:grpSpPr>
        <p:sp>
          <p:nvSpPr>
            <p:cNvPr id="7" name="Freeform 7"/>
            <p:cNvSpPr/>
            <p:nvPr/>
          </p:nvSpPr>
          <p:spPr>
            <a:xfrm>
              <a:off x="0" y="0"/>
              <a:ext cx="3213575" cy="1041241"/>
            </a:xfrm>
            <a:custGeom>
              <a:avLst/>
              <a:gdLst/>
              <a:ahLst/>
              <a:cxnLst/>
              <a:rect l="l" t="t" r="r" b="b"/>
              <a:pathLst>
                <a:path w="3213575" h="1041241">
                  <a:moveTo>
                    <a:pt x="0" y="0"/>
                  </a:moveTo>
                  <a:lnTo>
                    <a:pt x="3213575" y="0"/>
                  </a:lnTo>
                  <a:lnTo>
                    <a:pt x="3213575" y="1041241"/>
                  </a:lnTo>
                  <a:lnTo>
                    <a:pt x="0" y="1041241"/>
                  </a:lnTo>
                  <a:close/>
                </a:path>
              </a:pathLst>
            </a:custGeom>
            <a:solidFill>
              <a:srgbClr val="FFFFFF">
                <a:alpha val="43922"/>
              </a:srgbClr>
            </a:solidFill>
          </p:spPr>
        </p:sp>
      </p:grpSp>
      <p:sp>
        <p:nvSpPr>
          <p:cNvPr id="8" name="TextBox 8"/>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sp>
        <p:nvSpPr>
          <p:cNvPr id="9" name="TextBox 9"/>
          <p:cNvSpPr txBox="1"/>
          <p:nvPr/>
        </p:nvSpPr>
        <p:spPr>
          <a:xfrm>
            <a:off x="5006147" y="5924613"/>
            <a:ext cx="8275705" cy="3256276"/>
          </a:xfrm>
          <a:prstGeom prst="rect">
            <a:avLst/>
          </a:prstGeom>
        </p:spPr>
        <p:txBody>
          <a:bodyPr lIns="0" tIns="0" rIns="0" bIns="0" rtlCol="0" anchor="t">
            <a:spAutoFit/>
          </a:bodyPr>
          <a:lstStyle/>
          <a:p>
            <a:pPr algn="r">
              <a:lnSpc>
                <a:spcPts val="13082"/>
              </a:lnSpc>
            </a:pPr>
            <a:r>
              <a:rPr lang="en-US" sz="9344" b="1" dirty="0">
                <a:solidFill>
                  <a:srgbClr val="000000"/>
                </a:solidFill>
                <a:latin typeface="+mj-lt"/>
              </a:rPr>
              <a:t>Curriculum </a:t>
            </a:r>
          </a:p>
          <a:p>
            <a:pPr algn="r">
              <a:lnSpc>
                <a:spcPts val="13082"/>
              </a:lnSpc>
            </a:pPr>
            <a:r>
              <a:rPr lang="en-US" sz="9344" b="1" dirty="0">
                <a:solidFill>
                  <a:srgbClr val="000000"/>
                </a:solidFill>
                <a:latin typeface="+mj-lt"/>
              </a:rPr>
              <a:t>&amp; Instruction</a:t>
            </a:r>
          </a:p>
        </p:txBody>
      </p:sp>
    </p:spTree>
    <p:extLst>
      <p:ext uri="{BB962C8B-B14F-4D97-AF65-F5344CB8AC3E}">
        <p14:creationId xmlns:p14="http://schemas.microsoft.com/office/powerpoint/2010/main" val="3193745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a:t>H</a:t>
            </a:r>
            <a:r>
              <a:rPr lang="en-US" dirty="0" smtClean="0"/>
              <a:t>B 3979 </a:t>
            </a:r>
            <a:r>
              <a:rPr lang="en-US" i="1" dirty="0" smtClean="0"/>
              <a:t>(Toth/Creighton) </a:t>
            </a:r>
            <a:br>
              <a:rPr lang="en-US" i="1" dirty="0" smtClean="0"/>
            </a:br>
            <a:r>
              <a:rPr lang="en-US" sz="4900" b="0" i="1" dirty="0" smtClean="0"/>
              <a:t>Social studies curriculum – The “Anti-Critical Race Theory Bill”</a:t>
            </a:r>
            <a:r>
              <a:rPr lang="en-US" sz="4000" i="1" dirty="0"/>
              <a:t/>
            </a:r>
            <a:br>
              <a:rPr lang="en-US" sz="4000" i="1" dirty="0"/>
            </a:b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219200" y="8867274"/>
            <a:ext cx="9144000" cy="646331"/>
          </a:xfrm>
          <a:prstGeom prst="rect">
            <a:avLst/>
          </a:prstGeom>
          <a:noFill/>
        </p:spPr>
        <p:txBody>
          <a:bodyPr wrap="square" rtlCol="0">
            <a:spAutoFit/>
          </a:bodyPr>
          <a:lstStyle/>
          <a:p>
            <a:r>
              <a:rPr lang="en-US" sz="3600" i="1" dirty="0" smtClean="0"/>
              <a:t>Effective September 1, 2021.</a:t>
            </a:r>
            <a:endParaRPr lang="en-US" sz="2800" i="1" dirty="0"/>
          </a:p>
        </p:txBody>
      </p:sp>
      <p:sp>
        <p:nvSpPr>
          <p:cNvPr id="6" name="Content Placeholder 2"/>
          <p:cNvSpPr txBox="1">
            <a:spLocks/>
          </p:cNvSpPr>
          <p:nvPr/>
        </p:nvSpPr>
        <p:spPr>
          <a:xfrm>
            <a:off x="762000" y="2628900"/>
            <a:ext cx="14935200" cy="60960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900"/>
              </a:spcAft>
            </a:pPr>
            <a:r>
              <a:rPr lang="en-US" dirty="0"/>
              <a:t>Prohibits a teacher from being compelled to discuss a particular current event or widely debated and currently controversial issue of public policy or social affairs, and requires that a teacher who does choose to discuss such a topic must make an effort to explore the topic from diverse perspectives, without giving deference to any one perspective. </a:t>
            </a:r>
          </a:p>
          <a:p>
            <a:pPr lvl="0">
              <a:spcAft>
                <a:spcPts val="900"/>
              </a:spcAft>
            </a:pPr>
            <a:r>
              <a:rPr lang="en-US" dirty="0"/>
              <a:t>Prohibits school districts and teachers from requiring or awarding course credit for a student's political activism or participation in an internship, practicum, or activity involving social or public policy advocacy; </a:t>
            </a:r>
          </a:p>
          <a:p>
            <a:pPr lvl="0">
              <a:spcAft>
                <a:spcPts val="900"/>
              </a:spcAft>
            </a:pPr>
            <a:r>
              <a:rPr lang="en-US" dirty="0"/>
              <a:t>Prohibits a school district employee from being required to attend certain types of training - including any that presents any form of race or sex stereotyping or blame on the basis of race or sex; </a:t>
            </a:r>
          </a:p>
          <a:p>
            <a:pPr lvl="0">
              <a:spcAft>
                <a:spcPts val="900"/>
              </a:spcAft>
            </a:pPr>
            <a:r>
              <a:rPr lang="en-US" dirty="0"/>
              <a:t>Prohibits schools from accepting private funding for the purpose of developing, purchasing or selecting curriculum or provide teacher training for such a course that presents any form of race or sex stereotyping or blame. </a:t>
            </a:r>
          </a:p>
        </p:txBody>
      </p:sp>
    </p:spTree>
    <p:extLst>
      <p:ext uri="{BB962C8B-B14F-4D97-AF65-F5344CB8AC3E}">
        <p14:creationId xmlns:p14="http://schemas.microsoft.com/office/powerpoint/2010/main" val="1159073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352374"/>
            <a:ext cx="14807436" cy="1143000"/>
          </a:xfrm>
        </p:spPr>
        <p:txBody>
          <a:bodyPr>
            <a:normAutofit fontScale="90000"/>
          </a:bodyPr>
          <a:lstStyle/>
          <a:p>
            <a:r>
              <a:rPr lang="en-US" dirty="0"/>
              <a:t>H</a:t>
            </a:r>
            <a:r>
              <a:rPr lang="en-US" dirty="0" smtClean="0"/>
              <a:t>B 4509 </a:t>
            </a:r>
            <a:r>
              <a:rPr lang="en-US" i="1" dirty="0" smtClean="0"/>
              <a:t>(Bonnen/Taylor) - </a:t>
            </a:r>
            <a:r>
              <a:rPr lang="en-US" sz="4000" b="0" i="1" dirty="0"/>
              <a:t>Civics curriculum</a:t>
            </a:r>
            <a:r>
              <a:rPr lang="en-US" sz="4000" i="1" dirty="0" smtClean="0"/>
              <a:t/>
            </a:r>
            <a:br>
              <a:rPr lang="en-US" sz="4000" i="1" dirty="0" smtClean="0"/>
            </a:br>
            <a:r>
              <a:rPr lang="en-US" sz="4000" i="1" dirty="0"/>
              <a:t/>
            </a:r>
            <a:br>
              <a:rPr lang="en-US" sz="4000" i="1" dirty="0"/>
            </a:br>
            <a:endParaRPr lang="en-US" sz="4000" i="1" dirty="0"/>
          </a:p>
        </p:txBody>
      </p:sp>
      <p:sp>
        <p:nvSpPr>
          <p:cNvPr id="3" name="Content Placeholder 2"/>
          <p:cNvSpPr>
            <a:spLocks noGrp="1"/>
          </p:cNvSpPr>
          <p:nvPr>
            <p:ph idx="1"/>
          </p:nvPr>
        </p:nvSpPr>
        <p:spPr>
          <a:xfrm>
            <a:off x="965964" y="1788241"/>
            <a:ext cx="15589956" cy="2087225"/>
          </a:xfrm>
        </p:spPr>
        <p:txBody>
          <a:bodyPr>
            <a:noAutofit/>
          </a:bodyPr>
          <a:lstStyle/>
          <a:p>
            <a:pPr>
              <a:spcAft>
                <a:spcPts val="600"/>
              </a:spcAft>
            </a:pPr>
            <a:r>
              <a:rPr lang="en-US" sz="3200" dirty="0"/>
              <a:t>Requires the SBOE to adopt TEKS that develop students' civic knowledge, including </a:t>
            </a:r>
            <a:r>
              <a:rPr lang="en-US" sz="3200" dirty="0" smtClean="0"/>
              <a:t>the </a:t>
            </a:r>
            <a:r>
              <a:rPr lang="en-US" sz="3200" dirty="0"/>
              <a:t>foundations of the American experiment in self-government, </a:t>
            </a:r>
            <a:r>
              <a:rPr lang="en-US" sz="3200" dirty="0" smtClean="0"/>
              <a:t>the </a:t>
            </a:r>
            <a:r>
              <a:rPr lang="en-US" sz="3200" dirty="0"/>
              <a:t>history and traditions of civics in the US; the structure, function &amp;</a:t>
            </a:r>
            <a:r>
              <a:rPr lang="en-US" sz="3200" dirty="0" smtClean="0"/>
              <a:t> </a:t>
            </a:r>
            <a:r>
              <a:rPr lang="en-US" sz="3200" dirty="0"/>
              <a:t>process of government institutions at the federal, state, and local levels; and an understanding of the Founding documents of the </a:t>
            </a:r>
            <a:r>
              <a:rPr lang="en-US" sz="3200" dirty="0" smtClean="0"/>
              <a:t>US.</a:t>
            </a:r>
            <a:endParaRPr lang="en-US" sz="3200"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6" name="Title 1"/>
          <p:cNvSpPr txBox="1">
            <a:spLocks/>
          </p:cNvSpPr>
          <p:nvPr/>
        </p:nvSpPr>
        <p:spPr>
          <a:xfrm>
            <a:off x="793044" y="5436628"/>
            <a:ext cx="14807436" cy="1568468"/>
          </a:xfrm>
          <a:prstGeom prst="rect">
            <a:avLst/>
          </a:prstGeom>
        </p:spPr>
        <p:txBody>
          <a:bodyPr vert="horz" lIns="91440" tIns="45720" rIns="91440" bIns="45720" rtlCol="0" anchor="ctr">
            <a:normAutofit fontScale="82500" lnSpcReduction="200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900" dirty="0"/>
              <a:t>S</a:t>
            </a:r>
            <a:r>
              <a:rPr lang="en-US" sz="5900" dirty="0" smtClean="0"/>
              <a:t>B 1063 </a:t>
            </a:r>
            <a:r>
              <a:rPr lang="en-US" sz="5900" i="1" dirty="0" smtClean="0"/>
              <a:t>(Alvarado/King, Ken) </a:t>
            </a:r>
            <a:r>
              <a:rPr lang="en-US" sz="5000" i="1" dirty="0" smtClean="0"/>
              <a:t>- </a:t>
            </a:r>
            <a:r>
              <a:rPr lang="en-US" sz="4400" b="0" i="1" dirty="0"/>
              <a:t>Personal Financial Literacy</a:t>
            </a:r>
            <a:endParaRPr lang="en-US" b="0" i="1" dirty="0"/>
          </a:p>
          <a:p>
            <a:r>
              <a:rPr lang="en-US" sz="5000" i="1" dirty="0" smtClean="0"/>
              <a:t> </a:t>
            </a:r>
            <a:r>
              <a:rPr lang="en-US" i="1" dirty="0" smtClean="0"/>
              <a:t/>
            </a:r>
            <a:br>
              <a:rPr lang="en-US" i="1" dirty="0" smtClean="0"/>
            </a:br>
            <a:endParaRPr lang="en-US" sz="3700" b="0" i="1" dirty="0"/>
          </a:p>
        </p:txBody>
      </p:sp>
      <p:sp>
        <p:nvSpPr>
          <p:cNvPr id="8" name="TextBox 7"/>
          <p:cNvSpPr txBox="1"/>
          <p:nvPr/>
        </p:nvSpPr>
        <p:spPr>
          <a:xfrm>
            <a:off x="1001823" y="8182068"/>
            <a:ext cx="9144000" cy="584775"/>
          </a:xfrm>
          <a:prstGeom prst="rect">
            <a:avLst/>
          </a:prstGeom>
          <a:noFill/>
        </p:spPr>
        <p:txBody>
          <a:bodyPr wrap="square" rtlCol="0">
            <a:spAutoFit/>
          </a:bodyPr>
          <a:lstStyle/>
          <a:p>
            <a:r>
              <a:rPr lang="en-US" sz="3200" i="1" dirty="0" smtClean="0"/>
              <a:t>Effective June 8, 2021.</a:t>
            </a:r>
            <a:endParaRPr lang="en-US" sz="2400" i="1" dirty="0"/>
          </a:p>
        </p:txBody>
      </p:sp>
      <p:sp>
        <p:nvSpPr>
          <p:cNvPr id="9" name="Content Placeholder 2"/>
          <p:cNvSpPr txBox="1">
            <a:spLocks/>
          </p:cNvSpPr>
          <p:nvPr/>
        </p:nvSpPr>
        <p:spPr>
          <a:xfrm>
            <a:off x="971503" y="6220862"/>
            <a:ext cx="13008121" cy="16510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3200" dirty="0"/>
              <a:t>Provides the option for a student to satisfy the requirement for a half credit in economics through a course in personal financial literacy &amp; economics.  Specifies requirements for personal literacy &amp; economics course.</a:t>
            </a:r>
          </a:p>
        </p:txBody>
      </p:sp>
      <p:sp>
        <p:nvSpPr>
          <p:cNvPr id="10" name="TextBox 9"/>
          <p:cNvSpPr txBox="1"/>
          <p:nvPr/>
        </p:nvSpPr>
        <p:spPr>
          <a:xfrm>
            <a:off x="965964" y="4117713"/>
            <a:ext cx="9144000" cy="584775"/>
          </a:xfrm>
          <a:prstGeom prst="rect">
            <a:avLst/>
          </a:prstGeom>
          <a:noFill/>
        </p:spPr>
        <p:txBody>
          <a:bodyPr wrap="square" rtlCol="0">
            <a:spAutoFit/>
          </a:bodyPr>
          <a:lstStyle/>
          <a:p>
            <a:r>
              <a:rPr lang="en-US" sz="3200" i="1" dirty="0" smtClean="0"/>
              <a:t>Effective June 18, 2021</a:t>
            </a:r>
            <a:r>
              <a:rPr lang="en-US" sz="2400" i="1" dirty="0" smtClean="0"/>
              <a:t>.</a:t>
            </a:r>
            <a:endParaRPr lang="en-US" sz="2400" i="1" dirty="0"/>
          </a:p>
        </p:txBody>
      </p:sp>
    </p:spTree>
    <p:extLst>
      <p:ext uri="{BB962C8B-B14F-4D97-AF65-F5344CB8AC3E}">
        <p14:creationId xmlns:p14="http://schemas.microsoft.com/office/powerpoint/2010/main" val="18938766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95" y="2612174"/>
            <a:ext cx="15392400" cy="1143000"/>
          </a:xfrm>
        </p:spPr>
        <p:txBody>
          <a:bodyPr>
            <a:normAutofit fontScale="90000"/>
          </a:bodyPr>
          <a:lstStyle/>
          <a:p>
            <a:r>
              <a:rPr lang="en-US" dirty="0"/>
              <a:t>H</a:t>
            </a:r>
            <a:r>
              <a:rPr lang="en-US" dirty="0" smtClean="0"/>
              <a:t>B 3643 </a:t>
            </a:r>
            <a:r>
              <a:rPr lang="en-US" i="1" dirty="0" smtClean="0"/>
              <a:t>(King, Ken/Taylor) </a:t>
            </a:r>
            <a:br>
              <a:rPr lang="en-US" i="1" dirty="0" smtClean="0"/>
            </a:br>
            <a:r>
              <a:rPr lang="en-US" sz="4400" b="0" i="1" dirty="0" smtClean="0"/>
              <a:t>Texas Commission on Virtual Education</a:t>
            </a:r>
            <a:r>
              <a:rPr lang="en-US" sz="4900" i="1" dirty="0"/>
              <a:t/>
            </a:r>
            <a:br>
              <a:rPr lang="en-US" sz="4900" i="1" dirty="0"/>
            </a:br>
            <a:endParaRPr lang="en-US" i="1" dirty="0"/>
          </a:p>
        </p:txBody>
      </p:sp>
      <p:sp>
        <p:nvSpPr>
          <p:cNvPr id="3" name="Content Placeholder 2"/>
          <p:cNvSpPr>
            <a:spLocks noGrp="1"/>
          </p:cNvSpPr>
          <p:nvPr>
            <p:ph idx="1"/>
          </p:nvPr>
        </p:nvSpPr>
        <p:spPr>
          <a:xfrm>
            <a:off x="998048" y="3600509"/>
            <a:ext cx="14197836" cy="4343400"/>
          </a:xfrm>
        </p:spPr>
        <p:txBody>
          <a:bodyPr>
            <a:normAutofit/>
          </a:bodyPr>
          <a:lstStyle/>
          <a:p>
            <a:pPr marL="457200" lvl="1" indent="0">
              <a:buNone/>
            </a:pPr>
            <a:endParaRPr lang="en-US" dirty="0"/>
          </a:p>
          <a:p>
            <a:r>
              <a:rPr lang="en-US" dirty="0"/>
              <a:t>Creates the Texas Commission on Virtual Education to study develop recommendations on the delivery of virtual education under the Foundation School Program. </a:t>
            </a:r>
            <a:endParaRPr lang="en-US" dirty="0" smtClean="0"/>
          </a:p>
          <a:p>
            <a:r>
              <a:rPr lang="en-US" dirty="0" smtClean="0"/>
              <a:t>The commission, modeled after the Texas Commission on Public School Finance, </a:t>
            </a:r>
            <a:r>
              <a:rPr lang="en-US" dirty="0"/>
              <a:t>shall deliver a report to the </a:t>
            </a:r>
            <a:r>
              <a:rPr lang="en-US" dirty="0" smtClean="0"/>
              <a:t>88</a:t>
            </a:r>
            <a:r>
              <a:rPr lang="en-US" baseline="30000" dirty="0" smtClean="0"/>
              <a:t>th</a:t>
            </a:r>
            <a:r>
              <a:rPr lang="en-US" dirty="0" smtClean="0"/>
              <a:t> Texas Legislature.</a:t>
            </a:r>
            <a:endParaRPr lang="en-US" dirty="0"/>
          </a:p>
          <a:p>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219200" y="8582538"/>
            <a:ext cx="9144000" cy="646331"/>
          </a:xfrm>
          <a:prstGeom prst="rect">
            <a:avLst/>
          </a:prstGeom>
          <a:noFill/>
        </p:spPr>
        <p:txBody>
          <a:bodyPr wrap="square" rtlCol="0">
            <a:spAutoFit/>
          </a:bodyPr>
          <a:lstStyle/>
          <a:p>
            <a:r>
              <a:rPr lang="en-US" sz="3600" i="1" dirty="0" smtClean="0"/>
              <a:t>Effective June 15, 2021.</a:t>
            </a:r>
            <a:endParaRPr lang="en-US" sz="2800" i="1" dirty="0"/>
          </a:p>
        </p:txBody>
      </p:sp>
      <p:pic>
        <p:nvPicPr>
          <p:cNvPr id="14338" name="Picture 2" descr="What&amp;#39;s Needed For Virtual School To 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4400" y="658252"/>
            <a:ext cx="4873625" cy="339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4299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6000"/>
          </a:blip>
          <a:srcRect t="15539" b="721"/>
          <a:stretch>
            <a:fillRect/>
          </a:stretch>
        </p:blipFill>
        <p:spPr>
          <a:xfrm>
            <a:off x="0" y="-836307"/>
            <a:ext cx="18288000" cy="10212705"/>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grpSp>
        <p:nvGrpSpPr>
          <p:cNvPr id="6" name="Group 6"/>
          <p:cNvGrpSpPr/>
          <p:nvPr/>
        </p:nvGrpSpPr>
        <p:grpSpPr>
          <a:xfrm>
            <a:off x="8381999" y="7505701"/>
            <a:ext cx="5288416" cy="1479678"/>
            <a:chOff x="272550" y="166239"/>
            <a:chExt cx="1788921" cy="500533"/>
          </a:xfrm>
        </p:grpSpPr>
        <p:sp>
          <p:nvSpPr>
            <p:cNvPr id="7" name="Freeform 7"/>
            <p:cNvSpPr/>
            <p:nvPr/>
          </p:nvSpPr>
          <p:spPr>
            <a:xfrm>
              <a:off x="272550" y="166239"/>
              <a:ext cx="1788921" cy="500533"/>
            </a:xfrm>
            <a:custGeom>
              <a:avLst/>
              <a:gdLst/>
              <a:ahLst/>
              <a:cxnLst/>
              <a:rect l="l" t="t" r="r" b="b"/>
              <a:pathLst>
                <a:path w="2061471" h="666772">
                  <a:moveTo>
                    <a:pt x="0" y="0"/>
                  </a:moveTo>
                  <a:lnTo>
                    <a:pt x="2061471" y="0"/>
                  </a:lnTo>
                  <a:lnTo>
                    <a:pt x="2061471" y="666772"/>
                  </a:lnTo>
                  <a:lnTo>
                    <a:pt x="0" y="666772"/>
                  </a:lnTo>
                  <a:close/>
                </a:path>
              </a:pathLst>
            </a:custGeom>
            <a:solidFill>
              <a:srgbClr val="FFFFFF">
                <a:alpha val="63922"/>
              </a:srgbClr>
            </a:solidFill>
          </p:spPr>
        </p:sp>
      </p:grpSp>
      <p:sp>
        <p:nvSpPr>
          <p:cNvPr id="8" name="TextBox 8"/>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sp>
        <p:nvSpPr>
          <p:cNvPr id="9" name="TextBox 9"/>
          <p:cNvSpPr txBox="1"/>
          <p:nvPr/>
        </p:nvSpPr>
        <p:spPr>
          <a:xfrm>
            <a:off x="5006147" y="7352120"/>
            <a:ext cx="8275705" cy="1576329"/>
          </a:xfrm>
          <a:prstGeom prst="rect">
            <a:avLst/>
          </a:prstGeom>
        </p:spPr>
        <p:txBody>
          <a:bodyPr lIns="0" tIns="0" rIns="0" bIns="0" rtlCol="0" anchor="t">
            <a:spAutoFit/>
          </a:bodyPr>
          <a:lstStyle/>
          <a:p>
            <a:pPr algn="r">
              <a:lnSpc>
                <a:spcPts val="13082"/>
              </a:lnSpc>
            </a:pPr>
            <a:r>
              <a:rPr lang="en-US" sz="9344" b="1" dirty="0">
                <a:solidFill>
                  <a:srgbClr val="000000"/>
                </a:solidFill>
                <a:latin typeface="+mj-lt"/>
              </a:rPr>
              <a:t>Students</a:t>
            </a:r>
          </a:p>
        </p:txBody>
      </p:sp>
    </p:spTree>
    <p:extLst>
      <p:ext uri="{BB962C8B-B14F-4D97-AF65-F5344CB8AC3E}">
        <p14:creationId xmlns:p14="http://schemas.microsoft.com/office/powerpoint/2010/main" val="2955474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2ADB7-13F8-4021-A27B-A5D92ED8FAF2}"/>
              </a:ext>
            </a:extLst>
          </p:cNvPr>
          <p:cNvPicPr>
            <a:picLocks noChangeAspect="1"/>
          </p:cNvPicPr>
          <p:nvPr/>
        </p:nvPicPr>
        <p:blipFill rotWithShape="1">
          <a:blip r:embed="rId3">
            <a:alphaModFix amt="40000"/>
          </a:blip>
          <a:srcRect l="17939" t="13397" r="7830" b="27017"/>
          <a:stretch/>
        </p:blipFill>
        <p:spPr>
          <a:xfrm>
            <a:off x="-1" y="-7121"/>
            <a:ext cx="18288002" cy="9798821"/>
          </a:xfrm>
          <a:prstGeom prst="rect">
            <a:avLst/>
          </a:prstGeom>
        </p:spPr>
      </p:pic>
      <p:sp>
        <p:nvSpPr>
          <p:cNvPr id="2" name="Title 1"/>
          <p:cNvSpPr>
            <a:spLocks noGrp="1"/>
          </p:cNvSpPr>
          <p:nvPr>
            <p:ph type="title"/>
          </p:nvPr>
        </p:nvSpPr>
        <p:spPr>
          <a:xfrm>
            <a:off x="722313" y="5676900"/>
            <a:ext cx="11469688" cy="1336772"/>
          </a:xfrm>
          <a:solidFill>
            <a:srgbClr val="FFFFFF">
              <a:alpha val="50196"/>
            </a:srgbClr>
          </a:solidFill>
        </p:spPr>
        <p:txBody>
          <a:bodyPr vert="horz" lIns="137160" tIns="68580" rIns="137160" bIns="68580" rtlCol="0" anchor="b">
            <a:normAutofit fontScale="90000"/>
          </a:bodyPr>
          <a:lstStyle/>
          <a:p>
            <a:r>
              <a:rPr lang="en-US" sz="8100" dirty="0" smtClean="0"/>
              <a:t>Legislation THAT Passed</a:t>
            </a:r>
            <a:endParaRPr lang="en-US" sz="8100" dirty="0"/>
          </a:p>
        </p:txBody>
      </p:sp>
      <p:pic>
        <p:nvPicPr>
          <p:cNvPr id="37" name="Picture 36"/>
          <p:cNvPicPr>
            <a:picLocks noChangeAspect="1"/>
          </p:cNvPicPr>
          <p:nvPr/>
        </p:nvPicPr>
        <p:blipFill>
          <a:blip r:embed="rId4"/>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28084082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32" y="816944"/>
            <a:ext cx="16255236" cy="1143000"/>
          </a:xfrm>
        </p:spPr>
        <p:txBody>
          <a:bodyPr>
            <a:normAutofit fontScale="90000"/>
          </a:bodyPr>
          <a:lstStyle/>
          <a:p>
            <a:r>
              <a:rPr lang="en-US" dirty="0" smtClean="0"/>
              <a:t>SB 1697 </a:t>
            </a:r>
            <a:r>
              <a:rPr lang="en-US" i="1" dirty="0" smtClean="0"/>
              <a:t>(Paxton/King, Ken) - </a:t>
            </a:r>
            <a:r>
              <a:rPr lang="en-US" sz="4900" b="0" i="1" dirty="0" smtClean="0"/>
              <a:t>Parent choice for retention</a:t>
            </a:r>
            <a:r>
              <a:rPr lang="en-US" sz="4000" i="1" dirty="0"/>
              <a:t/>
            </a:r>
            <a:br>
              <a:rPr lang="en-US" sz="4000" i="1" dirty="0"/>
            </a:b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066800" y="8877300"/>
            <a:ext cx="9144000" cy="646331"/>
          </a:xfrm>
          <a:prstGeom prst="rect">
            <a:avLst/>
          </a:prstGeom>
          <a:noFill/>
        </p:spPr>
        <p:txBody>
          <a:bodyPr wrap="square" rtlCol="0">
            <a:spAutoFit/>
          </a:bodyPr>
          <a:lstStyle/>
          <a:p>
            <a:r>
              <a:rPr lang="en-US" sz="3600" i="1" dirty="0" smtClean="0"/>
              <a:t>Effective June 16, 2021.</a:t>
            </a:r>
            <a:endParaRPr lang="en-US" sz="2800" i="1" dirty="0"/>
          </a:p>
        </p:txBody>
      </p:sp>
      <p:sp>
        <p:nvSpPr>
          <p:cNvPr id="6" name="Content Placeholder 2"/>
          <p:cNvSpPr txBox="1">
            <a:spLocks/>
          </p:cNvSpPr>
          <p:nvPr/>
        </p:nvSpPr>
        <p:spPr>
          <a:xfrm>
            <a:off x="850232" y="1638300"/>
            <a:ext cx="16154400" cy="29094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A parent or guardian may elect for a student to do any of the following: </a:t>
            </a:r>
          </a:p>
          <a:p>
            <a:pPr marL="863600" lvl="1" indent="-406400"/>
            <a:r>
              <a:rPr lang="en-US" sz="2800" dirty="0"/>
              <a:t>Repeat prekindergarten OR enroll in prekindergarten, if the student would have been eligible to enroll in free prekindergarten during the previous school year and the student has not yet enrolled in kindergarten </a:t>
            </a:r>
          </a:p>
          <a:p>
            <a:pPr marL="863600" lvl="1" indent="-406400"/>
            <a:r>
              <a:rPr lang="en-US" sz="2800" dirty="0"/>
              <a:t>Repeat kindergarten OR enroll in kindergarten, if the student would have been eligible to enroll in kindergarten in the previous school year and has not yet enrolled in first grade </a:t>
            </a:r>
          </a:p>
          <a:p>
            <a:pPr marL="863600" lvl="1" indent="-406400"/>
            <a:r>
              <a:rPr lang="en-US" sz="2800" dirty="0"/>
              <a:t>For grades 1-3, repeat the grade in which the student was enrolled during the previous school year </a:t>
            </a:r>
          </a:p>
          <a:p>
            <a:pPr marL="0" indent="0">
              <a:buNone/>
            </a:pPr>
            <a:endParaRPr lang="en-US" sz="3200" dirty="0"/>
          </a:p>
        </p:txBody>
      </p:sp>
      <p:sp>
        <p:nvSpPr>
          <p:cNvPr id="3" name="TextBox 2"/>
          <p:cNvSpPr txBox="1"/>
          <p:nvPr/>
        </p:nvSpPr>
        <p:spPr>
          <a:xfrm>
            <a:off x="858699" y="5599125"/>
            <a:ext cx="14084968" cy="3077766"/>
          </a:xfrm>
          <a:prstGeom prst="rect">
            <a:avLst/>
          </a:prstGeom>
          <a:noFill/>
        </p:spPr>
        <p:txBody>
          <a:bodyPr wrap="square" rtlCol="0">
            <a:spAutoFit/>
          </a:bodyPr>
          <a:lstStyle/>
          <a:p>
            <a:pPr marL="457200" indent="-457200">
              <a:buFont typeface="Arial" panose="020B0604020202020204" pitchFamily="34" charset="0"/>
              <a:buChar char="•"/>
            </a:pPr>
            <a:r>
              <a:rPr lang="en-US" sz="3200" dirty="0"/>
              <a:t>During the </a:t>
            </a:r>
            <a:r>
              <a:rPr lang="en-US" sz="3200" b="1" u="sng" dirty="0"/>
              <a:t>2021-2022 school year only</a:t>
            </a:r>
            <a:r>
              <a:rPr lang="en-US" sz="3200" dirty="0"/>
              <a:t>, a parent or guardian may elect for a student to do any of the following: </a:t>
            </a:r>
          </a:p>
          <a:p>
            <a:pPr marL="863600" lvl="2" indent="-457200">
              <a:buFont typeface="Wingdings" panose="05000000000000000000" pitchFamily="2" charset="2"/>
              <a:buChar char="Ø"/>
            </a:pPr>
            <a:r>
              <a:rPr lang="en-US" sz="2800" dirty="0"/>
              <a:t>For grades 4-8, repeat the grade the student was enrolled in during 2020-2021 school year; and/or </a:t>
            </a:r>
          </a:p>
          <a:p>
            <a:pPr marL="863600" lvl="2" indent="-457200">
              <a:buFont typeface="Wingdings" panose="05000000000000000000" pitchFamily="2" charset="2"/>
              <a:buChar char="Ø"/>
            </a:pPr>
            <a:r>
              <a:rPr lang="en-US" sz="2800" dirty="0"/>
              <a:t>For courses taken for high school credit, repeat any course in which the student was enrolled in during the 2020-2021 school year </a:t>
            </a:r>
          </a:p>
          <a:p>
            <a:endParaRPr lang="en-US" dirty="0"/>
          </a:p>
        </p:txBody>
      </p:sp>
    </p:spTree>
    <p:extLst>
      <p:ext uri="{BB962C8B-B14F-4D97-AF65-F5344CB8AC3E}">
        <p14:creationId xmlns:p14="http://schemas.microsoft.com/office/powerpoint/2010/main" val="7667686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32" y="816944"/>
            <a:ext cx="16255236" cy="1143000"/>
          </a:xfrm>
        </p:spPr>
        <p:txBody>
          <a:bodyPr>
            <a:normAutofit fontScale="90000"/>
          </a:bodyPr>
          <a:lstStyle/>
          <a:p>
            <a:r>
              <a:rPr lang="en-US" dirty="0" smtClean="0"/>
              <a:t>SB 1697 </a:t>
            </a:r>
            <a:r>
              <a:rPr lang="en-US" i="1" dirty="0" smtClean="0"/>
              <a:t>(Paxton/King, Ken) - </a:t>
            </a:r>
            <a:r>
              <a:rPr lang="en-US" sz="4900" b="0" i="1" dirty="0" smtClean="0"/>
              <a:t>Parent choice for retention</a:t>
            </a:r>
            <a:r>
              <a:rPr lang="en-US" sz="4000" i="1" dirty="0"/>
              <a:t/>
            </a:r>
            <a:br>
              <a:rPr lang="en-US" sz="4000" i="1" dirty="0"/>
            </a:b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066800" y="8877300"/>
            <a:ext cx="9144000" cy="646331"/>
          </a:xfrm>
          <a:prstGeom prst="rect">
            <a:avLst/>
          </a:prstGeom>
          <a:noFill/>
        </p:spPr>
        <p:txBody>
          <a:bodyPr wrap="square" rtlCol="0">
            <a:spAutoFit/>
          </a:bodyPr>
          <a:lstStyle/>
          <a:p>
            <a:r>
              <a:rPr lang="en-US" sz="3600" i="1" dirty="0" smtClean="0"/>
              <a:t>Effective June 16, 2021.</a:t>
            </a:r>
            <a:endParaRPr lang="en-US" sz="2800" i="1" dirty="0"/>
          </a:p>
        </p:txBody>
      </p:sp>
      <p:sp>
        <p:nvSpPr>
          <p:cNvPr id="6" name="Content Placeholder 2"/>
          <p:cNvSpPr txBox="1">
            <a:spLocks/>
          </p:cNvSpPr>
          <p:nvPr/>
        </p:nvSpPr>
        <p:spPr>
          <a:xfrm>
            <a:off x="842211" y="1481972"/>
            <a:ext cx="14321589" cy="29094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800" dirty="0"/>
          </a:p>
          <a:p>
            <a:pPr>
              <a:spcAft>
                <a:spcPts val="1200"/>
              </a:spcAft>
            </a:pPr>
            <a:r>
              <a:rPr lang="en-US" sz="3200" dirty="0" smtClean="0"/>
              <a:t>If </a:t>
            </a:r>
            <a:r>
              <a:rPr lang="en-US" sz="3200" dirty="0"/>
              <a:t>school disagrees with a parent's decision, a retention committee would meet with the parent to discuss student's readiness for the next grade/course.  After participating, parents may decide whether the student should be retained. The school must abide by the parent's decision.  If parents do not meet with retention committee, student may not be retained.</a:t>
            </a:r>
          </a:p>
          <a:p>
            <a:pPr>
              <a:spcAft>
                <a:spcPts val="1200"/>
              </a:spcAft>
            </a:pPr>
            <a:r>
              <a:rPr lang="en-US" sz="3200" dirty="0"/>
              <a:t>A student who received a passing grade or who earned credit for a high school course would retain that when the student was retained, unless the school adopted a different policy</a:t>
            </a:r>
            <a:r>
              <a:rPr lang="en-US" sz="3200" dirty="0" smtClean="0"/>
              <a:t>.</a:t>
            </a:r>
          </a:p>
          <a:p>
            <a:pPr>
              <a:spcAft>
                <a:spcPts val="1200"/>
              </a:spcAft>
            </a:pPr>
            <a:r>
              <a:rPr lang="en-US" sz="3200" dirty="0"/>
              <a:t>Students retained by parents qualify for full ADA for purposes of school district funding.</a:t>
            </a:r>
          </a:p>
          <a:p>
            <a:pPr marL="0" indent="0">
              <a:spcAft>
                <a:spcPts val="1200"/>
              </a:spcAft>
              <a:buNone/>
            </a:pPr>
            <a:endParaRPr lang="en-US" sz="3200" dirty="0"/>
          </a:p>
        </p:txBody>
      </p:sp>
    </p:spTree>
    <p:extLst>
      <p:ext uri="{BB962C8B-B14F-4D97-AF65-F5344CB8AC3E}">
        <p14:creationId xmlns:p14="http://schemas.microsoft.com/office/powerpoint/2010/main" val="987953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smtClean="0"/>
              <a:t>SB 1716 </a:t>
            </a:r>
            <a:r>
              <a:rPr lang="en-US" i="1" dirty="0" smtClean="0"/>
              <a:t>(Taylor/Bonnen) </a:t>
            </a:r>
            <a:br>
              <a:rPr lang="en-US" i="1" dirty="0" smtClean="0"/>
            </a:br>
            <a:r>
              <a:rPr lang="en-US" sz="4900" b="0" i="1" dirty="0" smtClean="0"/>
              <a:t>Supplemental Special Education Services Voucher</a:t>
            </a: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066800" y="8039100"/>
            <a:ext cx="9144000" cy="646331"/>
          </a:xfrm>
          <a:prstGeom prst="rect">
            <a:avLst/>
          </a:prstGeom>
          <a:noFill/>
        </p:spPr>
        <p:txBody>
          <a:bodyPr wrap="square" rtlCol="0">
            <a:spAutoFit/>
          </a:bodyPr>
          <a:lstStyle/>
          <a:p>
            <a:r>
              <a:rPr lang="en-US" sz="3600" i="1" dirty="0" smtClean="0"/>
              <a:t>Effective June 18, 2021.</a:t>
            </a:r>
            <a:endParaRPr lang="en-US" sz="2800" i="1" dirty="0"/>
          </a:p>
        </p:txBody>
      </p:sp>
      <p:sp>
        <p:nvSpPr>
          <p:cNvPr id="6" name="Content Placeholder 2"/>
          <p:cNvSpPr txBox="1">
            <a:spLocks/>
          </p:cNvSpPr>
          <p:nvPr/>
        </p:nvSpPr>
        <p:spPr>
          <a:xfrm>
            <a:off x="1066800" y="2771274"/>
            <a:ext cx="14935200" cy="609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1200"/>
              </a:spcAft>
            </a:pPr>
            <a:r>
              <a:rPr lang="en-US" sz="3600" dirty="0"/>
              <a:t>Establishes supplemental special education services and instructional materials program for students enrolled in public school who met the eligibility requirements. </a:t>
            </a:r>
          </a:p>
          <a:p>
            <a:pPr lvl="0">
              <a:spcAft>
                <a:spcPts val="1200"/>
              </a:spcAft>
            </a:pPr>
            <a:r>
              <a:rPr lang="en-US" sz="3600" dirty="0"/>
              <a:t>Each participating student would receive a credit of up to $1,500 in an online account under the direction of the student’s parent or guardian to purchase supplemental special education services and instructional materials, including occupational therapy, physical therapy, speech therapy, private tutoring, textbooks, computer hardware or software, other technological </a:t>
            </a:r>
            <a:r>
              <a:rPr lang="en-US" sz="3600" dirty="0" smtClean="0"/>
              <a:t>devices.</a:t>
            </a:r>
            <a:endParaRPr lang="en-US" sz="3600" dirty="0"/>
          </a:p>
        </p:txBody>
      </p:sp>
    </p:spTree>
    <p:extLst>
      <p:ext uri="{BB962C8B-B14F-4D97-AF65-F5344CB8AC3E}">
        <p14:creationId xmlns:p14="http://schemas.microsoft.com/office/powerpoint/2010/main" val="3078145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69" y="927876"/>
            <a:ext cx="12521436" cy="1143000"/>
          </a:xfrm>
        </p:spPr>
        <p:txBody>
          <a:bodyPr>
            <a:normAutofit fontScale="90000"/>
          </a:bodyPr>
          <a:lstStyle/>
          <a:p>
            <a:r>
              <a:rPr lang="en-US" dirty="0"/>
              <a:t>H</a:t>
            </a:r>
            <a:r>
              <a:rPr lang="en-US" dirty="0" smtClean="0"/>
              <a:t>B 999 </a:t>
            </a:r>
            <a:r>
              <a:rPr lang="en-US" i="1" dirty="0" smtClean="0"/>
              <a:t>(Bernal/Menendez) </a:t>
            </a:r>
            <a:br>
              <a:rPr lang="en-US" i="1" dirty="0" smtClean="0"/>
            </a:br>
            <a:r>
              <a:rPr lang="en-US" sz="4000" b="0" i="1" dirty="0" smtClean="0"/>
              <a:t>Special Individual Graduation Committees for 2020-21 (No EOC)</a:t>
            </a:r>
            <a:endParaRPr lang="en-US" sz="4000" i="1" dirty="0"/>
          </a:p>
        </p:txBody>
      </p:sp>
      <p:sp>
        <p:nvSpPr>
          <p:cNvPr id="3" name="Content Placeholder 2"/>
          <p:cNvSpPr>
            <a:spLocks noGrp="1"/>
          </p:cNvSpPr>
          <p:nvPr>
            <p:ph idx="1"/>
          </p:nvPr>
        </p:nvSpPr>
        <p:spPr>
          <a:xfrm>
            <a:off x="965964" y="2404581"/>
            <a:ext cx="11988036" cy="2087225"/>
          </a:xfrm>
        </p:spPr>
        <p:txBody>
          <a:bodyPr>
            <a:normAutofit/>
          </a:bodyPr>
          <a:lstStyle/>
          <a:p>
            <a:r>
              <a:rPr lang="en-US" sz="3200" dirty="0"/>
              <a:t>P</a:t>
            </a:r>
            <a:r>
              <a:rPr lang="en-US" sz="3200" dirty="0" smtClean="0"/>
              <a:t>rovides </a:t>
            </a:r>
            <a:r>
              <a:rPr lang="en-US" sz="3200" dirty="0"/>
              <a:t>that an individual graduation committee may determine that a student is qualified to graduate without considering performance on EOCs if the student is a senior during the 2020-21 school year.</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838200" y="4563728"/>
            <a:ext cx="9144000" cy="584775"/>
          </a:xfrm>
          <a:prstGeom prst="rect">
            <a:avLst/>
          </a:prstGeom>
          <a:noFill/>
        </p:spPr>
        <p:txBody>
          <a:bodyPr wrap="square" rtlCol="0">
            <a:spAutoFit/>
          </a:bodyPr>
          <a:lstStyle/>
          <a:p>
            <a:r>
              <a:rPr lang="en-US" sz="3200" i="1" dirty="0" smtClean="0"/>
              <a:t>Effective May 31, 2021.</a:t>
            </a:r>
            <a:endParaRPr lang="en-US" sz="3200" i="1" dirty="0"/>
          </a:p>
        </p:txBody>
      </p:sp>
      <p:sp>
        <p:nvSpPr>
          <p:cNvPr id="6" name="Title 1"/>
          <p:cNvSpPr txBox="1">
            <a:spLocks/>
          </p:cNvSpPr>
          <p:nvPr/>
        </p:nvSpPr>
        <p:spPr>
          <a:xfrm>
            <a:off x="838200" y="5574364"/>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a:t>H</a:t>
            </a:r>
            <a:r>
              <a:rPr lang="en-US" sz="5000" dirty="0" smtClean="0"/>
              <a:t>B 1603 </a:t>
            </a:r>
            <a:r>
              <a:rPr lang="en-US" sz="5000" i="1" dirty="0" smtClean="0"/>
              <a:t>(Huberty/Seliger) </a:t>
            </a:r>
            <a:r>
              <a:rPr lang="en-US" i="1" dirty="0" smtClean="0"/>
              <a:t/>
            </a:r>
            <a:br>
              <a:rPr lang="en-US" i="1" dirty="0" smtClean="0"/>
            </a:br>
            <a:r>
              <a:rPr lang="en-US" sz="3700" b="0" i="1" dirty="0" smtClean="0"/>
              <a:t>Permanent Individual Graduation Committees</a:t>
            </a:r>
            <a:endParaRPr lang="en-US" sz="3700" b="0" i="1" dirty="0"/>
          </a:p>
        </p:txBody>
      </p:sp>
      <p:sp>
        <p:nvSpPr>
          <p:cNvPr id="7" name="Content Placeholder 2"/>
          <p:cNvSpPr txBox="1">
            <a:spLocks/>
          </p:cNvSpPr>
          <p:nvPr/>
        </p:nvSpPr>
        <p:spPr>
          <a:xfrm>
            <a:off x="965964" y="7159727"/>
            <a:ext cx="13893036" cy="18558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E</a:t>
            </a:r>
            <a:r>
              <a:rPr lang="en-US" sz="3200" dirty="0" smtClean="0"/>
              <a:t>xtends </a:t>
            </a:r>
            <a:r>
              <a:rPr lang="en-US" sz="3200" dirty="0"/>
              <a:t>individual graduation committees and makes them permanent in law as an alternative to high school graduation requirements for students who have failed to pass all of their five required EOCs.</a:t>
            </a:r>
            <a:endParaRPr lang="en-US" sz="2400" dirty="0"/>
          </a:p>
        </p:txBody>
      </p:sp>
      <p:sp>
        <p:nvSpPr>
          <p:cNvPr id="8" name="TextBox 7"/>
          <p:cNvSpPr txBox="1"/>
          <p:nvPr/>
        </p:nvSpPr>
        <p:spPr>
          <a:xfrm>
            <a:off x="965964" y="8895412"/>
            <a:ext cx="9144000" cy="584775"/>
          </a:xfrm>
          <a:prstGeom prst="rect">
            <a:avLst/>
          </a:prstGeom>
          <a:noFill/>
        </p:spPr>
        <p:txBody>
          <a:bodyPr wrap="square" rtlCol="0">
            <a:spAutoFit/>
          </a:bodyPr>
          <a:lstStyle/>
          <a:p>
            <a:r>
              <a:rPr lang="en-US" sz="3200" i="1" dirty="0" smtClean="0"/>
              <a:t>Effective June 7, 2021.</a:t>
            </a:r>
            <a:endParaRPr lang="en-US" sz="2400" i="1" dirty="0"/>
          </a:p>
        </p:txBody>
      </p:sp>
      <p:pic>
        <p:nvPicPr>
          <p:cNvPr id="17410" name="Picture 2" descr="Cities with smarts: High school graduations rates are highest here"/>
          <p:cNvPicPr>
            <a:picLocks noChangeAspect="1" noChangeArrowheads="1"/>
          </p:cNvPicPr>
          <p:nvPr/>
        </p:nvPicPr>
        <p:blipFill rotWithShape="1">
          <a:blip r:embed="rId3">
            <a:extLst>
              <a:ext uri="{28A0092B-C50C-407E-A947-70E740481C1C}">
                <a14:useLocalDpi xmlns:a14="http://schemas.microsoft.com/office/drawing/2010/main" val="0"/>
              </a:ext>
            </a:extLst>
          </a:blip>
          <a:srcRect l="12274" r="17448"/>
          <a:stretch/>
        </p:blipFill>
        <p:spPr bwMode="auto">
          <a:xfrm>
            <a:off x="13101817" y="638227"/>
            <a:ext cx="4762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1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69" y="927876"/>
            <a:ext cx="12521436" cy="1143000"/>
          </a:xfrm>
        </p:spPr>
        <p:txBody>
          <a:bodyPr>
            <a:normAutofit fontScale="90000"/>
          </a:bodyPr>
          <a:lstStyle/>
          <a:p>
            <a:r>
              <a:rPr lang="en-US" dirty="0"/>
              <a:t>H</a:t>
            </a:r>
            <a:r>
              <a:rPr lang="en-US" dirty="0" smtClean="0"/>
              <a:t>B 785 </a:t>
            </a:r>
            <a:r>
              <a:rPr lang="en-US" i="1" dirty="0" smtClean="0"/>
              <a:t>(Allen/Zaffirini) </a:t>
            </a:r>
            <a:br>
              <a:rPr lang="en-US" i="1" dirty="0" smtClean="0"/>
            </a:br>
            <a:r>
              <a:rPr lang="en-US" sz="4000" b="0" i="1" dirty="0" smtClean="0"/>
              <a:t>Behavior plans for special education students</a:t>
            </a:r>
            <a:endParaRPr lang="en-US" sz="4000" i="1" dirty="0"/>
          </a:p>
        </p:txBody>
      </p:sp>
      <p:sp>
        <p:nvSpPr>
          <p:cNvPr id="3" name="Content Placeholder 2"/>
          <p:cNvSpPr>
            <a:spLocks noGrp="1"/>
          </p:cNvSpPr>
          <p:nvPr>
            <p:ph idx="1"/>
          </p:nvPr>
        </p:nvSpPr>
        <p:spPr>
          <a:xfrm>
            <a:off x="965964" y="2208809"/>
            <a:ext cx="15874236" cy="2772710"/>
          </a:xfrm>
        </p:spPr>
        <p:txBody>
          <a:bodyPr>
            <a:normAutofit fontScale="77500" lnSpcReduction="20000"/>
          </a:bodyPr>
          <a:lstStyle/>
          <a:p>
            <a:pPr lvl="0"/>
            <a:r>
              <a:rPr lang="en-US" dirty="0"/>
              <a:t>Requires that a behavior improvement or intervention plan that is included in a student's IEP must be reviewed at least once a year and at times more </a:t>
            </a:r>
            <a:r>
              <a:rPr lang="en-US" dirty="0" smtClean="0"/>
              <a:t>frequently.</a:t>
            </a:r>
            <a:endParaRPr lang="en-US" dirty="0"/>
          </a:p>
          <a:p>
            <a:pPr lvl="0"/>
            <a:r>
              <a:rPr lang="en-US" dirty="0"/>
              <a:t>Requires schools notify a student’s parent/guardian of any </a:t>
            </a:r>
            <a:r>
              <a:rPr lang="en-US" dirty="0" smtClean="0"/>
              <a:t>use of restraint and/or </a:t>
            </a:r>
            <a:r>
              <a:rPr lang="en-US" dirty="0"/>
              <a:t>time out for student with </a:t>
            </a:r>
            <a:r>
              <a:rPr lang="en-US" dirty="0" smtClean="0"/>
              <a:t>disabilities</a:t>
            </a:r>
            <a:r>
              <a:rPr lang="en-US" dirty="0"/>
              <a:t>.</a:t>
            </a:r>
          </a:p>
          <a:p>
            <a:pPr lvl="0"/>
            <a:r>
              <a:rPr lang="en-US" dirty="0"/>
              <a:t>In cases where the student has a behavior improvement or intervention plan, the school must document each use of time-out prompted by behavior of the student.</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806116" y="4844349"/>
            <a:ext cx="9144000" cy="584775"/>
          </a:xfrm>
          <a:prstGeom prst="rect">
            <a:avLst/>
          </a:prstGeom>
          <a:noFill/>
        </p:spPr>
        <p:txBody>
          <a:bodyPr wrap="square" rtlCol="0">
            <a:spAutoFit/>
          </a:bodyPr>
          <a:lstStyle/>
          <a:p>
            <a:r>
              <a:rPr lang="en-US" sz="3200" i="1" dirty="0"/>
              <a:t>Signed by Governor; effective 2021-2022 school year.</a:t>
            </a:r>
            <a:endParaRPr lang="en-US" sz="3200" dirty="0"/>
          </a:p>
        </p:txBody>
      </p:sp>
      <p:sp>
        <p:nvSpPr>
          <p:cNvPr id="6" name="Title 1"/>
          <p:cNvSpPr txBox="1">
            <a:spLocks/>
          </p:cNvSpPr>
          <p:nvPr/>
        </p:nvSpPr>
        <p:spPr>
          <a:xfrm>
            <a:off x="838200" y="5755583"/>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smtClean="0"/>
              <a:t>SB 279 </a:t>
            </a:r>
            <a:r>
              <a:rPr lang="en-US" sz="5000" i="1" dirty="0" smtClean="0"/>
              <a:t>(Hinojosa/Bucy) </a:t>
            </a:r>
            <a:r>
              <a:rPr lang="en-US" i="1" dirty="0" smtClean="0"/>
              <a:t/>
            </a:r>
            <a:br>
              <a:rPr lang="en-US" i="1" dirty="0" smtClean="0"/>
            </a:br>
            <a:r>
              <a:rPr lang="en-US" sz="3700" b="0" i="1" dirty="0" smtClean="0"/>
              <a:t>Suicide prevention info on student IDs</a:t>
            </a:r>
            <a:endParaRPr lang="en-US" sz="3700" b="0" i="1" dirty="0"/>
          </a:p>
        </p:txBody>
      </p:sp>
      <p:sp>
        <p:nvSpPr>
          <p:cNvPr id="7" name="Content Placeholder 2"/>
          <p:cNvSpPr txBox="1">
            <a:spLocks/>
          </p:cNvSpPr>
          <p:nvPr/>
        </p:nvSpPr>
        <p:spPr>
          <a:xfrm>
            <a:off x="965964" y="7313881"/>
            <a:ext cx="13893036" cy="18558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Requires that contact information for the National Suicide Prevention Lifeline; the Crisis Text Line; and a local suicide prevention hotline be printed on student ID cards issued by public schools in grades 7 through 12. </a:t>
            </a:r>
          </a:p>
        </p:txBody>
      </p:sp>
      <p:sp>
        <p:nvSpPr>
          <p:cNvPr id="8" name="TextBox 7"/>
          <p:cNvSpPr txBox="1"/>
          <p:nvPr/>
        </p:nvSpPr>
        <p:spPr>
          <a:xfrm>
            <a:off x="965964" y="8895412"/>
            <a:ext cx="9144000" cy="584775"/>
          </a:xfrm>
          <a:prstGeom prst="rect">
            <a:avLst/>
          </a:prstGeom>
          <a:noFill/>
        </p:spPr>
        <p:txBody>
          <a:bodyPr wrap="square" rtlCol="0">
            <a:spAutoFit/>
          </a:bodyPr>
          <a:lstStyle/>
          <a:p>
            <a:r>
              <a:rPr lang="en-US" sz="3200" i="1" dirty="0" smtClean="0"/>
              <a:t>Effective June 14, 2021.</a:t>
            </a:r>
            <a:endParaRPr lang="en-US" sz="2400" i="1" dirty="0"/>
          </a:p>
        </p:txBody>
      </p:sp>
    </p:spTree>
    <p:extLst>
      <p:ext uri="{BB962C8B-B14F-4D97-AF65-F5344CB8AC3E}">
        <p14:creationId xmlns:p14="http://schemas.microsoft.com/office/powerpoint/2010/main" val="27378102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a:t>H</a:t>
            </a:r>
            <a:r>
              <a:rPr lang="en-US" dirty="0" smtClean="0"/>
              <a:t>B 699 </a:t>
            </a:r>
            <a:r>
              <a:rPr lang="en-US" i="1" dirty="0" smtClean="0"/>
              <a:t>(Rosenthal/Zaffirini) </a:t>
            </a:r>
            <a:br>
              <a:rPr lang="en-US" i="1" dirty="0" smtClean="0"/>
            </a:br>
            <a:r>
              <a:rPr lang="en-US" sz="4900" b="0" i="1" dirty="0" smtClean="0"/>
              <a:t>Students with serious or life-threatening illness or related treatment</a:t>
            </a: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066800" y="8438053"/>
            <a:ext cx="9144000" cy="646331"/>
          </a:xfrm>
          <a:prstGeom prst="rect">
            <a:avLst/>
          </a:prstGeom>
          <a:noFill/>
        </p:spPr>
        <p:txBody>
          <a:bodyPr wrap="square" rtlCol="0">
            <a:spAutoFit/>
          </a:bodyPr>
          <a:lstStyle/>
          <a:p>
            <a:r>
              <a:rPr lang="en-US" sz="3600" i="1" dirty="0" smtClean="0"/>
              <a:t>Effective 2021-2022 school year.</a:t>
            </a:r>
            <a:endParaRPr lang="en-US" sz="2800" i="1" dirty="0"/>
          </a:p>
        </p:txBody>
      </p:sp>
      <p:sp>
        <p:nvSpPr>
          <p:cNvPr id="6" name="Content Placeholder 2"/>
          <p:cNvSpPr txBox="1">
            <a:spLocks/>
          </p:cNvSpPr>
          <p:nvPr/>
        </p:nvSpPr>
        <p:spPr>
          <a:xfrm>
            <a:off x="1066800" y="2771274"/>
            <a:ext cx="14173200" cy="609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US" sz="3400" dirty="0"/>
              <a:t>Requires school districts to excuse the absence of a student that results from a serious or life-threatening illness or related treatment.   </a:t>
            </a:r>
          </a:p>
          <a:p>
            <a:pPr lvl="0">
              <a:spcAft>
                <a:spcPts val="600"/>
              </a:spcAft>
            </a:pPr>
            <a:r>
              <a:rPr lang="en-US" sz="3400" dirty="0"/>
              <a:t>Requires a school district offer additional counseling and prohibit student from referring a student to truancy court if their absence is a result of severe or life-threatening illness or related treatment. </a:t>
            </a:r>
          </a:p>
          <a:p>
            <a:pPr lvl="0">
              <a:spcAft>
                <a:spcPts val="600"/>
              </a:spcAft>
            </a:pPr>
            <a:r>
              <a:rPr lang="en-US" sz="3400" dirty="0"/>
              <a:t>Prohibits a school from denying promotion to a student if it is determined that failure to meet the requirements for advancement or to perform satisfactorily on an assessment was primarily due to circumstances resulting from serious or life threatening illness or related treatment.</a:t>
            </a:r>
          </a:p>
        </p:txBody>
      </p:sp>
    </p:spTree>
    <p:extLst>
      <p:ext uri="{BB962C8B-B14F-4D97-AF65-F5344CB8AC3E}">
        <p14:creationId xmlns:p14="http://schemas.microsoft.com/office/powerpoint/2010/main" val="17047575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69" y="927876"/>
            <a:ext cx="12521436" cy="1143000"/>
          </a:xfrm>
        </p:spPr>
        <p:txBody>
          <a:bodyPr>
            <a:normAutofit fontScale="90000"/>
          </a:bodyPr>
          <a:lstStyle/>
          <a:p>
            <a:r>
              <a:rPr lang="en-US" dirty="0"/>
              <a:t>H</a:t>
            </a:r>
            <a:r>
              <a:rPr lang="en-US" dirty="0" smtClean="0"/>
              <a:t>B 547 </a:t>
            </a:r>
            <a:r>
              <a:rPr lang="en-US" i="1" dirty="0" smtClean="0"/>
              <a:t>(Frank/Paxton) </a:t>
            </a:r>
            <a:br>
              <a:rPr lang="en-US" i="1" dirty="0" smtClean="0"/>
            </a:br>
            <a:r>
              <a:rPr lang="en-US" sz="4000" b="0" i="1" dirty="0" smtClean="0"/>
              <a:t>UIL participation for home-schooled students</a:t>
            </a:r>
            <a:endParaRPr lang="en-US" sz="4000" i="1" dirty="0"/>
          </a:p>
        </p:txBody>
      </p:sp>
      <p:sp>
        <p:nvSpPr>
          <p:cNvPr id="3" name="Content Placeholder 2"/>
          <p:cNvSpPr>
            <a:spLocks noGrp="1"/>
          </p:cNvSpPr>
          <p:nvPr>
            <p:ph idx="1"/>
          </p:nvPr>
        </p:nvSpPr>
        <p:spPr>
          <a:xfrm>
            <a:off x="969975" y="2307431"/>
            <a:ext cx="11988036" cy="2087225"/>
          </a:xfrm>
        </p:spPr>
        <p:txBody>
          <a:bodyPr>
            <a:noAutofit/>
          </a:bodyPr>
          <a:lstStyle/>
          <a:p>
            <a:r>
              <a:rPr lang="en-US" sz="3100" dirty="0"/>
              <a:t>S</a:t>
            </a:r>
            <a:r>
              <a:rPr lang="en-US" sz="3100" dirty="0" smtClean="0"/>
              <a:t>chool </a:t>
            </a:r>
            <a:r>
              <a:rPr lang="en-US" sz="3100" dirty="0"/>
              <a:t>districts may allow home-schooled students to participate in UIL activities (and UIL may not prohibit such participation).  </a:t>
            </a:r>
            <a:endParaRPr lang="en-US" sz="3100" dirty="0" smtClean="0"/>
          </a:p>
          <a:p>
            <a:r>
              <a:rPr lang="en-US" sz="3100" dirty="0" smtClean="0"/>
              <a:t>Participating </a:t>
            </a:r>
            <a:r>
              <a:rPr lang="en-US" sz="3100" dirty="0"/>
              <a:t>students must demonstrate grade-level academic proficiency on nationally standardized tests. </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838200" y="4525480"/>
            <a:ext cx="9144000" cy="584775"/>
          </a:xfrm>
          <a:prstGeom prst="rect">
            <a:avLst/>
          </a:prstGeom>
          <a:noFill/>
        </p:spPr>
        <p:txBody>
          <a:bodyPr wrap="square" rtlCol="0">
            <a:spAutoFit/>
          </a:bodyPr>
          <a:lstStyle/>
          <a:p>
            <a:r>
              <a:rPr lang="en-US" sz="3200" i="1" dirty="0" smtClean="0"/>
              <a:t>Effective September 1, 2021.</a:t>
            </a:r>
            <a:endParaRPr lang="en-US" sz="3200" i="1" dirty="0"/>
          </a:p>
        </p:txBody>
      </p:sp>
      <p:sp>
        <p:nvSpPr>
          <p:cNvPr id="6" name="Title 1"/>
          <p:cNvSpPr txBox="1">
            <a:spLocks/>
          </p:cNvSpPr>
          <p:nvPr/>
        </p:nvSpPr>
        <p:spPr>
          <a:xfrm>
            <a:off x="965964" y="5350757"/>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a:t>H</a:t>
            </a:r>
            <a:r>
              <a:rPr lang="en-US" sz="5000" dirty="0" smtClean="0"/>
              <a:t>B 1080 </a:t>
            </a:r>
            <a:r>
              <a:rPr lang="en-US" sz="5000" i="1" dirty="0" smtClean="0"/>
              <a:t>(Patterson/Nelson) </a:t>
            </a:r>
            <a:r>
              <a:rPr lang="en-US" i="1" dirty="0" smtClean="0"/>
              <a:t/>
            </a:r>
            <a:br>
              <a:rPr lang="en-US" i="1" dirty="0" smtClean="0"/>
            </a:br>
            <a:r>
              <a:rPr lang="en-US" sz="3700" b="0" i="1" dirty="0" smtClean="0"/>
              <a:t>UIL participation for students receiving mental health services</a:t>
            </a:r>
            <a:endParaRPr lang="en-US" sz="3700" b="0" i="1" dirty="0"/>
          </a:p>
        </p:txBody>
      </p:sp>
      <p:sp>
        <p:nvSpPr>
          <p:cNvPr id="7" name="Content Placeholder 2"/>
          <p:cNvSpPr txBox="1">
            <a:spLocks/>
          </p:cNvSpPr>
          <p:nvPr/>
        </p:nvSpPr>
        <p:spPr>
          <a:xfrm>
            <a:off x="941900" y="6935332"/>
            <a:ext cx="14145699" cy="18558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a:t>Prohibits exclusion of </a:t>
            </a:r>
            <a:r>
              <a:rPr lang="en-US" sz="3000" dirty="0" smtClean="0"/>
              <a:t>enrolled students who </a:t>
            </a:r>
            <a:r>
              <a:rPr lang="en-US" sz="3000" dirty="0"/>
              <a:t>receive outpatient mental health services from a mental health facility from eligibility for participation in UIL activities.   </a:t>
            </a:r>
            <a:endParaRPr lang="en-US" sz="3000" dirty="0" smtClean="0"/>
          </a:p>
          <a:p>
            <a:r>
              <a:rPr lang="en-US" sz="3000" dirty="0" smtClean="0"/>
              <a:t>Commissioner </a:t>
            </a:r>
            <a:r>
              <a:rPr lang="en-US" sz="3000" dirty="0"/>
              <a:t>is to adopt rules that ensure students who receive mental health services have reasonable opportunities to participate in UIL activities.</a:t>
            </a:r>
          </a:p>
        </p:txBody>
      </p:sp>
      <p:sp>
        <p:nvSpPr>
          <p:cNvPr id="8" name="TextBox 7"/>
          <p:cNvSpPr txBox="1"/>
          <p:nvPr/>
        </p:nvSpPr>
        <p:spPr>
          <a:xfrm>
            <a:off x="965964" y="9075122"/>
            <a:ext cx="9144000" cy="584775"/>
          </a:xfrm>
          <a:prstGeom prst="rect">
            <a:avLst/>
          </a:prstGeom>
          <a:noFill/>
        </p:spPr>
        <p:txBody>
          <a:bodyPr wrap="square" rtlCol="0">
            <a:spAutoFit/>
          </a:bodyPr>
          <a:lstStyle/>
          <a:p>
            <a:r>
              <a:rPr lang="en-US" sz="3200" i="1" dirty="0" smtClean="0"/>
              <a:t>Effective June 4, 2021</a:t>
            </a:r>
            <a:r>
              <a:rPr lang="en-US" sz="2400" i="1" dirty="0" smtClean="0"/>
              <a:t>.</a:t>
            </a:r>
            <a:endParaRPr lang="en-US" sz="2400" i="1" dirty="0"/>
          </a:p>
        </p:txBody>
      </p:sp>
      <p:pic>
        <p:nvPicPr>
          <p:cNvPr id="18434" name="Picture 2" descr="Update: UIL extends postponement through March 29 of high school sanctioned  events to include practices and workouts"/>
          <p:cNvPicPr>
            <a:picLocks noChangeAspect="1" noChangeArrowheads="1"/>
          </p:cNvPicPr>
          <p:nvPr/>
        </p:nvPicPr>
        <p:blipFill rotWithShape="1">
          <a:blip r:embed="rId3">
            <a:extLst>
              <a:ext uri="{28A0092B-C50C-407E-A947-70E740481C1C}">
                <a14:useLocalDpi xmlns:a14="http://schemas.microsoft.com/office/drawing/2010/main" val="0"/>
              </a:ext>
            </a:extLst>
          </a:blip>
          <a:srcRect l="30823" t="18415" r="32068" b="27623"/>
          <a:stretch/>
        </p:blipFill>
        <p:spPr bwMode="auto">
          <a:xfrm>
            <a:off x="13182600" y="667640"/>
            <a:ext cx="4245855" cy="347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5145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1000"/>
          </a:blip>
          <a:srcRect b="23093"/>
          <a:stretch>
            <a:fillRect/>
          </a:stretch>
        </p:blipFill>
        <p:spPr>
          <a:xfrm>
            <a:off x="0" y="0"/>
            <a:ext cx="18288000" cy="937639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grpSp>
        <p:nvGrpSpPr>
          <p:cNvPr id="6" name="Group 6"/>
          <p:cNvGrpSpPr/>
          <p:nvPr/>
        </p:nvGrpSpPr>
        <p:grpSpPr>
          <a:xfrm>
            <a:off x="7924800" y="7505700"/>
            <a:ext cx="5745616" cy="1479679"/>
            <a:chOff x="0" y="0"/>
            <a:chExt cx="2202545" cy="666772"/>
          </a:xfrm>
        </p:grpSpPr>
        <p:sp>
          <p:nvSpPr>
            <p:cNvPr id="7" name="Freeform 7"/>
            <p:cNvSpPr/>
            <p:nvPr/>
          </p:nvSpPr>
          <p:spPr>
            <a:xfrm>
              <a:off x="0" y="0"/>
              <a:ext cx="2202545" cy="666772"/>
            </a:xfrm>
            <a:custGeom>
              <a:avLst/>
              <a:gdLst/>
              <a:ahLst/>
              <a:cxnLst/>
              <a:rect l="l" t="t" r="r" b="b"/>
              <a:pathLst>
                <a:path w="2202545" h="666772">
                  <a:moveTo>
                    <a:pt x="0" y="0"/>
                  </a:moveTo>
                  <a:lnTo>
                    <a:pt x="2202545" y="0"/>
                  </a:lnTo>
                  <a:lnTo>
                    <a:pt x="2202545" y="666772"/>
                  </a:lnTo>
                  <a:lnTo>
                    <a:pt x="0" y="666772"/>
                  </a:lnTo>
                  <a:close/>
                </a:path>
              </a:pathLst>
            </a:custGeom>
            <a:solidFill>
              <a:srgbClr val="FFFFFF">
                <a:alpha val="63922"/>
              </a:srgbClr>
            </a:solidFill>
          </p:spPr>
        </p:sp>
      </p:grpSp>
      <p:sp>
        <p:nvSpPr>
          <p:cNvPr id="8" name="TextBox 8"/>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sp>
        <p:nvSpPr>
          <p:cNvPr id="9" name="TextBox 9"/>
          <p:cNvSpPr txBox="1"/>
          <p:nvPr/>
        </p:nvSpPr>
        <p:spPr>
          <a:xfrm>
            <a:off x="5162343" y="7353075"/>
            <a:ext cx="8275705" cy="1576329"/>
          </a:xfrm>
          <a:prstGeom prst="rect">
            <a:avLst/>
          </a:prstGeom>
        </p:spPr>
        <p:txBody>
          <a:bodyPr lIns="0" tIns="0" rIns="0" bIns="0" rtlCol="0" anchor="t">
            <a:spAutoFit/>
          </a:bodyPr>
          <a:lstStyle/>
          <a:p>
            <a:pPr algn="r">
              <a:lnSpc>
                <a:spcPts val="13082"/>
              </a:lnSpc>
            </a:pPr>
            <a:r>
              <a:rPr lang="en-US" sz="9344" b="1" dirty="0">
                <a:solidFill>
                  <a:srgbClr val="000000"/>
                </a:solidFill>
                <a:latin typeface="+mj-lt"/>
              </a:rPr>
              <a:t>Personnel</a:t>
            </a:r>
          </a:p>
        </p:txBody>
      </p:sp>
    </p:spTree>
    <p:extLst>
      <p:ext uri="{BB962C8B-B14F-4D97-AF65-F5344CB8AC3E}">
        <p14:creationId xmlns:p14="http://schemas.microsoft.com/office/powerpoint/2010/main" val="34123297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a:t>S</a:t>
            </a:r>
            <a:r>
              <a:rPr lang="en-US" dirty="0" smtClean="0"/>
              <a:t>B 1444 </a:t>
            </a:r>
            <a:r>
              <a:rPr lang="en-US" i="1" dirty="0" smtClean="0"/>
              <a:t>(Taylor/Bonnen) </a:t>
            </a:r>
            <a:br>
              <a:rPr lang="en-US" i="1" dirty="0" smtClean="0"/>
            </a:br>
            <a:r>
              <a:rPr lang="en-US" sz="4900" b="0" i="1" dirty="0" smtClean="0"/>
              <a:t>TRS ActiveCare opt-out</a:t>
            </a: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1066800" y="8438053"/>
            <a:ext cx="13716000" cy="584775"/>
          </a:xfrm>
          <a:prstGeom prst="rect">
            <a:avLst/>
          </a:prstGeom>
          <a:noFill/>
        </p:spPr>
        <p:txBody>
          <a:bodyPr wrap="square" rtlCol="0">
            <a:spAutoFit/>
          </a:bodyPr>
          <a:lstStyle/>
          <a:p>
            <a:r>
              <a:rPr lang="en-US" sz="3200" i="1" dirty="0" smtClean="0"/>
              <a:t>Effective September 1, 2021; applies to participation as of September 1, 2022.</a:t>
            </a:r>
            <a:endParaRPr lang="en-US" sz="2400" i="1" dirty="0"/>
          </a:p>
        </p:txBody>
      </p:sp>
      <p:sp>
        <p:nvSpPr>
          <p:cNvPr id="6" name="Content Placeholder 2"/>
          <p:cNvSpPr txBox="1">
            <a:spLocks/>
          </p:cNvSpPr>
          <p:nvPr/>
        </p:nvSpPr>
        <p:spPr>
          <a:xfrm>
            <a:off x="1066800" y="3110588"/>
            <a:ext cx="11983453" cy="47761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t>Authorizes ISDs to elect to discontinue participation in TRS ActiveCare </a:t>
            </a:r>
            <a:r>
              <a:rPr lang="en-US" sz="3600" dirty="0" smtClean="0"/>
              <a:t>program.</a:t>
            </a:r>
          </a:p>
          <a:p>
            <a:r>
              <a:rPr lang="en-US" sz="3600" dirty="0"/>
              <a:t>P</a:t>
            </a:r>
            <a:r>
              <a:rPr lang="en-US" sz="3600" dirty="0" smtClean="0"/>
              <a:t>rohibits </a:t>
            </a:r>
            <a:r>
              <a:rPr lang="en-US" sz="3600" dirty="0"/>
              <a:t>an ISD that elects to discontinue participation in the program from electing to participate in the program for 5 years </a:t>
            </a:r>
            <a:r>
              <a:rPr lang="en-US" sz="3600" dirty="0" smtClean="0"/>
              <a:t>after discontinuation.</a:t>
            </a:r>
          </a:p>
          <a:p>
            <a:r>
              <a:rPr lang="en-US" sz="3600" dirty="0" smtClean="0"/>
              <a:t>Each ESC is to conduct a study of the health care needs of schools in their respective region and report findings to state leaders by November 2022.</a:t>
            </a:r>
            <a:endParaRPr lang="en-US" sz="3600" dirty="0"/>
          </a:p>
        </p:txBody>
      </p:sp>
      <p:pic>
        <p:nvPicPr>
          <p:cNvPr id="20484" name="Picture 4"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0253" y="481406"/>
            <a:ext cx="4191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72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a:t>S</a:t>
            </a:r>
            <a:r>
              <a:rPr lang="en-US" dirty="0" smtClean="0"/>
              <a:t>B 179 </a:t>
            </a:r>
            <a:r>
              <a:rPr lang="en-US" i="1" dirty="0" smtClean="0"/>
              <a:t>(Lucio/Huberty) </a:t>
            </a:r>
            <a:br>
              <a:rPr lang="en-US" i="1" dirty="0" smtClean="0"/>
            </a:br>
            <a:r>
              <a:rPr lang="en-US" sz="4900" b="0" i="1" dirty="0" smtClean="0"/>
              <a:t>School Counselor Worktime</a:t>
            </a: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965964" y="8966053"/>
            <a:ext cx="9144000" cy="646331"/>
          </a:xfrm>
          <a:prstGeom prst="rect">
            <a:avLst/>
          </a:prstGeom>
          <a:noFill/>
        </p:spPr>
        <p:txBody>
          <a:bodyPr wrap="square" rtlCol="0">
            <a:spAutoFit/>
          </a:bodyPr>
          <a:lstStyle/>
          <a:p>
            <a:r>
              <a:rPr lang="en-US" sz="3600" i="1" dirty="0" smtClean="0"/>
              <a:t>Effective September 1, 2021.</a:t>
            </a:r>
            <a:endParaRPr lang="en-US" sz="2800" i="1" dirty="0"/>
          </a:p>
        </p:txBody>
      </p:sp>
      <p:sp>
        <p:nvSpPr>
          <p:cNvPr id="6" name="Content Placeholder 2"/>
          <p:cNvSpPr txBox="1">
            <a:spLocks/>
          </p:cNvSpPr>
          <p:nvPr/>
        </p:nvSpPr>
        <p:spPr>
          <a:xfrm>
            <a:off x="969975" y="2780651"/>
            <a:ext cx="13868400" cy="5922149"/>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US" dirty="0"/>
              <a:t>Requires school districts to have a policy that a school counselor must </a:t>
            </a:r>
            <a:r>
              <a:rPr lang="en-US" dirty="0" smtClean="0"/>
              <a:t>spend           </a:t>
            </a:r>
            <a:r>
              <a:rPr lang="en-US" dirty="0"/>
              <a:t>at least 80 percent of their total work time on duties included in the school's comprehensive school counseling program. </a:t>
            </a:r>
          </a:p>
          <a:p>
            <a:pPr lvl="0">
              <a:spcAft>
                <a:spcPts val="600"/>
              </a:spcAft>
            </a:pPr>
            <a:r>
              <a:rPr lang="en-US" dirty="0"/>
              <a:t>Time spent administering or providing other assistance in connection with state testing, except time spent interpreting test data, would not be considered time spent on counseling. </a:t>
            </a:r>
          </a:p>
          <a:p>
            <a:pPr lvl="0">
              <a:spcAft>
                <a:spcPts val="600"/>
              </a:spcAft>
            </a:pPr>
            <a:r>
              <a:rPr lang="en-US" dirty="0"/>
              <a:t>If a school board determined that, because of staffing needs in the district or at a campus, a counselor could not meet the 80 percent threshold, the policy would have to:  include the reasons why the 80 percent threshold cannot be met; list the duties the counselor was expected to perform that are not components of the counseling program; and set the percentage of work time that the counselor was required to spend on components of the counseling program. </a:t>
            </a:r>
          </a:p>
          <a:p>
            <a:pPr lvl="0">
              <a:spcAft>
                <a:spcPts val="600"/>
              </a:spcAft>
            </a:pPr>
            <a:r>
              <a:rPr lang="en-US" dirty="0"/>
              <a:t>Each district must annually assess </a:t>
            </a:r>
            <a:r>
              <a:rPr lang="en-US" dirty="0" smtClean="0"/>
              <a:t>compliance with </a:t>
            </a:r>
            <a:r>
              <a:rPr lang="en-US" dirty="0"/>
              <a:t>policy and, on request by the </a:t>
            </a:r>
            <a:r>
              <a:rPr lang="en-US" dirty="0" smtClean="0"/>
              <a:t>commissioner</a:t>
            </a:r>
            <a:r>
              <a:rPr lang="en-US" dirty="0"/>
              <a:t>, provide a written copy of the </a:t>
            </a:r>
            <a:r>
              <a:rPr lang="en-US" dirty="0" smtClean="0"/>
              <a:t>assessment. </a:t>
            </a:r>
            <a:endParaRPr lang="en-US" dirty="0"/>
          </a:p>
        </p:txBody>
      </p:sp>
      <p:pic>
        <p:nvPicPr>
          <p:cNvPr id="21508" name="Picture 4" descr="Image may contain Human Person and Sitt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07" r="16466"/>
          <a:stretch/>
        </p:blipFill>
        <p:spPr bwMode="auto">
          <a:xfrm>
            <a:off x="13979624" y="678420"/>
            <a:ext cx="3470176" cy="277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412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91216"/>
          <a:stretch>
            <a:fillRect/>
          </a:stretch>
        </p:blipFill>
        <p:spPr>
          <a:xfrm>
            <a:off x="0" y="9376398"/>
            <a:ext cx="18288000" cy="1070846"/>
          </a:xfrm>
          <a:prstGeom prst="rect">
            <a:avLst/>
          </a:prstGeom>
        </p:spPr>
      </p:pic>
      <p:pic>
        <p:nvPicPr>
          <p:cNvPr id="3" name="Picture 3"/>
          <p:cNvPicPr>
            <a:picLocks noChangeAspect="1"/>
          </p:cNvPicPr>
          <p:nvPr/>
        </p:nvPicPr>
        <p:blipFill>
          <a:blip r:embed="rId4">
            <a:alphaModFix amt="61000"/>
          </a:blip>
          <a:srcRect t="8124" b="8124"/>
          <a:stretch>
            <a:fillRect/>
          </a:stretch>
        </p:blipFill>
        <p:spPr>
          <a:xfrm>
            <a:off x="0" y="-834402"/>
            <a:ext cx="18288000" cy="10210800"/>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sp>
        <p:nvSpPr>
          <p:cNvPr id="6" name="TextBox 6"/>
          <p:cNvSpPr txBox="1"/>
          <p:nvPr/>
        </p:nvSpPr>
        <p:spPr>
          <a:xfrm>
            <a:off x="5867400" y="9617460"/>
            <a:ext cx="15063091" cy="337336"/>
          </a:xfrm>
          <a:prstGeom prst="rect">
            <a:avLst/>
          </a:prstGeom>
        </p:spPr>
        <p:txBody>
          <a:bodyPr lIns="0" tIns="0" rIns="0" bIns="0" rtlCol="0" anchor="t">
            <a:spAutoFit/>
          </a:bodyPr>
          <a:lstStyle/>
          <a:p>
            <a:pPr>
              <a:lnSpc>
                <a:spcPts val="2912"/>
              </a:lnSpc>
            </a:pPr>
            <a:r>
              <a:rPr lang="en-US" i="1" dirty="0">
                <a:solidFill>
                  <a:srgbClr val="FFFFFF"/>
                </a:solidFill>
                <a:latin typeface="Helveticish"/>
              </a:rPr>
              <a:t>Post-Legislative </a:t>
            </a:r>
            <a:r>
              <a:rPr lang="en-US" i="1" dirty="0" smtClean="0">
                <a:solidFill>
                  <a:srgbClr val="FFFFFF"/>
                </a:solidFill>
                <a:latin typeface="Helveticish"/>
              </a:rPr>
              <a:t>Update </a:t>
            </a:r>
            <a:r>
              <a:rPr lang="en-US" i="1" dirty="0">
                <a:solidFill>
                  <a:srgbClr val="FFFFFF"/>
                </a:solidFill>
                <a:latin typeface="Helveticish"/>
              </a:rPr>
              <a:t>following the 87th Irregular Session- </a:t>
            </a:r>
            <a:r>
              <a:rPr lang="en-US" i="1" dirty="0" smtClean="0">
                <a:solidFill>
                  <a:srgbClr val="FFFFFF"/>
                </a:solidFill>
                <a:latin typeface="Helveticish"/>
              </a:rPr>
              <a:t>June 23, 2021</a:t>
            </a:r>
            <a:endParaRPr lang="en-US" i="1" dirty="0">
              <a:solidFill>
                <a:srgbClr val="FFFFFF"/>
              </a:solidFill>
              <a:latin typeface="Helveticish"/>
            </a:endParaRPr>
          </a:p>
        </p:txBody>
      </p:sp>
      <p:sp>
        <p:nvSpPr>
          <p:cNvPr id="7" name="TextBox 7"/>
          <p:cNvSpPr txBox="1"/>
          <p:nvPr/>
        </p:nvSpPr>
        <p:spPr>
          <a:xfrm>
            <a:off x="2172265" y="6589591"/>
            <a:ext cx="12011553" cy="1576329"/>
          </a:xfrm>
          <a:prstGeom prst="rect">
            <a:avLst/>
          </a:prstGeom>
        </p:spPr>
        <p:txBody>
          <a:bodyPr lIns="0" tIns="0" rIns="0" bIns="0" rtlCol="0" anchor="t">
            <a:spAutoFit/>
          </a:bodyPr>
          <a:lstStyle/>
          <a:p>
            <a:pPr algn="ctr">
              <a:lnSpc>
                <a:spcPts val="13082"/>
              </a:lnSpc>
            </a:pPr>
            <a:r>
              <a:rPr lang="en-US" sz="9344" b="1" dirty="0">
                <a:solidFill>
                  <a:srgbClr val="000000"/>
                </a:solidFill>
                <a:latin typeface="+mj-lt"/>
              </a:rPr>
              <a:t>State Appropriations</a:t>
            </a:r>
          </a:p>
        </p:txBody>
      </p:sp>
    </p:spTree>
    <p:extLst>
      <p:ext uri="{BB962C8B-B14F-4D97-AF65-F5344CB8AC3E}">
        <p14:creationId xmlns:p14="http://schemas.microsoft.com/office/powerpoint/2010/main" val="23936170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64" y="1239537"/>
            <a:ext cx="16255236" cy="1143000"/>
          </a:xfrm>
        </p:spPr>
        <p:txBody>
          <a:bodyPr>
            <a:normAutofit fontScale="90000"/>
          </a:bodyPr>
          <a:lstStyle/>
          <a:p>
            <a:r>
              <a:rPr lang="en-US" dirty="0"/>
              <a:t>S</a:t>
            </a:r>
            <a:r>
              <a:rPr lang="en-US" dirty="0" smtClean="0"/>
              <a:t>B 1356 </a:t>
            </a:r>
            <a:r>
              <a:rPr lang="en-US" i="1" dirty="0" smtClean="0"/>
              <a:t>(Hughes/Dutton) </a:t>
            </a:r>
            <a:br>
              <a:rPr lang="en-US" i="1" dirty="0" smtClean="0"/>
            </a:br>
            <a:r>
              <a:rPr lang="en-US" sz="4900" b="0" i="1" dirty="0" smtClean="0"/>
              <a:t>Supplemental Instruction Tutoring Program</a:t>
            </a:r>
            <a:endParaRPr lang="en-US"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965964" y="8966053"/>
            <a:ext cx="9144000" cy="646331"/>
          </a:xfrm>
          <a:prstGeom prst="rect">
            <a:avLst/>
          </a:prstGeom>
          <a:noFill/>
        </p:spPr>
        <p:txBody>
          <a:bodyPr wrap="square" rtlCol="0">
            <a:spAutoFit/>
          </a:bodyPr>
          <a:lstStyle/>
          <a:p>
            <a:r>
              <a:rPr lang="en-US" sz="3600" i="1" dirty="0" smtClean="0"/>
              <a:t>Effective June 16, 2021.</a:t>
            </a:r>
            <a:endParaRPr lang="en-US" sz="2800" i="1" dirty="0"/>
          </a:p>
        </p:txBody>
      </p:sp>
      <p:sp>
        <p:nvSpPr>
          <p:cNvPr id="6" name="Content Placeholder 2"/>
          <p:cNvSpPr txBox="1">
            <a:spLocks/>
          </p:cNvSpPr>
          <p:nvPr/>
        </p:nvSpPr>
        <p:spPr>
          <a:xfrm>
            <a:off x="969974" y="2780651"/>
            <a:ext cx="14193825" cy="632524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US" dirty="0"/>
              <a:t>Authorizes a member of a nonprofit teacher organization to participate in a tutoring program to provide supplemental instruction to K-12 public school students on an individualized or small-group basis. </a:t>
            </a:r>
          </a:p>
          <a:p>
            <a:pPr lvl="0">
              <a:spcAft>
                <a:spcPts val="600"/>
              </a:spcAft>
            </a:pPr>
            <a:r>
              <a:rPr lang="en-US" dirty="0"/>
              <a:t>Participants must be an active or retired teacher; individuals must designate whether they intend to provide tutoring for compensation, on a volunteer basis, or both, and whether tutoring will be provided in-person, online, or both. </a:t>
            </a:r>
          </a:p>
          <a:p>
            <a:pPr lvl="0">
              <a:spcAft>
                <a:spcPts val="600"/>
              </a:spcAft>
            </a:pPr>
            <a:r>
              <a:rPr lang="en-US" dirty="0"/>
              <a:t>Each school district must designate someone to oversee the tutoring program within the district and provide contact information. </a:t>
            </a:r>
          </a:p>
          <a:p>
            <a:pPr lvl="0">
              <a:spcAft>
                <a:spcPts val="600"/>
              </a:spcAft>
            </a:pPr>
            <a:r>
              <a:rPr lang="en-US" dirty="0"/>
              <a:t>If an active or retired teacher who had been approved for the tutoring program contacted a district to provide tutoring, the district would have to use the teacher's volunteer services or, depending on available funds, employ the teacher as a tutor, as applicable. </a:t>
            </a:r>
          </a:p>
          <a:p>
            <a:pPr lvl="0">
              <a:spcAft>
                <a:spcPts val="600"/>
              </a:spcAft>
            </a:pPr>
            <a:r>
              <a:rPr lang="en-US" dirty="0"/>
              <a:t>TRS must provide information about the program to retirees and direct them to contact local school districts for further guidance.  </a:t>
            </a:r>
          </a:p>
          <a:p>
            <a:pPr lvl="0">
              <a:spcAft>
                <a:spcPts val="600"/>
              </a:spcAft>
            </a:pPr>
            <a:r>
              <a:rPr lang="en-US" dirty="0"/>
              <a:t>TRS may not withhold a monthly benefit payment from a retiree employed as a tutor under the bill's provisions. </a:t>
            </a:r>
          </a:p>
        </p:txBody>
      </p:sp>
    </p:spTree>
    <p:extLst>
      <p:ext uri="{BB962C8B-B14F-4D97-AF65-F5344CB8AC3E}">
        <p14:creationId xmlns:p14="http://schemas.microsoft.com/office/powerpoint/2010/main" val="24949326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69" y="927876"/>
            <a:ext cx="12521436" cy="1143000"/>
          </a:xfrm>
        </p:spPr>
        <p:txBody>
          <a:bodyPr>
            <a:normAutofit fontScale="90000"/>
          </a:bodyPr>
          <a:lstStyle/>
          <a:p>
            <a:r>
              <a:rPr lang="en-US" dirty="0" smtClean="0"/>
              <a:t>SB 1191 </a:t>
            </a:r>
            <a:r>
              <a:rPr lang="en-US" i="1" dirty="0" smtClean="0"/>
              <a:t>(Seliger/VanDeaver) </a:t>
            </a:r>
            <a:br>
              <a:rPr lang="en-US" i="1" dirty="0" smtClean="0"/>
            </a:br>
            <a:r>
              <a:rPr lang="en-US" sz="4000" b="0" i="1" dirty="0" smtClean="0"/>
              <a:t>School Resource Officer definition</a:t>
            </a:r>
            <a:endParaRPr lang="en-US" sz="4000" i="1" dirty="0"/>
          </a:p>
        </p:txBody>
      </p:sp>
      <p:sp>
        <p:nvSpPr>
          <p:cNvPr id="3" name="Content Placeholder 2"/>
          <p:cNvSpPr>
            <a:spLocks noGrp="1"/>
          </p:cNvSpPr>
          <p:nvPr>
            <p:ph idx="1"/>
          </p:nvPr>
        </p:nvSpPr>
        <p:spPr>
          <a:xfrm>
            <a:off x="969975" y="2307431"/>
            <a:ext cx="10764825" cy="2087225"/>
          </a:xfrm>
        </p:spPr>
        <p:txBody>
          <a:bodyPr>
            <a:noAutofit/>
          </a:bodyPr>
          <a:lstStyle/>
          <a:p>
            <a:r>
              <a:rPr lang="en-US" sz="3200" dirty="0"/>
              <a:t>Clarifies that the definition of a "school resource officer" does not include a peace officer who provides law enforcement at a public school or public school event only for extracurricular activities.</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838200" y="4525480"/>
            <a:ext cx="9144000" cy="584775"/>
          </a:xfrm>
          <a:prstGeom prst="rect">
            <a:avLst/>
          </a:prstGeom>
          <a:noFill/>
        </p:spPr>
        <p:txBody>
          <a:bodyPr wrap="square" rtlCol="0">
            <a:spAutoFit/>
          </a:bodyPr>
          <a:lstStyle/>
          <a:p>
            <a:r>
              <a:rPr lang="en-US" sz="3200" i="1" dirty="0" smtClean="0"/>
              <a:t>Effective September 1, 2021.</a:t>
            </a:r>
            <a:endParaRPr lang="en-US" sz="3200" i="1" dirty="0"/>
          </a:p>
        </p:txBody>
      </p:sp>
      <p:sp>
        <p:nvSpPr>
          <p:cNvPr id="6" name="Title 1"/>
          <p:cNvSpPr txBox="1">
            <a:spLocks/>
          </p:cNvSpPr>
          <p:nvPr/>
        </p:nvSpPr>
        <p:spPr>
          <a:xfrm>
            <a:off x="929869" y="5748917"/>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smtClean="0"/>
              <a:t>SB 1267 </a:t>
            </a:r>
            <a:r>
              <a:rPr lang="en-US" sz="5000" i="1" dirty="0" smtClean="0"/>
              <a:t>(West/Lozano) </a:t>
            </a:r>
            <a:r>
              <a:rPr lang="en-US" i="1" dirty="0" smtClean="0"/>
              <a:t/>
            </a:r>
            <a:br>
              <a:rPr lang="en-US" i="1" dirty="0" smtClean="0"/>
            </a:br>
            <a:r>
              <a:rPr lang="en-US" sz="3700" b="0" i="1" dirty="0"/>
              <a:t>continuing education and training requirements for </a:t>
            </a:r>
            <a:r>
              <a:rPr lang="en-US" sz="3700" b="0" i="1" dirty="0" smtClean="0"/>
              <a:t>school </a:t>
            </a:r>
            <a:r>
              <a:rPr lang="en-US" sz="3700" b="0" i="1" dirty="0"/>
              <a:t>district personnel</a:t>
            </a:r>
          </a:p>
          <a:p>
            <a:endParaRPr lang="en-US" sz="3700" b="0" i="1" dirty="0"/>
          </a:p>
        </p:txBody>
      </p:sp>
      <p:sp>
        <p:nvSpPr>
          <p:cNvPr id="7" name="Content Placeholder 2"/>
          <p:cNvSpPr txBox="1">
            <a:spLocks/>
          </p:cNvSpPr>
          <p:nvPr/>
        </p:nvSpPr>
        <p:spPr>
          <a:xfrm>
            <a:off x="945911" y="7117811"/>
            <a:ext cx="14145699" cy="14548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Streamlines training and continuing education requirements for school </a:t>
            </a:r>
            <a:r>
              <a:rPr lang="en-US" sz="3200" dirty="0" smtClean="0"/>
              <a:t>staff.</a:t>
            </a:r>
          </a:p>
          <a:p>
            <a:r>
              <a:rPr lang="en-US" sz="3200" dirty="0"/>
              <a:t>C</a:t>
            </a:r>
            <a:r>
              <a:rPr lang="en-US" sz="3200" dirty="0" smtClean="0"/>
              <a:t>reates </a:t>
            </a:r>
            <a:r>
              <a:rPr lang="en-US" sz="3200" dirty="0"/>
              <a:t>more </a:t>
            </a:r>
            <a:r>
              <a:rPr lang="en-US" sz="3200" dirty="0" smtClean="0"/>
              <a:t>opportunities for </a:t>
            </a:r>
            <a:r>
              <a:rPr lang="en-US" sz="3200" dirty="0"/>
              <a:t>educators to select meaningful training.</a:t>
            </a:r>
          </a:p>
        </p:txBody>
      </p:sp>
      <p:sp>
        <p:nvSpPr>
          <p:cNvPr id="8" name="TextBox 7"/>
          <p:cNvSpPr txBox="1"/>
          <p:nvPr/>
        </p:nvSpPr>
        <p:spPr>
          <a:xfrm>
            <a:off x="949922" y="8572500"/>
            <a:ext cx="9144000" cy="584775"/>
          </a:xfrm>
          <a:prstGeom prst="rect">
            <a:avLst/>
          </a:prstGeom>
          <a:noFill/>
        </p:spPr>
        <p:txBody>
          <a:bodyPr wrap="square" rtlCol="0">
            <a:spAutoFit/>
          </a:bodyPr>
          <a:lstStyle/>
          <a:p>
            <a:r>
              <a:rPr lang="en-US" sz="3200" i="1" dirty="0" smtClean="0"/>
              <a:t>Effective June 18, 2021.</a:t>
            </a:r>
            <a:endParaRPr lang="en-US" sz="2400" i="1" dirty="0"/>
          </a:p>
        </p:txBody>
      </p:sp>
      <p:pic>
        <p:nvPicPr>
          <p:cNvPr id="22530" name="Picture 2" descr="Travis County commissioners approve new school resource officer position  for Lake Travis ISD | Community Imp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0" y="818905"/>
            <a:ext cx="5498440" cy="351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5616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69" y="927876"/>
            <a:ext cx="12521436" cy="1143000"/>
          </a:xfrm>
        </p:spPr>
        <p:txBody>
          <a:bodyPr>
            <a:normAutofit fontScale="90000"/>
          </a:bodyPr>
          <a:lstStyle/>
          <a:p>
            <a:r>
              <a:rPr lang="en-US" dirty="0"/>
              <a:t>H</a:t>
            </a:r>
            <a:r>
              <a:rPr lang="en-US" dirty="0" smtClean="0"/>
              <a:t>B 1585 </a:t>
            </a:r>
            <a:r>
              <a:rPr lang="en-US" i="1" dirty="0" smtClean="0"/>
              <a:t>(Lambert/Lucio) </a:t>
            </a:r>
            <a:br>
              <a:rPr lang="en-US" i="1" dirty="0" smtClean="0"/>
            </a:br>
            <a:r>
              <a:rPr lang="en-US" sz="4000" b="0" i="1" dirty="0" smtClean="0"/>
              <a:t>Operations and functions of TRS</a:t>
            </a:r>
            <a:endParaRPr lang="en-US" sz="4000" i="1" dirty="0"/>
          </a:p>
        </p:txBody>
      </p:sp>
      <p:sp>
        <p:nvSpPr>
          <p:cNvPr id="3" name="Content Placeholder 2"/>
          <p:cNvSpPr>
            <a:spLocks noGrp="1"/>
          </p:cNvSpPr>
          <p:nvPr>
            <p:ph idx="1"/>
          </p:nvPr>
        </p:nvSpPr>
        <p:spPr>
          <a:xfrm>
            <a:off x="1143000" y="2876508"/>
            <a:ext cx="11353800" cy="2087225"/>
          </a:xfrm>
        </p:spPr>
        <p:txBody>
          <a:bodyPr>
            <a:noAutofit/>
          </a:bodyPr>
          <a:lstStyle/>
          <a:p>
            <a:pPr>
              <a:spcAft>
                <a:spcPts val="1200"/>
              </a:spcAft>
            </a:pPr>
            <a:r>
              <a:rPr lang="en-US" sz="3600" dirty="0" smtClean="0"/>
              <a:t>Requires </a:t>
            </a:r>
            <a:r>
              <a:rPr lang="en-US" sz="3600" dirty="0"/>
              <a:t>outreach plan for members and </a:t>
            </a:r>
            <a:r>
              <a:rPr lang="en-US" sz="3600" dirty="0" smtClean="0"/>
              <a:t>employers.</a:t>
            </a:r>
            <a:endParaRPr lang="en-US" sz="3600" dirty="0"/>
          </a:p>
          <a:p>
            <a:pPr>
              <a:spcAft>
                <a:spcPts val="1200"/>
              </a:spcAft>
            </a:pPr>
            <a:r>
              <a:rPr lang="en-US" sz="3600" dirty="0"/>
              <a:t>Moves retire / rehire prohibition date to January 1, </a:t>
            </a:r>
            <a:r>
              <a:rPr lang="en-US" sz="3600" dirty="0" smtClean="0"/>
              <a:t>2021.</a:t>
            </a:r>
            <a:endParaRPr lang="en-US" sz="3600" dirty="0"/>
          </a:p>
          <a:p>
            <a:pPr>
              <a:spcAft>
                <a:spcPts val="1200"/>
              </a:spcAft>
            </a:pPr>
            <a:r>
              <a:rPr lang="en-US" sz="3600" dirty="0"/>
              <a:t>Requires notice, opportunity to solve problem before denial of benefits for those who retire and return to </a:t>
            </a:r>
            <a:r>
              <a:rPr lang="en-US" sz="3600" dirty="0" smtClean="0"/>
              <a:t>work.</a:t>
            </a:r>
            <a:endParaRPr lang="en-US" sz="3600" dirty="0"/>
          </a:p>
          <a:p>
            <a:pPr>
              <a:spcAft>
                <a:spcPts val="1200"/>
              </a:spcAft>
            </a:pPr>
            <a:r>
              <a:rPr lang="en-US" sz="3600" dirty="0" smtClean="0"/>
              <a:t>Adjusts </a:t>
            </a:r>
            <a:r>
              <a:rPr lang="en-US" sz="3600" dirty="0"/>
              <a:t>employment after retirement penalties to reduce the impact on certain TRS retirees who return to work and exceed existing limitations. </a:t>
            </a:r>
            <a:r>
              <a:rPr lang="en-US" sz="3600" i="1" dirty="0" smtClean="0"/>
              <a:t>(also found in SB 288 by Seliger/Wu)</a:t>
            </a:r>
            <a:endParaRPr lang="en-US" sz="3600" i="1"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929869" y="8267700"/>
            <a:ext cx="9144000" cy="584775"/>
          </a:xfrm>
          <a:prstGeom prst="rect">
            <a:avLst/>
          </a:prstGeom>
          <a:noFill/>
        </p:spPr>
        <p:txBody>
          <a:bodyPr wrap="square" rtlCol="0">
            <a:spAutoFit/>
          </a:bodyPr>
          <a:lstStyle/>
          <a:p>
            <a:r>
              <a:rPr lang="en-US" sz="3200" i="1" dirty="0" smtClean="0"/>
              <a:t>Effective May 26, 2021.</a:t>
            </a:r>
            <a:endParaRPr lang="en-US" sz="3200" i="1" dirty="0"/>
          </a:p>
        </p:txBody>
      </p:sp>
      <p:pic>
        <p:nvPicPr>
          <p:cNvPr id="24578" name="Picture 2" descr="TRS Logo – Texas Retired Teachers Asso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6800" y="630855"/>
            <a:ext cx="459105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2154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6" name="Title 1"/>
          <p:cNvSpPr txBox="1">
            <a:spLocks/>
          </p:cNvSpPr>
          <p:nvPr/>
        </p:nvSpPr>
        <p:spPr>
          <a:xfrm>
            <a:off x="929869" y="1257300"/>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smtClean="0"/>
              <a:t>SB 202 </a:t>
            </a:r>
            <a:r>
              <a:rPr lang="en-US" sz="5000" i="1" dirty="0" smtClean="0"/>
              <a:t>(Schwertner/Anchia) </a:t>
            </a:r>
            <a:r>
              <a:rPr lang="en-US" i="1" dirty="0" smtClean="0"/>
              <a:t/>
            </a:r>
            <a:br>
              <a:rPr lang="en-US" i="1" dirty="0" smtClean="0"/>
            </a:br>
            <a:r>
              <a:rPr lang="en-US" sz="3700" b="0" i="1" dirty="0" smtClean="0"/>
              <a:t>Payment of employer contributions for employed retirees</a:t>
            </a:r>
            <a:endParaRPr lang="en-US" sz="3700" b="0" i="1" dirty="0"/>
          </a:p>
          <a:p>
            <a:endParaRPr lang="en-US" sz="3700" b="0" i="1" dirty="0"/>
          </a:p>
        </p:txBody>
      </p:sp>
      <p:sp>
        <p:nvSpPr>
          <p:cNvPr id="7" name="Content Placeholder 2"/>
          <p:cNvSpPr txBox="1">
            <a:spLocks/>
          </p:cNvSpPr>
          <p:nvPr/>
        </p:nvSpPr>
        <p:spPr>
          <a:xfrm>
            <a:off x="736599" y="2581699"/>
            <a:ext cx="15646401" cy="14548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Prohibits school districts from passing along the cost of mandated employer contributions for retirees on to the retired employee (the burden must be paid by the district</a:t>
            </a:r>
            <a:r>
              <a:rPr lang="en-US" sz="3200" dirty="0" smtClean="0"/>
              <a:t>).</a:t>
            </a:r>
            <a:endParaRPr lang="en-US" sz="3200" dirty="0"/>
          </a:p>
        </p:txBody>
      </p:sp>
      <p:sp>
        <p:nvSpPr>
          <p:cNvPr id="8" name="TextBox 7"/>
          <p:cNvSpPr txBox="1"/>
          <p:nvPr/>
        </p:nvSpPr>
        <p:spPr>
          <a:xfrm>
            <a:off x="728132" y="3841827"/>
            <a:ext cx="9144000" cy="584775"/>
          </a:xfrm>
          <a:prstGeom prst="rect">
            <a:avLst/>
          </a:prstGeom>
          <a:noFill/>
        </p:spPr>
        <p:txBody>
          <a:bodyPr wrap="square" rtlCol="0">
            <a:spAutoFit/>
          </a:bodyPr>
          <a:lstStyle/>
          <a:p>
            <a:r>
              <a:rPr lang="en-US" sz="3200" i="1" dirty="0" smtClean="0"/>
              <a:t>Effective June 14, 2021.</a:t>
            </a:r>
            <a:endParaRPr lang="en-US" sz="2400" i="1" dirty="0"/>
          </a:p>
        </p:txBody>
      </p:sp>
      <p:sp>
        <p:nvSpPr>
          <p:cNvPr id="11" name="Title 1"/>
          <p:cNvSpPr txBox="1">
            <a:spLocks/>
          </p:cNvSpPr>
          <p:nvPr/>
        </p:nvSpPr>
        <p:spPr>
          <a:xfrm>
            <a:off x="728132" y="5053426"/>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smtClean="0"/>
              <a:t>SB 288 </a:t>
            </a:r>
            <a:r>
              <a:rPr lang="en-US" sz="5000" i="1" dirty="0" smtClean="0"/>
              <a:t>(Seliger/Wu) </a:t>
            </a:r>
            <a:r>
              <a:rPr lang="en-US" i="1" dirty="0" smtClean="0"/>
              <a:t/>
            </a:r>
            <a:br>
              <a:rPr lang="en-US" i="1" dirty="0" smtClean="0"/>
            </a:br>
            <a:r>
              <a:rPr lang="en-US" sz="3700" b="0" i="1" dirty="0" smtClean="0"/>
              <a:t>Retiree benefits/limits on penalties</a:t>
            </a:r>
            <a:endParaRPr lang="en-US" sz="3700" b="0" i="1" dirty="0"/>
          </a:p>
          <a:p>
            <a:endParaRPr lang="en-US" sz="3700" b="0" i="1" dirty="0"/>
          </a:p>
        </p:txBody>
      </p:sp>
      <p:sp>
        <p:nvSpPr>
          <p:cNvPr id="12" name="Content Placeholder 2"/>
          <p:cNvSpPr txBox="1">
            <a:spLocks/>
          </p:cNvSpPr>
          <p:nvPr/>
        </p:nvSpPr>
        <p:spPr>
          <a:xfrm>
            <a:off x="742633" y="6293718"/>
            <a:ext cx="14145699" cy="2812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Exempts certain retirees from penalties and surcharges if they are paid by specific federal funds related to learning loss (defined in the bill</a:t>
            </a:r>
            <a:r>
              <a:rPr lang="en-US" sz="2800" dirty="0" smtClean="0"/>
              <a:t>), and hired in addition to normal staff levels.</a:t>
            </a:r>
            <a:endParaRPr lang="en-US" sz="2800" dirty="0"/>
          </a:p>
          <a:p>
            <a:r>
              <a:rPr lang="en-US" sz="2800" dirty="0" smtClean="0"/>
              <a:t>They </a:t>
            </a:r>
            <a:r>
              <a:rPr lang="en-US" sz="2800" dirty="0"/>
              <a:t>are exempt from work penalties and district surcharges until December 2024. </a:t>
            </a:r>
          </a:p>
          <a:p>
            <a:r>
              <a:rPr lang="en-US" sz="2800" dirty="0"/>
              <a:t>R</a:t>
            </a:r>
            <a:r>
              <a:rPr lang="en-US" sz="2800" dirty="0" smtClean="0"/>
              <a:t>ule </a:t>
            </a:r>
            <a:r>
              <a:rPr lang="en-US" sz="2800" dirty="0"/>
              <a:t>adopted by the TRS Board in May exempts all retirees who are hired between June and August 2021 from both penalties and surcharges</a:t>
            </a:r>
            <a:r>
              <a:rPr lang="en-US" sz="2800" dirty="0" smtClean="0"/>
              <a:t>.</a:t>
            </a:r>
            <a:endParaRPr lang="en-US" sz="2800" dirty="0"/>
          </a:p>
        </p:txBody>
      </p:sp>
      <p:sp>
        <p:nvSpPr>
          <p:cNvPr id="13" name="TextBox 12"/>
          <p:cNvSpPr txBox="1"/>
          <p:nvPr/>
        </p:nvSpPr>
        <p:spPr>
          <a:xfrm>
            <a:off x="841846" y="8997321"/>
            <a:ext cx="9144000" cy="584775"/>
          </a:xfrm>
          <a:prstGeom prst="rect">
            <a:avLst/>
          </a:prstGeom>
          <a:noFill/>
        </p:spPr>
        <p:txBody>
          <a:bodyPr wrap="square" rtlCol="0">
            <a:spAutoFit/>
          </a:bodyPr>
          <a:lstStyle/>
          <a:p>
            <a:r>
              <a:rPr lang="en-US" sz="3200" i="1" dirty="0" smtClean="0"/>
              <a:t>Effective 2021-2022 school year.</a:t>
            </a:r>
            <a:endParaRPr lang="en-US" sz="2400" i="1" dirty="0"/>
          </a:p>
        </p:txBody>
      </p:sp>
    </p:spTree>
    <p:extLst>
      <p:ext uri="{BB962C8B-B14F-4D97-AF65-F5344CB8AC3E}">
        <p14:creationId xmlns:p14="http://schemas.microsoft.com/office/powerpoint/2010/main" val="9659250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11" name="Title 1"/>
          <p:cNvSpPr txBox="1">
            <a:spLocks/>
          </p:cNvSpPr>
          <p:nvPr/>
        </p:nvSpPr>
        <p:spPr>
          <a:xfrm>
            <a:off x="1371600" y="1409700"/>
            <a:ext cx="14807436" cy="1568468"/>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5400" b="1" kern="1200">
                <a:solidFill>
                  <a:schemeClr val="tx1"/>
                </a:solidFill>
                <a:latin typeface="+mj-lt"/>
                <a:ea typeface="+mj-ea"/>
                <a:cs typeface="+mj-cs"/>
              </a:defRPr>
            </a:lvl1pPr>
          </a:lstStyle>
          <a:p>
            <a:r>
              <a:rPr lang="en-US" sz="5000" dirty="0"/>
              <a:t>H</a:t>
            </a:r>
            <a:r>
              <a:rPr lang="en-US" sz="5000" dirty="0" smtClean="0"/>
              <a:t>B 1525 </a:t>
            </a:r>
            <a:r>
              <a:rPr lang="en-US" sz="5000" i="1" dirty="0" smtClean="0"/>
              <a:t>(Huberty/Taylor) </a:t>
            </a:r>
            <a:r>
              <a:rPr lang="en-US" i="1" dirty="0" smtClean="0"/>
              <a:t/>
            </a:r>
            <a:br>
              <a:rPr lang="en-US" i="1" dirty="0" smtClean="0"/>
            </a:br>
            <a:r>
              <a:rPr lang="en-US" sz="3700" b="0" i="1" dirty="0" smtClean="0"/>
              <a:t>School finance reform</a:t>
            </a:r>
            <a:endParaRPr lang="en-US" sz="3700" b="0" i="1" dirty="0"/>
          </a:p>
          <a:p>
            <a:endParaRPr lang="en-US" sz="3700" b="0" i="1" dirty="0"/>
          </a:p>
        </p:txBody>
      </p:sp>
      <p:sp>
        <p:nvSpPr>
          <p:cNvPr id="12" name="Content Placeholder 2"/>
          <p:cNvSpPr txBox="1">
            <a:spLocks/>
          </p:cNvSpPr>
          <p:nvPr/>
        </p:nvSpPr>
        <p:spPr>
          <a:xfrm>
            <a:off x="1143000" y="3017756"/>
            <a:ext cx="14145699" cy="14548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sz="3600" dirty="0"/>
              <a:t>Extends </a:t>
            </a:r>
            <a:r>
              <a:rPr lang="en-US" sz="3600" dirty="0" smtClean="0"/>
              <a:t>Reading Academy </a:t>
            </a:r>
            <a:r>
              <a:rPr lang="en-US" sz="3600" dirty="0"/>
              <a:t>deadline to 2022-2023</a:t>
            </a:r>
          </a:p>
          <a:p>
            <a:pPr>
              <a:spcAft>
                <a:spcPts val="1200"/>
              </a:spcAft>
            </a:pPr>
            <a:r>
              <a:rPr lang="en-US" sz="3600" dirty="0"/>
              <a:t>Non-certified teachers can receive </a:t>
            </a:r>
            <a:r>
              <a:rPr lang="en-US" sz="3600" dirty="0" smtClean="0"/>
              <a:t>Teacher Incentive Allotment (TIA).  </a:t>
            </a:r>
          </a:p>
          <a:p>
            <a:pPr>
              <a:spcAft>
                <a:spcPts val="1200"/>
              </a:spcAft>
            </a:pPr>
            <a:r>
              <a:rPr lang="en-US" sz="3600" dirty="0" smtClean="0"/>
              <a:t>TIA </a:t>
            </a:r>
            <a:r>
              <a:rPr lang="en-US" sz="3600" dirty="0"/>
              <a:t>compensation is TRS eligible</a:t>
            </a:r>
          </a:p>
        </p:txBody>
      </p:sp>
      <p:sp>
        <p:nvSpPr>
          <p:cNvPr id="13" name="TextBox 12"/>
          <p:cNvSpPr txBox="1"/>
          <p:nvPr/>
        </p:nvSpPr>
        <p:spPr>
          <a:xfrm>
            <a:off x="1168400" y="5753100"/>
            <a:ext cx="9144000" cy="584775"/>
          </a:xfrm>
          <a:prstGeom prst="rect">
            <a:avLst/>
          </a:prstGeom>
          <a:noFill/>
        </p:spPr>
        <p:txBody>
          <a:bodyPr wrap="square" rtlCol="0">
            <a:spAutoFit/>
          </a:bodyPr>
          <a:lstStyle/>
          <a:p>
            <a:r>
              <a:rPr lang="en-US" sz="3200" i="1" dirty="0" smtClean="0"/>
              <a:t>Effective September 1, 2021.</a:t>
            </a:r>
            <a:endParaRPr lang="en-US" sz="2400" i="1" dirty="0"/>
          </a:p>
        </p:txBody>
      </p:sp>
    </p:spTree>
    <p:extLst>
      <p:ext uri="{BB962C8B-B14F-4D97-AF65-F5344CB8AC3E}">
        <p14:creationId xmlns:p14="http://schemas.microsoft.com/office/powerpoint/2010/main" val="32974073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t="9905" b="9905"/>
          <a:stretch>
            <a:fillRect/>
          </a:stretch>
        </p:blipFill>
        <p:spPr>
          <a:xfrm>
            <a:off x="0" y="0"/>
            <a:ext cx="18288000" cy="937639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grpSp>
        <p:nvGrpSpPr>
          <p:cNvPr id="6" name="Group 6"/>
          <p:cNvGrpSpPr/>
          <p:nvPr/>
        </p:nvGrpSpPr>
        <p:grpSpPr>
          <a:xfrm>
            <a:off x="296764" y="7806603"/>
            <a:ext cx="7794233" cy="1403479"/>
            <a:chOff x="0" y="0"/>
            <a:chExt cx="3048988" cy="666772"/>
          </a:xfrm>
        </p:grpSpPr>
        <p:sp>
          <p:nvSpPr>
            <p:cNvPr id="7" name="Freeform 7"/>
            <p:cNvSpPr/>
            <p:nvPr/>
          </p:nvSpPr>
          <p:spPr>
            <a:xfrm>
              <a:off x="0" y="0"/>
              <a:ext cx="3048988" cy="666772"/>
            </a:xfrm>
            <a:prstGeom prst="roundRect">
              <a:avLst/>
            </a:prstGeom>
            <a:solidFill>
              <a:srgbClr val="FFFFFF">
                <a:alpha val="52941"/>
              </a:srgbClr>
            </a:solidFill>
          </p:spPr>
        </p:sp>
      </p:grpSp>
      <p:sp>
        <p:nvSpPr>
          <p:cNvPr id="8" name="TextBox 8"/>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sp>
        <p:nvSpPr>
          <p:cNvPr id="9" name="TextBox 9"/>
          <p:cNvSpPr txBox="1"/>
          <p:nvPr/>
        </p:nvSpPr>
        <p:spPr>
          <a:xfrm>
            <a:off x="-1600200" y="7604559"/>
            <a:ext cx="9457327" cy="1576329"/>
          </a:xfrm>
          <a:prstGeom prst="rect">
            <a:avLst/>
          </a:prstGeom>
        </p:spPr>
        <p:txBody>
          <a:bodyPr lIns="0" tIns="0" rIns="0" bIns="0" rtlCol="0" anchor="t">
            <a:spAutoFit/>
          </a:bodyPr>
          <a:lstStyle/>
          <a:p>
            <a:pPr algn="r">
              <a:lnSpc>
                <a:spcPts val="13082"/>
              </a:lnSpc>
            </a:pPr>
            <a:r>
              <a:rPr lang="en-US" sz="9344" b="1" dirty="0">
                <a:solidFill>
                  <a:srgbClr val="000000"/>
                </a:solidFill>
                <a:latin typeface="+mj-lt"/>
              </a:rPr>
              <a:t>Transportation</a:t>
            </a:r>
          </a:p>
        </p:txBody>
      </p:sp>
    </p:spTree>
    <p:extLst>
      <p:ext uri="{BB962C8B-B14F-4D97-AF65-F5344CB8AC3E}">
        <p14:creationId xmlns:p14="http://schemas.microsoft.com/office/powerpoint/2010/main" val="17119848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106" y="1104900"/>
            <a:ext cx="12521436" cy="1143000"/>
          </a:xfrm>
        </p:spPr>
        <p:txBody>
          <a:bodyPr>
            <a:normAutofit fontScale="90000"/>
          </a:bodyPr>
          <a:lstStyle/>
          <a:p>
            <a:r>
              <a:rPr lang="en-US" dirty="0" smtClean="0"/>
              <a:t>SB 204 </a:t>
            </a:r>
            <a:r>
              <a:rPr lang="en-US" i="1" dirty="0" smtClean="0"/>
              <a:t>(Schwertner/Huberty) </a:t>
            </a:r>
            <a:br>
              <a:rPr lang="en-US" i="1" dirty="0" smtClean="0"/>
            </a:br>
            <a:r>
              <a:rPr lang="en-US" sz="4000" b="0" i="1" dirty="0" smtClean="0"/>
              <a:t>School district transportation for out-of-district transfers</a:t>
            </a:r>
            <a:endParaRPr lang="en-US" sz="4000" i="1" dirty="0"/>
          </a:p>
        </p:txBody>
      </p:sp>
      <p:sp>
        <p:nvSpPr>
          <p:cNvPr id="3" name="Content Placeholder 2"/>
          <p:cNvSpPr>
            <a:spLocks noGrp="1"/>
          </p:cNvSpPr>
          <p:nvPr>
            <p:ph idx="1"/>
          </p:nvPr>
        </p:nvSpPr>
        <p:spPr>
          <a:xfrm>
            <a:off x="1143000" y="2781300"/>
            <a:ext cx="14478000" cy="2087225"/>
          </a:xfrm>
        </p:spPr>
        <p:txBody>
          <a:bodyPr>
            <a:noAutofit/>
          </a:bodyPr>
          <a:lstStyle/>
          <a:p>
            <a:r>
              <a:rPr lang="en-US" sz="3600" dirty="0"/>
              <a:t>Allows a school district to transport any student who is enrolled in the district, regardless </a:t>
            </a:r>
            <a:r>
              <a:rPr lang="en-US" sz="3600" dirty="0" smtClean="0"/>
              <a:t>of where </a:t>
            </a:r>
            <a:r>
              <a:rPr lang="en-US" sz="3600" dirty="0"/>
              <a:t>the student </a:t>
            </a:r>
            <a:r>
              <a:rPr lang="en-US" sz="3600" dirty="0" smtClean="0"/>
              <a:t>lives; does </a:t>
            </a:r>
            <a:r>
              <a:rPr lang="en-US" sz="3600" dirty="0"/>
              <a:t>not </a:t>
            </a:r>
            <a:r>
              <a:rPr lang="en-US" sz="3600" dirty="0" smtClean="0"/>
              <a:t>require </a:t>
            </a:r>
            <a:r>
              <a:rPr lang="en-US" sz="3600" dirty="0"/>
              <a:t>interlocal </a:t>
            </a:r>
            <a:r>
              <a:rPr lang="en-US" sz="3600" dirty="0" smtClean="0"/>
              <a:t>agreement.  </a:t>
            </a:r>
          </a:p>
          <a:p>
            <a:r>
              <a:rPr lang="en-US" sz="3600" dirty="0" smtClean="0"/>
              <a:t>In </a:t>
            </a:r>
            <a:r>
              <a:rPr lang="en-US" sz="3600" dirty="0"/>
              <a:t>order for a district to transport enrolled students who live outside the district’s boundaries, the district must:</a:t>
            </a:r>
          </a:p>
          <a:p>
            <a:pPr lvl="1"/>
            <a:r>
              <a:rPr lang="en-US" sz="2800" dirty="0"/>
              <a:t>Have a policy that prohibits screening transfer students based on academic performance, disciplinary history, or attendance</a:t>
            </a:r>
          </a:p>
          <a:p>
            <a:pPr lvl="1"/>
            <a:r>
              <a:rPr lang="en-US" sz="2800" dirty="0"/>
              <a:t>Have an overall performance rating of a C or higher, an accountability score of 70 or higher, and the same or better overall performance rating as the district from which the transfer student would be transported from</a:t>
            </a:r>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5" name="TextBox 4"/>
          <p:cNvSpPr txBox="1"/>
          <p:nvPr/>
        </p:nvSpPr>
        <p:spPr>
          <a:xfrm>
            <a:off x="929869" y="8572500"/>
            <a:ext cx="9144000" cy="584775"/>
          </a:xfrm>
          <a:prstGeom prst="rect">
            <a:avLst/>
          </a:prstGeom>
          <a:noFill/>
        </p:spPr>
        <p:txBody>
          <a:bodyPr wrap="square" rtlCol="0">
            <a:spAutoFit/>
          </a:bodyPr>
          <a:lstStyle/>
          <a:p>
            <a:r>
              <a:rPr lang="en-US" sz="3200" i="1" dirty="0" smtClean="0"/>
              <a:t>Effective June 14, 2021.</a:t>
            </a:r>
            <a:endParaRPr lang="en-US" sz="3200" i="1" dirty="0"/>
          </a:p>
        </p:txBody>
      </p:sp>
    </p:spTree>
    <p:extLst>
      <p:ext uri="{BB962C8B-B14F-4D97-AF65-F5344CB8AC3E}">
        <p14:creationId xmlns:p14="http://schemas.microsoft.com/office/powerpoint/2010/main" val="965310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4127" t="24058" r="14492" b="24506"/>
          <a:stretch>
            <a:fillRect/>
          </a:stretch>
        </p:blipFill>
        <p:spPr>
          <a:xfrm>
            <a:off x="9144000" y="5143500"/>
            <a:ext cx="9134019" cy="423289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srcRect t="15559"/>
          <a:stretch>
            <a:fillRect/>
          </a:stretch>
        </p:blipFill>
        <p:spPr>
          <a:xfrm>
            <a:off x="9144000" y="0"/>
            <a:ext cx="9134019" cy="5143500"/>
          </a:xfrm>
          <a:prstGeom prst="rect">
            <a:avLst/>
          </a:prstGeom>
        </p:spPr>
      </p:pic>
      <p:pic>
        <p:nvPicPr>
          <p:cNvPr id="5" name="Picture 5"/>
          <p:cNvPicPr>
            <a:picLocks noChangeAspect="1"/>
          </p:cNvPicPr>
          <p:nvPr/>
        </p:nvPicPr>
        <p:blipFill>
          <a:blip r:embed="rId6">
            <a:alphaModFix amt="86000"/>
          </a:blip>
          <a:srcRect t="5299" r="30002" b="5299"/>
          <a:stretch>
            <a:fillRect/>
          </a:stretch>
        </p:blipFill>
        <p:spPr>
          <a:xfrm>
            <a:off x="13941952" y="4348434"/>
            <a:ext cx="5870048" cy="4998171"/>
          </a:xfrm>
          <a:prstGeom prst="rect">
            <a:avLst/>
          </a:prstGeom>
        </p:spPr>
      </p:pic>
      <p:pic>
        <p:nvPicPr>
          <p:cNvPr id="7" name="Picture 7"/>
          <p:cNvPicPr>
            <a:picLocks noChangeAspect="1"/>
          </p:cNvPicPr>
          <p:nvPr/>
        </p:nvPicPr>
        <p:blipFill>
          <a:blip r:embed="rId7"/>
          <a:srcRect t="5668" b="9956"/>
          <a:stretch>
            <a:fillRect/>
          </a:stretch>
        </p:blipFill>
        <p:spPr>
          <a:xfrm>
            <a:off x="0" y="0"/>
            <a:ext cx="9144000" cy="5143500"/>
          </a:xfrm>
          <a:prstGeom prst="rect">
            <a:avLst/>
          </a:prstGeom>
        </p:spPr>
      </p:pic>
      <p:pic>
        <p:nvPicPr>
          <p:cNvPr id="8" name="Picture 8"/>
          <p:cNvPicPr>
            <a:picLocks noChangeAspect="1"/>
          </p:cNvPicPr>
          <p:nvPr/>
        </p:nvPicPr>
        <p:blipFill rotWithShape="1">
          <a:blip r:embed="rId8"/>
          <a:srcRect l="5328" t="23726" b="10535"/>
          <a:stretch/>
        </p:blipFill>
        <p:spPr>
          <a:xfrm>
            <a:off x="0" y="5143500"/>
            <a:ext cx="9144000" cy="4232898"/>
          </a:xfrm>
          <a:prstGeom prst="rect">
            <a:avLst/>
          </a:prstGeom>
        </p:spPr>
      </p:pic>
      <p:sp>
        <p:nvSpPr>
          <p:cNvPr id="9" name="TextBox 9"/>
          <p:cNvSpPr txBox="1"/>
          <p:nvPr/>
        </p:nvSpPr>
        <p:spPr>
          <a:xfrm>
            <a:off x="4590081" y="9767416"/>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pic>
        <p:nvPicPr>
          <p:cNvPr id="10" name="Picture 9"/>
          <p:cNvPicPr>
            <a:picLocks noChangeAspect="1"/>
          </p:cNvPicPr>
          <p:nvPr/>
        </p:nvPicPr>
        <p:blipFill>
          <a:blip r:embed="rId9"/>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35553497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65463"/>
            <a:ext cx="15392400" cy="1143000"/>
          </a:xfrm>
        </p:spPr>
        <p:txBody>
          <a:bodyPr/>
          <a:lstStyle/>
          <a:p>
            <a:r>
              <a:rPr lang="en-US" dirty="0" smtClean="0"/>
              <a:t>What </a:t>
            </a:r>
            <a:r>
              <a:rPr lang="en-US" u="sng" dirty="0" smtClean="0"/>
              <a:t>DID NOT</a:t>
            </a:r>
            <a:r>
              <a:rPr lang="en-US" dirty="0" smtClean="0"/>
              <a:t> Pass</a:t>
            </a:r>
            <a:endParaRPr lang="en-US" dirty="0"/>
          </a:p>
        </p:txBody>
      </p:sp>
      <p:sp>
        <p:nvSpPr>
          <p:cNvPr id="3" name="Content Placeholder 2"/>
          <p:cNvSpPr>
            <a:spLocks noGrp="1"/>
          </p:cNvSpPr>
          <p:nvPr>
            <p:ph idx="1"/>
          </p:nvPr>
        </p:nvSpPr>
        <p:spPr>
          <a:xfrm>
            <a:off x="1295400" y="3390900"/>
            <a:ext cx="16339457" cy="5595454"/>
          </a:xfrm>
        </p:spPr>
        <p:txBody>
          <a:bodyPr>
            <a:normAutofit/>
          </a:bodyPr>
          <a:lstStyle/>
          <a:p>
            <a:r>
              <a:rPr lang="en-US" sz="4400" dirty="0" smtClean="0"/>
              <a:t>SB 7 (Hughes) – Elections Integrity Reforms</a:t>
            </a:r>
          </a:p>
          <a:p>
            <a:r>
              <a:rPr lang="en-US" sz="4400" dirty="0" smtClean="0"/>
              <a:t>SB 10 (Bettencourt) – Prohibitions for Taxpayer Funded Lobbying</a:t>
            </a:r>
          </a:p>
          <a:p>
            <a:r>
              <a:rPr lang="en-US" sz="4400" dirty="0"/>
              <a:t>SB 29 (Perry) – Transgender </a:t>
            </a:r>
            <a:r>
              <a:rPr lang="en-US" sz="4400" dirty="0" smtClean="0"/>
              <a:t>Participation in UIL </a:t>
            </a:r>
          </a:p>
          <a:p>
            <a:pPr>
              <a:spcAft>
                <a:spcPts val="600"/>
              </a:spcAft>
            </a:pPr>
            <a:r>
              <a:rPr lang="en-US" sz="4400" dirty="0" smtClean="0"/>
              <a:t>HB </a:t>
            </a:r>
            <a:r>
              <a:rPr lang="en-US" sz="4400" dirty="0"/>
              <a:t>1468 (Bell, Keith) – Remote Instruction</a:t>
            </a:r>
          </a:p>
          <a:p>
            <a:pPr>
              <a:spcAft>
                <a:spcPts val="600"/>
              </a:spcAft>
            </a:pPr>
            <a:r>
              <a:rPr lang="en-US" sz="4400" dirty="0"/>
              <a:t>HB 3445 (Huberty) - Fund Balance </a:t>
            </a:r>
            <a:r>
              <a:rPr lang="en-US" sz="4400" dirty="0" smtClean="0"/>
              <a:t>Restrictions</a:t>
            </a:r>
          </a:p>
          <a:p>
            <a:pPr>
              <a:spcAft>
                <a:spcPts val="600"/>
              </a:spcAft>
            </a:pPr>
            <a:r>
              <a:rPr lang="en-US" sz="4400" dirty="0" smtClean="0"/>
              <a:t>HB </a:t>
            </a:r>
            <a:r>
              <a:rPr lang="en-US" sz="4400" dirty="0"/>
              <a:t>4242 (Meyer) – Reauthorization of Chapter </a:t>
            </a:r>
            <a:r>
              <a:rPr lang="en-US" sz="4400" dirty="0" smtClean="0"/>
              <a:t>313</a:t>
            </a:r>
            <a:endParaRPr lang="en-US" sz="4400" dirty="0"/>
          </a:p>
          <a:p>
            <a:endParaRPr lang="en-US" sz="4400" dirty="0" smtClean="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0436"/>
          <a:stretch/>
        </p:blipFill>
        <p:spPr>
          <a:xfrm>
            <a:off x="12039600" y="-164288"/>
            <a:ext cx="5379715" cy="4184274"/>
          </a:xfrm>
          <a:prstGeom prst="rect">
            <a:avLst/>
          </a:prstGeom>
        </p:spPr>
      </p:pic>
      <p:sp>
        <p:nvSpPr>
          <p:cNvPr id="7" name="Right Arrow 6"/>
          <p:cNvSpPr/>
          <p:nvPr/>
        </p:nvSpPr>
        <p:spPr>
          <a:xfrm>
            <a:off x="228600" y="3238500"/>
            <a:ext cx="10668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228600" y="4759137"/>
            <a:ext cx="10668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228600" y="4019986"/>
            <a:ext cx="10668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584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22674"/>
            <a:ext cx="18288000" cy="12192000"/>
          </a:xfrm>
          <a:prstGeom prst="rect">
            <a:avLst/>
          </a:prstGeom>
        </p:spPr>
      </p:pic>
      <p:pic>
        <p:nvPicPr>
          <p:cNvPr id="3" name="Picture 3"/>
          <p:cNvPicPr>
            <a:picLocks noChangeAspect="1"/>
          </p:cNvPicPr>
          <p:nvPr/>
        </p:nvPicPr>
        <p:blipFill>
          <a:blip r:embed="rId3"/>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4">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5"/>
          <a:srcRect/>
          <a:stretch>
            <a:fillRect/>
          </a:stretch>
        </p:blipFill>
        <p:spPr>
          <a:xfrm>
            <a:off x="13905789" y="8705381"/>
            <a:ext cx="3914470" cy="1105838"/>
          </a:xfrm>
          <a:prstGeom prst="rect">
            <a:avLst/>
          </a:prstGeom>
        </p:spPr>
      </p:pic>
      <p:sp>
        <p:nvSpPr>
          <p:cNvPr id="6" name="TextBox 6"/>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   Post-Legislative Update following the 87th Irregular Session- June 23, 2021</a:t>
            </a:r>
          </a:p>
        </p:txBody>
      </p:sp>
      <p:sp>
        <p:nvSpPr>
          <p:cNvPr id="8" name="Rectangle 7"/>
          <p:cNvSpPr/>
          <p:nvPr/>
        </p:nvSpPr>
        <p:spPr>
          <a:xfrm>
            <a:off x="3048000" y="2857500"/>
            <a:ext cx="11201400" cy="40096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705100" y="2561441"/>
            <a:ext cx="11887200" cy="4339650"/>
          </a:xfrm>
          <a:prstGeom prst="rect">
            <a:avLst/>
          </a:prstGeom>
          <a:noFill/>
          <a:ln>
            <a:solidFill>
              <a:schemeClr val="tx1"/>
            </a:solidFill>
          </a:ln>
        </p:spPr>
        <p:txBody>
          <a:bodyPr wrap="square" rtlCol="0">
            <a:spAutoFit/>
          </a:bodyPr>
          <a:lstStyle/>
          <a:p>
            <a:pPr algn="ctr"/>
            <a:r>
              <a:rPr lang="en-US" sz="138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rPr>
              <a:t>July 8</a:t>
            </a:r>
          </a:p>
          <a:p>
            <a:pPr algn="ctr"/>
            <a:r>
              <a:rPr lang="en-US" sz="138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rPr>
              <a:t>Special Session</a:t>
            </a:r>
            <a:endParaRPr lang="en-US" sz="138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156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B95939-EF67-4E3C-97E8-09DD74B041D0}"/>
              </a:ext>
            </a:extLst>
          </p:cNvPr>
          <p:cNvSpPr>
            <a:spLocks noGrp="1"/>
          </p:cNvSpPr>
          <p:nvPr>
            <p:ph type="title"/>
          </p:nvPr>
        </p:nvSpPr>
        <p:spPr>
          <a:xfrm>
            <a:off x="1143000" y="724961"/>
            <a:ext cx="15392400" cy="1143000"/>
          </a:xfrm>
        </p:spPr>
        <p:txBody>
          <a:bodyPr>
            <a:normAutofit fontScale="90000"/>
          </a:bodyPr>
          <a:lstStyle/>
          <a:p>
            <a:r>
              <a:rPr lang="en-US" dirty="0"/>
              <a:t>House Bill 2: Supplemental Appropriations for 20-21 Biennium</a:t>
            </a:r>
          </a:p>
        </p:txBody>
      </p:sp>
      <p:sp>
        <p:nvSpPr>
          <p:cNvPr id="4" name="Date Placeholder 3">
            <a:extLst>
              <a:ext uri="{FF2B5EF4-FFF2-40B4-BE49-F238E27FC236}">
                <a16:creationId xmlns:a16="http://schemas.microsoft.com/office/drawing/2014/main" id="{515F3733-83A8-4720-ADA0-5563D7C4FFDA}"/>
              </a:ext>
            </a:extLst>
          </p:cNvPr>
          <p:cNvSpPr>
            <a:spLocks noGrp="1"/>
          </p:cNvSpPr>
          <p:nvPr>
            <p:ph type="dt" sz="half" idx="4294967295"/>
          </p:nvPr>
        </p:nvSpPr>
        <p:spPr/>
        <p:txBody>
          <a:bodyPr/>
          <a:lstStyle/>
          <a:p>
            <a:endParaRPr lang="en-US" dirty="0"/>
          </a:p>
        </p:txBody>
      </p:sp>
      <p:sp>
        <p:nvSpPr>
          <p:cNvPr id="6" name="Slide Number Placeholder 5">
            <a:extLst>
              <a:ext uri="{FF2B5EF4-FFF2-40B4-BE49-F238E27FC236}">
                <a16:creationId xmlns:a16="http://schemas.microsoft.com/office/drawing/2014/main" id="{7313CAC4-9F5A-4C76-8280-B956D5003179}"/>
              </a:ext>
            </a:extLst>
          </p:cNvPr>
          <p:cNvSpPr>
            <a:spLocks noGrp="1"/>
          </p:cNvSpPr>
          <p:nvPr>
            <p:ph type="sldNum" sz="quarter" idx="12"/>
          </p:nvPr>
        </p:nvSpPr>
        <p:spPr/>
        <p:txBody>
          <a:bodyPr/>
          <a:lstStyle/>
          <a:p>
            <a:fld id="{83AD5058-CDAF-4189-8437-BD52B82C84EF}" type="slidenum">
              <a:rPr lang="en-US" smtClean="0"/>
              <a:t>7</a:t>
            </a:fld>
            <a:endParaRPr lang="en-US" dirty="0"/>
          </a:p>
        </p:txBody>
      </p:sp>
      <p:graphicFrame>
        <p:nvGraphicFramePr>
          <p:cNvPr id="14" name="Content Placeholder 13">
            <a:extLst>
              <a:ext uri="{FF2B5EF4-FFF2-40B4-BE49-F238E27FC236}">
                <a16:creationId xmlns:a16="http://schemas.microsoft.com/office/drawing/2014/main" id="{93A895F6-16FF-46AB-B2F2-93E39624F6F7}"/>
              </a:ext>
            </a:extLst>
          </p:cNvPr>
          <p:cNvGraphicFramePr>
            <a:graphicFrameLocks noGrp="1"/>
          </p:cNvGraphicFramePr>
          <p:nvPr>
            <p:ph idx="1"/>
            <p:extLst>
              <p:ext uri="{D42A27DB-BD31-4B8C-83A1-F6EECF244321}">
                <p14:modId xmlns:p14="http://schemas.microsoft.com/office/powerpoint/2010/main" val="3668131540"/>
              </p:ext>
            </p:extLst>
          </p:nvPr>
        </p:nvGraphicFramePr>
        <p:xfrm>
          <a:off x="461963" y="2176462"/>
          <a:ext cx="17383125" cy="753903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3339E5F2-C053-4524-8AA1-68F2E2B82368}"/>
              </a:ext>
            </a:extLst>
          </p:cNvPr>
          <p:cNvSpPr txBox="1"/>
          <p:nvPr/>
        </p:nvSpPr>
        <p:spPr>
          <a:xfrm>
            <a:off x="1960688" y="2702460"/>
            <a:ext cx="5608651" cy="954107"/>
          </a:xfrm>
          <a:prstGeom prst="rect">
            <a:avLst/>
          </a:prstGeom>
          <a:noFill/>
        </p:spPr>
        <p:txBody>
          <a:bodyPr wrap="none" rtlCol="0">
            <a:spAutoFit/>
          </a:bodyPr>
          <a:lstStyle/>
          <a:p>
            <a:r>
              <a:rPr lang="en-US" sz="2800" dirty="0"/>
              <a:t>Total GR Savings: $5.113 billion</a:t>
            </a:r>
          </a:p>
          <a:p>
            <a:r>
              <a:rPr lang="en-US" sz="2800" dirty="0"/>
              <a:t>Total All Funds Savings: $3.384 billion</a:t>
            </a:r>
          </a:p>
        </p:txBody>
      </p:sp>
      <p:sp>
        <p:nvSpPr>
          <p:cNvPr id="8" name="Footer Placeholder 1"/>
          <p:cNvSpPr>
            <a:spLocks noGrp="1"/>
          </p:cNvSpPr>
          <p:nvPr>
            <p:ph type="ftr" sz="quarter" idx="11"/>
          </p:nvPr>
        </p:nvSpPr>
        <p:spPr>
          <a:xfrm>
            <a:off x="7197824" y="9943816"/>
            <a:ext cx="6781800" cy="332811"/>
          </a:xfrm>
        </p:spPr>
        <p:txBody>
          <a:bodyPr/>
          <a:lstStyle/>
          <a:p>
            <a:r>
              <a:rPr lang="en-US" dirty="0" smtClean="0"/>
              <a:t>Post Legislative Update following the 87th Irregular Session – June 23, 2021</a:t>
            </a:r>
            <a:endParaRPr lang="en-US" dirty="0"/>
          </a:p>
        </p:txBody>
      </p:sp>
      <p:sp>
        <p:nvSpPr>
          <p:cNvPr id="2" name="Right Arrow 1"/>
          <p:cNvSpPr/>
          <p:nvPr/>
        </p:nvSpPr>
        <p:spPr>
          <a:xfrm rot="5400000">
            <a:off x="2514600" y="6438900"/>
            <a:ext cx="16764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600200" y="4762500"/>
            <a:ext cx="35052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t>Foundation School Program Reduction</a:t>
            </a:r>
          </a:p>
          <a:p>
            <a:pPr algn="ctr"/>
            <a:r>
              <a:rPr lang="en-US" sz="3200" dirty="0" smtClean="0"/>
              <a:t>$5.2 billion</a:t>
            </a:r>
            <a:endParaRPr lang="en-US" sz="3200" dirty="0"/>
          </a:p>
        </p:txBody>
      </p:sp>
      <p:sp>
        <p:nvSpPr>
          <p:cNvPr id="5" name="TextBox 4"/>
          <p:cNvSpPr txBox="1"/>
          <p:nvPr/>
        </p:nvSpPr>
        <p:spPr>
          <a:xfrm>
            <a:off x="13639800" y="3179513"/>
            <a:ext cx="4114800"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Incudes $44 million in supplemental special education funding, coming to districts in August 2021.</a:t>
            </a:r>
            <a:endParaRPr lang="en-US" sz="2800" dirty="0"/>
          </a:p>
        </p:txBody>
      </p:sp>
      <p:sp>
        <p:nvSpPr>
          <p:cNvPr id="9" name="Right Arrow 8"/>
          <p:cNvSpPr/>
          <p:nvPr/>
        </p:nvSpPr>
        <p:spPr>
          <a:xfrm rot="10800000">
            <a:off x="12649200" y="4347554"/>
            <a:ext cx="990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7259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items to be added to the call</a:t>
            </a:r>
            <a:endParaRPr lang="en-US" dirty="0"/>
          </a:p>
        </p:txBody>
      </p:sp>
      <p:sp>
        <p:nvSpPr>
          <p:cNvPr id="3" name="Content Placeholder 2"/>
          <p:cNvSpPr>
            <a:spLocks noGrp="1"/>
          </p:cNvSpPr>
          <p:nvPr>
            <p:ph idx="1"/>
          </p:nvPr>
        </p:nvSpPr>
        <p:spPr>
          <a:xfrm>
            <a:off x="957943" y="2476500"/>
            <a:ext cx="15392400" cy="6096000"/>
          </a:xfrm>
        </p:spPr>
        <p:txBody>
          <a:bodyPr>
            <a:normAutofit/>
          </a:bodyPr>
          <a:lstStyle/>
          <a:p>
            <a:r>
              <a:rPr lang="en-US" sz="4800" dirty="0" smtClean="0"/>
              <a:t>Election Integrity</a:t>
            </a:r>
          </a:p>
          <a:p>
            <a:r>
              <a:rPr lang="en-US" sz="4800" dirty="0" smtClean="0"/>
              <a:t>Bail system reforms</a:t>
            </a:r>
          </a:p>
          <a:p>
            <a:r>
              <a:rPr lang="en-US" sz="4800" dirty="0"/>
              <a:t>Critical Race </a:t>
            </a:r>
            <a:r>
              <a:rPr lang="en-US" sz="4800" dirty="0" smtClean="0"/>
              <a:t>Theory</a:t>
            </a:r>
          </a:p>
          <a:p>
            <a:r>
              <a:rPr lang="en-US" sz="4800" dirty="0" smtClean="0"/>
              <a:t>Electricity</a:t>
            </a:r>
          </a:p>
          <a:p>
            <a:r>
              <a:rPr lang="en-US" sz="4800" dirty="0" smtClean="0"/>
              <a:t>Taxpayer Funded Lobbying</a:t>
            </a:r>
          </a:p>
          <a:p>
            <a:r>
              <a:rPr lang="en-US" sz="4800" dirty="0" smtClean="0"/>
              <a:t>Transgender participation in UIL</a:t>
            </a:r>
          </a:p>
          <a:p>
            <a:r>
              <a:rPr lang="en-US" sz="4800" dirty="0" smtClean="0"/>
              <a:t>Article X Appropriations</a:t>
            </a:r>
            <a:endParaRPr lang="en-US" sz="4800"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28302555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Post Legislative Update following the 87th Irregular Session – June 23, 2021</a:t>
            </a:r>
            <a:endParaRPr lang="en-US" dirty="0"/>
          </a:p>
        </p:txBody>
      </p:sp>
      <p:pic>
        <p:nvPicPr>
          <p:cNvPr id="4" name="Picture 3"/>
          <p:cNvPicPr>
            <a:picLocks noChangeAspect="1"/>
          </p:cNvPicPr>
          <p:nvPr/>
        </p:nvPicPr>
        <p:blipFill>
          <a:blip r:embed="rId3"/>
          <a:stretch>
            <a:fillRect/>
          </a:stretch>
        </p:blipFill>
        <p:spPr>
          <a:xfrm>
            <a:off x="-1" y="0"/>
            <a:ext cx="18288001" cy="10287000"/>
          </a:xfrm>
          <a:prstGeom prst="rect">
            <a:avLst/>
          </a:prstGeom>
        </p:spPr>
      </p:pic>
    </p:spTree>
    <p:extLst>
      <p:ext uri="{BB962C8B-B14F-4D97-AF65-F5344CB8AC3E}">
        <p14:creationId xmlns:p14="http://schemas.microsoft.com/office/powerpoint/2010/main" val="3343870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327474431"/>
              </p:ext>
            </p:extLst>
          </p:nvPr>
        </p:nvGraphicFramePr>
        <p:xfrm>
          <a:off x="1143000" y="1562100"/>
          <a:ext cx="13868400" cy="7772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514600" y="537285"/>
            <a:ext cx="13716000" cy="830997"/>
          </a:xfrm>
          <a:prstGeom prst="rect">
            <a:avLst/>
          </a:prstGeom>
          <a:noFill/>
        </p:spPr>
        <p:txBody>
          <a:bodyPr wrap="square" rtlCol="0">
            <a:spAutoFit/>
          </a:bodyPr>
          <a:lstStyle/>
          <a:p>
            <a:pPr algn="ctr"/>
            <a:r>
              <a:rPr lang="en-US" sz="4800" b="1" dirty="0" smtClean="0"/>
              <a:t>Recapture 2018-2023 – Appropriations vs. Actual</a:t>
            </a:r>
            <a:endParaRPr lang="en-US" sz="4800" b="1" dirty="0"/>
          </a:p>
        </p:txBody>
      </p:sp>
      <p:sp>
        <p:nvSpPr>
          <p:cNvPr id="6" name="TextBox 5"/>
          <p:cNvSpPr txBox="1"/>
          <p:nvPr/>
        </p:nvSpPr>
        <p:spPr>
          <a:xfrm>
            <a:off x="7886700" y="1500544"/>
            <a:ext cx="29718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t>$1.36 billion more than appropriated</a:t>
            </a:r>
            <a:endParaRPr lang="en-US" sz="2800" dirty="0"/>
          </a:p>
        </p:txBody>
      </p:sp>
      <p:cxnSp>
        <p:nvCxnSpPr>
          <p:cNvPr id="8" name="Straight Arrow Connector 7"/>
          <p:cNvCxnSpPr>
            <a:stCxn id="6" idx="2"/>
          </p:cNvCxnSpPr>
          <p:nvPr/>
        </p:nvCxnSpPr>
        <p:spPr>
          <a:xfrm flipH="1">
            <a:off x="8686800" y="2454651"/>
            <a:ext cx="685800" cy="7076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372600" y="2455758"/>
            <a:ext cx="800100" cy="4779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401800" y="1745294"/>
            <a:ext cx="281940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t>$3 billion </a:t>
            </a:r>
            <a:r>
              <a:rPr lang="en-US" sz="3200" dirty="0" smtClean="0"/>
              <a:t>expected in ‘23</a:t>
            </a:r>
            <a:endParaRPr lang="en-US" sz="3200" dirty="0"/>
          </a:p>
        </p:txBody>
      </p:sp>
      <p:cxnSp>
        <p:nvCxnSpPr>
          <p:cNvPr id="14" name="Straight Arrow Connector 13"/>
          <p:cNvCxnSpPr/>
          <p:nvPr/>
        </p:nvCxnSpPr>
        <p:spPr>
          <a:xfrm flipH="1">
            <a:off x="13979624" y="2836356"/>
            <a:ext cx="1638300" cy="263588"/>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630400" y="3698200"/>
            <a:ext cx="3200400" cy="2241590"/>
          </a:xfrm>
          <a:prstGeom prst="snip1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smtClean="0"/>
              <a:t>$1.6 billion in Lottery proceeds expected per year</a:t>
            </a:r>
            <a:endParaRPr lang="en-US" sz="3200" dirty="0"/>
          </a:p>
        </p:txBody>
      </p:sp>
    </p:spTree>
    <p:extLst>
      <p:ext uri="{BB962C8B-B14F-4D97-AF65-F5344CB8AC3E}">
        <p14:creationId xmlns:p14="http://schemas.microsoft.com/office/powerpoint/2010/main" val="369429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28700"/>
            <a:ext cx="15392400" cy="1143000"/>
          </a:xfrm>
        </p:spPr>
        <p:txBody>
          <a:bodyPr/>
          <a:lstStyle/>
          <a:p>
            <a:r>
              <a:rPr lang="en-US" dirty="0" smtClean="0"/>
              <a:t>What the $5.2 billion FSP Reduction in HB 2 Means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654497641"/>
              </p:ext>
            </p:extLst>
          </p:nvPr>
        </p:nvGraphicFramePr>
        <p:xfrm>
          <a:off x="1447800" y="2857500"/>
          <a:ext cx="11811000" cy="3566160"/>
        </p:xfrm>
        <a:graphic>
          <a:graphicData uri="http://schemas.openxmlformats.org/drawingml/2006/table">
            <a:tbl>
              <a:tblPr bandRow="1">
                <a:tableStyleId>{073A0DAA-6AF3-43AB-8588-CEC1D06C72B9}</a:tableStyleId>
              </a:tblPr>
              <a:tblGrid>
                <a:gridCol w="7771638">
                  <a:extLst>
                    <a:ext uri="{9D8B030D-6E8A-4147-A177-3AD203B41FA5}">
                      <a16:colId xmlns:a16="http://schemas.microsoft.com/office/drawing/2014/main" val="367721907"/>
                    </a:ext>
                  </a:extLst>
                </a:gridCol>
                <a:gridCol w="4039362">
                  <a:extLst>
                    <a:ext uri="{9D8B030D-6E8A-4147-A177-3AD203B41FA5}">
                      <a16:colId xmlns:a16="http://schemas.microsoft.com/office/drawing/2014/main" val="2980369053"/>
                    </a:ext>
                  </a:extLst>
                </a:gridCol>
              </a:tblGrid>
              <a:tr h="1117600">
                <a:tc>
                  <a:txBody>
                    <a:bodyPr/>
                    <a:lstStyle/>
                    <a:p>
                      <a:r>
                        <a:rPr lang="en-US" sz="3600" dirty="0" smtClean="0"/>
                        <a:t>What legislators said they were investing in public</a:t>
                      </a:r>
                      <a:r>
                        <a:rPr lang="en-US" sz="3600" baseline="0" dirty="0" smtClean="0"/>
                        <a:t> schools through HB 3 in 2019</a:t>
                      </a:r>
                      <a:endParaRPr lang="en-US" sz="3600" dirty="0"/>
                    </a:p>
                  </a:txBody>
                  <a:tcPr/>
                </a:tc>
                <a:tc>
                  <a:txBody>
                    <a:bodyPr/>
                    <a:lstStyle/>
                    <a:p>
                      <a:r>
                        <a:rPr lang="en-US" sz="3600" b="1" dirty="0" smtClean="0"/>
                        <a:t>$11.6 billion</a:t>
                      </a:r>
                      <a:endParaRPr lang="en-US" sz="3600" b="1" dirty="0"/>
                    </a:p>
                  </a:txBody>
                  <a:tcPr/>
                </a:tc>
                <a:extLst>
                  <a:ext uri="{0D108BD9-81ED-4DB2-BD59-A6C34878D82A}">
                    <a16:rowId xmlns:a16="http://schemas.microsoft.com/office/drawing/2014/main" val="2144875205"/>
                  </a:ext>
                </a:extLst>
              </a:tr>
              <a:tr h="1117600">
                <a:tc>
                  <a:txBody>
                    <a:bodyPr/>
                    <a:lstStyle/>
                    <a:p>
                      <a:r>
                        <a:rPr lang="en-US" sz="3600" dirty="0" smtClean="0"/>
                        <a:t>FSP Reduction in Supplemental Appropriations for 20-21 Biennium</a:t>
                      </a:r>
                      <a:endParaRPr lang="en-US" sz="3600" dirty="0"/>
                    </a:p>
                  </a:txBody>
                  <a:tcPr/>
                </a:tc>
                <a:tc>
                  <a:txBody>
                    <a:bodyPr/>
                    <a:lstStyle/>
                    <a:p>
                      <a:r>
                        <a:rPr lang="en-US" sz="3600" b="1" dirty="0" smtClean="0">
                          <a:solidFill>
                            <a:srgbClr val="C00000"/>
                          </a:solidFill>
                        </a:rPr>
                        <a:t>-$5.2 billion</a:t>
                      </a:r>
                      <a:endParaRPr lang="en-US" sz="3600" b="1" dirty="0">
                        <a:solidFill>
                          <a:srgbClr val="C00000"/>
                        </a:solidFill>
                      </a:endParaRPr>
                    </a:p>
                  </a:txBody>
                  <a:tcPr/>
                </a:tc>
                <a:extLst>
                  <a:ext uri="{0D108BD9-81ED-4DB2-BD59-A6C34878D82A}">
                    <a16:rowId xmlns:a16="http://schemas.microsoft.com/office/drawing/2014/main" val="4259463601"/>
                  </a:ext>
                </a:extLst>
              </a:tr>
              <a:tr h="1117600">
                <a:tc>
                  <a:txBody>
                    <a:bodyPr/>
                    <a:lstStyle/>
                    <a:p>
                      <a:r>
                        <a:rPr lang="en-US" sz="3600" dirty="0" smtClean="0"/>
                        <a:t>What lawmakers</a:t>
                      </a:r>
                      <a:r>
                        <a:rPr lang="en-US" sz="3600" baseline="0" dirty="0" smtClean="0"/>
                        <a:t> </a:t>
                      </a:r>
                      <a:r>
                        <a:rPr lang="en-US" sz="3600" u="sng" baseline="0" dirty="0" smtClean="0"/>
                        <a:t>REALLY</a:t>
                      </a:r>
                      <a:r>
                        <a:rPr lang="en-US" sz="3600" baseline="0" dirty="0" smtClean="0"/>
                        <a:t> invested in public schools</a:t>
                      </a:r>
                      <a:endParaRPr lang="en-US" sz="3600" dirty="0"/>
                    </a:p>
                  </a:txBody>
                  <a:tcPr/>
                </a:tc>
                <a:tc>
                  <a:txBody>
                    <a:bodyPr/>
                    <a:lstStyle/>
                    <a:p>
                      <a:r>
                        <a:rPr lang="en-US" sz="3600" b="1" dirty="0" smtClean="0"/>
                        <a:t>$6.4 billion</a:t>
                      </a:r>
                      <a:endParaRPr lang="en-US" sz="3600" b="1" dirty="0"/>
                    </a:p>
                  </a:txBody>
                  <a:tcPr/>
                </a:tc>
                <a:extLst>
                  <a:ext uri="{0D108BD9-81ED-4DB2-BD59-A6C34878D82A}">
                    <a16:rowId xmlns:a16="http://schemas.microsoft.com/office/drawing/2014/main" val="2591907492"/>
                  </a:ext>
                </a:extLst>
              </a:tr>
            </a:tbl>
          </a:graphicData>
        </a:graphic>
      </p:graphicFrame>
      <p:sp>
        <p:nvSpPr>
          <p:cNvPr id="5" name="Footer Placeholder 4"/>
          <p:cNvSpPr>
            <a:spLocks noGrp="1"/>
          </p:cNvSpPr>
          <p:nvPr>
            <p:ph type="ftr" sz="quarter" idx="11"/>
          </p:nvPr>
        </p:nvSpPr>
        <p:spPr/>
        <p:txBody>
          <a:bodyPr/>
          <a:lstStyle/>
          <a:p>
            <a:r>
              <a:rPr lang="en-US" dirty="0" smtClean="0"/>
              <a:t>Post Legislative Update following the 87th Irregular Session – June 23, 2021</a:t>
            </a:r>
            <a:endParaRPr lang="en-US" dirty="0"/>
          </a:p>
        </p:txBody>
      </p:sp>
      <p:sp>
        <p:nvSpPr>
          <p:cNvPr id="7" name="TextBox 6"/>
          <p:cNvSpPr txBox="1"/>
          <p:nvPr/>
        </p:nvSpPr>
        <p:spPr>
          <a:xfrm>
            <a:off x="7159724" y="6743700"/>
            <a:ext cx="6858000" cy="1815882"/>
          </a:xfrm>
          <a:prstGeom prst="rect">
            <a:avLst/>
          </a:prstGeom>
          <a:noFill/>
        </p:spPr>
        <p:txBody>
          <a:bodyPr wrap="square" rtlCol="0">
            <a:spAutoFit/>
          </a:bodyPr>
          <a:lstStyle/>
          <a:p>
            <a:r>
              <a:rPr lang="en-US" sz="2800" dirty="0" smtClean="0"/>
              <a:t>The $11.6 billion investment was split between new money for schools and property tax compression; it’s not possible to know the exact breakdown of the $6.5 billion yet.</a:t>
            </a:r>
            <a:endParaRPr lang="en-US" sz="2800" dirty="0"/>
          </a:p>
        </p:txBody>
      </p:sp>
    </p:spTree>
    <p:extLst>
      <p:ext uri="{BB962C8B-B14F-4D97-AF65-F5344CB8AC3E}">
        <p14:creationId xmlns:p14="http://schemas.microsoft.com/office/powerpoint/2010/main" val="688962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6180</TotalTime>
  <Words>8257</Words>
  <Application>Microsoft Office PowerPoint</Application>
  <PresentationFormat>Custom</PresentationFormat>
  <Paragraphs>634</Paragraphs>
  <Slides>71</Slides>
  <Notes>69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Times New Roman</vt:lpstr>
      <vt:lpstr>Helveticish</vt:lpstr>
      <vt:lpstr>Calibri</vt:lpstr>
      <vt:lpstr>Wingdings</vt:lpstr>
      <vt:lpstr>Avenir Next LT Pro</vt:lpstr>
      <vt:lpstr>Office Theme</vt:lpstr>
      <vt:lpstr>PowerPoint Presentation</vt:lpstr>
      <vt:lpstr>A Legislative Session like no other</vt:lpstr>
      <vt:lpstr>PowerPoint Presentation</vt:lpstr>
      <vt:lpstr>PowerPoint Presentation</vt:lpstr>
      <vt:lpstr>Legislation THAT Passed</vt:lpstr>
      <vt:lpstr>PowerPoint Presentation</vt:lpstr>
      <vt:lpstr>House Bill 2: Supplemental Appropriations for 20-21 Biennium</vt:lpstr>
      <vt:lpstr>PowerPoint Presentation</vt:lpstr>
      <vt:lpstr>What the $5.2 billion FSP Reduction in HB 2 Means</vt:lpstr>
      <vt:lpstr>SB 1 (Nelson/Bonnen) – General Appropriations Act</vt:lpstr>
      <vt:lpstr>SB 1 - Honoring the Commitment of HB 3</vt:lpstr>
      <vt:lpstr>HB 1525 Contingency Rider</vt:lpstr>
      <vt:lpstr>PowerPoint Presentation</vt:lpstr>
      <vt:lpstr>Fast Growth Allotment</vt:lpstr>
      <vt:lpstr>Return of the Gifted &amp; Talented Allotment</vt:lpstr>
      <vt:lpstr>Career and Technology Education (CTE) Allotment</vt:lpstr>
      <vt:lpstr>Cap on Formula Transition Grant</vt:lpstr>
      <vt:lpstr>Addition to College, Career, &amp; Military Readiness (CCMR) Outcomes Bonus</vt:lpstr>
      <vt:lpstr>New Flexibility for Compensatory Education Allotment</vt:lpstr>
      <vt:lpstr>School Safety Allotment</vt:lpstr>
      <vt:lpstr>Instructional Materials Allotment</vt:lpstr>
      <vt:lpstr>Winter Storm Uri</vt:lpstr>
      <vt:lpstr>PTA Donations</vt:lpstr>
      <vt:lpstr>And More….</vt:lpstr>
      <vt:lpstr>Tax Rates</vt:lpstr>
      <vt:lpstr>Tier 1 Tax Rate Compression</vt:lpstr>
      <vt:lpstr>No Pandemic Pennies</vt:lpstr>
      <vt:lpstr>New Language in Notice</vt:lpstr>
      <vt:lpstr>ESSER</vt:lpstr>
      <vt:lpstr>Comparing the Federal Funding Packages</vt:lpstr>
      <vt:lpstr>ESSER II Funding Swap</vt:lpstr>
      <vt:lpstr>ESSER Provisions</vt:lpstr>
      <vt:lpstr>Grants Related to ESSER</vt:lpstr>
      <vt:lpstr>PowerPoint Presentation</vt:lpstr>
      <vt:lpstr>SB 1365 (Bettencourt/Huberty)  Public school organization, accountability &amp; fiscal management </vt:lpstr>
      <vt:lpstr>HB 1252 (Moody/Hall)  Period for filing complaint &amp; requesting special education due process </vt:lpstr>
      <vt:lpstr>SB 797 (Hughes/Oliverson)  Display of the national motto </vt:lpstr>
      <vt:lpstr>SB 1696 (Paxton/Wilson)  Sharing of information regarding cyber attacks or other cybersecurity incidents </vt:lpstr>
      <vt:lpstr>HB 1525 (Huberty/Taylor)  School finance reform bill </vt:lpstr>
      <vt:lpstr>PowerPoint Presentation</vt:lpstr>
      <vt:lpstr>SB 1365 (Bettencourt/Huberty)  Public school organization, accountability &amp; fiscal management </vt:lpstr>
      <vt:lpstr>HB 4545 (Dutton/Taylor)  Student assessment &amp; accelerated instruction </vt:lpstr>
      <vt:lpstr>HB 3261 (Huberty/Taylor)  Electronic administration of assessments </vt:lpstr>
      <vt:lpstr>HB 773 (VanDeaver/Powell)  Indicators of achievement </vt:lpstr>
      <vt:lpstr>PowerPoint Presentation</vt:lpstr>
      <vt:lpstr>HB 3979 (Toth/Creighton)  Social studies curriculum – The “Anti-Critical Race Theory Bill” </vt:lpstr>
      <vt:lpstr>HB 4509 (Bonnen/Taylor) - Civics curriculum  </vt:lpstr>
      <vt:lpstr>HB 3643 (King, Ken/Taylor)  Texas Commission on Virtual Education </vt:lpstr>
      <vt:lpstr>PowerPoint Presentation</vt:lpstr>
      <vt:lpstr>SB 1697 (Paxton/King, Ken) - Parent choice for retention </vt:lpstr>
      <vt:lpstr>SB 1697 (Paxton/King, Ken) - Parent choice for retention </vt:lpstr>
      <vt:lpstr>SB 1716 (Taylor/Bonnen)  Supplemental Special Education Services Voucher</vt:lpstr>
      <vt:lpstr>HB 999 (Bernal/Menendez)  Special Individual Graduation Committees for 2020-21 (No EOC)</vt:lpstr>
      <vt:lpstr>HB 785 (Allen/Zaffirini)  Behavior plans for special education students</vt:lpstr>
      <vt:lpstr>HB 699 (Rosenthal/Zaffirini)  Students with serious or life-threatening illness or related treatment</vt:lpstr>
      <vt:lpstr>HB 547 (Frank/Paxton)  UIL participation for home-schooled students</vt:lpstr>
      <vt:lpstr>PowerPoint Presentation</vt:lpstr>
      <vt:lpstr>SB 1444 (Taylor/Bonnen)  TRS ActiveCare opt-out</vt:lpstr>
      <vt:lpstr>SB 179 (Lucio/Huberty)  School Counselor Worktime</vt:lpstr>
      <vt:lpstr>SB 1356 (Hughes/Dutton)  Supplemental Instruction Tutoring Program</vt:lpstr>
      <vt:lpstr>SB 1191 (Seliger/VanDeaver)  School Resource Officer definition</vt:lpstr>
      <vt:lpstr>HB 1585 (Lambert/Lucio)  Operations and functions of TRS</vt:lpstr>
      <vt:lpstr>PowerPoint Presentation</vt:lpstr>
      <vt:lpstr>PowerPoint Presentation</vt:lpstr>
      <vt:lpstr>PowerPoint Presentation</vt:lpstr>
      <vt:lpstr>SB 204 (Schwertner/Huberty)  School district transportation for out-of-district transfers</vt:lpstr>
      <vt:lpstr>PowerPoint Presentation</vt:lpstr>
      <vt:lpstr>What DID NOT Pass</vt:lpstr>
      <vt:lpstr>PowerPoint Presentation</vt:lpstr>
      <vt:lpstr>Possible items to be added to the call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87th irregular session</dc:title>
  <dc:creator>Christy Rome</dc:creator>
  <cp:lastModifiedBy>Christy Rome</cp:lastModifiedBy>
  <cp:revision>164</cp:revision>
  <cp:lastPrinted>2021-06-22T17:32:04Z</cp:lastPrinted>
  <dcterms:created xsi:type="dcterms:W3CDTF">2006-08-16T00:00:00Z</dcterms:created>
  <dcterms:modified xsi:type="dcterms:W3CDTF">2021-06-24T21:55:22Z</dcterms:modified>
  <dc:identifier>DAEa6RKh06U</dc:identifier>
</cp:coreProperties>
</file>