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750" r:id="rId3"/>
    <p:sldMasterId id="2147483776" r:id="rId4"/>
    <p:sldMasterId id="2147483840" r:id="rId5"/>
    <p:sldMasterId id="2147483852" r:id="rId6"/>
  </p:sldMasterIdLst>
  <p:notesMasterIdLst>
    <p:notesMasterId r:id="rId40"/>
  </p:notesMasterIdLst>
  <p:sldIdLst>
    <p:sldId id="374" r:id="rId7"/>
    <p:sldId id="376" r:id="rId8"/>
    <p:sldId id="327" r:id="rId9"/>
    <p:sldId id="330" r:id="rId10"/>
    <p:sldId id="381" r:id="rId11"/>
    <p:sldId id="331" r:id="rId12"/>
    <p:sldId id="397" r:id="rId13"/>
    <p:sldId id="329" r:id="rId14"/>
    <p:sldId id="402" r:id="rId15"/>
    <p:sldId id="406" r:id="rId16"/>
    <p:sldId id="288" r:id="rId17"/>
    <p:sldId id="334" r:id="rId18"/>
    <p:sldId id="403" r:id="rId19"/>
    <p:sldId id="404" r:id="rId20"/>
    <p:sldId id="408" r:id="rId21"/>
    <p:sldId id="387" r:id="rId22"/>
    <p:sldId id="399" r:id="rId23"/>
    <p:sldId id="396" r:id="rId24"/>
    <p:sldId id="393" r:id="rId25"/>
    <p:sldId id="413" r:id="rId26"/>
    <p:sldId id="414" r:id="rId27"/>
    <p:sldId id="415" r:id="rId28"/>
    <p:sldId id="392" r:id="rId29"/>
    <p:sldId id="411" r:id="rId30"/>
    <p:sldId id="410" r:id="rId31"/>
    <p:sldId id="391" r:id="rId32"/>
    <p:sldId id="412" r:id="rId33"/>
    <p:sldId id="335" r:id="rId34"/>
    <p:sldId id="383" r:id="rId35"/>
    <p:sldId id="384" r:id="rId36"/>
    <p:sldId id="417" r:id="rId37"/>
    <p:sldId id="388" r:id="rId38"/>
    <p:sldId id="272" r:id="rId39"/>
  </p:sldIdLst>
  <p:sldSz cx="18288000" cy="10287000"/>
  <p:notesSz cx="7010400" cy="9296400"/>
  <p:embeddedFontLst>
    <p:embeddedFont>
      <p:font typeface="Big Shoulders Display Bold" panose="020B0604020202020204" charset="0"/>
      <p:regular r:id="rId41"/>
    </p:embeddedFont>
    <p:embeddedFont>
      <p:font typeface="Corbel" panose="020B0503020204020204" pitchFamily="34" charset="0"/>
      <p:regular r:id="rId42"/>
      <p:bold r:id="rId43"/>
      <p:italic r:id="rId44"/>
      <p:boldItalic r:id="rId45"/>
    </p:embeddedFont>
    <p:embeddedFont>
      <p:font typeface="Alyssum" panose="020B0604020202020204" charset="0"/>
      <p:regular r:id="rId46"/>
    </p:embeddedFont>
    <p:embeddedFont>
      <p:font typeface="Avenir Next LT Pro 2" panose="020B0604020202020204" charset="0"/>
      <p:regular r:id="rId47"/>
    </p:embeddedFont>
    <p:embeddedFont>
      <p:font typeface="Calibri" panose="020F0502020204030204" pitchFamily="34" charset="0"/>
      <p:regular r:id="rId48"/>
      <p:bold r:id="rId49"/>
      <p:italic r:id="rId50"/>
      <p:boldItalic r:id="rId51"/>
    </p:embeddedFont>
    <p:embeddedFont>
      <p:font typeface="Brixton Sans Bold" panose="020B0604020202020204" charset="0"/>
      <p:regular r:id="rId52"/>
    </p:embeddedFont>
    <p:embeddedFont>
      <p:font typeface="Arial Black" panose="020B0A04020102020204" pitchFamily="34" charset="0"/>
      <p:bold r:id="rId53"/>
    </p:embeddedFont>
    <p:embeddedFont>
      <p:font typeface="League Spartan" panose="020B0604020202020204" charset="0"/>
      <p:regular r:id="rId54"/>
    </p:embeddedFont>
    <p:embeddedFont>
      <p:font typeface="Bukhari Script" panose="020B0604020202020204" charset="0"/>
      <p:regular r:id="rId55"/>
    </p:embeddedFont>
    <p:embeddedFont>
      <p:font typeface="Avenir Next LT Pro 1" panose="020B0604020202020204"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5BC"/>
    <a:srgbClr val="1F5FA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48" autoAdjust="0"/>
    <p:restoredTop sz="82064" autoAdjust="0"/>
  </p:normalViewPr>
  <p:slideViewPr>
    <p:cSldViewPr>
      <p:cViewPr varScale="1">
        <p:scale>
          <a:sx n="36" d="100"/>
          <a:sy n="36" d="100"/>
        </p:scale>
        <p:origin x="131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2.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6.fntdata"/><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9.fntdata"/><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2E134E95-D45B-42EE-B038-C8C041F92E62}" type="datetimeFigureOut">
              <a:rPr lang="en-US" smtClean="0"/>
              <a:t>4/5/2021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26DEEB6F-FBB1-4660-8404-85BA47470DDB}" type="slidenum">
              <a:rPr lang="en-US" smtClean="0"/>
              <a:t>‹#›</a:t>
            </a:fld>
            <a:endParaRPr lang="en-US" dirty="0"/>
          </a:p>
        </p:txBody>
      </p:sp>
    </p:spTree>
    <p:extLst>
      <p:ext uri="{BB962C8B-B14F-4D97-AF65-F5344CB8AC3E}">
        <p14:creationId xmlns:p14="http://schemas.microsoft.com/office/powerpoint/2010/main" val="2876086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has</a:t>
            </a:r>
            <a:r>
              <a:rPr lang="en-US" baseline="0" dirty="0" smtClean="0"/>
              <a:t> been one irregular session…from the pandemic, to the Capitol shutdown down for security reasons in January, to the ice storm that shut down the Capitol (and the entire state) for a week in February…the 87</a:t>
            </a:r>
            <a:r>
              <a:rPr lang="en-US" baseline="30000" dirty="0" smtClean="0"/>
              <a:t>th</a:t>
            </a:r>
            <a:r>
              <a:rPr lang="en-US" baseline="0" dirty="0" smtClean="0"/>
              <a:t> has been a session like no other.</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1</a:t>
            </a:fld>
            <a:endParaRPr lang="en-US" dirty="0"/>
          </a:p>
        </p:txBody>
      </p:sp>
    </p:spTree>
    <p:extLst>
      <p:ext uri="{BB962C8B-B14F-4D97-AF65-F5344CB8AC3E}">
        <p14:creationId xmlns:p14="http://schemas.microsoft.com/office/powerpoint/2010/main" val="2287155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absence of the federal dollars means that state leaders just adopted a budget that is missing 24% of what they could be spending to maintain current services and spend the federal dollars as intended.  Can you imagine adopting a school district budget that is 24% off the mark?</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 it comes to education, </a:t>
            </a:r>
            <a:r>
              <a:rPr lang="en-US" sz="1200" dirty="0" smtClean="0"/>
              <a:t>Unless dollars are supplanted, this is a 16% increase</a:t>
            </a:r>
          </a:p>
          <a:p>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10</a:t>
            </a:fld>
            <a:endParaRPr lang="en-US" dirty="0"/>
          </a:p>
        </p:txBody>
      </p:sp>
    </p:spTree>
    <p:extLst>
      <p:ext uri="{BB962C8B-B14F-4D97-AF65-F5344CB8AC3E}">
        <p14:creationId xmlns:p14="http://schemas.microsoft.com/office/powerpoint/2010/main" val="1352979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637">
              <a:defRPr/>
            </a:pPr>
            <a:fld id="{77542409-6A04-4DC6-AC3A-D3758287A8F2}" type="slidenum">
              <a:rPr lang="en-US">
                <a:solidFill>
                  <a:srgbClr val="4D3E2F"/>
                </a:solidFill>
                <a:latin typeface="Corbel" panose="020B0503020204020204"/>
              </a:rPr>
              <a:pPr defTabSz="931637">
                <a:defRPr/>
              </a:pPr>
              <a:t>11</a:t>
            </a:fld>
            <a:endParaRPr lang="en-US" dirty="0">
              <a:solidFill>
                <a:srgbClr val="4D3E2F"/>
              </a:solidFill>
              <a:latin typeface="Corbel" panose="020B0503020204020204"/>
            </a:endParaRPr>
          </a:p>
        </p:txBody>
      </p:sp>
    </p:spTree>
    <p:extLst>
      <p:ext uri="{BB962C8B-B14F-4D97-AF65-F5344CB8AC3E}">
        <p14:creationId xmlns:p14="http://schemas.microsoft.com/office/powerpoint/2010/main" val="1084744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detail the </a:t>
            </a:r>
            <a:r>
              <a:rPr lang="en-US" dirty="0" smtClean="0"/>
              <a:t>federal</a:t>
            </a:r>
            <a:r>
              <a:rPr lang="en-US" baseline="0" dirty="0" smtClean="0"/>
              <a:t> stimulus</a:t>
            </a:r>
            <a:r>
              <a:rPr lang="en-US" dirty="0" smtClean="0"/>
              <a:t> </a:t>
            </a:r>
            <a:r>
              <a:rPr lang="en-US" dirty="0" smtClean="0"/>
              <a:t>packages </a:t>
            </a:r>
            <a:r>
              <a:rPr lang="en-US" dirty="0" smtClean="0"/>
              <a:t>passed </a:t>
            </a:r>
            <a:r>
              <a:rPr lang="en-US" dirty="0" smtClean="0"/>
              <a:t>by the US</a:t>
            </a:r>
            <a:r>
              <a:rPr lang="en-US" baseline="0" dirty="0" smtClean="0"/>
              <a:t> Congress, there are some similarities and differences.  Some improvements were made in ESSER </a:t>
            </a:r>
            <a:r>
              <a:rPr lang="en-US" baseline="0" dirty="0" smtClean="0"/>
              <a:t>II and ESSER III, </a:t>
            </a:r>
            <a:r>
              <a:rPr lang="en-US" baseline="0" dirty="0" smtClean="0"/>
              <a:t>and obviously we’re talking about a much larger dollar amount (4x the amount of the first package).  </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12</a:t>
            </a:fld>
            <a:endParaRPr lang="en-US" dirty="0"/>
          </a:p>
        </p:txBody>
      </p:sp>
    </p:spTree>
    <p:extLst>
      <p:ext uri="{BB962C8B-B14F-4D97-AF65-F5344CB8AC3E}">
        <p14:creationId xmlns:p14="http://schemas.microsoft.com/office/powerpoint/2010/main" val="1157877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13</a:t>
            </a:fld>
            <a:endParaRPr lang="en-US" dirty="0"/>
          </a:p>
        </p:txBody>
      </p:sp>
    </p:spTree>
    <p:extLst>
      <p:ext uri="{BB962C8B-B14F-4D97-AF65-F5344CB8AC3E}">
        <p14:creationId xmlns:p14="http://schemas.microsoft.com/office/powerpoint/2010/main" val="2384546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what’s the hold up? </a:t>
            </a:r>
            <a:r>
              <a:rPr lang="en-US" dirty="0" smtClean="0"/>
              <a:t>The </a:t>
            </a:r>
            <a:r>
              <a:rPr lang="en-US" dirty="0" smtClean="0"/>
              <a:t>State of Texas has not yet agreed to receive the ESSER II funds because they are</a:t>
            </a:r>
            <a:r>
              <a:rPr lang="en-US" baseline="0" dirty="0" smtClean="0"/>
              <a:t> still negotiating and requesting waivers for how this provision applies.  The MOE language changed </a:t>
            </a:r>
            <a:r>
              <a:rPr lang="en-US" baseline="0" dirty="0" smtClean="0"/>
              <a:t>so </a:t>
            </a:r>
            <a:r>
              <a:rPr lang="en-US" baseline="0" dirty="0" smtClean="0"/>
              <a:t>that it isn’t quite as easy for the state to completely supplant the funding as they did before. </a:t>
            </a:r>
            <a:r>
              <a:rPr lang="en-US" baseline="0" dirty="0" smtClean="0"/>
              <a:t>These </a:t>
            </a:r>
            <a:r>
              <a:rPr lang="en-US" baseline="0" dirty="0" smtClean="0"/>
              <a:t>negotiations </a:t>
            </a:r>
            <a:r>
              <a:rPr lang="en-US" baseline="0" dirty="0" smtClean="0"/>
              <a:t>and waiver requests are </a:t>
            </a:r>
            <a:r>
              <a:rPr lang="en-US" baseline="0" dirty="0" smtClean="0"/>
              <a:t>why schools are having to wait so long to receive word about </a:t>
            </a:r>
            <a:r>
              <a:rPr lang="en-US" baseline="0" dirty="0" smtClean="0"/>
              <a:t>these funds.  </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14</a:t>
            </a:fld>
            <a:endParaRPr lang="en-US" dirty="0"/>
          </a:p>
        </p:txBody>
      </p:sp>
    </p:spTree>
    <p:extLst>
      <p:ext uri="{BB962C8B-B14F-4D97-AF65-F5344CB8AC3E}">
        <p14:creationId xmlns:p14="http://schemas.microsoft.com/office/powerpoint/2010/main" val="961108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ESSER III took things a step further</a:t>
            </a:r>
            <a:r>
              <a:rPr lang="en-US" baseline="0" dirty="0" smtClean="0"/>
              <a:t>.  The MOE requirement applies to both FY 22 and FY 23.  Additionally, it included a Maintenance of Equity requirement that seeks to maintain the proportionality of the funding for students that qualify for Title I.</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15</a:t>
            </a:fld>
            <a:endParaRPr lang="en-US" dirty="0"/>
          </a:p>
        </p:txBody>
      </p:sp>
    </p:spTree>
    <p:extLst>
      <p:ext uri="{BB962C8B-B14F-4D97-AF65-F5344CB8AC3E}">
        <p14:creationId xmlns:p14="http://schemas.microsoft.com/office/powerpoint/2010/main" val="1032487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always like</a:t>
            </a:r>
            <a:r>
              <a:rPr lang="en-US" baseline="0" dirty="0" smtClean="0"/>
              <a:t> to lead with a piece of good news (and there isn’t much), so enjoy this slide.  </a:t>
            </a:r>
            <a:r>
              <a:rPr lang="en-US" dirty="0" smtClean="0"/>
              <a:t>We’ve </a:t>
            </a:r>
            <a:r>
              <a:rPr lang="en-US" dirty="0" smtClean="0"/>
              <a:t>all experienced in some shape or form over</a:t>
            </a:r>
            <a:r>
              <a:rPr lang="en-US" baseline="0" dirty="0" smtClean="0"/>
              <a:t> the past year how important available and reliable internet connections are, and this is probably the topic we see the most unity around than any other (even more than blame and hatred for ERCOT and the PUC!).  Broadband is an infrastructure issue that affects education, but extends well beyond our schools and should therefore be paid for in the state budget in a manner that in no way uses money designated for schools to address this state utilities and infrastructure need.  One of the top priorities identified by the Governor, Lt. Governor and Speaker is broadband connectivity.  </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17</a:t>
            </a:fld>
            <a:endParaRPr lang="en-US" dirty="0"/>
          </a:p>
        </p:txBody>
      </p:sp>
    </p:spTree>
    <p:extLst>
      <p:ext uri="{BB962C8B-B14F-4D97-AF65-F5344CB8AC3E}">
        <p14:creationId xmlns:p14="http://schemas.microsoft.com/office/powerpoint/2010/main" val="186162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baseline="0" dirty="0" smtClean="0"/>
              <a:t>Commissioner has said the agency allowed for the current flexibility with ADA for remote learning for a one-time emergency and that any use of such beyond that will need a stamp of approval from the Legislature.  That leaves us in the lurch until we see if any legislation may actually pass, as we won’t know until late May, and that makes it awfully hard to plan for next year.  There have been some bills filed on this topic, and I have highlighted one </a:t>
            </a:r>
            <a:r>
              <a:rPr lang="en-US" baseline="0" dirty="0" smtClean="0"/>
              <a:t>here. On </a:t>
            </a:r>
            <a:r>
              <a:rPr lang="en-US" baseline="0" dirty="0" smtClean="0"/>
              <a:t>anything related to virtual and remote learning, the devil is always in the details.</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18</a:t>
            </a:fld>
            <a:endParaRPr lang="en-US" dirty="0"/>
          </a:p>
        </p:txBody>
      </p:sp>
    </p:spTree>
    <p:extLst>
      <p:ext uri="{BB962C8B-B14F-4D97-AF65-F5344CB8AC3E}">
        <p14:creationId xmlns:p14="http://schemas.microsoft.com/office/powerpoint/2010/main" val="1880085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Huberty said school fund balances for districts statewide exceed $21 billion.</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$6.6 billion of that amount is in excess of operating expenses for 110 days.  Huberty took particular offense to the $600 million growth in fund balances after the passage of HB 3</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19</a:t>
            </a:fld>
            <a:endParaRPr lang="en-US" dirty="0"/>
          </a:p>
        </p:txBody>
      </p:sp>
    </p:spTree>
    <p:extLst>
      <p:ext uri="{BB962C8B-B14F-4D97-AF65-F5344CB8AC3E}">
        <p14:creationId xmlns:p14="http://schemas.microsoft.com/office/powerpoint/2010/main" val="4202617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No change for tuition.</a:t>
            </a:r>
          </a:p>
          <a:p>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23</a:t>
            </a:fld>
            <a:endParaRPr lang="en-US" dirty="0"/>
          </a:p>
        </p:txBody>
      </p:sp>
    </p:spTree>
    <p:extLst>
      <p:ext uri="{BB962C8B-B14F-4D97-AF65-F5344CB8AC3E}">
        <p14:creationId xmlns:p14="http://schemas.microsoft.com/office/powerpoint/2010/main" val="287171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667239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No change for tuition.</a:t>
            </a:r>
          </a:p>
          <a:p>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24</a:t>
            </a:fld>
            <a:endParaRPr lang="en-US" dirty="0"/>
          </a:p>
        </p:txBody>
      </p:sp>
    </p:spTree>
    <p:extLst>
      <p:ext uri="{BB962C8B-B14F-4D97-AF65-F5344CB8AC3E}">
        <p14:creationId xmlns:p14="http://schemas.microsoft.com/office/powerpoint/2010/main" val="1498396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26</a:t>
            </a:fld>
            <a:endParaRPr lang="en-US" dirty="0"/>
          </a:p>
        </p:txBody>
      </p:sp>
    </p:spTree>
    <p:extLst>
      <p:ext uri="{BB962C8B-B14F-4D97-AF65-F5344CB8AC3E}">
        <p14:creationId xmlns:p14="http://schemas.microsoft.com/office/powerpoint/2010/main" val="3983033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we’ve </a:t>
            </a:r>
            <a:r>
              <a:rPr lang="en-US" baseline="0" dirty="0" smtClean="0"/>
              <a:t>lost a lot of ground with students and that is including the students we’ve worked so hard to recover, those who we’ve yet to recover, and those who have been trying to engage in learning all along through these trying circumstances.  The mental health challenges the pandemic has caused, not mention the constant disruptions, have taken their toll.  </a:t>
            </a:r>
          </a:p>
          <a:p>
            <a:endParaRPr lang="en-US" baseline="0" dirty="0" smtClean="0"/>
          </a:p>
          <a:p>
            <a:r>
              <a:rPr lang="en-US" baseline="0" dirty="0" smtClean="0"/>
              <a:t>Commissioner Morath loves to talk about what happened in Argentina in the 1980’s due to learning losses that were never addressed.  We can’t have that in the case of Texas students.  We must address these losses and talk about the additional time and resources they are going to require in order to address them.  We can’t wish this away.  It’s going to take hard work and some significant investments, and we have to make the case for that.</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29</a:t>
            </a:fld>
            <a:endParaRPr lang="en-US" dirty="0"/>
          </a:p>
        </p:txBody>
      </p:sp>
    </p:spTree>
    <p:extLst>
      <p:ext uri="{BB962C8B-B14F-4D97-AF65-F5344CB8AC3E}">
        <p14:creationId xmlns:p14="http://schemas.microsoft.com/office/powerpoint/2010/main" val="3279107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best way to make our case is to plan for exactly your district will address</a:t>
            </a:r>
            <a:r>
              <a:rPr lang="en-US" baseline="0" dirty="0" smtClean="0"/>
              <a:t> learning loss.  If we don’t want to end up with a statewide program and Mike Morath telling us how his program is going to solve all the world’s problems, then we have to come up with plans of our own.  We have to determine what the specifics of our plans cost and share those details with the state leaders who can help us to get access to that money.  </a:t>
            </a:r>
          </a:p>
          <a:p>
            <a:endParaRPr lang="en-US" baseline="0" dirty="0" smtClean="0"/>
          </a:p>
          <a:p>
            <a:r>
              <a:rPr lang="en-US" baseline="0" dirty="0" smtClean="0"/>
              <a:t>We can’t keep saying “we need more resources” in the general sense.  We need to say “I need this much money to cover the cost of the additional staff time to provide summer school for this many students who have demonstrated they are behind.”  I need $X to hire an additional teacher in each grade level so that students identified with gaps in their learning can be in smaller classes and get the attention they need to catch them up to grade level again.  </a:t>
            </a:r>
          </a:p>
          <a:p>
            <a:endParaRPr lang="en-US" baseline="0" dirty="0" smtClean="0"/>
          </a:p>
          <a:p>
            <a:r>
              <a:rPr lang="en-US" baseline="0" dirty="0" smtClean="0"/>
              <a:t>Write a plan as though you are getting these additional dollars to make the case for why you need them.</a:t>
            </a:r>
          </a:p>
          <a:p>
            <a:endParaRPr lang="en-US" baseline="0" dirty="0" smtClean="0"/>
          </a:p>
          <a:p>
            <a:r>
              <a:rPr lang="en-US" baseline="0" dirty="0" smtClean="0"/>
              <a:t>We cannot simply say that we want to pay our teachers more for the jobs they are already doing.  We have to explain the extra time and effort that will be required and how much it will cost to pay for that.</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30</a:t>
            </a:fld>
            <a:endParaRPr lang="en-US" dirty="0"/>
          </a:p>
        </p:txBody>
      </p:sp>
    </p:spTree>
    <p:extLst>
      <p:ext uri="{BB962C8B-B14F-4D97-AF65-F5344CB8AC3E}">
        <p14:creationId xmlns:p14="http://schemas.microsoft.com/office/powerpoint/2010/main" val="1591483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people say that $18 billion is a lot of money.  And it is.  But it’s always important</a:t>
            </a:r>
            <a:r>
              <a:rPr lang="en-US" baseline="0" dirty="0" smtClean="0"/>
              <a:t> to keep things in perspective.  This funding can be spent over the course of three years.  While $6 billion is a lot, let’s also keep in mind how many students are served in Texas schools and just how many schools there are.  We ran some numbers on a hypothetical basis, based on average costs.  It wasn’t too hard to come up with a list that very quickly spent more than $6 billion in one year to address these needs.  We’re not at all saying this is HOW the dollars should be spent.  It’s just for the purpose of illustration.</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31</a:t>
            </a:fld>
            <a:endParaRPr lang="en-US" dirty="0"/>
          </a:p>
        </p:txBody>
      </p:sp>
    </p:spTree>
    <p:extLst>
      <p:ext uri="{BB962C8B-B14F-4D97-AF65-F5344CB8AC3E}">
        <p14:creationId xmlns:p14="http://schemas.microsoft.com/office/powerpoint/2010/main" val="1303870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33</a:t>
            </a:fld>
            <a:endParaRPr lang="en-US" dirty="0"/>
          </a:p>
        </p:txBody>
      </p:sp>
    </p:spTree>
    <p:extLst>
      <p:ext uri="{BB962C8B-B14F-4D97-AF65-F5344CB8AC3E}">
        <p14:creationId xmlns:p14="http://schemas.microsoft.com/office/powerpoint/2010/main" val="2613151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266"/>
            <a:fld id="{77542409-6A04-4DC6-AC3A-D3758287A8F2}" type="slidenum">
              <a:rPr lang="en-US">
                <a:solidFill>
                  <a:srgbClr val="4D3E2F"/>
                </a:solidFill>
                <a:latin typeface="Corbel" panose="020B0503020204020204"/>
              </a:rPr>
              <a:pPr defTabSz="914266"/>
              <a:t>3</a:t>
            </a:fld>
            <a:endParaRPr lang="en-US" dirty="0">
              <a:solidFill>
                <a:srgbClr val="4D3E2F"/>
              </a:solidFill>
              <a:latin typeface="Corbel" panose="020B0503020204020204"/>
            </a:endParaRPr>
          </a:p>
        </p:txBody>
      </p:sp>
    </p:spTree>
    <p:extLst>
      <p:ext uri="{BB962C8B-B14F-4D97-AF65-F5344CB8AC3E}">
        <p14:creationId xmlns:p14="http://schemas.microsoft.com/office/powerpoint/2010/main" val="70427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learned the day before</a:t>
            </a:r>
            <a:r>
              <a:rPr lang="en-US" baseline="0" dirty="0" smtClean="0"/>
              <a:t> the session began was that we were only facing a shortfall of less than a billion.  However the State also had less to spend for the 22-23 than it spent in the current cycle, which in no way accounts for growth.  This estimate did not take into account billions in federal dollars the state will have available to spend though.</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4</a:t>
            </a:fld>
            <a:endParaRPr lang="en-US" dirty="0"/>
          </a:p>
        </p:txBody>
      </p:sp>
    </p:spTree>
    <p:extLst>
      <p:ext uri="{BB962C8B-B14F-4D97-AF65-F5344CB8AC3E}">
        <p14:creationId xmlns:p14="http://schemas.microsoft.com/office/powerpoint/2010/main" val="3054020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maybe it was an indication of just how much the State has actually saved from Pubic Education Funding</a:t>
            </a:r>
            <a:r>
              <a:rPr lang="en-US" baseline="0" dirty="0" smtClean="0"/>
              <a:t> they didn’t have to spend in the current biennium that they once thought they would.  Property values climbed much higher than they expected, so schools collected more in property taxes (and paid more in recapture) than originally anticipated.  On top of that, they were able to supplant state funds with the federal CARES Act/ESSER funds, generating more savings.  So when you see the Supplemental Appropriations bill make that funding reduction, that’s not a reduction you will ever feel, but it’s one the state certainly benefits from because they got to keep more money in their pocket.  </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5</a:t>
            </a:fld>
            <a:endParaRPr lang="en-US" dirty="0"/>
          </a:p>
        </p:txBody>
      </p:sp>
    </p:spTree>
    <p:extLst>
      <p:ext uri="{BB962C8B-B14F-4D97-AF65-F5344CB8AC3E}">
        <p14:creationId xmlns:p14="http://schemas.microsoft.com/office/powerpoint/2010/main" val="4056443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6</a:t>
            </a:fld>
            <a:endParaRPr lang="en-US" dirty="0"/>
          </a:p>
        </p:txBody>
      </p:sp>
    </p:spTree>
    <p:extLst>
      <p:ext uri="{BB962C8B-B14F-4D97-AF65-F5344CB8AC3E}">
        <p14:creationId xmlns:p14="http://schemas.microsoft.com/office/powerpoint/2010/main" val="1412085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House</a:t>
            </a:r>
            <a:r>
              <a:rPr lang="en-US" baseline="0" dirty="0" smtClean="0"/>
              <a:t> is planning to consider SB 1 on April 22, so they are a little behind this year (but that is not unexpected)</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7</a:t>
            </a:fld>
            <a:endParaRPr lang="en-US" dirty="0"/>
          </a:p>
        </p:txBody>
      </p:sp>
    </p:spTree>
    <p:extLst>
      <p:ext uri="{BB962C8B-B14F-4D97-AF65-F5344CB8AC3E}">
        <p14:creationId xmlns:p14="http://schemas.microsoft.com/office/powerpoint/2010/main" val="1838146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t>
            </a:r>
            <a:r>
              <a:rPr lang="en-US" dirty="0" smtClean="0"/>
              <a:t>showed you what the Comptroller said lawmakers</a:t>
            </a:r>
            <a:r>
              <a:rPr lang="en-US" baseline="0" dirty="0" smtClean="0"/>
              <a:t> have available to spend, right? $112.5 billion.  Well, the budget that was introduced spends more than what they have they have available.  I gave you the Senate figure, and the </a:t>
            </a:r>
            <a:r>
              <a:rPr lang="en-US" baseline="0" dirty="0" smtClean="0"/>
              <a:t>House bill </a:t>
            </a:r>
            <a:r>
              <a:rPr lang="en-US" baseline="0" dirty="0" smtClean="0"/>
              <a:t>spends $7.3 billion more.  That isn’t to say there aren’t ways to make that money available.  As you can see, they have tools available in the toolbox to get the job done.  They have $11.6 billion in the Rainy Day </a:t>
            </a:r>
            <a:r>
              <a:rPr lang="en-US" baseline="0" dirty="0" smtClean="0"/>
              <a:t>Fund.  They </a:t>
            </a:r>
            <a:r>
              <a:rPr lang="en-US" baseline="0" dirty="0" smtClean="0"/>
              <a:t>can also use the tried and true trick of delaying the August 2023 FSP payment until September 2023.  That is a one-time thing they will eventually have to pay back, but it could make the money they need available now, available now.  Also, the manner in which they choose to spend all (or part) of the </a:t>
            </a:r>
            <a:r>
              <a:rPr lang="en-US" baseline="0" dirty="0" smtClean="0"/>
              <a:t>federal funds </a:t>
            </a:r>
            <a:r>
              <a:rPr lang="en-US" baseline="0" dirty="0" smtClean="0"/>
              <a:t>could also go a long way to fill their budgetary holes—and they have certainly done that before</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26DEEB6F-FBB1-4660-8404-85BA47470DDB}" type="slidenum">
              <a:rPr lang="en-US" smtClean="0"/>
              <a:t>8</a:t>
            </a:fld>
            <a:endParaRPr lang="en-US" dirty="0"/>
          </a:p>
        </p:txBody>
      </p:sp>
    </p:spTree>
    <p:extLst>
      <p:ext uri="{BB962C8B-B14F-4D97-AF65-F5344CB8AC3E}">
        <p14:creationId xmlns:p14="http://schemas.microsoft.com/office/powerpoint/2010/main" val="3047841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budget </a:t>
            </a:r>
            <a:r>
              <a:rPr lang="en-US" dirty="0" smtClean="0"/>
              <a:t>bills filed by the House and Senate are almost nearly identical,</a:t>
            </a:r>
            <a:r>
              <a:rPr lang="en-US" baseline="0" dirty="0" smtClean="0"/>
              <a:t> especially in the big ticket items of the Foundation School Program in Article 3.  The big news for schools is the commitments made in HB 3 are fully funded.  They also added on top of what was spent in the last two years another $3 billion to fund enrollment growth. (Two points on that: 1) we learned in 2011 not to take the funding of enrollment growth for granted; it wasn’t funded then, so now every budget when it is we have to be grateful and 2) our state enrollment is not going to grow by $3 billion this biennium.  Rather, this number is derived (in part) based on the overstated growth in enrollment due to the way the state supplanted federal stimulus dollars, which artificially drove down ADA to save state money).</a:t>
            </a:r>
          </a:p>
          <a:p>
            <a:r>
              <a:rPr lang="en-US" baseline="0" dirty="0" smtClean="0"/>
              <a:t>And that $1 billion they included for ongoing property tax compression, we believe that is a placeholder as more than $1 billion will be required for that.  </a:t>
            </a:r>
          </a:p>
          <a:p>
            <a:r>
              <a:rPr lang="en-US" baseline="0" dirty="0" smtClean="0"/>
              <a:t>Both of these are placeholders for now, but we are glad they are there, as it is difficult for the State to pass a bill that spends less on education than what was originally proposed. </a:t>
            </a:r>
          </a:p>
          <a:p>
            <a:r>
              <a:rPr lang="en-US" baseline="0" dirty="0" smtClean="0"/>
              <a:t>This budget bill made it clear that public education remains a priority for the Texas Legislature.</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9</a:t>
            </a:fld>
            <a:endParaRPr lang="en-US" dirty="0"/>
          </a:p>
        </p:txBody>
      </p:sp>
    </p:spTree>
    <p:extLst>
      <p:ext uri="{BB962C8B-B14F-4D97-AF65-F5344CB8AC3E}">
        <p14:creationId xmlns:p14="http://schemas.microsoft.com/office/powerpoint/2010/main" val="127915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6.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Puffy white clouds in deep blue sky"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3086100"/>
            <a:ext cx="2235708" cy="5829300"/>
          </a:xfrm>
          <a:prstGeom prst="rect">
            <a:avLst/>
          </a:prstGeom>
        </p:spPr>
      </p:pic>
      <p:sp>
        <p:nvSpPr>
          <p:cNvPr id="9" name="Rectangle 8"/>
          <p:cNvSpPr/>
          <p:nvPr/>
        </p:nvSpPr>
        <p:spPr>
          <a:xfrm>
            <a:off x="2443232" y="71859"/>
            <a:ext cx="7676499" cy="8915400"/>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4209" r="29738"/>
          <a:stretch/>
        </p:blipFill>
        <p:spPr>
          <a:xfrm>
            <a:off x="10256414" y="3086100"/>
            <a:ext cx="3736245" cy="5829300"/>
          </a:xfrm>
          <a:prstGeom prst="rect">
            <a:avLst/>
          </a:prstGeom>
        </p:spPr>
      </p:pic>
      <p:sp>
        <p:nvSpPr>
          <p:cNvPr id="2" name="Title 1"/>
          <p:cNvSpPr>
            <a:spLocks noGrp="1"/>
          </p:cNvSpPr>
          <p:nvPr>
            <p:ph type="ctrTitle"/>
          </p:nvPr>
        </p:nvSpPr>
        <p:spPr>
          <a:xfrm>
            <a:off x="2627666" y="4529559"/>
            <a:ext cx="7269480" cy="3581400"/>
          </a:xfrm>
        </p:spPr>
        <p:txBody>
          <a:bodyPr anchor="b">
            <a:normAutofit/>
          </a:bodyPr>
          <a:lstStyle>
            <a:lvl1pPr algn="l">
              <a:lnSpc>
                <a:spcPct val="90000"/>
              </a:lnSpc>
              <a:defRPr sz="7200">
                <a:solidFill>
                  <a:schemeClr val="bg1"/>
                </a:solidFill>
              </a:defRPr>
            </a:lvl1pPr>
          </a:lstStyle>
          <a:p>
            <a:r>
              <a:rPr lang="en-US" dirty="0"/>
              <a:t>Click to edit Master title style</a:t>
            </a:r>
            <a:endParaRPr dirty="0"/>
          </a:p>
        </p:txBody>
      </p:sp>
      <p:sp>
        <p:nvSpPr>
          <p:cNvPr id="3" name="Subtitle 2"/>
          <p:cNvSpPr>
            <a:spLocks noGrp="1"/>
          </p:cNvSpPr>
          <p:nvPr>
            <p:ph type="subTitle" idx="1"/>
          </p:nvPr>
        </p:nvSpPr>
        <p:spPr>
          <a:xfrm>
            <a:off x="2627666" y="8072841"/>
            <a:ext cx="7269480" cy="672084"/>
          </a:xfrm>
        </p:spPr>
        <p:txBody>
          <a:bodyPr>
            <a:normAutofit/>
          </a:bodyPr>
          <a:lstStyle>
            <a:lvl1pPr marL="0" indent="0" algn="l">
              <a:spcBef>
                <a:spcPts val="0"/>
              </a:spcBef>
              <a:buNone/>
              <a:defRPr sz="27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a:p>
        </p:txBody>
      </p:sp>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l="21677" r="49539"/>
          <a:stretch/>
        </p:blipFill>
        <p:spPr>
          <a:xfrm>
            <a:off x="-8729" y="3088720"/>
            <a:ext cx="2244435" cy="5848160"/>
          </a:xfrm>
          <a:prstGeom prst="rect">
            <a:avLst/>
          </a:prstGeom>
        </p:spPr>
      </p:pic>
      <p:pic>
        <p:nvPicPr>
          <p:cNvPr id="5" name="Picture 4"/>
          <p:cNvPicPr>
            <a:picLocks noChangeAspect="1"/>
          </p:cNvPicPr>
          <p:nvPr userDrawn="1"/>
        </p:nvPicPr>
        <p:blipFill rotWithShape="1">
          <a:blip r:embed="rId5">
            <a:extLst>
              <a:ext uri="{28A0092B-C50C-407E-A947-70E740481C1C}">
                <a14:useLocalDpi xmlns:a14="http://schemas.microsoft.com/office/drawing/2010/main" val="0"/>
              </a:ext>
            </a:extLst>
          </a:blip>
          <a:srcRect l="15749" t="15439" r="18991" b="14808"/>
          <a:stretch/>
        </p:blipFill>
        <p:spPr>
          <a:xfrm>
            <a:off x="14200184" y="3089562"/>
            <a:ext cx="4087817" cy="5825838"/>
          </a:xfrm>
          <a:prstGeom prst="rect">
            <a:avLst/>
          </a:prstGeom>
        </p:spPr>
      </p:pic>
    </p:spTree>
    <p:extLst>
      <p:ext uri="{BB962C8B-B14F-4D97-AF65-F5344CB8AC3E}">
        <p14:creationId xmlns:p14="http://schemas.microsoft.com/office/powerpoint/2010/main" val="261987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9" name="Straight Connector 8"/>
          <p:cNvCxnSpPr/>
          <p:nvPr userDrawn="1"/>
        </p:nvCxnSpPr>
        <p:spPr>
          <a:xfrm>
            <a:off x="2115039" y="2189480"/>
            <a:ext cx="16172961"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5092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 y="1"/>
            <a:ext cx="10233212" cy="8634791"/>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srgbClr val="297FD5"/>
              </a:solidFill>
              <a:effectLst/>
              <a:uLnTx/>
              <a:uFillTx/>
              <a:latin typeface="Corbel" panose="020B0503020204020204"/>
              <a:ea typeface="+mn-ea"/>
              <a:cs typeface="+mn-cs"/>
            </a:endParaRPr>
          </a:p>
        </p:txBody>
      </p:sp>
      <p:sp>
        <p:nvSpPr>
          <p:cNvPr id="2" name="Title 1"/>
          <p:cNvSpPr>
            <a:spLocks noGrp="1"/>
          </p:cNvSpPr>
          <p:nvPr>
            <p:ph type="title"/>
          </p:nvPr>
        </p:nvSpPr>
        <p:spPr>
          <a:xfrm>
            <a:off x="395455" y="343390"/>
            <a:ext cx="9636053" cy="4715090"/>
          </a:xfrm>
        </p:spPr>
        <p:txBody>
          <a:bodyPr anchor="b"/>
          <a:lstStyle>
            <a:lvl1pPr>
              <a:defRPr sz="9000">
                <a:solidFill>
                  <a:schemeClr val="bg1"/>
                </a:solidFill>
              </a:defRPr>
            </a:lvl1pPr>
          </a:lstStyle>
          <a:p>
            <a:r>
              <a:rPr lang="en-US" dirty="0"/>
              <a:t>Click to edit Master title style</a:t>
            </a:r>
            <a:endParaRPr dirty="0"/>
          </a:p>
        </p:txBody>
      </p:sp>
      <p:sp>
        <p:nvSpPr>
          <p:cNvPr id="3" name="Text Placeholder 2"/>
          <p:cNvSpPr>
            <a:spLocks noGrp="1"/>
          </p:cNvSpPr>
          <p:nvPr>
            <p:ph type="body" idx="1"/>
          </p:nvPr>
        </p:nvSpPr>
        <p:spPr>
          <a:xfrm>
            <a:off x="2627666" y="8072840"/>
            <a:ext cx="10424160" cy="674285"/>
          </a:xfrm>
        </p:spPr>
        <p:txBody>
          <a:bodyPr/>
          <a:lstStyle>
            <a:lvl1pPr marL="0" indent="0">
              <a:spcBef>
                <a:spcPts val="0"/>
              </a:spcBef>
              <a:buNone/>
              <a:defRPr sz="3600">
                <a:solidFill>
                  <a:schemeClr val="bg1"/>
                </a:solidFill>
              </a:defRPr>
            </a:lvl1pPr>
            <a:lvl2pPr marL="685800" indent="0">
              <a:buNone/>
              <a:defRPr sz="3000"/>
            </a:lvl2pPr>
            <a:lvl3pPr marL="1371600" indent="0">
              <a:buNone/>
              <a:defRPr sz="27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a:t>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3437" y="8747124"/>
            <a:ext cx="4666149" cy="1322895"/>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9911" t="9827" r="9995" b="10079"/>
          <a:stretch/>
        </p:blipFill>
        <p:spPr>
          <a:xfrm>
            <a:off x="10426961" y="1482167"/>
            <a:ext cx="7152626" cy="7152624"/>
          </a:xfrm>
          <a:prstGeom prst="rect">
            <a:avLst/>
          </a:prstGeom>
        </p:spPr>
      </p:pic>
    </p:spTree>
    <p:extLst>
      <p:ext uri="{BB962C8B-B14F-4D97-AF65-F5344CB8AC3E}">
        <p14:creationId xmlns:p14="http://schemas.microsoft.com/office/powerpoint/2010/main" val="302786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sz="half" idx="1"/>
          </p:nvPr>
        </p:nvSpPr>
        <p:spPr>
          <a:xfrm>
            <a:off x="2114551" y="2334422"/>
            <a:ext cx="6773957" cy="6931023"/>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9114232" y="2321396"/>
            <a:ext cx="6753299" cy="6931023"/>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0" name="Straight Connector 9"/>
          <p:cNvCxnSpPr/>
          <p:nvPr userDrawn="1"/>
        </p:nvCxnSpPr>
        <p:spPr>
          <a:xfrm>
            <a:off x="2114550" y="2189480"/>
            <a:ext cx="1617345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712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2114549" y="2331720"/>
            <a:ext cx="6747063" cy="1235868"/>
          </a:xfrm>
        </p:spPr>
        <p:txBody>
          <a:bodyPr anchor="b">
            <a:normAutofit/>
          </a:bodyPr>
          <a:lstStyle>
            <a:lvl1pPr marL="0" indent="0">
              <a:spcBef>
                <a:spcPts val="0"/>
              </a:spcBef>
              <a:buNone/>
              <a:defRPr sz="33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2114549" y="3567589"/>
            <a:ext cx="6747063" cy="5716907"/>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9113744" y="2331720"/>
            <a:ext cx="6753786" cy="1235868"/>
          </a:xfrm>
        </p:spPr>
        <p:txBody>
          <a:bodyPr anchor="b">
            <a:normAutofit/>
          </a:bodyPr>
          <a:lstStyle>
            <a:lvl1pPr marL="0" indent="0">
              <a:spcBef>
                <a:spcPts val="0"/>
              </a:spcBef>
              <a:buNone/>
              <a:defRPr sz="33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113744" y="3567589"/>
            <a:ext cx="6753786" cy="5716907"/>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2" name="Straight Connector 11"/>
          <p:cNvCxnSpPr/>
          <p:nvPr userDrawn="1"/>
        </p:nvCxnSpPr>
        <p:spPr>
          <a:xfrm>
            <a:off x="1845608" y="2221752"/>
            <a:ext cx="16173452"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0280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201442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55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40019" y="1379424"/>
            <a:ext cx="6233433" cy="3799332"/>
          </a:xfrm>
        </p:spPr>
        <p:txBody>
          <a:bodyPr anchor="b"/>
          <a:lstStyle>
            <a:lvl1pPr>
              <a:defRPr sz="4800"/>
            </a:lvl1pPr>
          </a:lstStyle>
          <a:p>
            <a:r>
              <a:rPr lang="en-US"/>
              <a:t>Click to edit Master title style</a:t>
            </a:r>
            <a:endParaRPr/>
          </a:p>
        </p:txBody>
      </p:sp>
      <p:sp>
        <p:nvSpPr>
          <p:cNvPr id="3" name="Content Placeholder 2"/>
          <p:cNvSpPr>
            <a:spLocks noGrp="1"/>
          </p:cNvSpPr>
          <p:nvPr>
            <p:ph idx="1"/>
          </p:nvPr>
        </p:nvSpPr>
        <p:spPr>
          <a:xfrm>
            <a:off x="2114549" y="1373884"/>
            <a:ext cx="7825469" cy="7598664"/>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9940019" y="5169595"/>
            <a:ext cx="6233433" cy="3802955"/>
          </a:xfrm>
        </p:spPr>
        <p:txBody>
          <a:bodyPr>
            <a:normAutofit/>
          </a:bodyPr>
          <a:lstStyle>
            <a:lvl1pPr marL="0" indent="0">
              <a:spcBef>
                <a:spcPts val="1350"/>
              </a:spcBef>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6" name="Footer Placeholder 5"/>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7" name="Slide Number Placeholder 6"/>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177396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40020" y="1379424"/>
            <a:ext cx="6233433" cy="3799332"/>
          </a:xfrm>
        </p:spPr>
        <p:txBody>
          <a:bodyPr anchor="b"/>
          <a:lstStyle>
            <a:lvl1pPr>
              <a:defRPr sz="4800"/>
            </a:lvl1pPr>
          </a:lstStyle>
          <a:p>
            <a:r>
              <a:rPr lang="en-US"/>
              <a:t>Click to edit Master title style</a:t>
            </a:r>
            <a:endParaRPr/>
          </a:p>
        </p:txBody>
      </p:sp>
      <p:sp>
        <p:nvSpPr>
          <p:cNvPr id="3" name="Picture Placeholder 2"/>
          <p:cNvSpPr>
            <a:spLocks noGrp="1"/>
          </p:cNvSpPr>
          <p:nvPr>
            <p:ph type="pic" idx="1"/>
          </p:nvPr>
        </p:nvSpPr>
        <p:spPr>
          <a:xfrm>
            <a:off x="1" y="1373884"/>
            <a:ext cx="9940016" cy="7598664"/>
          </a:xfrm>
        </p:spPr>
        <p:txBody>
          <a:bodyPr tIns="1371600">
            <a:normAutofit/>
          </a:bodyPr>
          <a:lstStyle>
            <a:lvl1pPr marL="0" indent="0" algn="ctr">
              <a:spcBef>
                <a:spcPts val="0"/>
              </a:spcBef>
              <a:buNone/>
              <a:defRPr sz="33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endParaRPr dirty="0"/>
          </a:p>
        </p:txBody>
      </p:sp>
      <p:sp>
        <p:nvSpPr>
          <p:cNvPr id="4" name="Text Placeholder 3"/>
          <p:cNvSpPr>
            <a:spLocks noGrp="1"/>
          </p:cNvSpPr>
          <p:nvPr>
            <p:ph type="body" sz="half" idx="2"/>
          </p:nvPr>
        </p:nvSpPr>
        <p:spPr>
          <a:xfrm>
            <a:off x="9940020" y="5169596"/>
            <a:ext cx="6233433" cy="3802956"/>
          </a:xfrm>
        </p:spPr>
        <p:txBody>
          <a:bodyPr>
            <a:normAutofit/>
          </a:bodyPr>
          <a:lstStyle>
            <a:lvl1pPr marL="0" indent="0">
              <a:spcBef>
                <a:spcPts val="1350"/>
              </a:spcBef>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6" name="Footer Placeholder 5"/>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7" name="Slide Number Placeholder 6"/>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222362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6" name="Slide Number Placeholder 5"/>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36496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285751"/>
            <a:ext cx="3086100" cy="897969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57300" y="285751"/>
            <a:ext cx="11601450" cy="897969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6" name="Slide Number Placeholder 5"/>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278951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pPr eaLnBrk="1" latinLnBrk="1" hangingPunct="1"/>
            <a:r>
              <a:rPr lang="en-US"/>
              <a:t>Click to edit Master title style</a:t>
            </a:r>
            <a:endParaRPr/>
          </a:p>
        </p:txBody>
      </p:sp>
      <p:sp>
        <p:nvSpPr>
          <p:cNvPr id="4" name="Footer Placeholder 3"/>
          <p:cNvSpPr>
            <a:spLocks noGrp="1"/>
          </p:cNvSpPr>
          <p:nvPr>
            <p:ph type="ftr" sz="quarter" idx="11"/>
          </p:nvPr>
        </p:nvSpPr>
        <p:spPr>
          <a:xfrm>
            <a:off x="2456575" y="9944100"/>
            <a:ext cx="13716389" cy="342900"/>
          </a:xfrm>
          <a:prstGeom prst="rect">
            <a:avLst/>
          </a:prstGeom>
        </p:spPr>
        <p:txBody>
          <a:bodyPr/>
          <a:lstStyle/>
          <a:p>
            <a:pPr defTabSz="1371600"/>
            <a:endParaRPr lang="en-US" sz="2700" dirty="0">
              <a:solidFill>
                <a:prstClr val="black"/>
              </a:solidFill>
            </a:endParaRPr>
          </a:p>
        </p:txBody>
      </p:sp>
      <p:sp>
        <p:nvSpPr>
          <p:cNvPr id="5" name="Slide Number Placeholder 4"/>
          <p:cNvSpPr>
            <a:spLocks noGrp="1"/>
          </p:cNvSpPr>
          <p:nvPr>
            <p:ph type="sldNum" sz="quarter" idx="12"/>
          </p:nvPr>
        </p:nvSpPr>
        <p:spPr>
          <a:xfrm>
            <a:off x="16459200" y="9486900"/>
            <a:ext cx="1066800" cy="366714"/>
          </a:xfrm>
          <a:prstGeom prst="rect">
            <a:avLst/>
          </a:prstGeom>
        </p:spPr>
        <p:txBody>
          <a:bodyPr/>
          <a:lstStyle>
            <a:lvl1pPr>
              <a:defRPr>
                <a:solidFill>
                  <a:schemeClr val="tx1"/>
                </a:solidFill>
              </a:defRPr>
            </a:lvl1pPr>
            <a:extLst/>
          </a:lstStyle>
          <a:p>
            <a:pPr defTabSz="1371600"/>
            <a:fld id="{8F82E0A0-C266-4798-8C8F-B9F91E9DA37E}" type="slidenum">
              <a:rPr lang="en-US" sz="2700" smtClean="0">
                <a:solidFill>
                  <a:prstClr val="black"/>
                </a:solidFill>
              </a:rPr>
              <a:pPr defTabSz="1371600"/>
              <a:t>‹#›</a:t>
            </a:fld>
            <a:endParaRPr lang="en-US" sz="2700" dirty="0">
              <a:solidFill>
                <a:prstClr val="black"/>
              </a:solidFill>
            </a:endParaRPr>
          </a:p>
        </p:txBody>
      </p:sp>
      <p:sp>
        <p:nvSpPr>
          <p:cNvPr id="7" name="Rectangle 6"/>
          <p:cNvSpPr>
            <a:spLocks noGrp="1"/>
          </p:cNvSpPr>
          <p:nvPr>
            <p:ph sz="quarter" idx="13"/>
          </p:nvPr>
        </p:nvSpPr>
        <p:spPr>
          <a:xfrm>
            <a:off x="1219200" y="2705100"/>
            <a:ext cx="16306800" cy="6553200"/>
          </a:xfrm>
        </p:spPr>
        <p:txBody>
          <a:bodyPr/>
          <a:lstStyle/>
          <a:p>
            <a:pPr lvl="0" eaLnBrk="1" latinLnBrk="1" hangingPunct="1"/>
            <a:r>
              <a:rPr lang="en-US"/>
              <a:t>Click to edit Master text styles</a:t>
            </a:r>
          </a:p>
          <a:p>
            <a:pPr lvl="1" eaLnBrk="1" latinLnBrk="1" hangingPunct="1"/>
            <a:r>
              <a:rPr lang="en-US"/>
              <a:t>Second level</a:t>
            </a:r>
          </a:p>
          <a:p>
            <a:pPr lvl="2" eaLnBrk="1" latinLnBrk="1" hangingPunct="1"/>
            <a:r>
              <a:rPr lang="en-US"/>
              <a:t>Third level</a:t>
            </a:r>
          </a:p>
          <a:p>
            <a:pPr lvl="3" eaLnBrk="1" latinLnBrk="1" hangingPunct="1"/>
            <a:r>
              <a:rPr lang="en-US"/>
              <a:t>Fourth level</a:t>
            </a:r>
          </a:p>
          <a:p>
            <a:pPr lvl="4" eaLnBrk="1" latinLnBrk="1" hangingPunct="1"/>
            <a:r>
              <a:rPr lang="en-US"/>
              <a:t>Fifth level</a:t>
            </a:r>
            <a:endParaRPr/>
          </a:p>
        </p:txBody>
      </p:sp>
    </p:spTree>
    <p:extLst>
      <p:ext uri="{BB962C8B-B14F-4D97-AF65-F5344CB8AC3E}">
        <p14:creationId xmlns:p14="http://schemas.microsoft.com/office/powerpoint/2010/main" val="156858979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Puffy white clouds in deep blue sky"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3086100"/>
            <a:ext cx="2235708" cy="5829300"/>
          </a:xfrm>
          <a:prstGeom prst="rect">
            <a:avLst/>
          </a:prstGeom>
        </p:spPr>
      </p:pic>
      <p:sp>
        <p:nvSpPr>
          <p:cNvPr id="9" name="Rectangle 8"/>
          <p:cNvSpPr/>
          <p:nvPr/>
        </p:nvSpPr>
        <p:spPr>
          <a:xfrm>
            <a:off x="2443232" y="71859"/>
            <a:ext cx="7676499" cy="8915400"/>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4209" r="29738"/>
          <a:stretch/>
        </p:blipFill>
        <p:spPr>
          <a:xfrm>
            <a:off x="10256414" y="3086100"/>
            <a:ext cx="3736245" cy="5829300"/>
          </a:xfrm>
          <a:prstGeom prst="rect">
            <a:avLst/>
          </a:prstGeom>
        </p:spPr>
      </p:pic>
      <p:sp>
        <p:nvSpPr>
          <p:cNvPr id="2" name="Title 1"/>
          <p:cNvSpPr>
            <a:spLocks noGrp="1"/>
          </p:cNvSpPr>
          <p:nvPr>
            <p:ph type="ctrTitle"/>
          </p:nvPr>
        </p:nvSpPr>
        <p:spPr>
          <a:xfrm>
            <a:off x="2627666" y="4529559"/>
            <a:ext cx="7269480" cy="3581400"/>
          </a:xfrm>
        </p:spPr>
        <p:txBody>
          <a:bodyPr anchor="b">
            <a:normAutofit/>
          </a:bodyPr>
          <a:lstStyle>
            <a:lvl1pPr algn="l">
              <a:lnSpc>
                <a:spcPct val="90000"/>
              </a:lnSpc>
              <a:defRPr sz="7200">
                <a:solidFill>
                  <a:schemeClr val="bg1"/>
                </a:solidFill>
              </a:defRPr>
            </a:lvl1pPr>
          </a:lstStyle>
          <a:p>
            <a:r>
              <a:rPr lang="en-US" dirty="0"/>
              <a:t>Click to edit Master title style</a:t>
            </a:r>
            <a:endParaRPr dirty="0"/>
          </a:p>
        </p:txBody>
      </p:sp>
      <p:sp>
        <p:nvSpPr>
          <p:cNvPr id="3" name="Subtitle 2"/>
          <p:cNvSpPr>
            <a:spLocks noGrp="1"/>
          </p:cNvSpPr>
          <p:nvPr>
            <p:ph type="subTitle" idx="1"/>
          </p:nvPr>
        </p:nvSpPr>
        <p:spPr>
          <a:xfrm>
            <a:off x="2627666" y="8072841"/>
            <a:ext cx="7269480" cy="672084"/>
          </a:xfrm>
        </p:spPr>
        <p:txBody>
          <a:bodyPr>
            <a:normAutofit/>
          </a:bodyPr>
          <a:lstStyle>
            <a:lvl1pPr marL="0" indent="0" algn="l">
              <a:spcBef>
                <a:spcPts val="0"/>
              </a:spcBef>
              <a:buNone/>
              <a:defRPr sz="27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a:p>
        </p:txBody>
      </p:sp>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l="21677" r="49539"/>
          <a:stretch/>
        </p:blipFill>
        <p:spPr>
          <a:xfrm>
            <a:off x="-8729" y="3088720"/>
            <a:ext cx="2244435" cy="5848160"/>
          </a:xfrm>
          <a:prstGeom prst="rect">
            <a:avLst/>
          </a:prstGeom>
        </p:spPr>
      </p:pic>
      <p:pic>
        <p:nvPicPr>
          <p:cNvPr id="5" name="Picture 4"/>
          <p:cNvPicPr>
            <a:picLocks noChangeAspect="1"/>
          </p:cNvPicPr>
          <p:nvPr userDrawn="1"/>
        </p:nvPicPr>
        <p:blipFill rotWithShape="1">
          <a:blip r:embed="rId5">
            <a:extLst>
              <a:ext uri="{28A0092B-C50C-407E-A947-70E740481C1C}">
                <a14:useLocalDpi xmlns:a14="http://schemas.microsoft.com/office/drawing/2010/main" val="0"/>
              </a:ext>
            </a:extLst>
          </a:blip>
          <a:srcRect l="15749" t="15439" r="18991" b="14808"/>
          <a:stretch/>
        </p:blipFill>
        <p:spPr>
          <a:xfrm>
            <a:off x="14200184" y="3089562"/>
            <a:ext cx="4087817" cy="5825838"/>
          </a:xfrm>
          <a:prstGeom prst="rect">
            <a:avLst/>
          </a:prstGeom>
        </p:spPr>
      </p:pic>
    </p:spTree>
    <p:extLst>
      <p:ext uri="{BB962C8B-B14F-4D97-AF65-F5344CB8AC3E}">
        <p14:creationId xmlns:p14="http://schemas.microsoft.com/office/powerpoint/2010/main" val="424310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9" name="Straight Connector 8"/>
          <p:cNvCxnSpPr/>
          <p:nvPr userDrawn="1"/>
        </p:nvCxnSpPr>
        <p:spPr>
          <a:xfrm>
            <a:off x="2115039" y="2189480"/>
            <a:ext cx="16172961"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4959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 y="1"/>
            <a:ext cx="10233212" cy="8634791"/>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srgbClr val="297FD5"/>
              </a:solidFill>
              <a:effectLst/>
              <a:uLnTx/>
              <a:uFillTx/>
              <a:latin typeface="Corbel" panose="020B0503020204020204"/>
              <a:ea typeface="+mn-ea"/>
              <a:cs typeface="+mn-cs"/>
            </a:endParaRPr>
          </a:p>
        </p:txBody>
      </p:sp>
      <p:sp>
        <p:nvSpPr>
          <p:cNvPr id="2" name="Title 1"/>
          <p:cNvSpPr>
            <a:spLocks noGrp="1"/>
          </p:cNvSpPr>
          <p:nvPr>
            <p:ph type="title"/>
          </p:nvPr>
        </p:nvSpPr>
        <p:spPr>
          <a:xfrm>
            <a:off x="395455" y="343390"/>
            <a:ext cx="9636053" cy="4715090"/>
          </a:xfrm>
        </p:spPr>
        <p:txBody>
          <a:bodyPr anchor="b"/>
          <a:lstStyle>
            <a:lvl1pPr>
              <a:defRPr sz="9000">
                <a:solidFill>
                  <a:schemeClr val="bg1"/>
                </a:solidFill>
              </a:defRPr>
            </a:lvl1pPr>
          </a:lstStyle>
          <a:p>
            <a:r>
              <a:rPr lang="en-US" dirty="0"/>
              <a:t>Click to edit Master title style</a:t>
            </a:r>
            <a:endParaRPr dirty="0"/>
          </a:p>
        </p:txBody>
      </p:sp>
      <p:sp>
        <p:nvSpPr>
          <p:cNvPr id="3" name="Text Placeholder 2"/>
          <p:cNvSpPr>
            <a:spLocks noGrp="1"/>
          </p:cNvSpPr>
          <p:nvPr>
            <p:ph type="body" idx="1"/>
          </p:nvPr>
        </p:nvSpPr>
        <p:spPr>
          <a:xfrm>
            <a:off x="2627666" y="8072840"/>
            <a:ext cx="10424160" cy="674285"/>
          </a:xfrm>
        </p:spPr>
        <p:txBody>
          <a:bodyPr/>
          <a:lstStyle>
            <a:lvl1pPr marL="0" indent="0">
              <a:spcBef>
                <a:spcPts val="0"/>
              </a:spcBef>
              <a:buNone/>
              <a:defRPr sz="3600">
                <a:solidFill>
                  <a:schemeClr val="bg1"/>
                </a:solidFill>
              </a:defRPr>
            </a:lvl1pPr>
            <a:lvl2pPr marL="685800" indent="0">
              <a:buNone/>
              <a:defRPr sz="3000"/>
            </a:lvl2pPr>
            <a:lvl3pPr marL="1371600" indent="0">
              <a:buNone/>
              <a:defRPr sz="27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a:t>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3437" y="8747124"/>
            <a:ext cx="4666149" cy="1322895"/>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9911" t="9827" r="9995" b="10079"/>
          <a:stretch/>
        </p:blipFill>
        <p:spPr>
          <a:xfrm>
            <a:off x="10426961" y="1482167"/>
            <a:ext cx="7152626" cy="7152624"/>
          </a:xfrm>
          <a:prstGeom prst="rect">
            <a:avLst/>
          </a:prstGeom>
        </p:spPr>
      </p:pic>
    </p:spTree>
    <p:extLst>
      <p:ext uri="{BB962C8B-B14F-4D97-AF65-F5344CB8AC3E}">
        <p14:creationId xmlns:p14="http://schemas.microsoft.com/office/powerpoint/2010/main" val="207696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sz="half" idx="1"/>
          </p:nvPr>
        </p:nvSpPr>
        <p:spPr>
          <a:xfrm>
            <a:off x="2114551" y="2334422"/>
            <a:ext cx="6773957" cy="6931023"/>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9114232" y="2321396"/>
            <a:ext cx="6753299" cy="6931023"/>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0" name="Straight Connector 9"/>
          <p:cNvCxnSpPr/>
          <p:nvPr userDrawn="1"/>
        </p:nvCxnSpPr>
        <p:spPr>
          <a:xfrm>
            <a:off x="2114550" y="2189480"/>
            <a:ext cx="1617345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731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2114549" y="2331720"/>
            <a:ext cx="6747063" cy="1235868"/>
          </a:xfrm>
        </p:spPr>
        <p:txBody>
          <a:bodyPr anchor="b">
            <a:normAutofit/>
          </a:bodyPr>
          <a:lstStyle>
            <a:lvl1pPr marL="0" indent="0">
              <a:spcBef>
                <a:spcPts val="0"/>
              </a:spcBef>
              <a:buNone/>
              <a:defRPr sz="33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2114549" y="3567589"/>
            <a:ext cx="6747063" cy="5716907"/>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9113744" y="2331720"/>
            <a:ext cx="6753786" cy="1235868"/>
          </a:xfrm>
        </p:spPr>
        <p:txBody>
          <a:bodyPr anchor="b">
            <a:normAutofit/>
          </a:bodyPr>
          <a:lstStyle>
            <a:lvl1pPr marL="0" indent="0">
              <a:spcBef>
                <a:spcPts val="0"/>
              </a:spcBef>
              <a:buNone/>
              <a:defRPr sz="33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113744" y="3567589"/>
            <a:ext cx="6753786" cy="5716907"/>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2" name="Straight Connector 11"/>
          <p:cNvCxnSpPr/>
          <p:nvPr userDrawn="1"/>
        </p:nvCxnSpPr>
        <p:spPr>
          <a:xfrm>
            <a:off x="1845608" y="2221752"/>
            <a:ext cx="16173452"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1784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344037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52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40019" y="1379424"/>
            <a:ext cx="6233433" cy="3799332"/>
          </a:xfrm>
        </p:spPr>
        <p:txBody>
          <a:bodyPr anchor="b"/>
          <a:lstStyle>
            <a:lvl1pPr>
              <a:defRPr sz="4800"/>
            </a:lvl1pPr>
          </a:lstStyle>
          <a:p>
            <a:r>
              <a:rPr lang="en-US"/>
              <a:t>Click to edit Master title style</a:t>
            </a:r>
            <a:endParaRPr/>
          </a:p>
        </p:txBody>
      </p:sp>
      <p:sp>
        <p:nvSpPr>
          <p:cNvPr id="3" name="Content Placeholder 2"/>
          <p:cNvSpPr>
            <a:spLocks noGrp="1"/>
          </p:cNvSpPr>
          <p:nvPr>
            <p:ph idx="1"/>
          </p:nvPr>
        </p:nvSpPr>
        <p:spPr>
          <a:xfrm>
            <a:off x="2114549" y="1373884"/>
            <a:ext cx="7825469" cy="7598664"/>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9940019" y="5169595"/>
            <a:ext cx="6233433" cy="3802955"/>
          </a:xfrm>
        </p:spPr>
        <p:txBody>
          <a:bodyPr>
            <a:normAutofit/>
          </a:bodyPr>
          <a:lstStyle>
            <a:lvl1pPr marL="0" indent="0">
              <a:spcBef>
                <a:spcPts val="1350"/>
              </a:spcBef>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6" name="Footer Placeholder 5"/>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7" name="Slide Number Placeholder 6"/>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255781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40020" y="1379424"/>
            <a:ext cx="6233433" cy="3799332"/>
          </a:xfrm>
        </p:spPr>
        <p:txBody>
          <a:bodyPr anchor="b"/>
          <a:lstStyle>
            <a:lvl1pPr>
              <a:defRPr sz="4800"/>
            </a:lvl1pPr>
          </a:lstStyle>
          <a:p>
            <a:r>
              <a:rPr lang="en-US"/>
              <a:t>Click to edit Master title style</a:t>
            </a:r>
            <a:endParaRPr/>
          </a:p>
        </p:txBody>
      </p:sp>
      <p:sp>
        <p:nvSpPr>
          <p:cNvPr id="3" name="Picture Placeholder 2"/>
          <p:cNvSpPr>
            <a:spLocks noGrp="1"/>
          </p:cNvSpPr>
          <p:nvPr>
            <p:ph type="pic" idx="1"/>
          </p:nvPr>
        </p:nvSpPr>
        <p:spPr>
          <a:xfrm>
            <a:off x="1" y="1373884"/>
            <a:ext cx="9940016" cy="7598664"/>
          </a:xfrm>
        </p:spPr>
        <p:txBody>
          <a:bodyPr tIns="1371600">
            <a:normAutofit/>
          </a:bodyPr>
          <a:lstStyle>
            <a:lvl1pPr marL="0" indent="0" algn="ctr">
              <a:spcBef>
                <a:spcPts val="0"/>
              </a:spcBef>
              <a:buNone/>
              <a:defRPr sz="33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endParaRPr dirty="0"/>
          </a:p>
        </p:txBody>
      </p:sp>
      <p:sp>
        <p:nvSpPr>
          <p:cNvPr id="4" name="Text Placeholder 3"/>
          <p:cNvSpPr>
            <a:spLocks noGrp="1"/>
          </p:cNvSpPr>
          <p:nvPr>
            <p:ph type="body" sz="half" idx="2"/>
          </p:nvPr>
        </p:nvSpPr>
        <p:spPr>
          <a:xfrm>
            <a:off x="9940020" y="5169596"/>
            <a:ext cx="6233433" cy="3802956"/>
          </a:xfrm>
        </p:spPr>
        <p:txBody>
          <a:bodyPr>
            <a:normAutofit/>
          </a:bodyPr>
          <a:lstStyle>
            <a:lvl1pPr marL="0" indent="0">
              <a:spcBef>
                <a:spcPts val="1350"/>
              </a:spcBef>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6" name="Footer Placeholder 5"/>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7" name="Slide Number Placeholder 6"/>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174263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6" name="Slide Number Placeholder 5"/>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196751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285751"/>
            <a:ext cx="3086100" cy="897969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57300" y="285751"/>
            <a:ext cx="11601450" cy="897969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6" name="Slide Number Placeholder 5"/>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144905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pPr eaLnBrk="1" latinLnBrk="1" hangingPunct="1"/>
            <a:r>
              <a:rPr lang="en-US"/>
              <a:t>Click to edit Master title style</a:t>
            </a:r>
            <a:endParaRPr/>
          </a:p>
        </p:txBody>
      </p:sp>
      <p:sp>
        <p:nvSpPr>
          <p:cNvPr id="4" name="Footer Placeholder 3"/>
          <p:cNvSpPr>
            <a:spLocks noGrp="1"/>
          </p:cNvSpPr>
          <p:nvPr>
            <p:ph type="ftr" sz="quarter" idx="11"/>
          </p:nvPr>
        </p:nvSpPr>
        <p:spPr>
          <a:xfrm>
            <a:off x="2456575" y="9944100"/>
            <a:ext cx="13716389" cy="342900"/>
          </a:xfrm>
          <a:prstGeom prst="rect">
            <a:avLst/>
          </a:prstGeom>
        </p:spPr>
        <p:txBody>
          <a:bodyPr/>
          <a:lstStyle/>
          <a:p>
            <a:pPr defTabSz="1371600"/>
            <a:endParaRPr lang="en-US" sz="2700" dirty="0">
              <a:solidFill>
                <a:prstClr val="black"/>
              </a:solidFill>
            </a:endParaRPr>
          </a:p>
        </p:txBody>
      </p:sp>
      <p:sp>
        <p:nvSpPr>
          <p:cNvPr id="5" name="Slide Number Placeholder 4"/>
          <p:cNvSpPr>
            <a:spLocks noGrp="1"/>
          </p:cNvSpPr>
          <p:nvPr>
            <p:ph type="sldNum" sz="quarter" idx="12"/>
          </p:nvPr>
        </p:nvSpPr>
        <p:spPr>
          <a:xfrm>
            <a:off x="16459200" y="9486900"/>
            <a:ext cx="1066800" cy="366714"/>
          </a:xfrm>
          <a:prstGeom prst="rect">
            <a:avLst/>
          </a:prstGeom>
        </p:spPr>
        <p:txBody>
          <a:bodyPr/>
          <a:lstStyle>
            <a:lvl1pPr>
              <a:defRPr>
                <a:solidFill>
                  <a:schemeClr val="tx1"/>
                </a:solidFill>
              </a:defRPr>
            </a:lvl1pPr>
            <a:extLst/>
          </a:lstStyle>
          <a:p>
            <a:pPr defTabSz="1371600"/>
            <a:fld id="{8F82E0A0-C266-4798-8C8F-B9F91E9DA37E}" type="slidenum">
              <a:rPr lang="en-US" sz="2700" smtClean="0">
                <a:solidFill>
                  <a:prstClr val="black"/>
                </a:solidFill>
              </a:rPr>
              <a:pPr defTabSz="1371600"/>
              <a:t>‹#›</a:t>
            </a:fld>
            <a:endParaRPr lang="en-US" sz="2700" dirty="0">
              <a:solidFill>
                <a:prstClr val="black"/>
              </a:solidFill>
            </a:endParaRPr>
          </a:p>
        </p:txBody>
      </p:sp>
      <p:sp>
        <p:nvSpPr>
          <p:cNvPr id="7" name="Rectangle 6"/>
          <p:cNvSpPr>
            <a:spLocks noGrp="1"/>
          </p:cNvSpPr>
          <p:nvPr>
            <p:ph sz="quarter" idx="13"/>
          </p:nvPr>
        </p:nvSpPr>
        <p:spPr>
          <a:xfrm>
            <a:off x="1219200" y="2705100"/>
            <a:ext cx="16306800" cy="6553200"/>
          </a:xfrm>
        </p:spPr>
        <p:txBody>
          <a:bodyPr/>
          <a:lstStyle/>
          <a:p>
            <a:pPr lvl="0" eaLnBrk="1" latinLnBrk="1" hangingPunct="1"/>
            <a:r>
              <a:rPr lang="en-US"/>
              <a:t>Click to edit Master text styles</a:t>
            </a:r>
          </a:p>
          <a:p>
            <a:pPr lvl="1" eaLnBrk="1" latinLnBrk="1" hangingPunct="1"/>
            <a:r>
              <a:rPr lang="en-US"/>
              <a:t>Second level</a:t>
            </a:r>
          </a:p>
          <a:p>
            <a:pPr lvl="2" eaLnBrk="1" latinLnBrk="1" hangingPunct="1"/>
            <a:r>
              <a:rPr lang="en-US"/>
              <a:t>Third level</a:t>
            </a:r>
          </a:p>
          <a:p>
            <a:pPr lvl="3" eaLnBrk="1" latinLnBrk="1" hangingPunct="1"/>
            <a:r>
              <a:rPr lang="en-US"/>
              <a:t>Fourth level</a:t>
            </a:r>
          </a:p>
          <a:p>
            <a:pPr lvl="4" eaLnBrk="1" latinLnBrk="1" hangingPunct="1"/>
            <a:r>
              <a:rPr lang="en-US"/>
              <a:t>Fifth level</a:t>
            </a:r>
            <a:endParaRPr/>
          </a:p>
        </p:txBody>
      </p:sp>
    </p:spTree>
    <p:extLst>
      <p:ext uri="{BB962C8B-B14F-4D97-AF65-F5344CB8AC3E}">
        <p14:creationId xmlns:p14="http://schemas.microsoft.com/office/powerpoint/2010/main" val="37573442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4/5/2021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1767800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4/5/2021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32970678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4/5/2021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25484057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4/5/2021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45"/>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1321156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smtClean="0"/>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4/5/2021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445"/>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19002390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4/5/2021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445"/>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23433692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4/5/2021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914445"/>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33664341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4/5/2021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45"/>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41869124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dirty="0"/>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4/5/2021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45"/>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27245813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4/5/2021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21561477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4/5/2021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42849850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4/5/2021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37177904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4/5/2021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41102222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4/5/2021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2192676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4/5/2021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45"/>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40181026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smtClean="0"/>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4/5/2021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445"/>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33934720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4/5/2021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445"/>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22859475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4/5/2021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914445"/>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22406948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4/5/2021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45"/>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5213383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dirty="0"/>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4/5/2021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45"/>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863461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4/5/2021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19692214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4/5/2021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36525232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Puffy white clouds in deep blue sky"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3086100"/>
            <a:ext cx="2235708" cy="5829300"/>
          </a:xfrm>
          <a:prstGeom prst="rect">
            <a:avLst/>
          </a:prstGeom>
        </p:spPr>
      </p:pic>
      <p:sp>
        <p:nvSpPr>
          <p:cNvPr id="9" name="Rectangle 8"/>
          <p:cNvSpPr/>
          <p:nvPr/>
        </p:nvSpPr>
        <p:spPr>
          <a:xfrm>
            <a:off x="2443232" y="71859"/>
            <a:ext cx="7676499" cy="8915400"/>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4209" r="29738"/>
          <a:stretch/>
        </p:blipFill>
        <p:spPr>
          <a:xfrm>
            <a:off x="10256414" y="3086100"/>
            <a:ext cx="3736245" cy="5829300"/>
          </a:xfrm>
          <a:prstGeom prst="rect">
            <a:avLst/>
          </a:prstGeom>
        </p:spPr>
      </p:pic>
      <p:sp>
        <p:nvSpPr>
          <p:cNvPr id="2" name="Title 1"/>
          <p:cNvSpPr>
            <a:spLocks noGrp="1"/>
          </p:cNvSpPr>
          <p:nvPr>
            <p:ph type="ctrTitle"/>
          </p:nvPr>
        </p:nvSpPr>
        <p:spPr>
          <a:xfrm>
            <a:off x="2627666" y="4529559"/>
            <a:ext cx="7269480" cy="3581400"/>
          </a:xfrm>
        </p:spPr>
        <p:txBody>
          <a:bodyPr anchor="b">
            <a:normAutofit/>
          </a:bodyPr>
          <a:lstStyle>
            <a:lvl1pPr algn="l">
              <a:lnSpc>
                <a:spcPct val="90000"/>
              </a:lnSpc>
              <a:defRPr sz="7200">
                <a:solidFill>
                  <a:schemeClr val="bg1"/>
                </a:solidFill>
              </a:defRPr>
            </a:lvl1pPr>
          </a:lstStyle>
          <a:p>
            <a:r>
              <a:rPr lang="en-US" dirty="0"/>
              <a:t>Click to edit Master title style</a:t>
            </a:r>
            <a:endParaRPr dirty="0"/>
          </a:p>
        </p:txBody>
      </p:sp>
      <p:sp>
        <p:nvSpPr>
          <p:cNvPr id="3" name="Subtitle 2"/>
          <p:cNvSpPr>
            <a:spLocks noGrp="1"/>
          </p:cNvSpPr>
          <p:nvPr>
            <p:ph type="subTitle" idx="1"/>
          </p:nvPr>
        </p:nvSpPr>
        <p:spPr>
          <a:xfrm>
            <a:off x="2627666" y="8072841"/>
            <a:ext cx="7269480" cy="672084"/>
          </a:xfrm>
        </p:spPr>
        <p:txBody>
          <a:bodyPr>
            <a:normAutofit/>
          </a:bodyPr>
          <a:lstStyle>
            <a:lvl1pPr marL="0" indent="0" algn="l">
              <a:spcBef>
                <a:spcPts val="0"/>
              </a:spcBef>
              <a:buNone/>
              <a:defRPr sz="27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a:p>
        </p:txBody>
      </p:sp>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l="21677" r="49539"/>
          <a:stretch/>
        </p:blipFill>
        <p:spPr>
          <a:xfrm>
            <a:off x="-8729" y="3088720"/>
            <a:ext cx="2244435" cy="5848160"/>
          </a:xfrm>
          <a:prstGeom prst="rect">
            <a:avLst/>
          </a:prstGeom>
        </p:spPr>
      </p:pic>
      <p:pic>
        <p:nvPicPr>
          <p:cNvPr id="5" name="Picture 4"/>
          <p:cNvPicPr>
            <a:picLocks noChangeAspect="1"/>
          </p:cNvPicPr>
          <p:nvPr userDrawn="1"/>
        </p:nvPicPr>
        <p:blipFill rotWithShape="1">
          <a:blip r:embed="rId5">
            <a:extLst>
              <a:ext uri="{28A0092B-C50C-407E-A947-70E740481C1C}">
                <a14:useLocalDpi xmlns:a14="http://schemas.microsoft.com/office/drawing/2010/main" val="0"/>
              </a:ext>
            </a:extLst>
          </a:blip>
          <a:srcRect l="15749" t="15439" r="18991" b="14808"/>
          <a:stretch/>
        </p:blipFill>
        <p:spPr>
          <a:xfrm>
            <a:off x="14200184" y="3089562"/>
            <a:ext cx="4087817" cy="5825838"/>
          </a:xfrm>
          <a:prstGeom prst="rect">
            <a:avLst/>
          </a:prstGeom>
        </p:spPr>
      </p:pic>
    </p:spTree>
    <p:extLst>
      <p:ext uri="{BB962C8B-B14F-4D97-AF65-F5344CB8AC3E}">
        <p14:creationId xmlns:p14="http://schemas.microsoft.com/office/powerpoint/2010/main" val="199724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9" name="Straight Connector 8"/>
          <p:cNvCxnSpPr/>
          <p:nvPr userDrawn="1"/>
        </p:nvCxnSpPr>
        <p:spPr>
          <a:xfrm>
            <a:off x="2115039" y="2189480"/>
            <a:ext cx="16172961"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1967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 y="1"/>
            <a:ext cx="10233212" cy="8634791"/>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srgbClr val="297FD5"/>
              </a:solidFill>
              <a:effectLst/>
              <a:uLnTx/>
              <a:uFillTx/>
              <a:latin typeface="Corbel" panose="020B0503020204020204"/>
              <a:ea typeface="+mn-ea"/>
              <a:cs typeface="+mn-cs"/>
            </a:endParaRPr>
          </a:p>
        </p:txBody>
      </p:sp>
      <p:sp>
        <p:nvSpPr>
          <p:cNvPr id="2" name="Title 1"/>
          <p:cNvSpPr>
            <a:spLocks noGrp="1"/>
          </p:cNvSpPr>
          <p:nvPr>
            <p:ph type="title"/>
          </p:nvPr>
        </p:nvSpPr>
        <p:spPr>
          <a:xfrm>
            <a:off x="395455" y="343390"/>
            <a:ext cx="9636053" cy="4715090"/>
          </a:xfrm>
        </p:spPr>
        <p:txBody>
          <a:bodyPr anchor="b"/>
          <a:lstStyle>
            <a:lvl1pPr>
              <a:defRPr sz="9000">
                <a:solidFill>
                  <a:schemeClr val="bg1"/>
                </a:solidFill>
              </a:defRPr>
            </a:lvl1pPr>
          </a:lstStyle>
          <a:p>
            <a:r>
              <a:rPr lang="en-US" dirty="0"/>
              <a:t>Click to edit Master title style</a:t>
            </a:r>
            <a:endParaRPr dirty="0"/>
          </a:p>
        </p:txBody>
      </p:sp>
      <p:sp>
        <p:nvSpPr>
          <p:cNvPr id="3" name="Text Placeholder 2"/>
          <p:cNvSpPr>
            <a:spLocks noGrp="1"/>
          </p:cNvSpPr>
          <p:nvPr>
            <p:ph type="body" idx="1"/>
          </p:nvPr>
        </p:nvSpPr>
        <p:spPr>
          <a:xfrm>
            <a:off x="2627666" y="8072840"/>
            <a:ext cx="10424160" cy="674285"/>
          </a:xfrm>
        </p:spPr>
        <p:txBody>
          <a:bodyPr/>
          <a:lstStyle>
            <a:lvl1pPr marL="0" indent="0">
              <a:spcBef>
                <a:spcPts val="0"/>
              </a:spcBef>
              <a:buNone/>
              <a:defRPr sz="3600">
                <a:solidFill>
                  <a:schemeClr val="bg1"/>
                </a:solidFill>
              </a:defRPr>
            </a:lvl1pPr>
            <a:lvl2pPr marL="685800" indent="0">
              <a:buNone/>
              <a:defRPr sz="3000"/>
            </a:lvl2pPr>
            <a:lvl3pPr marL="1371600" indent="0">
              <a:buNone/>
              <a:defRPr sz="27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a:t>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3437" y="8747124"/>
            <a:ext cx="4666149" cy="1322895"/>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9911" t="9827" r="9995" b="10079"/>
          <a:stretch/>
        </p:blipFill>
        <p:spPr>
          <a:xfrm>
            <a:off x="10426961" y="1482167"/>
            <a:ext cx="7152626" cy="7152624"/>
          </a:xfrm>
          <a:prstGeom prst="rect">
            <a:avLst/>
          </a:prstGeom>
        </p:spPr>
      </p:pic>
    </p:spTree>
    <p:extLst>
      <p:ext uri="{BB962C8B-B14F-4D97-AF65-F5344CB8AC3E}">
        <p14:creationId xmlns:p14="http://schemas.microsoft.com/office/powerpoint/2010/main" val="346694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sz="half" idx="1"/>
          </p:nvPr>
        </p:nvSpPr>
        <p:spPr>
          <a:xfrm>
            <a:off x="2114551" y="2334422"/>
            <a:ext cx="6773957" cy="6931023"/>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9114232" y="2321396"/>
            <a:ext cx="6753299" cy="6931023"/>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0" name="Straight Connector 9"/>
          <p:cNvCxnSpPr/>
          <p:nvPr userDrawn="1"/>
        </p:nvCxnSpPr>
        <p:spPr>
          <a:xfrm>
            <a:off x="2114550" y="2189480"/>
            <a:ext cx="1617345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7361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2114549" y="2331720"/>
            <a:ext cx="6747063" cy="1235868"/>
          </a:xfrm>
        </p:spPr>
        <p:txBody>
          <a:bodyPr anchor="b">
            <a:normAutofit/>
          </a:bodyPr>
          <a:lstStyle>
            <a:lvl1pPr marL="0" indent="0">
              <a:spcBef>
                <a:spcPts val="0"/>
              </a:spcBef>
              <a:buNone/>
              <a:defRPr sz="33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2114549" y="3567589"/>
            <a:ext cx="6747063" cy="5716907"/>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9113744" y="2331720"/>
            <a:ext cx="6753786" cy="1235868"/>
          </a:xfrm>
        </p:spPr>
        <p:txBody>
          <a:bodyPr anchor="b">
            <a:normAutofit/>
          </a:bodyPr>
          <a:lstStyle>
            <a:lvl1pPr marL="0" indent="0">
              <a:spcBef>
                <a:spcPts val="0"/>
              </a:spcBef>
              <a:buNone/>
              <a:defRPr sz="33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113744" y="3567589"/>
            <a:ext cx="6753786" cy="5716907"/>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2" name="Straight Connector 11"/>
          <p:cNvCxnSpPr/>
          <p:nvPr userDrawn="1"/>
        </p:nvCxnSpPr>
        <p:spPr>
          <a:xfrm>
            <a:off x="1845608" y="2221752"/>
            <a:ext cx="16173452"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7670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99296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65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40019" y="1379424"/>
            <a:ext cx="6233433" cy="3799332"/>
          </a:xfrm>
        </p:spPr>
        <p:txBody>
          <a:bodyPr anchor="b"/>
          <a:lstStyle>
            <a:lvl1pPr>
              <a:defRPr sz="4800"/>
            </a:lvl1pPr>
          </a:lstStyle>
          <a:p>
            <a:r>
              <a:rPr lang="en-US"/>
              <a:t>Click to edit Master title style</a:t>
            </a:r>
            <a:endParaRPr/>
          </a:p>
        </p:txBody>
      </p:sp>
      <p:sp>
        <p:nvSpPr>
          <p:cNvPr id="3" name="Content Placeholder 2"/>
          <p:cNvSpPr>
            <a:spLocks noGrp="1"/>
          </p:cNvSpPr>
          <p:nvPr>
            <p:ph idx="1"/>
          </p:nvPr>
        </p:nvSpPr>
        <p:spPr>
          <a:xfrm>
            <a:off x="2114549" y="1373884"/>
            <a:ext cx="7825469" cy="7598664"/>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9940019" y="5169595"/>
            <a:ext cx="6233433" cy="3802955"/>
          </a:xfrm>
        </p:spPr>
        <p:txBody>
          <a:bodyPr>
            <a:normAutofit/>
          </a:bodyPr>
          <a:lstStyle>
            <a:lvl1pPr marL="0" indent="0">
              <a:spcBef>
                <a:spcPts val="1350"/>
              </a:spcBef>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6" name="Footer Placeholder 5"/>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7" name="Slide Number Placeholder 6"/>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359559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40020" y="1379424"/>
            <a:ext cx="6233433" cy="3799332"/>
          </a:xfrm>
        </p:spPr>
        <p:txBody>
          <a:bodyPr anchor="b"/>
          <a:lstStyle>
            <a:lvl1pPr>
              <a:defRPr sz="4800"/>
            </a:lvl1pPr>
          </a:lstStyle>
          <a:p>
            <a:r>
              <a:rPr lang="en-US"/>
              <a:t>Click to edit Master title style</a:t>
            </a:r>
            <a:endParaRPr/>
          </a:p>
        </p:txBody>
      </p:sp>
      <p:sp>
        <p:nvSpPr>
          <p:cNvPr id="3" name="Picture Placeholder 2"/>
          <p:cNvSpPr>
            <a:spLocks noGrp="1"/>
          </p:cNvSpPr>
          <p:nvPr>
            <p:ph type="pic" idx="1"/>
          </p:nvPr>
        </p:nvSpPr>
        <p:spPr>
          <a:xfrm>
            <a:off x="1" y="1373884"/>
            <a:ext cx="9940016" cy="7598664"/>
          </a:xfrm>
        </p:spPr>
        <p:txBody>
          <a:bodyPr tIns="1371600">
            <a:normAutofit/>
          </a:bodyPr>
          <a:lstStyle>
            <a:lvl1pPr marL="0" indent="0" algn="ctr">
              <a:spcBef>
                <a:spcPts val="0"/>
              </a:spcBef>
              <a:buNone/>
              <a:defRPr sz="33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endParaRPr dirty="0"/>
          </a:p>
        </p:txBody>
      </p:sp>
      <p:sp>
        <p:nvSpPr>
          <p:cNvPr id="4" name="Text Placeholder 3"/>
          <p:cNvSpPr>
            <a:spLocks noGrp="1"/>
          </p:cNvSpPr>
          <p:nvPr>
            <p:ph type="body" sz="half" idx="2"/>
          </p:nvPr>
        </p:nvSpPr>
        <p:spPr>
          <a:xfrm>
            <a:off x="9940020" y="5169596"/>
            <a:ext cx="6233433" cy="3802956"/>
          </a:xfrm>
        </p:spPr>
        <p:txBody>
          <a:bodyPr>
            <a:normAutofit/>
          </a:bodyPr>
          <a:lstStyle>
            <a:lvl1pPr marL="0" indent="0">
              <a:spcBef>
                <a:spcPts val="1350"/>
              </a:spcBef>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6" name="Footer Placeholder 5"/>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7" name="Slide Number Placeholder 6"/>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253172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6" name="Slide Number Placeholder 5"/>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388341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285751"/>
            <a:ext cx="3086100" cy="897969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57300" y="285751"/>
            <a:ext cx="11601450" cy="897969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6" name="Slide Number Placeholder 5"/>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309574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pPr eaLnBrk="1" latinLnBrk="1" hangingPunct="1"/>
            <a:r>
              <a:rPr lang="en-US"/>
              <a:t>Click to edit Master title style</a:t>
            </a:r>
            <a:endParaRPr/>
          </a:p>
        </p:txBody>
      </p:sp>
      <p:sp>
        <p:nvSpPr>
          <p:cNvPr id="4" name="Footer Placeholder 3"/>
          <p:cNvSpPr>
            <a:spLocks noGrp="1"/>
          </p:cNvSpPr>
          <p:nvPr>
            <p:ph type="ftr" sz="quarter" idx="11"/>
          </p:nvPr>
        </p:nvSpPr>
        <p:spPr>
          <a:xfrm>
            <a:off x="2456575" y="9944100"/>
            <a:ext cx="13716389" cy="342900"/>
          </a:xfrm>
          <a:prstGeom prst="rect">
            <a:avLst/>
          </a:prstGeom>
        </p:spPr>
        <p:txBody>
          <a:bodyPr/>
          <a:lstStyle/>
          <a:p>
            <a:pPr defTabSz="1371600"/>
            <a:endParaRPr lang="en-US" sz="2700" dirty="0">
              <a:solidFill>
                <a:prstClr val="black"/>
              </a:solidFill>
            </a:endParaRPr>
          </a:p>
        </p:txBody>
      </p:sp>
      <p:sp>
        <p:nvSpPr>
          <p:cNvPr id="5" name="Slide Number Placeholder 4"/>
          <p:cNvSpPr>
            <a:spLocks noGrp="1"/>
          </p:cNvSpPr>
          <p:nvPr>
            <p:ph type="sldNum" sz="quarter" idx="12"/>
          </p:nvPr>
        </p:nvSpPr>
        <p:spPr>
          <a:xfrm>
            <a:off x="16459200" y="9486900"/>
            <a:ext cx="1066800" cy="366714"/>
          </a:xfrm>
          <a:prstGeom prst="rect">
            <a:avLst/>
          </a:prstGeom>
        </p:spPr>
        <p:txBody>
          <a:bodyPr/>
          <a:lstStyle>
            <a:lvl1pPr>
              <a:defRPr>
                <a:solidFill>
                  <a:schemeClr val="tx1"/>
                </a:solidFill>
              </a:defRPr>
            </a:lvl1pPr>
            <a:extLst/>
          </a:lstStyle>
          <a:p>
            <a:pPr defTabSz="1371600"/>
            <a:fld id="{8F82E0A0-C266-4798-8C8F-B9F91E9DA37E}" type="slidenum">
              <a:rPr lang="en-US" sz="2700" smtClean="0">
                <a:solidFill>
                  <a:prstClr val="black"/>
                </a:solidFill>
              </a:rPr>
              <a:pPr defTabSz="1371600"/>
              <a:t>‹#›</a:t>
            </a:fld>
            <a:endParaRPr lang="en-US" sz="2700" dirty="0">
              <a:solidFill>
                <a:prstClr val="black"/>
              </a:solidFill>
            </a:endParaRPr>
          </a:p>
        </p:txBody>
      </p:sp>
      <p:sp>
        <p:nvSpPr>
          <p:cNvPr id="7" name="Rectangle 6"/>
          <p:cNvSpPr>
            <a:spLocks noGrp="1"/>
          </p:cNvSpPr>
          <p:nvPr>
            <p:ph sz="quarter" idx="13"/>
          </p:nvPr>
        </p:nvSpPr>
        <p:spPr>
          <a:xfrm>
            <a:off x="1219200" y="2705100"/>
            <a:ext cx="16306800" cy="6553200"/>
          </a:xfrm>
        </p:spPr>
        <p:txBody>
          <a:bodyPr/>
          <a:lstStyle/>
          <a:p>
            <a:pPr lvl="0" eaLnBrk="1" latinLnBrk="1" hangingPunct="1"/>
            <a:r>
              <a:rPr lang="en-US"/>
              <a:t>Click to edit Master text styles</a:t>
            </a:r>
          </a:p>
          <a:p>
            <a:pPr lvl="1" eaLnBrk="1" latinLnBrk="1" hangingPunct="1"/>
            <a:r>
              <a:rPr lang="en-US"/>
              <a:t>Second level</a:t>
            </a:r>
          </a:p>
          <a:p>
            <a:pPr lvl="2" eaLnBrk="1" latinLnBrk="1" hangingPunct="1"/>
            <a:r>
              <a:rPr lang="en-US"/>
              <a:t>Third level</a:t>
            </a:r>
          </a:p>
          <a:p>
            <a:pPr lvl="3" eaLnBrk="1" latinLnBrk="1" hangingPunct="1"/>
            <a:r>
              <a:rPr lang="en-US"/>
              <a:t>Fourth level</a:t>
            </a:r>
          </a:p>
          <a:p>
            <a:pPr lvl="4" eaLnBrk="1" latinLnBrk="1" hangingPunct="1"/>
            <a:r>
              <a:rPr lang="en-US"/>
              <a:t>Fifth level</a:t>
            </a:r>
            <a:endParaRPr/>
          </a:p>
        </p:txBody>
      </p:sp>
    </p:spTree>
    <p:extLst>
      <p:ext uri="{BB962C8B-B14F-4D97-AF65-F5344CB8AC3E}">
        <p14:creationId xmlns:p14="http://schemas.microsoft.com/office/powerpoint/2010/main" val="170989930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4/5/2021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9944100"/>
            <a:ext cx="2249424" cy="342900"/>
          </a:xfrm>
          <a:prstGeom prst="rect">
            <a:avLst/>
          </a:prstGeom>
          <a:gradFill>
            <a:gsLst>
              <a:gs pos="100000">
                <a:schemeClr val="accent3">
                  <a:lumMod val="20000"/>
                  <a:lumOff val="80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1" name="Rectangle 10"/>
          <p:cNvSpPr/>
          <p:nvPr/>
        </p:nvSpPr>
        <p:spPr>
          <a:xfrm>
            <a:off x="2414016" y="9944100"/>
            <a:ext cx="15873984" cy="342900"/>
          </a:xfrm>
          <a:prstGeom prst="rect">
            <a:avLst/>
          </a:prstGeom>
          <a:gradFill>
            <a:gsLst>
              <a:gs pos="100000">
                <a:schemeClr val="accent3">
                  <a:lumMod val="60000"/>
                  <a:lumOff val="40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srgbClr val="4A66AC">
                  <a:lumMod val="75000"/>
                </a:srgbClr>
              </a:solidFill>
              <a:effectLst/>
              <a:uLnTx/>
              <a:uFillTx/>
              <a:latin typeface="Corbel" panose="020B0503020204020204"/>
              <a:ea typeface="+mn-ea"/>
              <a:cs typeface="+mn-cs"/>
            </a:endParaRPr>
          </a:p>
        </p:txBody>
      </p:sp>
      <p:sp>
        <p:nvSpPr>
          <p:cNvPr id="2" name="Title Placeholder 1"/>
          <p:cNvSpPr>
            <a:spLocks noGrp="1"/>
          </p:cNvSpPr>
          <p:nvPr>
            <p:ph type="title"/>
          </p:nvPr>
        </p:nvSpPr>
        <p:spPr>
          <a:xfrm>
            <a:off x="2115040" y="414131"/>
            <a:ext cx="13913855" cy="1775349"/>
          </a:xfrm>
          <a:prstGeom prst="rect">
            <a:avLst/>
          </a:prstGeom>
        </p:spPr>
        <p:txBody>
          <a:bodyPr vert="horz" lIns="91440" tIns="45720" rIns="91440" bIns="45720" rtlCol="0" anchor="b">
            <a:normAutofit/>
          </a:bodyPr>
          <a:lstStyle/>
          <a:p>
            <a:r>
              <a:rPr lang="en-US" dirty="0"/>
              <a:t>Click to edit Master title style</a:t>
            </a:r>
            <a:endParaRPr dirty="0"/>
          </a:p>
        </p:txBody>
      </p:sp>
      <p:sp>
        <p:nvSpPr>
          <p:cNvPr id="3" name="Text Placeholder 2"/>
          <p:cNvSpPr>
            <a:spLocks noGrp="1"/>
          </p:cNvSpPr>
          <p:nvPr>
            <p:ph type="body" idx="1"/>
          </p:nvPr>
        </p:nvSpPr>
        <p:spPr>
          <a:xfrm>
            <a:off x="2115041" y="2349002"/>
            <a:ext cx="13662485" cy="693102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9" name="Rectangle 8"/>
          <p:cNvSpPr/>
          <p:nvPr userDrawn="1"/>
        </p:nvSpPr>
        <p:spPr>
          <a:xfrm>
            <a:off x="16028894" y="0"/>
            <a:ext cx="2259107" cy="9944100"/>
          </a:xfrm>
          <a:prstGeom prst="rect">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45287" y="7210209"/>
            <a:ext cx="1470323" cy="2390991"/>
          </a:xfrm>
          <a:prstGeom prst="rect">
            <a:avLst/>
          </a:prstGeom>
        </p:spPr>
      </p:pic>
    </p:spTree>
    <p:extLst>
      <p:ext uri="{BB962C8B-B14F-4D97-AF65-F5344CB8AC3E}">
        <p14:creationId xmlns:p14="http://schemas.microsoft.com/office/powerpoint/2010/main" val="26211253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1371600" rtl="0" eaLnBrk="1" latinLnBrk="0" hangingPunct="1">
        <a:spcBef>
          <a:spcPct val="0"/>
        </a:spcBef>
        <a:buNone/>
        <a:defRPr sz="5100" kern="1200">
          <a:solidFill>
            <a:schemeClr val="accent3">
              <a:lumMod val="75000"/>
            </a:schemeClr>
          </a:solidFill>
          <a:latin typeface="Calibri" panose="020F0502020204030204" pitchFamily="34" charset="0"/>
          <a:ea typeface="+mj-ea"/>
          <a:cs typeface="Calibri" panose="020F0502020204030204" pitchFamily="34" charset="0"/>
        </a:defRPr>
      </a:lvl1pPr>
    </p:titleStyle>
    <p:bodyStyle>
      <a:lvl1pPr marL="315468" indent="-315468" algn="l" defTabSz="1371600" rtl="0" eaLnBrk="1" latinLnBrk="0" hangingPunct="1">
        <a:lnSpc>
          <a:spcPct val="90000"/>
        </a:lnSpc>
        <a:spcBef>
          <a:spcPts val="1650"/>
        </a:spcBef>
        <a:buFont typeface="Arial" panose="020B0604020202020204" pitchFamily="34" charset="0"/>
        <a:buChar char="•"/>
        <a:defRPr sz="3300" kern="1200">
          <a:solidFill>
            <a:schemeClr val="tx1"/>
          </a:solidFill>
          <a:latin typeface="Calibri" panose="020F0502020204030204" pitchFamily="34" charset="0"/>
          <a:ea typeface="+mn-ea"/>
          <a:cs typeface="Calibri" panose="020F0502020204030204" pitchFamily="34" charset="0"/>
        </a:defRPr>
      </a:lvl1pPr>
      <a:lvl2pPr marL="658368" indent="-233172" algn="l" defTabSz="1371600" rtl="0" eaLnBrk="1" latinLnBrk="0" hangingPunct="1">
        <a:lnSpc>
          <a:spcPct val="90000"/>
        </a:lnSpc>
        <a:spcBef>
          <a:spcPts val="600"/>
        </a:spcBef>
        <a:buFont typeface="Arial" panose="020B0604020202020204" pitchFamily="34" charset="0"/>
        <a:buChar char="•"/>
        <a:defRPr sz="2700" kern="1200">
          <a:solidFill>
            <a:schemeClr val="tx1"/>
          </a:solidFill>
          <a:latin typeface="Calibri" panose="020F0502020204030204" pitchFamily="34" charset="0"/>
          <a:ea typeface="+mn-ea"/>
          <a:cs typeface="Calibri" panose="020F0502020204030204" pitchFamily="34" charset="0"/>
        </a:defRPr>
      </a:lvl2pPr>
      <a:lvl3pPr marL="10149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3578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4pPr>
      <a:lvl5pPr marL="17007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5pPr>
      <a:lvl6pPr marL="20436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6pPr>
      <a:lvl7pPr marL="23865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7pPr>
      <a:lvl8pPr marL="27294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8pPr>
      <a:lvl9pPr marL="30723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9pPr>
    </p:bodyStyle>
    <p:otherStyle>
      <a:defPPr>
        <a:defRP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9944100"/>
            <a:ext cx="2249424" cy="342900"/>
          </a:xfrm>
          <a:prstGeom prst="rect">
            <a:avLst/>
          </a:prstGeom>
          <a:gradFill>
            <a:gsLst>
              <a:gs pos="100000">
                <a:schemeClr val="accent3">
                  <a:lumMod val="20000"/>
                  <a:lumOff val="80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1" name="Rectangle 10"/>
          <p:cNvSpPr/>
          <p:nvPr/>
        </p:nvSpPr>
        <p:spPr>
          <a:xfrm>
            <a:off x="2414016" y="9944100"/>
            <a:ext cx="15873984" cy="342900"/>
          </a:xfrm>
          <a:prstGeom prst="rect">
            <a:avLst/>
          </a:prstGeom>
          <a:gradFill>
            <a:gsLst>
              <a:gs pos="100000">
                <a:schemeClr val="accent3">
                  <a:lumMod val="60000"/>
                  <a:lumOff val="40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srgbClr val="4A66AC">
                  <a:lumMod val="75000"/>
                </a:srgbClr>
              </a:solidFill>
              <a:effectLst/>
              <a:uLnTx/>
              <a:uFillTx/>
              <a:latin typeface="Corbel" panose="020B0503020204020204"/>
              <a:ea typeface="+mn-ea"/>
              <a:cs typeface="+mn-cs"/>
            </a:endParaRPr>
          </a:p>
        </p:txBody>
      </p:sp>
      <p:sp>
        <p:nvSpPr>
          <p:cNvPr id="2" name="Title Placeholder 1"/>
          <p:cNvSpPr>
            <a:spLocks noGrp="1"/>
          </p:cNvSpPr>
          <p:nvPr>
            <p:ph type="title"/>
          </p:nvPr>
        </p:nvSpPr>
        <p:spPr>
          <a:xfrm>
            <a:off x="2115040" y="414131"/>
            <a:ext cx="13913855" cy="1775349"/>
          </a:xfrm>
          <a:prstGeom prst="rect">
            <a:avLst/>
          </a:prstGeom>
        </p:spPr>
        <p:txBody>
          <a:bodyPr vert="horz" lIns="91440" tIns="45720" rIns="91440" bIns="45720" rtlCol="0" anchor="b">
            <a:normAutofit/>
          </a:bodyPr>
          <a:lstStyle/>
          <a:p>
            <a:r>
              <a:rPr lang="en-US" dirty="0"/>
              <a:t>Click to edit Master title style</a:t>
            </a:r>
            <a:endParaRPr dirty="0"/>
          </a:p>
        </p:txBody>
      </p:sp>
      <p:sp>
        <p:nvSpPr>
          <p:cNvPr id="3" name="Text Placeholder 2"/>
          <p:cNvSpPr>
            <a:spLocks noGrp="1"/>
          </p:cNvSpPr>
          <p:nvPr>
            <p:ph type="body" idx="1"/>
          </p:nvPr>
        </p:nvSpPr>
        <p:spPr>
          <a:xfrm>
            <a:off x="2115041" y="2349002"/>
            <a:ext cx="13662485" cy="693102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9" name="Rectangle 8"/>
          <p:cNvSpPr/>
          <p:nvPr userDrawn="1"/>
        </p:nvSpPr>
        <p:spPr>
          <a:xfrm>
            <a:off x="16028894" y="0"/>
            <a:ext cx="2259107" cy="9944100"/>
          </a:xfrm>
          <a:prstGeom prst="rect">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45287" y="7210209"/>
            <a:ext cx="1470323" cy="2390991"/>
          </a:xfrm>
          <a:prstGeom prst="rect">
            <a:avLst/>
          </a:prstGeom>
        </p:spPr>
      </p:pic>
    </p:spTree>
    <p:extLst>
      <p:ext uri="{BB962C8B-B14F-4D97-AF65-F5344CB8AC3E}">
        <p14:creationId xmlns:p14="http://schemas.microsoft.com/office/powerpoint/2010/main" val="243726772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1371600" rtl="0" eaLnBrk="1" latinLnBrk="0" hangingPunct="1">
        <a:spcBef>
          <a:spcPct val="0"/>
        </a:spcBef>
        <a:buNone/>
        <a:defRPr sz="5100" kern="1200">
          <a:solidFill>
            <a:schemeClr val="accent3">
              <a:lumMod val="75000"/>
            </a:schemeClr>
          </a:solidFill>
          <a:latin typeface="Calibri" panose="020F0502020204030204" pitchFamily="34" charset="0"/>
          <a:ea typeface="+mj-ea"/>
          <a:cs typeface="Calibri" panose="020F0502020204030204" pitchFamily="34" charset="0"/>
        </a:defRPr>
      </a:lvl1pPr>
    </p:titleStyle>
    <p:bodyStyle>
      <a:lvl1pPr marL="315468" indent="-315468" algn="l" defTabSz="1371600" rtl="0" eaLnBrk="1" latinLnBrk="0" hangingPunct="1">
        <a:lnSpc>
          <a:spcPct val="90000"/>
        </a:lnSpc>
        <a:spcBef>
          <a:spcPts val="1650"/>
        </a:spcBef>
        <a:buFont typeface="Arial" panose="020B0604020202020204" pitchFamily="34" charset="0"/>
        <a:buChar char="•"/>
        <a:defRPr sz="3300" kern="1200">
          <a:solidFill>
            <a:schemeClr val="tx1"/>
          </a:solidFill>
          <a:latin typeface="Calibri" panose="020F0502020204030204" pitchFamily="34" charset="0"/>
          <a:ea typeface="+mn-ea"/>
          <a:cs typeface="Calibri" panose="020F0502020204030204" pitchFamily="34" charset="0"/>
        </a:defRPr>
      </a:lvl1pPr>
      <a:lvl2pPr marL="658368" indent="-233172" algn="l" defTabSz="1371600" rtl="0" eaLnBrk="1" latinLnBrk="0" hangingPunct="1">
        <a:lnSpc>
          <a:spcPct val="90000"/>
        </a:lnSpc>
        <a:spcBef>
          <a:spcPts val="600"/>
        </a:spcBef>
        <a:buFont typeface="Arial" panose="020B0604020202020204" pitchFamily="34" charset="0"/>
        <a:buChar char="•"/>
        <a:defRPr sz="2700" kern="1200">
          <a:solidFill>
            <a:schemeClr val="tx1"/>
          </a:solidFill>
          <a:latin typeface="Calibri" panose="020F0502020204030204" pitchFamily="34" charset="0"/>
          <a:ea typeface="+mn-ea"/>
          <a:cs typeface="Calibri" panose="020F0502020204030204" pitchFamily="34" charset="0"/>
        </a:defRPr>
      </a:lvl2pPr>
      <a:lvl3pPr marL="10149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3578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4pPr>
      <a:lvl5pPr marL="17007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5pPr>
      <a:lvl6pPr marL="20436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6pPr>
      <a:lvl7pPr marL="23865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7pPr>
      <a:lvl8pPr marL="27294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8pPr>
      <a:lvl9pPr marL="30723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9pPr>
    </p:bodyStyle>
    <p:otherStyle>
      <a:defPPr>
        <a:defRP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5"/>
            <a:fld id="{1D8BD707-D9CF-40AE-B4C6-C98DA3205C09}" type="datetimeFigureOut">
              <a:rPr lang="en-US" smtClean="0">
                <a:solidFill>
                  <a:prstClr val="black">
                    <a:tint val="75000"/>
                  </a:prstClr>
                </a:solidFill>
              </a:rPr>
              <a:pPr defTabSz="914445"/>
              <a:t>4/5/2021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5"/>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346849068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5"/>
            <a:fld id="{1D8BD707-D9CF-40AE-B4C6-C98DA3205C09}" type="datetimeFigureOut">
              <a:rPr lang="en-US" smtClean="0">
                <a:solidFill>
                  <a:prstClr val="black">
                    <a:tint val="75000"/>
                  </a:prstClr>
                </a:solidFill>
              </a:rPr>
              <a:pPr defTabSz="914445"/>
              <a:t>4/5/2021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5"/>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211695253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9944100"/>
            <a:ext cx="2249424" cy="342900"/>
          </a:xfrm>
          <a:prstGeom prst="rect">
            <a:avLst/>
          </a:prstGeom>
          <a:gradFill>
            <a:gsLst>
              <a:gs pos="100000">
                <a:schemeClr val="accent3">
                  <a:lumMod val="20000"/>
                  <a:lumOff val="80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1" name="Rectangle 10"/>
          <p:cNvSpPr/>
          <p:nvPr/>
        </p:nvSpPr>
        <p:spPr>
          <a:xfrm>
            <a:off x="2414016" y="9944100"/>
            <a:ext cx="15873984" cy="342900"/>
          </a:xfrm>
          <a:prstGeom prst="rect">
            <a:avLst/>
          </a:prstGeom>
          <a:gradFill>
            <a:gsLst>
              <a:gs pos="100000">
                <a:schemeClr val="accent3">
                  <a:lumMod val="60000"/>
                  <a:lumOff val="40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srgbClr val="4A66AC">
                  <a:lumMod val="75000"/>
                </a:srgbClr>
              </a:solidFill>
              <a:effectLst/>
              <a:uLnTx/>
              <a:uFillTx/>
              <a:latin typeface="Corbel" panose="020B0503020204020204"/>
              <a:ea typeface="+mn-ea"/>
              <a:cs typeface="+mn-cs"/>
            </a:endParaRPr>
          </a:p>
        </p:txBody>
      </p:sp>
      <p:sp>
        <p:nvSpPr>
          <p:cNvPr id="2" name="Title Placeholder 1"/>
          <p:cNvSpPr>
            <a:spLocks noGrp="1"/>
          </p:cNvSpPr>
          <p:nvPr>
            <p:ph type="title"/>
          </p:nvPr>
        </p:nvSpPr>
        <p:spPr>
          <a:xfrm>
            <a:off x="2115040" y="414131"/>
            <a:ext cx="13913855" cy="1775349"/>
          </a:xfrm>
          <a:prstGeom prst="rect">
            <a:avLst/>
          </a:prstGeom>
        </p:spPr>
        <p:txBody>
          <a:bodyPr vert="horz" lIns="91440" tIns="45720" rIns="91440" bIns="45720" rtlCol="0" anchor="b">
            <a:normAutofit/>
          </a:bodyPr>
          <a:lstStyle/>
          <a:p>
            <a:r>
              <a:rPr lang="en-US" dirty="0"/>
              <a:t>Click to edit Master title style</a:t>
            </a:r>
            <a:endParaRPr dirty="0"/>
          </a:p>
        </p:txBody>
      </p:sp>
      <p:sp>
        <p:nvSpPr>
          <p:cNvPr id="3" name="Text Placeholder 2"/>
          <p:cNvSpPr>
            <a:spLocks noGrp="1"/>
          </p:cNvSpPr>
          <p:nvPr>
            <p:ph type="body" idx="1"/>
          </p:nvPr>
        </p:nvSpPr>
        <p:spPr>
          <a:xfrm>
            <a:off x="2115041" y="2349002"/>
            <a:ext cx="13662485" cy="693102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9" name="Rectangle 8"/>
          <p:cNvSpPr/>
          <p:nvPr userDrawn="1"/>
        </p:nvSpPr>
        <p:spPr>
          <a:xfrm>
            <a:off x="16028894" y="0"/>
            <a:ext cx="2259107" cy="9944100"/>
          </a:xfrm>
          <a:prstGeom prst="rect">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45287" y="7210209"/>
            <a:ext cx="1470323" cy="2390991"/>
          </a:xfrm>
          <a:prstGeom prst="rect">
            <a:avLst/>
          </a:prstGeom>
        </p:spPr>
      </p:pic>
    </p:spTree>
    <p:extLst>
      <p:ext uri="{BB962C8B-B14F-4D97-AF65-F5344CB8AC3E}">
        <p14:creationId xmlns:p14="http://schemas.microsoft.com/office/powerpoint/2010/main" val="77827488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1371600" rtl="0" eaLnBrk="1" latinLnBrk="0" hangingPunct="1">
        <a:spcBef>
          <a:spcPct val="0"/>
        </a:spcBef>
        <a:buNone/>
        <a:defRPr sz="5100" kern="1200">
          <a:solidFill>
            <a:schemeClr val="accent3">
              <a:lumMod val="75000"/>
            </a:schemeClr>
          </a:solidFill>
          <a:latin typeface="Calibri" panose="020F0502020204030204" pitchFamily="34" charset="0"/>
          <a:ea typeface="+mj-ea"/>
          <a:cs typeface="Calibri" panose="020F0502020204030204" pitchFamily="34" charset="0"/>
        </a:defRPr>
      </a:lvl1pPr>
    </p:titleStyle>
    <p:bodyStyle>
      <a:lvl1pPr marL="315468" indent="-315468" algn="l" defTabSz="1371600" rtl="0" eaLnBrk="1" latinLnBrk="0" hangingPunct="1">
        <a:lnSpc>
          <a:spcPct val="90000"/>
        </a:lnSpc>
        <a:spcBef>
          <a:spcPts val="1650"/>
        </a:spcBef>
        <a:buFont typeface="Arial" panose="020B0604020202020204" pitchFamily="34" charset="0"/>
        <a:buChar char="•"/>
        <a:defRPr sz="3300" kern="1200">
          <a:solidFill>
            <a:schemeClr val="tx1"/>
          </a:solidFill>
          <a:latin typeface="Calibri" panose="020F0502020204030204" pitchFamily="34" charset="0"/>
          <a:ea typeface="+mn-ea"/>
          <a:cs typeface="Calibri" panose="020F0502020204030204" pitchFamily="34" charset="0"/>
        </a:defRPr>
      </a:lvl1pPr>
      <a:lvl2pPr marL="658368" indent="-233172" algn="l" defTabSz="1371600" rtl="0" eaLnBrk="1" latinLnBrk="0" hangingPunct="1">
        <a:lnSpc>
          <a:spcPct val="90000"/>
        </a:lnSpc>
        <a:spcBef>
          <a:spcPts val="600"/>
        </a:spcBef>
        <a:buFont typeface="Arial" panose="020B0604020202020204" pitchFamily="34" charset="0"/>
        <a:buChar char="•"/>
        <a:defRPr sz="2700" kern="1200">
          <a:solidFill>
            <a:schemeClr val="tx1"/>
          </a:solidFill>
          <a:latin typeface="Calibri" panose="020F0502020204030204" pitchFamily="34" charset="0"/>
          <a:ea typeface="+mn-ea"/>
          <a:cs typeface="Calibri" panose="020F0502020204030204" pitchFamily="34" charset="0"/>
        </a:defRPr>
      </a:lvl2pPr>
      <a:lvl3pPr marL="10149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3578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4pPr>
      <a:lvl5pPr marL="17007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5pPr>
      <a:lvl6pPr marL="20436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6pPr>
      <a:lvl7pPr marL="23865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7pPr>
      <a:lvl8pPr marL="27294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8pPr>
      <a:lvl9pPr marL="30723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9pPr>
    </p:bodyStyle>
    <p:otherStyle>
      <a:defPPr>
        <a:defRP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2.xml"/><Relationship Id="rId5" Type="http://schemas.openxmlformats.org/officeDocument/2006/relationships/image" Target="../media/image12.pn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152454" y="1028700"/>
            <a:ext cx="11106846" cy="7409192"/>
          </a:xfrm>
          <a:prstGeom prst="rect">
            <a:avLst/>
          </a:prstGeom>
        </p:spPr>
      </p:pic>
      <p:pic>
        <p:nvPicPr>
          <p:cNvPr id="3" name="Picture 3"/>
          <p:cNvPicPr>
            <a:picLocks noChangeAspect="1"/>
          </p:cNvPicPr>
          <p:nvPr/>
        </p:nvPicPr>
        <p:blipFill>
          <a:blip r:embed="rId4"/>
          <a:srcRect/>
          <a:stretch>
            <a:fillRect/>
          </a:stretch>
        </p:blipFill>
        <p:spPr>
          <a:xfrm>
            <a:off x="13158450" y="7881593"/>
            <a:ext cx="4100850" cy="1158490"/>
          </a:xfrm>
          <a:prstGeom prst="rect">
            <a:avLst/>
          </a:prstGeom>
        </p:spPr>
      </p:pic>
      <p:sp>
        <p:nvSpPr>
          <p:cNvPr id="4" name="TextBox 4"/>
          <p:cNvSpPr txBox="1"/>
          <p:nvPr/>
        </p:nvSpPr>
        <p:spPr>
          <a:xfrm>
            <a:off x="1327415" y="771525"/>
            <a:ext cx="9703727" cy="2408448"/>
          </a:xfrm>
          <a:prstGeom prst="rect">
            <a:avLst/>
          </a:prstGeom>
        </p:spPr>
        <p:txBody>
          <a:bodyPr lIns="0" tIns="0" rIns="0" bIns="0" rtlCol="0" anchor="t">
            <a:spAutoFit/>
          </a:bodyPr>
          <a:lstStyle/>
          <a:p>
            <a:pPr marL="0" marR="0" lvl="0" indent="0" algn="l" defTabSz="914400" rtl="0" eaLnBrk="1" fontAlgn="auto" latinLnBrk="0" hangingPunct="1">
              <a:lnSpc>
                <a:spcPts val="9143"/>
              </a:lnSpc>
              <a:spcBef>
                <a:spcPts val="0"/>
              </a:spcBef>
              <a:spcAft>
                <a:spcPts val="0"/>
              </a:spcAft>
              <a:buClrTx/>
              <a:buSzTx/>
              <a:buFontTx/>
              <a:buNone/>
              <a:tabLst/>
              <a:defRPr/>
            </a:pPr>
            <a:r>
              <a:rPr kumimoji="0" lang="en-US" sz="6531" b="0" i="0" u="none" strike="noStrike" kern="1200" cap="none" spc="0" normalizeH="0" baseline="0" noProof="0" dirty="0">
                <a:ln>
                  <a:noFill/>
                </a:ln>
                <a:solidFill>
                  <a:srgbClr val="FFFFFF"/>
                </a:solidFill>
                <a:effectLst/>
                <a:uLnTx/>
                <a:uFillTx/>
                <a:latin typeface="Avenir Next LT Pro 1"/>
                <a:ea typeface="+mn-ea"/>
                <a:cs typeface="+mn-cs"/>
              </a:rPr>
              <a:t>Update on the </a:t>
            </a:r>
          </a:p>
          <a:p>
            <a:pPr marL="0" marR="0" lvl="0" indent="0" algn="l" defTabSz="914400" rtl="0" eaLnBrk="1" fontAlgn="auto" latinLnBrk="0" hangingPunct="1">
              <a:lnSpc>
                <a:spcPts val="9143"/>
              </a:lnSpc>
              <a:spcBef>
                <a:spcPts val="0"/>
              </a:spcBef>
              <a:spcAft>
                <a:spcPts val="0"/>
              </a:spcAft>
              <a:buClrTx/>
              <a:buSzTx/>
              <a:buFontTx/>
              <a:buNone/>
              <a:tabLst/>
              <a:defRPr/>
            </a:pPr>
            <a:r>
              <a:rPr kumimoji="0" lang="en-US" sz="6531" b="0" i="0" u="none" strike="noStrike" kern="1200" cap="none" spc="0" normalizeH="0" baseline="0" noProof="0" dirty="0">
                <a:ln>
                  <a:noFill/>
                </a:ln>
                <a:solidFill>
                  <a:srgbClr val="FFFFFF"/>
                </a:solidFill>
                <a:effectLst/>
                <a:uLnTx/>
                <a:uFillTx/>
                <a:latin typeface="Avenir Next LT Pro 1"/>
                <a:ea typeface="+mn-ea"/>
                <a:cs typeface="+mn-cs"/>
              </a:rPr>
              <a:t>87th Legislative Session</a:t>
            </a:r>
          </a:p>
        </p:txBody>
      </p:sp>
      <p:sp>
        <p:nvSpPr>
          <p:cNvPr id="5" name="TextBox 5"/>
          <p:cNvSpPr txBox="1"/>
          <p:nvPr/>
        </p:nvSpPr>
        <p:spPr>
          <a:xfrm>
            <a:off x="15642592" y="9163050"/>
            <a:ext cx="1616708" cy="463141"/>
          </a:xfrm>
          <a:prstGeom prst="rect">
            <a:avLst/>
          </a:prstGeom>
        </p:spPr>
        <p:txBody>
          <a:bodyPr lIns="0" tIns="0" rIns="0" bIns="0" rtlCol="0" anchor="t">
            <a:spAutoFit/>
          </a:bodyPr>
          <a:lstStyle/>
          <a:p>
            <a:pPr marL="0" marR="0" lvl="0" indent="0" algn="ctr" defTabSz="914400" rtl="0" eaLnBrk="1" fontAlgn="auto" latinLnBrk="0" hangingPunct="1">
              <a:lnSpc>
                <a:spcPts val="3379"/>
              </a:lnSpc>
              <a:spcBef>
                <a:spcPts val="0"/>
              </a:spcBef>
              <a:spcAft>
                <a:spcPts val="0"/>
              </a:spcAft>
              <a:buClrTx/>
              <a:buSzTx/>
              <a:buFontTx/>
              <a:buNone/>
              <a:tabLst/>
              <a:defRPr/>
            </a:pPr>
            <a:r>
              <a:rPr kumimoji="0" lang="en-US" sz="2413" b="0" i="0" u="none" strike="noStrike" kern="1200" cap="none" spc="0" normalizeH="0" baseline="0" noProof="0" dirty="0">
                <a:ln>
                  <a:noFill/>
                </a:ln>
                <a:solidFill>
                  <a:srgbClr val="FFFFFF"/>
                </a:solidFill>
                <a:effectLst/>
                <a:uLnTx/>
                <a:uFillTx/>
                <a:latin typeface="Avenir Next LT Pro 2"/>
                <a:ea typeface="+mn-ea"/>
                <a:cs typeface="+mn-cs"/>
              </a:rPr>
              <a:t>March 3, 2021</a:t>
            </a:r>
          </a:p>
        </p:txBody>
      </p:sp>
      <p:sp>
        <p:nvSpPr>
          <p:cNvPr id="6" name="TextBox 6"/>
          <p:cNvSpPr txBox="1"/>
          <p:nvPr/>
        </p:nvSpPr>
        <p:spPr>
          <a:xfrm>
            <a:off x="1184764" y="3456924"/>
            <a:ext cx="3077555" cy="754826"/>
          </a:xfrm>
          <a:prstGeom prst="rect">
            <a:avLst/>
          </a:prstGeom>
        </p:spPr>
        <p:txBody>
          <a:bodyPr lIns="0" tIns="0" rIns="0" bIns="0" rtlCol="0" anchor="t">
            <a:spAutoFit/>
          </a:bodyPr>
          <a:lstStyle/>
          <a:p>
            <a:pPr marL="0" marR="0" lvl="0" indent="0" algn="ctr" defTabSz="914400" rtl="0" eaLnBrk="1" fontAlgn="auto" latinLnBrk="0" hangingPunct="1">
              <a:lnSpc>
                <a:spcPts val="5577"/>
              </a:lnSpc>
              <a:spcBef>
                <a:spcPts val="0"/>
              </a:spcBef>
              <a:spcAft>
                <a:spcPts val="0"/>
              </a:spcAft>
              <a:buClrTx/>
              <a:buSzTx/>
              <a:buFontTx/>
              <a:buNone/>
              <a:tabLst/>
              <a:defRPr/>
            </a:pPr>
            <a:r>
              <a:rPr kumimoji="0" lang="en-US" sz="5577" b="0" i="0" u="none" strike="noStrike" kern="1200" cap="none" spc="0" normalizeH="0" baseline="0" noProof="0" dirty="0">
                <a:ln>
                  <a:noFill/>
                </a:ln>
                <a:solidFill>
                  <a:srgbClr val="7ED957"/>
                </a:solidFill>
                <a:effectLst/>
                <a:uLnTx/>
                <a:uFillTx/>
                <a:latin typeface="Big Shoulders Display Bold"/>
                <a:ea typeface="+mn-ea"/>
                <a:cs typeface="+mn-cs"/>
              </a:rPr>
              <a:t>IN THE DARK</a:t>
            </a:r>
          </a:p>
        </p:txBody>
      </p:sp>
      <p:sp>
        <p:nvSpPr>
          <p:cNvPr id="7" name="TextBox 7"/>
          <p:cNvSpPr txBox="1"/>
          <p:nvPr/>
        </p:nvSpPr>
        <p:spPr>
          <a:xfrm>
            <a:off x="1694765" y="4394661"/>
            <a:ext cx="5259126" cy="839195"/>
          </a:xfrm>
          <a:prstGeom prst="rect">
            <a:avLst/>
          </a:prstGeom>
        </p:spPr>
        <p:txBody>
          <a:bodyPr lIns="0" tIns="0" rIns="0" bIns="0" rtlCol="0" anchor="t">
            <a:spAutoFit/>
          </a:bodyPr>
          <a:lstStyle/>
          <a:p>
            <a:pPr marL="0" marR="0" lvl="0" indent="0" algn="l" defTabSz="914400" rtl="0" eaLnBrk="1" fontAlgn="auto" latinLnBrk="0" hangingPunct="1">
              <a:lnSpc>
                <a:spcPts val="6258"/>
              </a:lnSpc>
              <a:spcBef>
                <a:spcPts val="0"/>
              </a:spcBef>
              <a:spcAft>
                <a:spcPts val="0"/>
              </a:spcAft>
              <a:buClrTx/>
              <a:buSzTx/>
              <a:buFontTx/>
              <a:buNone/>
              <a:tabLst/>
              <a:defRPr/>
            </a:pPr>
            <a:r>
              <a:rPr kumimoji="0" lang="en-US" sz="6587" b="0" i="0" u="none" strike="noStrike" kern="1200" cap="none" spc="-85" normalizeH="0" baseline="0" noProof="0" dirty="0">
                <a:ln>
                  <a:noFill/>
                </a:ln>
                <a:solidFill>
                  <a:srgbClr val="E1DDD9"/>
                </a:solidFill>
                <a:effectLst/>
                <a:uLnTx/>
                <a:uFillTx/>
                <a:latin typeface="League Spartan"/>
                <a:ea typeface="+mn-ea"/>
                <a:cs typeface="+mn-cs"/>
              </a:rPr>
              <a:t>&amp; the cold</a:t>
            </a:r>
          </a:p>
        </p:txBody>
      </p:sp>
      <p:sp>
        <p:nvSpPr>
          <p:cNvPr id="8" name="TextBox 8"/>
          <p:cNvSpPr txBox="1"/>
          <p:nvPr/>
        </p:nvSpPr>
        <p:spPr>
          <a:xfrm>
            <a:off x="1694765" y="6070421"/>
            <a:ext cx="8551775" cy="1535945"/>
          </a:xfrm>
          <a:prstGeom prst="rect">
            <a:avLst/>
          </a:prstGeom>
        </p:spPr>
        <p:txBody>
          <a:bodyPr lIns="0" tIns="0" rIns="0" bIns="0" rtlCol="0" anchor="t">
            <a:spAutoFit/>
          </a:bodyPr>
          <a:lstStyle/>
          <a:p>
            <a:pPr marL="0" marR="0" lvl="0" indent="0" algn="l" defTabSz="914400" rtl="0" eaLnBrk="1" fontAlgn="auto" latinLnBrk="0" hangingPunct="1">
              <a:lnSpc>
                <a:spcPts val="5093"/>
              </a:lnSpc>
              <a:spcBef>
                <a:spcPts val="0"/>
              </a:spcBef>
              <a:spcAft>
                <a:spcPts val="0"/>
              </a:spcAft>
              <a:buClrTx/>
              <a:buSzTx/>
              <a:buFontTx/>
              <a:buNone/>
              <a:tabLst/>
              <a:defRPr/>
            </a:pPr>
            <a:r>
              <a:rPr kumimoji="0" lang="en-US" sz="5659" b="0" i="0" u="none" strike="noStrike" kern="1200" cap="none" spc="0" normalizeH="0" baseline="0" noProof="0" dirty="0">
                <a:ln>
                  <a:noFill/>
                </a:ln>
                <a:solidFill>
                  <a:srgbClr val="E2A165"/>
                </a:solidFill>
                <a:effectLst/>
                <a:uLnTx/>
                <a:uFillTx/>
                <a:latin typeface="Alyssum"/>
                <a:ea typeface="+mn-ea"/>
                <a:cs typeface="+mn-cs"/>
              </a:rPr>
              <a:t>AMID A </a:t>
            </a:r>
          </a:p>
          <a:p>
            <a:pPr marL="0" marR="0" lvl="0" indent="0" algn="l" defTabSz="914400" rtl="0" eaLnBrk="1" fontAlgn="auto" latinLnBrk="0" hangingPunct="1">
              <a:lnSpc>
                <a:spcPts val="6790"/>
              </a:lnSpc>
              <a:spcBef>
                <a:spcPts val="0"/>
              </a:spcBef>
              <a:spcAft>
                <a:spcPts val="0"/>
              </a:spcAft>
              <a:buClrTx/>
              <a:buSzTx/>
              <a:buFontTx/>
              <a:buNone/>
              <a:tabLst/>
              <a:defRPr/>
            </a:pPr>
            <a:r>
              <a:rPr kumimoji="0" lang="en-US" sz="6859" b="0" i="0" u="none" strike="noStrike" kern="1200" cap="none" spc="0" normalizeH="0" baseline="0" noProof="0" dirty="0">
                <a:ln>
                  <a:noFill/>
                </a:ln>
                <a:solidFill>
                  <a:srgbClr val="E2A165"/>
                </a:solidFill>
                <a:effectLst/>
                <a:uLnTx/>
                <a:uFillTx/>
                <a:latin typeface="Alyssum"/>
                <a:ea typeface="+mn-ea"/>
                <a:cs typeface="+mn-cs"/>
              </a:rPr>
              <a:t>PANDEMIC</a:t>
            </a:r>
          </a:p>
        </p:txBody>
      </p:sp>
      <p:sp>
        <p:nvSpPr>
          <p:cNvPr id="9" name="TextBox 9"/>
          <p:cNvSpPr txBox="1"/>
          <p:nvPr/>
        </p:nvSpPr>
        <p:spPr>
          <a:xfrm>
            <a:off x="520767" y="7854017"/>
            <a:ext cx="6638021" cy="857461"/>
          </a:xfrm>
          <a:prstGeom prst="rect">
            <a:avLst/>
          </a:prstGeom>
        </p:spPr>
        <p:txBody>
          <a:bodyPr lIns="0" tIns="0" rIns="0" bIns="0" rtlCol="0" anchor="t">
            <a:spAutoFit/>
          </a:bodyPr>
          <a:lstStyle/>
          <a:p>
            <a:pPr marL="0" marR="0" lvl="0" indent="0" algn="ctr" defTabSz="914400" rtl="0" eaLnBrk="1" fontAlgn="auto" latinLnBrk="0" hangingPunct="1">
              <a:lnSpc>
                <a:spcPts val="5790"/>
              </a:lnSpc>
              <a:spcBef>
                <a:spcPct val="0"/>
              </a:spcBef>
              <a:spcAft>
                <a:spcPts val="0"/>
              </a:spcAft>
              <a:buClrTx/>
              <a:buSzTx/>
              <a:buFontTx/>
              <a:buNone/>
              <a:tabLst/>
              <a:defRPr/>
            </a:pPr>
            <a:r>
              <a:rPr kumimoji="0" lang="en-US" sz="7238" b="0" i="0" u="none" strike="noStrike" kern="1200" cap="none" spc="0" normalizeH="0" baseline="0" noProof="0" dirty="0">
                <a:ln>
                  <a:noFill/>
                </a:ln>
                <a:solidFill>
                  <a:srgbClr val="FFDF2B"/>
                </a:solidFill>
                <a:effectLst/>
                <a:uLnTx/>
                <a:uFillTx/>
                <a:latin typeface="Brixton Sans Bold"/>
                <a:ea typeface="+mn-ea"/>
                <a:cs typeface="+mn-cs"/>
              </a:rPr>
              <a:t>&amp; Recession</a:t>
            </a:r>
          </a:p>
        </p:txBody>
      </p:sp>
      <p:sp>
        <p:nvSpPr>
          <p:cNvPr id="10" name="TextBox 10"/>
          <p:cNvSpPr txBox="1"/>
          <p:nvPr/>
        </p:nvSpPr>
        <p:spPr>
          <a:xfrm>
            <a:off x="1956132" y="4987361"/>
            <a:ext cx="4223147" cy="921136"/>
          </a:xfrm>
          <a:prstGeom prst="rect">
            <a:avLst/>
          </a:prstGeom>
        </p:spPr>
        <p:txBody>
          <a:bodyPr lIns="0" tIns="0" rIns="0" bIns="0" rtlCol="0" anchor="t">
            <a:spAutoFit/>
          </a:bodyPr>
          <a:lstStyle/>
          <a:p>
            <a:pPr marL="0" marR="0" lvl="0" indent="0" algn="ctr" defTabSz="914400" rtl="0" eaLnBrk="1" fontAlgn="auto" latinLnBrk="0" hangingPunct="1">
              <a:lnSpc>
                <a:spcPts val="7503"/>
              </a:lnSpc>
              <a:spcBef>
                <a:spcPts val="0"/>
              </a:spcBef>
              <a:spcAft>
                <a:spcPts val="0"/>
              </a:spcAft>
              <a:buClrTx/>
              <a:buSzTx/>
              <a:buFontTx/>
              <a:buNone/>
              <a:tabLst/>
              <a:defRPr/>
            </a:pPr>
            <a:r>
              <a:rPr kumimoji="0" lang="en-US" sz="5359" b="0" i="0" u="none" strike="noStrike" kern="1200" cap="none" spc="0" normalizeH="0" baseline="0" noProof="0" dirty="0">
                <a:ln>
                  <a:noFill/>
                </a:ln>
                <a:solidFill>
                  <a:srgbClr val="38B6FF"/>
                </a:solidFill>
                <a:effectLst/>
                <a:uLnTx/>
                <a:uFillTx/>
                <a:latin typeface="Bukhari Script"/>
                <a:ea typeface="+mn-ea"/>
                <a:cs typeface="+mn-cs"/>
              </a:rPr>
              <a:t>without water</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2" y="643"/>
            <a:ext cx="18286857" cy="10286355"/>
          </a:xfrm>
          <a:prstGeom prst="rect">
            <a:avLst/>
          </a:prstGeom>
        </p:spPr>
      </p:pic>
    </p:spTree>
    <p:extLst>
      <p:ext uri="{BB962C8B-B14F-4D97-AF65-F5344CB8AC3E}">
        <p14:creationId xmlns:p14="http://schemas.microsoft.com/office/powerpoint/2010/main" val="12331209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What’s not in the budget?</a:t>
            </a:r>
            <a:endParaRPr lang="en-US" sz="6000" b="1" dirty="0"/>
          </a:p>
        </p:txBody>
      </p:sp>
      <p:sp>
        <p:nvSpPr>
          <p:cNvPr id="3" name="Content Placeholder 2"/>
          <p:cNvSpPr>
            <a:spLocks noGrp="1"/>
          </p:cNvSpPr>
          <p:nvPr>
            <p:ph idx="1"/>
          </p:nvPr>
        </p:nvSpPr>
        <p:spPr>
          <a:xfrm>
            <a:off x="2139424" y="3009900"/>
            <a:ext cx="13662485" cy="4699498"/>
          </a:xfrm>
        </p:spPr>
        <p:txBody>
          <a:bodyPr/>
          <a:lstStyle/>
          <a:p>
            <a:pPr>
              <a:spcAft>
                <a:spcPts val="1800"/>
              </a:spcAft>
            </a:pPr>
            <a:r>
              <a:rPr lang="en-US" sz="4400" b="1" dirty="0" smtClean="0"/>
              <a:t>$38.6 billion </a:t>
            </a:r>
            <a:r>
              <a:rPr lang="en-US" sz="4400" dirty="0" smtClean="0"/>
              <a:t>in federal stimulus money</a:t>
            </a:r>
          </a:p>
          <a:p>
            <a:pPr>
              <a:spcAft>
                <a:spcPts val="1800"/>
              </a:spcAft>
            </a:pPr>
            <a:r>
              <a:rPr lang="en-US" sz="4400" dirty="0" smtClean="0"/>
              <a:t>Including </a:t>
            </a:r>
            <a:r>
              <a:rPr lang="en-US" sz="4400" b="1" dirty="0" smtClean="0"/>
              <a:t>$18 billion </a:t>
            </a:r>
            <a:r>
              <a:rPr lang="en-US" sz="4400" dirty="0" smtClean="0"/>
              <a:t>in funding for K-12 schools</a:t>
            </a:r>
          </a:p>
          <a:p>
            <a:endParaRPr lang="en-US" dirty="0"/>
          </a:p>
        </p:txBody>
      </p:sp>
    </p:spTree>
    <p:extLst>
      <p:ext uri="{BB962C8B-B14F-4D97-AF65-F5344CB8AC3E}">
        <p14:creationId xmlns:p14="http://schemas.microsoft.com/office/powerpoint/2010/main" val="324512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t>The Morrison Rider </a:t>
            </a:r>
            <a:r>
              <a:rPr lang="en-US" sz="5300" dirty="0" smtClean="0"/>
              <a:t>(included in House bill)</a:t>
            </a:r>
            <a:endParaRPr lang="en-US" sz="5300" dirty="0"/>
          </a:p>
        </p:txBody>
      </p:sp>
      <p:sp>
        <p:nvSpPr>
          <p:cNvPr id="5" name="Content Placeholder 4"/>
          <p:cNvSpPr>
            <a:spLocks noGrp="1"/>
          </p:cNvSpPr>
          <p:nvPr>
            <p:ph idx="1"/>
          </p:nvPr>
        </p:nvSpPr>
        <p:spPr>
          <a:xfrm>
            <a:off x="2115040" y="2600462"/>
            <a:ext cx="13662485" cy="7419838"/>
          </a:xfrm>
        </p:spPr>
        <p:txBody>
          <a:bodyPr>
            <a:normAutofit/>
          </a:bodyPr>
          <a:lstStyle/>
          <a:p>
            <a:pPr marL="0" indent="0">
              <a:spcAft>
                <a:spcPts val="1800"/>
              </a:spcAft>
              <a:buNone/>
            </a:pPr>
            <a:r>
              <a:rPr lang="en-US" sz="4000" b="1" dirty="0" smtClean="0"/>
              <a:t>The </a:t>
            </a:r>
            <a:r>
              <a:rPr lang="en-US" sz="4000" b="1" dirty="0"/>
              <a:t>Distribution of Federal Education Funds Related to the Coronavirus Pandemic. </a:t>
            </a:r>
            <a:r>
              <a:rPr lang="en-US" sz="4000" dirty="0"/>
              <a:t>Notwithstanding any other provision of this Act, and to the extent allowable under federal statute or regulation, no public education funds provided to the State of Texas by the federal government in response to the coronavirus pandemic shall be used to reduce state funding for local education agencies. It is the intent of the Legislature that the Commissioner of Education shall allocate the maximum award possible to local education agencies from public education funds provided to the State of Texas through the Coronavirus Relief Fund and the Elementary and Secondary School Emergency Relief Fund.</a:t>
            </a:r>
          </a:p>
          <a:p>
            <a:pPr marL="0" indent="0">
              <a:spcAft>
                <a:spcPts val="1800"/>
              </a:spcAft>
              <a:buNone/>
            </a:pPr>
            <a:endParaRPr lang="en-US" sz="4400" dirty="0"/>
          </a:p>
          <a:p>
            <a:pPr marL="0" indent="0">
              <a:spcAft>
                <a:spcPts val="1800"/>
              </a:spcAft>
              <a:buNone/>
            </a:pPr>
            <a:endParaRPr lang="en-US" sz="4800" dirty="0"/>
          </a:p>
          <a:p>
            <a:endParaRPr lang="en-US" dirty="0"/>
          </a:p>
        </p:txBody>
      </p:sp>
    </p:spTree>
    <p:extLst>
      <p:ext uri="{BB962C8B-B14F-4D97-AF65-F5344CB8AC3E}">
        <p14:creationId xmlns:p14="http://schemas.microsoft.com/office/powerpoint/2010/main" val="3997454154"/>
      </p:ext>
    </p:extLst>
  </p:cSld>
  <p:clrMapOvr>
    <a:masterClrMapping/>
  </p:clrMapOvr>
  <mc:AlternateContent xmlns:mc="http://schemas.openxmlformats.org/markup-compatibility/2006" xmlns:p14="http://schemas.microsoft.com/office/powerpoint/2010/main">
    <mc:Choice Requires="p14">
      <p:transition spd="med" p14:dur="700" advTm="38514">
        <p:fade/>
      </p:transition>
    </mc:Choice>
    <mc:Fallback xmlns="">
      <p:transition spd="med" advTm="38514">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Comparing the </a:t>
            </a:r>
            <a:r>
              <a:rPr lang="en-US" sz="6000" b="1" dirty="0" smtClean="0"/>
              <a:t>Federal Funding Packages</a:t>
            </a:r>
            <a:endParaRPr lang="en-US" sz="60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63136851"/>
              </p:ext>
            </p:extLst>
          </p:nvPr>
        </p:nvGraphicFramePr>
        <p:xfrm>
          <a:off x="2115040" y="3238500"/>
          <a:ext cx="13663614" cy="5212080"/>
        </p:xfrm>
        <a:graphic>
          <a:graphicData uri="http://schemas.openxmlformats.org/drawingml/2006/table">
            <a:tbl>
              <a:tblPr firstRow="1" bandRow="1">
                <a:tableStyleId>{5C22544A-7EE6-4342-B048-85BDC9FD1C3A}</a:tableStyleId>
              </a:tblPr>
              <a:tblGrid>
                <a:gridCol w="3142760">
                  <a:extLst>
                    <a:ext uri="{9D8B030D-6E8A-4147-A177-3AD203B41FA5}">
                      <a16:colId xmlns:a16="http://schemas.microsoft.com/office/drawing/2014/main" val="2137066843"/>
                    </a:ext>
                  </a:extLst>
                </a:gridCol>
                <a:gridCol w="3429000">
                  <a:extLst>
                    <a:ext uri="{9D8B030D-6E8A-4147-A177-3AD203B41FA5}">
                      <a16:colId xmlns:a16="http://schemas.microsoft.com/office/drawing/2014/main" val="2796166118"/>
                    </a:ext>
                  </a:extLst>
                </a:gridCol>
                <a:gridCol w="3733800">
                  <a:extLst>
                    <a:ext uri="{9D8B030D-6E8A-4147-A177-3AD203B41FA5}">
                      <a16:colId xmlns:a16="http://schemas.microsoft.com/office/drawing/2014/main" val="2175987201"/>
                    </a:ext>
                  </a:extLst>
                </a:gridCol>
                <a:gridCol w="3358054">
                  <a:extLst>
                    <a:ext uri="{9D8B030D-6E8A-4147-A177-3AD203B41FA5}">
                      <a16:colId xmlns:a16="http://schemas.microsoft.com/office/drawing/2014/main" val="1820890487"/>
                    </a:ext>
                  </a:extLst>
                </a:gridCol>
              </a:tblGrid>
              <a:tr h="370840">
                <a:tc>
                  <a:txBody>
                    <a:bodyPr/>
                    <a:lstStyle/>
                    <a:p>
                      <a:endParaRPr lang="en-US" sz="3200" dirty="0">
                        <a:latin typeface="Calibri" panose="020F0502020204030204" pitchFamily="34" charset="0"/>
                        <a:cs typeface="Calibri" panose="020F0502020204030204" pitchFamily="34" charset="0"/>
                      </a:endParaRPr>
                    </a:p>
                  </a:txBody>
                  <a:tcPr/>
                </a:tc>
                <a:tc>
                  <a:txBody>
                    <a:bodyPr/>
                    <a:lstStyle/>
                    <a:p>
                      <a:pPr algn="ctr"/>
                      <a:r>
                        <a:rPr lang="en-US" sz="3200" dirty="0" smtClean="0">
                          <a:latin typeface="Calibri" panose="020F0502020204030204" pitchFamily="34" charset="0"/>
                          <a:cs typeface="Calibri" panose="020F0502020204030204" pitchFamily="34" charset="0"/>
                        </a:rPr>
                        <a:t>ESSER </a:t>
                      </a:r>
                      <a:r>
                        <a:rPr lang="en-US" sz="3200" dirty="0" smtClean="0">
                          <a:latin typeface="Calibri" panose="020F0502020204030204" pitchFamily="34" charset="0"/>
                          <a:cs typeface="Calibri" panose="020F0502020204030204" pitchFamily="34" charset="0"/>
                        </a:rPr>
                        <a:t>I </a:t>
                      </a:r>
                      <a:endParaRPr lang="en-US" sz="3200" dirty="0" smtClean="0">
                        <a:latin typeface="Calibri" panose="020F0502020204030204" pitchFamily="34" charset="0"/>
                        <a:cs typeface="Calibri" panose="020F0502020204030204" pitchFamily="34" charset="0"/>
                      </a:endParaRPr>
                    </a:p>
                    <a:p>
                      <a:pPr algn="ctr"/>
                      <a:r>
                        <a:rPr lang="en-US" sz="2400" dirty="0" smtClean="0">
                          <a:latin typeface="Calibri" panose="020F0502020204030204" pitchFamily="34" charset="0"/>
                          <a:cs typeface="Calibri" panose="020F0502020204030204" pitchFamily="34" charset="0"/>
                        </a:rPr>
                        <a:t>(March </a:t>
                      </a:r>
                      <a:r>
                        <a:rPr lang="en-US" sz="2400" dirty="0" smtClean="0">
                          <a:latin typeface="Calibri" panose="020F0502020204030204" pitchFamily="34" charset="0"/>
                          <a:cs typeface="Calibri" panose="020F0502020204030204" pitchFamily="34" charset="0"/>
                        </a:rPr>
                        <a:t>2020)</a:t>
                      </a:r>
                      <a:endParaRPr lang="en-US" sz="3200" dirty="0">
                        <a:latin typeface="Calibri" panose="020F0502020204030204" pitchFamily="34" charset="0"/>
                        <a:cs typeface="Calibri" panose="020F0502020204030204" pitchFamily="34" charset="0"/>
                      </a:endParaRPr>
                    </a:p>
                  </a:txBody>
                  <a:tcPr anchor="ctr"/>
                </a:tc>
                <a:tc>
                  <a:txBody>
                    <a:bodyPr/>
                    <a:lstStyle/>
                    <a:p>
                      <a:pPr algn="ctr"/>
                      <a:r>
                        <a:rPr lang="en-US" sz="3200" dirty="0" smtClean="0">
                          <a:latin typeface="Calibri" panose="020F0502020204030204" pitchFamily="34" charset="0"/>
                          <a:cs typeface="Calibri" panose="020F0502020204030204" pitchFamily="34" charset="0"/>
                        </a:rPr>
                        <a:t>ESSER II </a:t>
                      </a:r>
                      <a:endParaRPr lang="en-US" sz="3200" dirty="0" smtClean="0">
                        <a:latin typeface="Calibri" panose="020F0502020204030204" pitchFamily="34" charset="0"/>
                        <a:cs typeface="Calibri" panose="020F0502020204030204" pitchFamily="34" charset="0"/>
                      </a:endParaRPr>
                    </a:p>
                    <a:p>
                      <a:pPr algn="ctr"/>
                      <a:r>
                        <a:rPr lang="en-US" sz="2400" dirty="0" smtClean="0">
                          <a:latin typeface="Calibri" panose="020F0502020204030204" pitchFamily="34" charset="0"/>
                          <a:cs typeface="Calibri" panose="020F0502020204030204" pitchFamily="34" charset="0"/>
                        </a:rPr>
                        <a:t>(</a:t>
                      </a:r>
                      <a:r>
                        <a:rPr lang="en-US" sz="2400" dirty="0" smtClean="0">
                          <a:latin typeface="Calibri" panose="020F0502020204030204" pitchFamily="34" charset="0"/>
                          <a:cs typeface="Calibri" panose="020F0502020204030204" pitchFamily="34" charset="0"/>
                        </a:rPr>
                        <a:t>December 2020)</a:t>
                      </a:r>
                      <a:endParaRPr lang="en-US" sz="2400" dirty="0">
                        <a:latin typeface="Calibri" panose="020F0502020204030204" pitchFamily="34" charset="0"/>
                        <a:cs typeface="Calibri" panose="020F0502020204030204" pitchFamily="34" charset="0"/>
                      </a:endParaRPr>
                    </a:p>
                  </a:txBody>
                  <a:tcPr anchor="ctr"/>
                </a:tc>
                <a:tc>
                  <a:txBody>
                    <a:bodyPr/>
                    <a:lstStyle/>
                    <a:p>
                      <a:pPr algn="ctr"/>
                      <a:r>
                        <a:rPr lang="en-US" sz="3200" dirty="0" smtClean="0">
                          <a:latin typeface="Calibri" panose="020F0502020204030204" pitchFamily="34" charset="0"/>
                          <a:cs typeface="Calibri" panose="020F0502020204030204" pitchFamily="34" charset="0"/>
                        </a:rPr>
                        <a:t>ESSER III</a:t>
                      </a:r>
                    </a:p>
                    <a:p>
                      <a:pPr algn="ctr"/>
                      <a:r>
                        <a:rPr lang="en-US" sz="2400" dirty="0" smtClean="0">
                          <a:latin typeface="Calibri" panose="020F0502020204030204" pitchFamily="34" charset="0"/>
                          <a:cs typeface="Calibri" panose="020F0502020204030204" pitchFamily="34" charset="0"/>
                        </a:rPr>
                        <a:t>(March</a:t>
                      </a:r>
                      <a:r>
                        <a:rPr lang="en-US" sz="2400" baseline="0" dirty="0" smtClean="0">
                          <a:latin typeface="Calibri" panose="020F0502020204030204" pitchFamily="34" charset="0"/>
                          <a:cs typeface="Calibri" panose="020F0502020204030204" pitchFamily="34" charset="0"/>
                        </a:rPr>
                        <a:t> 2021)</a:t>
                      </a:r>
                      <a:endParaRPr lang="en-US" sz="24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938376668"/>
                  </a:ext>
                </a:extLst>
              </a:tr>
              <a:tr h="370840">
                <a:tc>
                  <a:txBody>
                    <a:bodyPr/>
                    <a:lstStyle/>
                    <a:p>
                      <a:r>
                        <a:rPr lang="en-US" sz="3200" dirty="0" smtClean="0">
                          <a:latin typeface="Calibri" panose="020F0502020204030204" pitchFamily="34" charset="0"/>
                          <a:cs typeface="Calibri" panose="020F0502020204030204" pitchFamily="34" charset="0"/>
                        </a:rPr>
                        <a:t>Total Funding (nationwide)</a:t>
                      </a:r>
                      <a:endParaRPr lang="en-US" sz="32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latin typeface="Calibri" panose="020F0502020204030204" pitchFamily="34" charset="0"/>
                          <a:cs typeface="Calibri" panose="020F0502020204030204" pitchFamily="34" charset="0"/>
                        </a:rPr>
                        <a:t>$13.2 billion</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latin typeface="Calibri" panose="020F0502020204030204" pitchFamily="34" charset="0"/>
                          <a:cs typeface="Calibri" panose="020F0502020204030204" pitchFamily="34" charset="0"/>
                        </a:rPr>
                        <a:t>$54.3</a:t>
                      </a:r>
                      <a:r>
                        <a:rPr lang="en-US" sz="4000" baseline="0" dirty="0" smtClean="0">
                          <a:latin typeface="Calibri" panose="020F0502020204030204" pitchFamily="34" charset="0"/>
                          <a:cs typeface="Calibri" panose="020F0502020204030204" pitchFamily="34" charset="0"/>
                        </a:rPr>
                        <a:t> billion</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latin typeface="Calibri" panose="020F0502020204030204" pitchFamily="34" charset="0"/>
                          <a:cs typeface="Calibri" panose="020F0502020204030204" pitchFamily="34" charset="0"/>
                        </a:rPr>
                        <a:t>$122</a:t>
                      </a:r>
                      <a:r>
                        <a:rPr lang="en-US" sz="4000" baseline="0" dirty="0" smtClean="0">
                          <a:latin typeface="Calibri" panose="020F0502020204030204" pitchFamily="34" charset="0"/>
                          <a:cs typeface="Calibri" panose="020F0502020204030204" pitchFamily="34" charset="0"/>
                        </a:rPr>
                        <a:t> billion</a:t>
                      </a:r>
                      <a:endParaRPr lang="en-US" sz="4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273006705"/>
                  </a:ext>
                </a:extLst>
              </a:tr>
              <a:tr h="370840">
                <a:tc>
                  <a:txBody>
                    <a:bodyPr/>
                    <a:lstStyle/>
                    <a:p>
                      <a:r>
                        <a:rPr lang="en-US" sz="3200" dirty="0" smtClean="0">
                          <a:latin typeface="Calibri" panose="020F0502020204030204" pitchFamily="34" charset="0"/>
                          <a:cs typeface="Calibri" panose="020F0502020204030204" pitchFamily="34" charset="0"/>
                        </a:rPr>
                        <a:t>Total</a:t>
                      </a:r>
                      <a:r>
                        <a:rPr lang="en-US" sz="3200" baseline="0" dirty="0" smtClean="0">
                          <a:latin typeface="Calibri" panose="020F0502020204030204" pitchFamily="34" charset="0"/>
                          <a:cs typeface="Calibri" panose="020F0502020204030204" pitchFamily="34" charset="0"/>
                        </a:rPr>
                        <a:t> Allocation to Texas</a:t>
                      </a:r>
                      <a:endParaRPr lang="en-US" sz="32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latin typeface="Calibri" panose="020F0502020204030204" pitchFamily="34" charset="0"/>
                          <a:cs typeface="Calibri" panose="020F0502020204030204" pitchFamily="34" charset="0"/>
                        </a:rPr>
                        <a:t>$1.29 billion</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latin typeface="Calibri" panose="020F0502020204030204" pitchFamily="34" charset="0"/>
                          <a:cs typeface="Calibri" panose="020F0502020204030204" pitchFamily="34" charset="0"/>
                        </a:rPr>
                        <a:t>$5.53 billion</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latin typeface="Calibri" panose="020F0502020204030204" pitchFamily="34" charset="0"/>
                          <a:cs typeface="Calibri" panose="020F0502020204030204" pitchFamily="34" charset="0"/>
                        </a:rPr>
                        <a:t>$12.4 billion</a:t>
                      </a:r>
                      <a:endParaRPr lang="en-US" sz="4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454677051"/>
                  </a:ext>
                </a:extLst>
              </a:tr>
              <a:tr h="370840">
                <a:tc>
                  <a:txBody>
                    <a:bodyPr/>
                    <a:lstStyle/>
                    <a:p>
                      <a:r>
                        <a:rPr lang="en-US" sz="3200" dirty="0" smtClean="0">
                          <a:latin typeface="Calibri" panose="020F0502020204030204" pitchFamily="34" charset="0"/>
                          <a:cs typeface="Calibri" panose="020F0502020204030204" pitchFamily="34" charset="0"/>
                        </a:rPr>
                        <a:t>Allowed for State reservation</a:t>
                      </a:r>
                      <a:endParaRPr lang="en-US" sz="32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latin typeface="Calibri" panose="020F0502020204030204" pitchFamily="34" charset="0"/>
                          <a:cs typeface="Calibri" panose="020F0502020204030204" pitchFamily="34" charset="0"/>
                        </a:rPr>
                        <a:t>$130 million</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latin typeface="Calibri" panose="020F0502020204030204" pitchFamily="34" charset="0"/>
                          <a:cs typeface="Calibri" panose="020F0502020204030204" pitchFamily="34" charset="0"/>
                        </a:rPr>
                        <a:t>$553 million</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latin typeface="Calibri" panose="020F0502020204030204" pitchFamily="34" charset="0"/>
                          <a:cs typeface="Calibri" panose="020F0502020204030204" pitchFamily="34" charset="0"/>
                        </a:rPr>
                        <a:t>$1.24 billion</a:t>
                      </a:r>
                      <a:endParaRPr lang="en-US" sz="4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172685008"/>
                  </a:ext>
                </a:extLst>
              </a:tr>
              <a:tr h="370840">
                <a:tc>
                  <a:txBody>
                    <a:bodyPr/>
                    <a:lstStyle/>
                    <a:p>
                      <a:r>
                        <a:rPr lang="en-US" sz="3200" dirty="0" smtClean="0">
                          <a:latin typeface="Calibri" panose="020F0502020204030204" pitchFamily="34" charset="0"/>
                          <a:cs typeface="Calibri" panose="020F0502020204030204" pitchFamily="34" charset="0"/>
                        </a:rPr>
                        <a:t>Must be Allocated to LEAs</a:t>
                      </a:r>
                      <a:endParaRPr lang="en-US" sz="32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latin typeface="Calibri" panose="020F0502020204030204" pitchFamily="34" charset="0"/>
                          <a:cs typeface="Calibri" panose="020F0502020204030204" pitchFamily="34" charset="0"/>
                        </a:rPr>
                        <a:t>$1.16 billion</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latin typeface="Calibri" panose="020F0502020204030204" pitchFamily="34" charset="0"/>
                          <a:cs typeface="Calibri" panose="020F0502020204030204" pitchFamily="34" charset="0"/>
                        </a:rPr>
                        <a:t>$4.98 billion</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latin typeface="Calibri" panose="020F0502020204030204" pitchFamily="34" charset="0"/>
                          <a:cs typeface="Calibri" panose="020F0502020204030204" pitchFamily="34" charset="0"/>
                        </a:rPr>
                        <a:t>$11.18 billion</a:t>
                      </a:r>
                      <a:endParaRPr lang="en-US" sz="4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838177131"/>
                  </a:ext>
                </a:extLst>
              </a:tr>
            </a:tbl>
          </a:graphicData>
        </a:graphic>
      </p:graphicFrame>
      <p:sp>
        <p:nvSpPr>
          <p:cNvPr id="3" name="TextBox 2"/>
          <p:cNvSpPr txBox="1"/>
          <p:nvPr/>
        </p:nvSpPr>
        <p:spPr>
          <a:xfrm>
            <a:off x="2083664" y="2653725"/>
            <a:ext cx="13663614" cy="584775"/>
          </a:xfrm>
          <a:prstGeom prst="rect">
            <a:avLst/>
          </a:prstGeom>
          <a:noFill/>
        </p:spPr>
        <p:txBody>
          <a:bodyPr wrap="square" rtlCol="0">
            <a:spAutoFit/>
          </a:bodyPr>
          <a:lstStyle/>
          <a:p>
            <a:r>
              <a:rPr lang="en-US" sz="3200" dirty="0" smtClean="0">
                <a:latin typeface="Calibri" panose="020F0502020204030204" pitchFamily="34" charset="0"/>
                <a:cs typeface="Calibri" panose="020F0502020204030204" pitchFamily="34" charset="0"/>
              </a:rPr>
              <a:t>                                          CARES Act                      CRRSA Act                     ARP Act</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513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Comparing the </a:t>
            </a:r>
            <a:r>
              <a:rPr lang="en-US" sz="6000" b="1" dirty="0" smtClean="0"/>
              <a:t>Federal Funding Packages</a:t>
            </a:r>
            <a:endParaRPr lang="en-US" sz="60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42450085"/>
              </p:ext>
            </p:extLst>
          </p:nvPr>
        </p:nvGraphicFramePr>
        <p:xfrm>
          <a:off x="2115040" y="2324100"/>
          <a:ext cx="13048760" cy="5410201"/>
        </p:xfrm>
        <a:graphic>
          <a:graphicData uri="http://schemas.openxmlformats.org/drawingml/2006/table">
            <a:tbl>
              <a:tblPr firstRow="1" bandRow="1">
                <a:tableStyleId>{5C22544A-7EE6-4342-B048-85BDC9FD1C3A}</a:tableStyleId>
              </a:tblPr>
              <a:tblGrid>
                <a:gridCol w="5077752">
                  <a:extLst>
                    <a:ext uri="{9D8B030D-6E8A-4147-A177-3AD203B41FA5}">
                      <a16:colId xmlns:a16="http://schemas.microsoft.com/office/drawing/2014/main" val="2137066843"/>
                    </a:ext>
                  </a:extLst>
                </a:gridCol>
                <a:gridCol w="4199779">
                  <a:extLst>
                    <a:ext uri="{9D8B030D-6E8A-4147-A177-3AD203B41FA5}">
                      <a16:colId xmlns:a16="http://schemas.microsoft.com/office/drawing/2014/main" val="2175987201"/>
                    </a:ext>
                  </a:extLst>
                </a:gridCol>
                <a:gridCol w="3771229">
                  <a:extLst>
                    <a:ext uri="{9D8B030D-6E8A-4147-A177-3AD203B41FA5}">
                      <a16:colId xmlns:a16="http://schemas.microsoft.com/office/drawing/2014/main" val="1820890487"/>
                    </a:ext>
                  </a:extLst>
                </a:gridCol>
              </a:tblGrid>
              <a:tr h="1255939">
                <a:tc>
                  <a:txBody>
                    <a:bodyPr/>
                    <a:lstStyle/>
                    <a:p>
                      <a:endParaRPr lang="en-US" sz="4000" dirty="0">
                        <a:latin typeface="Calibri" panose="020F0502020204030204" pitchFamily="34" charset="0"/>
                        <a:cs typeface="Calibri" panose="020F0502020204030204" pitchFamily="34" charset="0"/>
                      </a:endParaRPr>
                    </a:p>
                  </a:txBody>
                  <a:tcPr/>
                </a:tc>
                <a:tc>
                  <a:txBody>
                    <a:bodyPr/>
                    <a:lstStyle/>
                    <a:p>
                      <a:pPr algn="ctr"/>
                      <a:r>
                        <a:rPr lang="en-US" sz="4000" dirty="0" smtClean="0">
                          <a:latin typeface="Calibri" panose="020F0502020204030204" pitchFamily="34" charset="0"/>
                          <a:cs typeface="Calibri" panose="020F0502020204030204" pitchFamily="34" charset="0"/>
                        </a:rPr>
                        <a:t>ESSER II </a:t>
                      </a:r>
                      <a:endParaRPr lang="en-US" sz="4000" dirty="0" smtClean="0">
                        <a:latin typeface="Calibri" panose="020F0502020204030204" pitchFamily="34" charset="0"/>
                        <a:cs typeface="Calibri" panose="020F0502020204030204" pitchFamily="34" charset="0"/>
                      </a:endParaRPr>
                    </a:p>
                    <a:p>
                      <a:pPr algn="ctr"/>
                      <a:r>
                        <a:rPr lang="en-US" sz="3200" dirty="0" smtClean="0">
                          <a:latin typeface="Calibri" panose="020F0502020204030204" pitchFamily="34" charset="0"/>
                          <a:cs typeface="Calibri" panose="020F0502020204030204" pitchFamily="34" charset="0"/>
                        </a:rPr>
                        <a:t>(</a:t>
                      </a:r>
                      <a:r>
                        <a:rPr lang="en-US" sz="3200" dirty="0" smtClean="0">
                          <a:latin typeface="Calibri" panose="020F0502020204030204" pitchFamily="34" charset="0"/>
                          <a:cs typeface="Calibri" panose="020F0502020204030204" pitchFamily="34" charset="0"/>
                        </a:rPr>
                        <a:t>December 2020)</a:t>
                      </a:r>
                      <a:endParaRPr lang="en-US" sz="32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latin typeface="Calibri" panose="020F0502020204030204" pitchFamily="34" charset="0"/>
                          <a:cs typeface="Calibri" panose="020F0502020204030204" pitchFamily="34" charset="0"/>
                        </a:rPr>
                        <a:t>ESSER III</a:t>
                      </a:r>
                    </a:p>
                    <a:p>
                      <a:pPr algn="ctr"/>
                      <a:r>
                        <a:rPr lang="en-US" sz="3200" dirty="0" smtClean="0">
                          <a:latin typeface="Calibri" panose="020F0502020204030204" pitchFamily="34" charset="0"/>
                          <a:cs typeface="Calibri" panose="020F0502020204030204" pitchFamily="34" charset="0"/>
                        </a:rPr>
                        <a:t>(March</a:t>
                      </a:r>
                      <a:r>
                        <a:rPr lang="en-US" sz="3200" baseline="0" dirty="0" smtClean="0">
                          <a:latin typeface="Calibri" panose="020F0502020204030204" pitchFamily="34" charset="0"/>
                          <a:cs typeface="Calibri" panose="020F0502020204030204" pitchFamily="34" charset="0"/>
                        </a:rPr>
                        <a:t> 2021)</a:t>
                      </a:r>
                      <a:endParaRPr lang="en-US" sz="32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938376668"/>
                  </a:ext>
                </a:extLst>
              </a:tr>
              <a:tr h="1384754">
                <a:tc>
                  <a:txBody>
                    <a:bodyPr/>
                    <a:lstStyle/>
                    <a:p>
                      <a:r>
                        <a:rPr lang="en-US" sz="4000" dirty="0" smtClean="0">
                          <a:latin typeface="Calibri" panose="020F0502020204030204" pitchFamily="34" charset="0"/>
                          <a:cs typeface="Calibri" panose="020F0502020204030204" pitchFamily="34" charset="0"/>
                        </a:rPr>
                        <a:t>Total</a:t>
                      </a:r>
                      <a:r>
                        <a:rPr lang="en-US" sz="4000" baseline="0" dirty="0" smtClean="0">
                          <a:latin typeface="Calibri" panose="020F0502020204030204" pitchFamily="34" charset="0"/>
                          <a:cs typeface="Calibri" panose="020F0502020204030204" pitchFamily="34" charset="0"/>
                        </a:rPr>
                        <a:t> </a:t>
                      </a:r>
                      <a:r>
                        <a:rPr lang="en-US" sz="4000" baseline="0" dirty="0" smtClean="0">
                          <a:latin typeface="Calibri" panose="020F0502020204030204" pitchFamily="34" charset="0"/>
                          <a:cs typeface="Calibri" panose="020F0502020204030204" pitchFamily="34" charset="0"/>
                        </a:rPr>
                        <a:t>Texas Allocation</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800" dirty="0" smtClean="0">
                          <a:latin typeface="Calibri" panose="020F0502020204030204" pitchFamily="34" charset="0"/>
                          <a:cs typeface="Calibri" panose="020F0502020204030204" pitchFamily="34" charset="0"/>
                        </a:rPr>
                        <a:t>$5.53 billion</a:t>
                      </a:r>
                      <a:endParaRPr lang="en-US" sz="4800" dirty="0">
                        <a:latin typeface="Calibri" panose="020F0502020204030204" pitchFamily="34" charset="0"/>
                        <a:cs typeface="Calibri" panose="020F0502020204030204" pitchFamily="34" charset="0"/>
                      </a:endParaRPr>
                    </a:p>
                  </a:txBody>
                  <a:tcPr anchor="ctr"/>
                </a:tc>
                <a:tc>
                  <a:txBody>
                    <a:bodyPr/>
                    <a:lstStyle/>
                    <a:p>
                      <a:pPr algn="ctr"/>
                      <a:r>
                        <a:rPr lang="en-US" sz="4800" dirty="0" smtClean="0">
                          <a:latin typeface="Calibri" panose="020F0502020204030204" pitchFamily="34" charset="0"/>
                          <a:cs typeface="Calibri" panose="020F0502020204030204" pitchFamily="34" charset="0"/>
                        </a:rPr>
                        <a:t>$12.4 billion</a:t>
                      </a:r>
                      <a:endParaRPr lang="en-US" sz="4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454677051"/>
                  </a:ext>
                </a:extLst>
              </a:tr>
              <a:tr h="1384754">
                <a:tc>
                  <a:txBody>
                    <a:bodyPr/>
                    <a:lstStyle/>
                    <a:p>
                      <a:r>
                        <a:rPr lang="en-US" sz="4000" dirty="0" smtClean="0">
                          <a:latin typeface="Calibri" panose="020F0502020204030204" pitchFamily="34" charset="0"/>
                          <a:cs typeface="Calibri" panose="020F0502020204030204" pitchFamily="34" charset="0"/>
                        </a:rPr>
                        <a:t>Allowed for State reservation</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800" dirty="0" smtClean="0">
                          <a:latin typeface="Calibri" panose="020F0502020204030204" pitchFamily="34" charset="0"/>
                          <a:cs typeface="Calibri" panose="020F0502020204030204" pitchFamily="34" charset="0"/>
                        </a:rPr>
                        <a:t>$553 million</a:t>
                      </a:r>
                      <a:endParaRPr lang="en-US" sz="4800" dirty="0">
                        <a:latin typeface="Calibri" panose="020F0502020204030204" pitchFamily="34" charset="0"/>
                        <a:cs typeface="Calibri" panose="020F0502020204030204" pitchFamily="34" charset="0"/>
                      </a:endParaRPr>
                    </a:p>
                  </a:txBody>
                  <a:tcPr anchor="ctr"/>
                </a:tc>
                <a:tc>
                  <a:txBody>
                    <a:bodyPr/>
                    <a:lstStyle/>
                    <a:p>
                      <a:pPr algn="ctr"/>
                      <a:r>
                        <a:rPr lang="en-US" sz="4800" dirty="0" smtClean="0">
                          <a:latin typeface="Calibri" panose="020F0502020204030204" pitchFamily="34" charset="0"/>
                          <a:cs typeface="Calibri" panose="020F0502020204030204" pitchFamily="34" charset="0"/>
                        </a:rPr>
                        <a:t>$1.24 billion</a:t>
                      </a:r>
                      <a:endParaRPr lang="en-US" sz="4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172685008"/>
                  </a:ext>
                </a:extLst>
              </a:tr>
              <a:tr h="1384754">
                <a:tc>
                  <a:txBody>
                    <a:bodyPr/>
                    <a:lstStyle/>
                    <a:p>
                      <a:r>
                        <a:rPr lang="en-US" sz="4000" dirty="0" smtClean="0">
                          <a:latin typeface="Calibri" panose="020F0502020204030204" pitchFamily="34" charset="0"/>
                          <a:cs typeface="Calibri" panose="020F0502020204030204" pitchFamily="34" charset="0"/>
                        </a:rPr>
                        <a:t>Must be Allocated to LEAs</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800" dirty="0" smtClean="0">
                          <a:latin typeface="Calibri" panose="020F0502020204030204" pitchFamily="34" charset="0"/>
                          <a:cs typeface="Calibri" panose="020F0502020204030204" pitchFamily="34" charset="0"/>
                        </a:rPr>
                        <a:t>$4.98 billion</a:t>
                      </a:r>
                      <a:endParaRPr lang="en-US" sz="4800" dirty="0">
                        <a:latin typeface="Calibri" panose="020F0502020204030204" pitchFamily="34" charset="0"/>
                        <a:cs typeface="Calibri" panose="020F0502020204030204" pitchFamily="34" charset="0"/>
                      </a:endParaRPr>
                    </a:p>
                  </a:txBody>
                  <a:tcPr anchor="ctr"/>
                </a:tc>
                <a:tc>
                  <a:txBody>
                    <a:bodyPr/>
                    <a:lstStyle/>
                    <a:p>
                      <a:pPr algn="ctr"/>
                      <a:r>
                        <a:rPr lang="en-US" sz="4800" dirty="0" smtClean="0">
                          <a:latin typeface="Calibri" panose="020F0502020204030204" pitchFamily="34" charset="0"/>
                          <a:cs typeface="Calibri" panose="020F0502020204030204" pitchFamily="34" charset="0"/>
                        </a:rPr>
                        <a:t>$11.18 billion</a:t>
                      </a:r>
                      <a:endParaRPr lang="en-US" sz="4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838177131"/>
                  </a:ext>
                </a:extLst>
              </a:tr>
            </a:tbl>
          </a:graphicData>
        </a:graphic>
      </p:graphicFrame>
    </p:spTree>
    <p:extLst>
      <p:ext uri="{BB962C8B-B14F-4D97-AF65-F5344CB8AC3E}">
        <p14:creationId xmlns:p14="http://schemas.microsoft.com/office/powerpoint/2010/main" val="313402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t>State Maintenance of Effort</a:t>
            </a:r>
            <a:endParaRPr lang="en-US" sz="6600" b="1" dirty="0"/>
          </a:p>
        </p:txBody>
      </p:sp>
      <p:sp>
        <p:nvSpPr>
          <p:cNvPr id="3" name="Text Placeholder 2"/>
          <p:cNvSpPr>
            <a:spLocks noGrp="1"/>
          </p:cNvSpPr>
          <p:nvPr>
            <p:ph type="body" idx="1"/>
          </p:nvPr>
        </p:nvSpPr>
        <p:spPr/>
        <p:txBody>
          <a:bodyPr>
            <a:normAutofit/>
          </a:bodyPr>
          <a:lstStyle/>
          <a:p>
            <a:pPr algn="ctr"/>
            <a:r>
              <a:rPr lang="en-US" sz="4000" dirty="0" smtClean="0"/>
              <a:t>ESSER I</a:t>
            </a:r>
            <a:endParaRPr lang="en-US" sz="4000" dirty="0"/>
          </a:p>
        </p:txBody>
      </p:sp>
      <p:sp>
        <p:nvSpPr>
          <p:cNvPr id="4" name="Content Placeholder 3"/>
          <p:cNvSpPr>
            <a:spLocks noGrp="1"/>
          </p:cNvSpPr>
          <p:nvPr>
            <p:ph sz="half" idx="2"/>
          </p:nvPr>
        </p:nvSpPr>
        <p:spPr/>
        <p:txBody>
          <a:bodyPr>
            <a:normAutofit/>
          </a:bodyPr>
          <a:lstStyle/>
          <a:p>
            <a:pPr marL="0" indent="0">
              <a:buNone/>
            </a:pPr>
            <a:r>
              <a:rPr lang="en-US" dirty="0"/>
              <a:t>Under the CARES Act, a State </a:t>
            </a:r>
            <a:r>
              <a:rPr lang="en-US" dirty="0" smtClean="0"/>
              <a:t>must </a:t>
            </a:r>
            <a:r>
              <a:rPr lang="en-US" dirty="0"/>
              <a:t>maintain support for elementary and secondary education and State support for higher education in each of fiscal years (FY) 2020 and 2021 </a:t>
            </a:r>
            <a:r>
              <a:rPr lang="en-US" b="1" dirty="0"/>
              <a:t>at least at the level of such support </a:t>
            </a:r>
            <a:r>
              <a:rPr lang="en-US" dirty="0"/>
              <a:t>that is the average of the support for elementary and secondary education and higher education provided in the three fiscal years preceding the date of enactment of the CARES Act (FYs 2017, 2018, 2019).  </a:t>
            </a:r>
          </a:p>
          <a:p>
            <a:endParaRPr lang="en-US" dirty="0"/>
          </a:p>
        </p:txBody>
      </p:sp>
      <p:sp>
        <p:nvSpPr>
          <p:cNvPr id="5" name="Text Placeholder 4"/>
          <p:cNvSpPr>
            <a:spLocks noGrp="1"/>
          </p:cNvSpPr>
          <p:nvPr>
            <p:ph type="body" sz="quarter" idx="3"/>
          </p:nvPr>
        </p:nvSpPr>
        <p:spPr/>
        <p:txBody>
          <a:bodyPr>
            <a:normAutofit/>
          </a:bodyPr>
          <a:lstStyle/>
          <a:p>
            <a:pPr algn="ctr"/>
            <a:r>
              <a:rPr lang="en-US" sz="4000" dirty="0" smtClean="0"/>
              <a:t>ESSER II</a:t>
            </a:r>
            <a:endParaRPr lang="en-US" sz="4000" dirty="0"/>
          </a:p>
        </p:txBody>
      </p:sp>
      <p:sp>
        <p:nvSpPr>
          <p:cNvPr id="6" name="Content Placeholder 5"/>
          <p:cNvSpPr>
            <a:spLocks noGrp="1"/>
          </p:cNvSpPr>
          <p:nvPr>
            <p:ph sz="quarter" idx="4"/>
          </p:nvPr>
        </p:nvSpPr>
        <p:spPr/>
        <p:txBody>
          <a:bodyPr/>
          <a:lstStyle/>
          <a:p>
            <a:r>
              <a:rPr lang="en-US" dirty="0"/>
              <a:t>Under the CRRSA Act, a State </a:t>
            </a:r>
            <a:r>
              <a:rPr lang="en-US" dirty="0" smtClean="0"/>
              <a:t>must </a:t>
            </a:r>
            <a:r>
              <a:rPr lang="en-US" dirty="0"/>
              <a:t>maintain support for elementary and secondary education and higher education in FY 2022 based on the </a:t>
            </a:r>
            <a:r>
              <a:rPr lang="en-US" sz="3600" b="1" dirty="0"/>
              <a:t>proportional share of the State’s support</a:t>
            </a:r>
            <a:r>
              <a:rPr lang="en-US" b="1" dirty="0"/>
              <a:t> </a:t>
            </a:r>
            <a:r>
              <a:rPr lang="en-US" dirty="0"/>
              <a:t>for elementary and secondary education and higher education relative to the State’s overall spending averaged over FYs 2017, 2018, and 2019.</a:t>
            </a:r>
          </a:p>
          <a:p>
            <a:endParaRPr lang="en-US" dirty="0"/>
          </a:p>
        </p:txBody>
      </p:sp>
    </p:spTree>
    <p:extLst>
      <p:ext uri="{BB962C8B-B14F-4D97-AF65-F5344CB8AC3E}">
        <p14:creationId xmlns:p14="http://schemas.microsoft.com/office/powerpoint/2010/main" val="216089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t>State Maintenance of Effort</a:t>
            </a:r>
            <a:endParaRPr lang="en-US" sz="6600" b="1" dirty="0"/>
          </a:p>
        </p:txBody>
      </p:sp>
      <p:sp>
        <p:nvSpPr>
          <p:cNvPr id="3" name="Text Placeholder 2"/>
          <p:cNvSpPr>
            <a:spLocks noGrp="1"/>
          </p:cNvSpPr>
          <p:nvPr>
            <p:ph type="body" idx="1"/>
          </p:nvPr>
        </p:nvSpPr>
        <p:spPr/>
        <p:txBody>
          <a:bodyPr>
            <a:normAutofit/>
          </a:bodyPr>
          <a:lstStyle/>
          <a:p>
            <a:pPr algn="ctr"/>
            <a:r>
              <a:rPr lang="en-US" sz="4000" dirty="0" smtClean="0"/>
              <a:t>ESSER </a:t>
            </a:r>
            <a:r>
              <a:rPr lang="en-US" sz="4000" dirty="0" smtClean="0"/>
              <a:t>II</a:t>
            </a:r>
            <a:endParaRPr lang="en-US" sz="4000" dirty="0"/>
          </a:p>
        </p:txBody>
      </p:sp>
      <p:sp>
        <p:nvSpPr>
          <p:cNvPr id="4" name="Content Placeholder 3"/>
          <p:cNvSpPr>
            <a:spLocks noGrp="1"/>
          </p:cNvSpPr>
          <p:nvPr>
            <p:ph sz="half" idx="2"/>
          </p:nvPr>
        </p:nvSpPr>
        <p:spPr>
          <a:xfrm>
            <a:off x="9378695" y="3699160"/>
            <a:ext cx="6747063" cy="5716907"/>
          </a:xfrm>
        </p:spPr>
        <p:txBody>
          <a:bodyPr>
            <a:normAutofit lnSpcReduction="10000"/>
          </a:bodyPr>
          <a:lstStyle/>
          <a:p>
            <a:pPr marL="0" indent="0">
              <a:buNone/>
            </a:pPr>
            <a:r>
              <a:rPr lang="en-US" dirty="0"/>
              <a:t>Under the </a:t>
            </a:r>
            <a:r>
              <a:rPr lang="en-US" dirty="0" smtClean="0"/>
              <a:t>American Rescue Plan </a:t>
            </a:r>
            <a:r>
              <a:rPr lang="en-US" dirty="0"/>
              <a:t>Act, </a:t>
            </a:r>
            <a:r>
              <a:rPr lang="en-US" dirty="0"/>
              <a:t>a State must maintain support for elementary and secondary education &amp; higher education in FY </a:t>
            </a:r>
            <a:r>
              <a:rPr lang="en-US" dirty="0" smtClean="0"/>
              <a:t>2022 and FY 2023 </a:t>
            </a:r>
            <a:r>
              <a:rPr lang="en-US" dirty="0"/>
              <a:t>based on the </a:t>
            </a:r>
            <a:r>
              <a:rPr lang="en-US" sz="3600" b="1" dirty="0"/>
              <a:t>proportional share of the State’s </a:t>
            </a:r>
            <a:r>
              <a:rPr lang="en-US" sz="3600" b="1" dirty="0" smtClean="0"/>
              <a:t>support </a:t>
            </a:r>
            <a:r>
              <a:rPr lang="en-US" sz="3600" dirty="0"/>
              <a:t>for elementary and secondary education and higher education relative to the State’s overall spending averaged over FYs 2017, 2018, and 2019</a:t>
            </a:r>
            <a:r>
              <a:rPr lang="en-US" sz="3600" dirty="0" smtClean="0"/>
              <a:t>.  AND </a:t>
            </a:r>
            <a:r>
              <a:rPr lang="en-US" sz="3600" b="1" dirty="0" smtClean="0"/>
              <a:t>Maintenance of Equity </a:t>
            </a:r>
            <a:r>
              <a:rPr lang="en-US" sz="3600" dirty="0" smtClean="0"/>
              <a:t>Requirement for FY 22 and FY 23</a:t>
            </a:r>
            <a:endParaRPr lang="en-US" sz="3600" dirty="0"/>
          </a:p>
          <a:p>
            <a:pPr marL="0" indent="0">
              <a:buNone/>
            </a:pPr>
            <a:endParaRPr lang="en-US" sz="3600" b="1" dirty="0" smtClean="0"/>
          </a:p>
          <a:p>
            <a:endParaRPr lang="en-US" dirty="0"/>
          </a:p>
        </p:txBody>
      </p:sp>
      <p:sp>
        <p:nvSpPr>
          <p:cNvPr id="5" name="Text Placeholder 4"/>
          <p:cNvSpPr>
            <a:spLocks noGrp="1"/>
          </p:cNvSpPr>
          <p:nvPr>
            <p:ph type="body" sz="quarter" idx="3"/>
          </p:nvPr>
        </p:nvSpPr>
        <p:spPr/>
        <p:txBody>
          <a:bodyPr>
            <a:normAutofit/>
          </a:bodyPr>
          <a:lstStyle/>
          <a:p>
            <a:pPr algn="ctr"/>
            <a:r>
              <a:rPr lang="en-US" sz="4000" dirty="0" smtClean="0"/>
              <a:t>ESSER </a:t>
            </a:r>
            <a:r>
              <a:rPr lang="en-US" sz="4000" dirty="0" smtClean="0"/>
              <a:t>III</a:t>
            </a:r>
            <a:endParaRPr lang="en-US" sz="4000" dirty="0"/>
          </a:p>
        </p:txBody>
      </p:sp>
      <p:sp>
        <p:nvSpPr>
          <p:cNvPr id="6" name="Content Placeholder 5"/>
          <p:cNvSpPr>
            <a:spLocks noGrp="1"/>
          </p:cNvSpPr>
          <p:nvPr>
            <p:ph sz="quarter" idx="4"/>
          </p:nvPr>
        </p:nvSpPr>
        <p:spPr>
          <a:xfrm>
            <a:off x="2233892" y="3556920"/>
            <a:ext cx="6753786" cy="5716907"/>
          </a:xfrm>
        </p:spPr>
        <p:txBody>
          <a:bodyPr/>
          <a:lstStyle/>
          <a:p>
            <a:r>
              <a:rPr lang="en-US" dirty="0"/>
              <a:t>Under the CRRSA Act, a State </a:t>
            </a:r>
            <a:r>
              <a:rPr lang="en-US" dirty="0" smtClean="0"/>
              <a:t>must </a:t>
            </a:r>
            <a:r>
              <a:rPr lang="en-US" dirty="0"/>
              <a:t>maintain support for elementary and secondary education </a:t>
            </a:r>
            <a:r>
              <a:rPr lang="en-US" dirty="0"/>
              <a:t>&amp;</a:t>
            </a:r>
            <a:r>
              <a:rPr lang="en-US" dirty="0" smtClean="0"/>
              <a:t> </a:t>
            </a:r>
            <a:r>
              <a:rPr lang="en-US" dirty="0"/>
              <a:t>higher education in FY 2022 based on the </a:t>
            </a:r>
            <a:r>
              <a:rPr lang="en-US" sz="3600" b="1" dirty="0"/>
              <a:t>proportional share of the State’s support</a:t>
            </a:r>
            <a:r>
              <a:rPr lang="en-US" b="1" dirty="0"/>
              <a:t> </a:t>
            </a:r>
            <a:r>
              <a:rPr lang="en-US" dirty="0"/>
              <a:t>for elementary and secondary education and higher education relative to the State’s overall spending averaged over FYs 2017, 2018, and 2019.</a:t>
            </a:r>
          </a:p>
          <a:p>
            <a:endParaRPr lang="en-US" dirty="0"/>
          </a:p>
        </p:txBody>
      </p:sp>
    </p:spTree>
    <p:extLst>
      <p:ext uri="{BB962C8B-B14F-4D97-AF65-F5344CB8AC3E}">
        <p14:creationId xmlns:p14="http://schemas.microsoft.com/office/powerpoint/2010/main" val="407361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F3F4"/>
        </a:solidFill>
        <a:effectLst/>
      </p:bgPr>
    </p:bg>
    <p:spTree>
      <p:nvGrpSpPr>
        <p:cNvPr id="1" name=""/>
        <p:cNvGrpSpPr/>
        <p:nvPr/>
      </p:nvGrpSpPr>
      <p:grpSpPr>
        <a:xfrm>
          <a:off x="0" y="0"/>
          <a:ext cx="0" cy="0"/>
          <a:chOff x="0" y="0"/>
          <a:chExt cx="0" cy="0"/>
        </a:xfrm>
      </p:grpSpPr>
      <p:grpSp>
        <p:nvGrpSpPr>
          <p:cNvPr id="2" name="Group 2"/>
          <p:cNvGrpSpPr/>
          <p:nvPr/>
        </p:nvGrpSpPr>
        <p:grpSpPr>
          <a:xfrm>
            <a:off x="9862255" y="-114300"/>
            <a:ext cx="5372100" cy="10515600"/>
            <a:chOff x="0" y="0"/>
            <a:chExt cx="7162800" cy="14020800"/>
          </a:xfrm>
        </p:grpSpPr>
        <p:pic>
          <p:nvPicPr>
            <p:cNvPr id="3" name="Picture 3"/>
            <p:cNvPicPr>
              <a:picLocks noChangeAspect="1"/>
            </p:cNvPicPr>
            <p:nvPr/>
          </p:nvPicPr>
          <p:blipFill>
            <a:blip r:embed="rId2"/>
            <a:srcRect l="24009" r="24009"/>
            <a:stretch>
              <a:fillRect/>
            </a:stretch>
          </p:blipFill>
          <p:spPr>
            <a:xfrm>
              <a:off x="0" y="4834467"/>
              <a:ext cx="7162800" cy="9186333"/>
            </a:xfrm>
            <a:prstGeom prst="rect">
              <a:avLst/>
            </a:prstGeom>
          </p:spPr>
        </p:pic>
        <p:pic>
          <p:nvPicPr>
            <p:cNvPr id="4" name="Picture 4"/>
            <p:cNvPicPr>
              <a:picLocks noChangeAspect="1"/>
            </p:cNvPicPr>
            <p:nvPr/>
          </p:nvPicPr>
          <p:blipFill>
            <a:blip r:embed="rId3"/>
            <a:srcRect t="7249" b="7249"/>
            <a:stretch>
              <a:fillRect/>
            </a:stretch>
          </p:blipFill>
          <p:spPr>
            <a:xfrm>
              <a:off x="0" y="0"/>
              <a:ext cx="7162800" cy="4593167"/>
            </a:xfrm>
            <a:prstGeom prst="rect">
              <a:avLst/>
            </a:prstGeom>
          </p:spPr>
        </p:pic>
      </p:grpSp>
      <p:sp>
        <p:nvSpPr>
          <p:cNvPr id="5" name="AutoShape 5"/>
          <p:cNvSpPr/>
          <p:nvPr/>
        </p:nvSpPr>
        <p:spPr>
          <a:xfrm>
            <a:off x="-914400" y="-285750"/>
            <a:ext cx="10591800" cy="10858500"/>
          </a:xfrm>
          <a:prstGeom prst="rect">
            <a:avLst/>
          </a:prstGeom>
          <a:solidFill>
            <a:srgbClr val="1B75BC"/>
          </a:solidFill>
        </p:spPr>
      </p:sp>
      <p:grpSp>
        <p:nvGrpSpPr>
          <p:cNvPr id="6" name="Group 6"/>
          <p:cNvGrpSpPr/>
          <p:nvPr/>
        </p:nvGrpSpPr>
        <p:grpSpPr>
          <a:xfrm>
            <a:off x="1028700" y="2239343"/>
            <a:ext cx="7576255" cy="5714079"/>
            <a:chOff x="0" y="-142875"/>
            <a:chExt cx="10101673" cy="7618772"/>
          </a:xfrm>
        </p:grpSpPr>
        <p:sp>
          <p:nvSpPr>
            <p:cNvPr id="7" name="TextBox 7"/>
            <p:cNvSpPr txBox="1"/>
            <p:nvPr/>
          </p:nvSpPr>
          <p:spPr>
            <a:xfrm>
              <a:off x="0" y="-142875"/>
              <a:ext cx="10101673" cy="2935932"/>
            </a:xfrm>
            <a:prstGeom prst="rect">
              <a:avLst/>
            </a:prstGeom>
          </p:spPr>
          <p:txBody>
            <a:bodyPr lIns="0" tIns="0" rIns="0" bIns="0" rtlCol="0" anchor="t">
              <a:spAutoFit/>
            </a:bodyPr>
            <a:lstStyle/>
            <a:p>
              <a:pPr marL="0" marR="0" lvl="0" indent="0" algn="l" defTabSz="914400" rtl="0" eaLnBrk="1" fontAlgn="auto" latinLnBrk="0" hangingPunct="1">
                <a:lnSpc>
                  <a:spcPts val="8760"/>
                </a:lnSpc>
                <a:spcBef>
                  <a:spcPts val="0"/>
                </a:spcBef>
                <a:spcAft>
                  <a:spcPts val="0"/>
                </a:spcAft>
                <a:buClrTx/>
                <a:buSzTx/>
                <a:buFontTx/>
                <a:buNone/>
                <a:tabLst/>
                <a:defRPr/>
              </a:pPr>
              <a:r>
                <a:rPr kumimoji="0" lang="en-US" sz="7300" b="1" i="0" u="none" strike="noStrike" kern="1200" cap="none" spc="0" normalizeH="0" baseline="0" noProof="0" dirty="0">
                  <a:ln>
                    <a:noFill/>
                  </a:ln>
                  <a:solidFill>
                    <a:srgbClr val="EFF3F4"/>
                  </a:solidFill>
                  <a:effectLst/>
                  <a:uLnTx/>
                  <a:uFillTx/>
                  <a:latin typeface="+mj-lt"/>
                </a:rPr>
                <a:t>What else do we need to know?</a:t>
              </a:r>
            </a:p>
          </p:txBody>
        </p:sp>
        <p:sp>
          <p:nvSpPr>
            <p:cNvPr id="8" name="TextBox 8"/>
            <p:cNvSpPr txBox="1"/>
            <p:nvPr/>
          </p:nvSpPr>
          <p:spPr>
            <a:xfrm>
              <a:off x="0" y="3492984"/>
              <a:ext cx="9492077" cy="657225"/>
            </a:xfrm>
            <a:prstGeom prst="rect">
              <a:avLst/>
            </a:prstGeom>
          </p:spPr>
          <p:txBody>
            <a:bodyPr lIns="0" tIns="0" rIns="0" bIns="0" rtlCol="0" anchor="t">
              <a:spAutoFit/>
            </a:bodyPr>
            <a:lstStyle/>
            <a:p>
              <a:pPr marL="0" marR="0" lvl="0" indent="0" algn="l" defTabSz="914400" rtl="0" eaLnBrk="1" fontAlgn="auto" latinLnBrk="0" hangingPunct="1">
                <a:lnSpc>
                  <a:spcPts val="384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9"/>
            <p:cNvSpPr txBox="1"/>
            <p:nvPr/>
          </p:nvSpPr>
          <p:spPr>
            <a:xfrm>
              <a:off x="0" y="6092784"/>
              <a:ext cx="9492077" cy="1383113"/>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2800" b="0" i="0" u="none" strike="noStrike" kern="1200" cap="none" spc="56" normalizeH="0" baseline="0" noProof="0" dirty="0">
                  <a:ln>
                    <a:noFill/>
                  </a:ln>
                  <a:solidFill>
                    <a:srgbClr val="EFF3F4"/>
                  </a:solidFill>
                  <a:effectLst/>
                  <a:uLnTx/>
                  <a:uFillTx/>
                  <a:ea typeface="+mn-ea"/>
                  <a:cs typeface="+mn-cs"/>
                </a:rPr>
                <a:t>With so many issues out there, what else needs to be on your radar?</a:t>
              </a:r>
            </a:p>
          </p:txBody>
        </p:sp>
        <p:sp>
          <p:nvSpPr>
            <p:cNvPr id="10" name="AutoShape 10"/>
            <p:cNvSpPr/>
            <p:nvPr/>
          </p:nvSpPr>
          <p:spPr>
            <a:xfrm>
              <a:off x="0" y="5062220"/>
              <a:ext cx="1524000" cy="152400"/>
            </a:xfrm>
            <a:prstGeom prst="rect">
              <a:avLst/>
            </a:prstGeom>
            <a:solidFill>
              <a:srgbClr val="EFF3F4"/>
            </a:solidFill>
          </p:spPr>
        </p:sp>
      </p:grpSp>
      <p:grpSp>
        <p:nvGrpSpPr>
          <p:cNvPr id="11" name="Group 11"/>
          <p:cNvGrpSpPr>
            <a:grpSpLocks noChangeAspect="1"/>
          </p:cNvGrpSpPr>
          <p:nvPr/>
        </p:nvGrpSpPr>
        <p:grpSpPr>
          <a:xfrm>
            <a:off x="15423302" y="7384202"/>
            <a:ext cx="3748195" cy="3748195"/>
            <a:chOff x="0" y="0"/>
            <a:chExt cx="2653030" cy="2653030"/>
          </a:xfrm>
        </p:grpSpPr>
        <p:sp>
          <p:nvSpPr>
            <p:cNvPr id="12" name="Freeform 12"/>
            <p:cNvSpPr/>
            <p:nvPr/>
          </p:nvSpPr>
          <p:spPr>
            <a:xfrm>
              <a:off x="0" y="0"/>
              <a:ext cx="2653030" cy="2654300"/>
            </a:xfrm>
            <a:custGeom>
              <a:avLst/>
              <a:gdLst/>
              <a:ahLst/>
              <a:cxnLst/>
              <a:rect l="l" t="t" r="r" b="b"/>
              <a:pathLst>
                <a:path w="2653030" h="265430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1B75BC"/>
            </a:solidFill>
          </p:spPr>
        </p:sp>
      </p:grpSp>
      <p:sp>
        <p:nvSpPr>
          <p:cNvPr id="13" name="AutoShape 13"/>
          <p:cNvSpPr/>
          <p:nvPr/>
        </p:nvSpPr>
        <p:spPr>
          <a:xfrm>
            <a:off x="15423302" y="-1028700"/>
            <a:ext cx="3048000" cy="8229600"/>
          </a:xfrm>
          <a:prstGeom prst="rect">
            <a:avLst/>
          </a:prstGeom>
          <a:solidFill>
            <a:srgbClr val="1B75BC"/>
          </a:solidFill>
        </p:spPr>
      </p:sp>
      <p:pic>
        <p:nvPicPr>
          <p:cNvPr id="14" name="Picture 14"/>
          <p:cNvPicPr>
            <a:picLocks noChangeAspect="1"/>
          </p:cNvPicPr>
          <p:nvPr/>
        </p:nvPicPr>
        <p:blipFill>
          <a:blip r:embed="rId4"/>
          <a:srcRect/>
          <a:stretch>
            <a:fillRect/>
          </a:stretch>
        </p:blipFill>
        <p:spPr>
          <a:xfrm>
            <a:off x="16616096" y="7799146"/>
            <a:ext cx="1286409" cy="2091722"/>
          </a:xfrm>
          <a:prstGeom prst="rect">
            <a:avLst/>
          </a:prstGeom>
        </p:spPr>
      </p:pic>
      <p:sp>
        <p:nvSpPr>
          <p:cNvPr id="15" name="Rectangle 14"/>
          <p:cNvSpPr/>
          <p:nvPr/>
        </p:nvSpPr>
        <p:spPr>
          <a:xfrm>
            <a:off x="18288000" y="-1170876"/>
            <a:ext cx="1984917" cy="12305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a:endParaRPr>
          </a:p>
        </p:txBody>
      </p:sp>
    </p:spTree>
    <p:extLst>
      <p:ext uri="{BB962C8B-B14F-4D97-AF65-F5344CB8AC3E}">
        <p14:creationId xmlns:p14="http://schemas.microsoft.com/office/powerpoint/2010/main" val="40425594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t>Broadband</a:t>
            </a:r>
            <a:endParaRPr lang="en-US" sz="6600" b="1" dirty="0"/>
          </a:p>
        </p:txBody>
      </p:sp>
      <p:sp>
        <p:nvSpPr>
          <p:cNvPr id="3" name="Content Placeholder 2"/>
          <p:cNvSpPr>
            <a:spLocks noGrp="1"/>
          </p:cNvSpPr>
          <p:nvPr>
            <p:ph idx="1"/>
          </p:nvPr>
        </p:nvSpPr>
        <p:spPr>
          <a:xfrm>
            <a:off x="2115041" y="2705100"/>
            <a:ext cx="13913854" cy="6574925"/>
          </a:xfrm>
        </p:spPr>
        <p:txBody>
          <a:bodyPr>
            <a:normAutofit/>
          </a:bodyPr>
          <a:lstStyle/>
          <a:p>
            <a:pPr>
              <a:spcBef>
                <a:spcPts val="1800"/>
              </a:spcBef>
              <a:spcAft>
                <a:spcPts val="1800"/>
              </a:spcAft>
            </a:pPr>
            <a:r>
              <a:rPr lang="en-US" sz="4000" dirty="0" smtClean="0"/>
              <a:t>The need for available and reliable internet services is essential for public education, as well as higher education, hospitals, businesses, residents, and many others</a:t>
            </a:r>
          </a:p>
          <a:p>
            <a:r>
              <a:rPr lang="en-US" sz="4000" b="1" dirty="0" smtClean="0"/>
              <a:t>SB </a:t>
            </a:r>
            <a:r>
              <a:rPr lang="en-US" sz="4000" b="1" dirty="0" smtClean="0"/>
              <a:t>5 (Nichols/Ashby) – </a:t>
            </a:r>
            <a:r>
              <a:rPr lang="en-US" sz="4000" dirty="0" smtClean="0"/>
              <a:t>passed by Senate and final passage expected in the House April 9</a:t>
            </a:r>
            <a:endParaRPr lang="en-US" sz="4000" dirty="0"/>
          </a:p>
        </p:txBody>
      </p:sp>
    </p:spTree>
    <p:extLst>
      <p:ext uri="{BB962C8B-B14F-4D97-AF65-F5344CB8AC3E}">
        <p14:creationId xmlns:p14="http://schemas.microsoft.com/office/powerpoint/2010/main" val="359089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Remote learning</a:t>
            </a:r>
            <a:endParaRPr lang="en-US" sz="5400" b="1" dirty="0"/>
          </a:p>
        </p:txBody>
      </p:sp>
      <p:sp>
        <p:nvSpPr>
          <p:cNvPr id="3" name="Content Placeholder 2"/>
          <p:cNvSpPr>
            <a:spLocks noGrp="1"/>
          </p:cNvSpPr>
          <p:nvPr>
            <p:ph idx="1"/>
          </p:nvPr>
        </p:nvSpPr>
        <p:spPr>
          <a:xfrm>
            <a:off x="2115041" y="2705100"/>
            <a:ext cx="13662485" cy="7162800"/>
          </a:xfrm>
        </p:spPr>
        <p:txBody>
          <a:bodyPr>
            <a:normAutofit lnSpcReduction="10000"/>
          </a:bodyPr>
          <a:lstStyle/>
          <a:p>
            <a:pPr>
              <a:spcBef>
                <a:spcPts val="1800"/>
              </a:spcBef>
              <a:spcAft>
                <a:spcPts val="1800"/>
              </a:spcAft>
            </a:pPr>
            <a:r>
              <a:rPr lang="en-US" sz="4000" dirty="0" smtClean="0"/>
              <a:t>What happens in 2021-22 and beyond?</a:t>
            </a:r>
          </a:p>
          <a:p>
            <a:r>
              <a:rPr lang="en-US" sz="4000" b="1" dirty="0" smtClean="0"/>
              <a:t>HB 1468 </a:t>
            </a:r>
            <a:r>
              <a:rPr lang="en-US" sz="4000" dirty="0" smtClean="0"/>
              <a:t>(by Rep. Keith Bell): Would allow a school district to provide ongoing full-time virtual offerings for the district’s students according to district-determined </a:t>
            </a:r>
            <a:r>
              <a:rPr lang="en-US" sz="4000" dirty="0" smtClean="0"/>
              <a:t>criteria </a:t>
            </a:r>
            <a:r>
              <a:rPr lang="en-US" sz="4000" b="1" i="1" dirty="0" smtClean="0"/>
              <a:t>(voted out of Public Education </a:t>
            </a:r>
            <a:r>
              <a:rPr lang="en-US" sz="4000" b="1" i="1" dirty="0" smtClean="0"/>
              <a:t>Co</a:t>
            </a:r>
            <a:r>
              <a:rPr lang="en-US" sz="4000" b="1" i="1" dirty="0" smtClean="0"/>
              <a:t>mmittee April 7)</a:t>
            </a:r>
          </a:p>
          <a:p>
            <a:r>
              <a:rPr lang="en-US" sz="4000" b="1" dirty="0"/>
              <a:t>HB </a:t>
            </a:r>
            <a:r>
              <a:rPr lang="en-US" sz="4000" b="1" dirty="0" smtClean="0"/>
              <a:t>3643 </a:t>
            </a:r>
            <a:r>
              <a:rPr lang="en-US" sz="4000" dirty="0" smtClean="0"/>
              <a:t>(by Rep. Ken King): would establish the Texas Commission on Virtual Education a commission to study virtual learning and schools to inform policy for the future </a:t>
            </a:r>
            <a:r>
              <a:rPr lang="en-US" sz="4000" b="1" i="1" dirty="0" smtClean="0"/>
              <a:t>(voted out of House Public Education April 7)</a:t>
            </a:r>
          </a:p>
          <a:p>
            <a:r>
              <a:rPr lang="en-US" sz="4000" b="1" dirty="0" smtClean="0"/>
              <a:t>SB 27 </a:t>
            </a:r>
            <a:r>
              <a:rPr lang="en-US" sz="4000" dirty="0" smtClean="0"/>
              <a:t>(by Senator Taylor): broadens the State Virtual School Network to statewide and doesn’t require previous enrollment in public school for eligibility</a:t>
            </a:r>
            <a:endParaRPr lang="en-US" sz="4800" dirty="0"/>
          </a:p>
        </p:txBody>
      </p:sp>
    </p:spTree>
    <p:extLst>
      <p:ext uri="{BB962C8B-B14F-4D97-AF65-F5344CB8AC3E}">
        <p14:creationId xmlns:p14="http://schemas.microsoft.com/office/powerpoint/2010/main" val="380951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District Fund </a:t>
            </a:r>
            <a:r>
              <a:rPr lang="en-US" b="1" dirty="0" smtClean="0"/>
              <a:t>Balances – HB 3445</a:t>
            </a:r>
            <a:endParaRPr lang="en-US" b="1" dirty="0"/>
          </a:p>
        </p:txBody>
      </p:sp>
      <p:sp>
        <p:nvSpPr>
          <p:cNvPr id="3" name="Content Placeholder 2"/>
          <p:cNvSpPr>
            <a:spLocks noGrp="1"/>
          </p:cNvSpPr>
          <p:nvPr>
            <p:ph idx="1"/>
          </p:nvPr>
        </p:nvSpPr>
        <p:spPr>
          <a:xfrm>
            <a:off x="2115041" y="2349003"/>
            <a:ext cx="12896359" cy="4013698"/>
          </a:xfrm>
        </p:spPr>
        <p:txBody>
          <a:bodyPr>
            <a:normAutofit/>
          </a:bodyPr>
          <a:lstStyle/>
          <a:p>
            <a:pPr>
              <a:spcAft>
                <a:spcPts val="1800"/>
              </a:spcAft>
            </a:pPr>
            <a:r>
              <a:rPr lang="en-US" sz="4400" b="1" dirty="0" smtClean="0"/>
              <a:t>HB 3445 </a:t>
            </a:r>
            <a:r>
              <a:rPr lang="en-US" sz="4400" dirty="0" smtClean="0"/>
              <a:t>(by Rep</a:t>
            </a:r>
            <a:r>
              <a:rPr lang="en-US" sz="4400" dirty="0" smtClean="0"/>
              <a:t>. </a:t>
            </a:r>
            <a:r>
              <a:rPr lang="en-US" sz="4400" dirty="0" smtClean="0"/>
              <a:t>Huberty) </a:t>
            </a:r>
            <a:r>
              <a:rPr lang="en-US" sz="3600" dirty="0"/>
              <a:t>would require districts deemed to have "excess revenue" </a:t>
            </a:r>
            <a:r>
              <a:rPr lang="en-US" sz="3600" dirty="0" smtClean="0"/>
              <a:t>to </a:t>
            </a:r>
            <a:r>
              <a:rPr lang="en-US" sz="3600" dirty="0"/>
              <a:t>use those funds to pay down debt, lower the district tax rate, provide additional employee compensation, or pay for deferred maintenance. </a:t>
            </a:r>
            <a:r>
              <a:rPr lang="en-US" sz="3600" dirty="0" smtClean="0"/>
              <a:t>Additional revenue defined to mean cash </a:t>
            </a:r>
            <a:r>
              <a:rPr lang="en-US" sz="3600" dirty="0"/>
              <a:t>on hand in excess of 110 days of operating </a:t>
            </a:r>
            <a:r>
              <a:rPr lang="en-US" sz="3600" dirty="0" smtClean="0"/>
              <a:t>expenses.  FSP </a:t>
            </a:r>
            <a:r>
              <a:rPr lang="en-US" sz="3600" dirty="0"/>
              <a:t>reductions and bond </a:t>
            </a:r>
            <a:r>
              <a:rPr lang="en-US" sz="3600" dirty="0" smtClean="0"/>
              <a:t>elections/issuances prohibitions </a:t>
            </a:r>
            <a:r>
              <a:rPr lang="en-US" sz="3600" dirty="0"/>
              <a:t>apply for schools that do not comply.</a:t>
            </a:r>
            <a:r>
              <a:rPr lang="en-US" sz="4400" dirty="0" smtClean="0"/>
              <a:t> </a:t>
            </a:r>
            <a:endParaRPr lang="en-US" sz="4400" dirty="0" smtClean="0"/>
          </a:p>
        </p:txBody>
      </p:sp>
      <p:sp>
        <p:nvSpPr>
          <p:cNvPr id="5" name="Content Placeholder 2"/>
          <p:cNvSpPr txBox="1">
            <a:spLocks/>
          </p:cNvSpPr>
          <p:nvPr/>
        </p:nvSpPr>
        <p:spPr>
          <a:xfrm>
            <a:off x="2115040" y="6673597"/>
            <a:ext cx="13563600" cy="3581399"/>
          </a:xfrm>
          <a:prstGeom prst="rect">
            <a:avLst/>
          </a:prstGeom>
        </p:spPr>
        <p:txBody>
          <a:bodyPr vert="horz" lIns="91440" tIns="45720" rIns="91440" bIns="45720" rtlCol="0">
            <a:normAutofit/>
          </a:bodyPr>
          <a:lstStyle>
            <a:lvl1pPr marL="315468" indent="-315468" algn="l" defTabSz="1371600" rtl="0" eaLnBrk="1" latinLnBrk="0" hangingPunct="1">
              <a:lnSpc>
                <a:spcPct val="90000"/>
              </a:lnSpc>
              <a:spcBef>
                <a:spcPts val="1650"/>
              </a:spcBef>
              <a:buFont typeface="Arial" panose="020B0604020202020204" pitchFamily="34" charset="0"/>
              <a:buChar char="•"/>
              <a:defRPr sz="3300" kern="1200">
                <a:solidFill>
                  <a:schemeClr val="tx1"/>
                </a:solidFill>
                <a:latin typeface="Calibri" panose="020F0502020204030204" pitchFamily="34" charset="0"/>
                <a:ea typeface="+mn-ea"/>
                <a:cs typeface="Calibri" panose="020F0502020204030204" pitchFamily="34" charset="0"/>
              </a:defRPr>
            </a:lvl1pPr>
            <a:lvl2pPr marL="658368" indent="-233172" algn="l" defTabSz="1371600" rtl="0" eaLnBrk="1" latinLnBrk="0" hangingPunct="1">
              <a:lnSpc>
                <a:spcPct val="90000"/>
              </a:lnSpc>
              <a:spcBef>
                <a:spcPts val="600"/>
              </a:spcBef>
              <a:buFont typeface="Arial" panose="020B0604020202020204" pitchFamily="34" charset="0"/>
              <a:buChar char="•"/>
              <a:defRPr sz="2700" kern="1200">
                <a:solidFill>
                  <a:schemeClr val="tx1"/>
                </a:solidFill>
                <a:latin typeface="Calibri" panose="020F0502020204030204" pitchFamily="34" charset="0"/>
                <a:ea typeface="+mn-ea"/>
                <a:cs typeface="Calibri" panose="020F0502020204030204" pitchFamily="34" charset="0"/>
              </a:defRPr>
            </a:lvl2pPr>
            <a:lvl3pPr marL="10149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3578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4pPr>
            <a:lvl5pPr marL="17007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5pPr>
            <a:lvl6pPr marL="20436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6pPr>
            <a:lvl7pPr marL="23865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7pPr>
            <a:lvl8pPr marL="27294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8pPr>
            <a:lvl9pPr marL="30723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9pPr>
          </a:lstStyle>
          <a:p>
            <a:pPr>
              <a:spcAft>
                <a:spcPts val="1800"/>
              </a:spcAft>
            </a:pPr>
            <a:r>
              <a:rPr lang="en-US" sz="3600" dirty="0" smtClean="0"/>
              <a:t>Huberty cited growth in fund balances over the past decade</a:t>
            </a:r>
          </a:p>
          <a:p>
            <a:pPr>
              <a:spcAft>
                <a:spcPts val="1800"/>
              </a:spcAft>
            </a:pPr>
            <a:r>
              <a:rPr lang="en-US" sz="3600" dirty="0" smtClean="0"/>
              <a:t>Huberty said the state shouldn’t continue to provide/increase funding for schools if all that’s doing is going into bank accounts</a:t>
            </a:r>
          </a:p>
          <a:p>
            <a:pPr>
              <a:spcAft>
                <a:spcPts val="1800"/>
              </a:spcAft>
            </a:pPr>
            <a:r>
              <a:rPr lang="en-US" sz="3600" dirty="0" smtClean="0"/>
              <a:t>Huberty spoke to both total and unobligated amounts</a:t>
            </a:r>
            <a:endParaRPr lang="en-US" sz="3600" dirty="0"/>
          </a:p>
        </p:txBody>
      </p:sp>
    </p:spTree>
    <p:extLst>
      <p:ext uri="{BB962C8B-B14F-4D97-AF65-F5344CB8AC3E}">
        <p14:creationId xmlns:p14="http://schemas.microsoft.com/office/powerpoint/2010/main" val="210423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F3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3270" r="23270"/>
          <a:stretch>
            <a:fillRect/>
          </a:stretch>
        </p:blipFill>
        <p:spPr>
          <a:xfrm>
            <a:off x="1028700" y="0"/>
            <a:ext cx="6158484" cy="8229600"/>
          </a:xfrm>
          <a:prstGeom prst="rect">
            <a:avLst/>
          </a:prstGeom>
        </p:spPr>
      </p:pic>
      <p:sp>
        <p:nvSpPr>
          <p:cNvPr id="3" name="TextBox 3"/>
          <p:cNvSpPr txBox="1"/>
          <p:nvPr/>
        </p:nvSpPr>
        <p:spPr>
          <a:xfrm>
            <a:off x="7940102" y="2119875"/>
            <a:ext cx="10084512" cy="1192634"/>
          </a:xfrm>
          <a:prstGeom prst="rect">
            <a:avLst/>
          </a:prstGeom>
        </p:spPr>
        <p:txBody>
          <a:bodyPr wrap="square" lIns="0" tIns="0" rIns="0" bIns="0" rtlCol="0" anchor="t">
            <a:spAutoFit/>
          </a:bodyPr>
          <a:lstStyle/>
          <a:p>
            <a:pPr defTabSz="914445">
              <a:lnSpc>
                <a:spcPts val="9285"/>
              </a:lnSpc>
            </a:pPr>
            <a:r>
              <a:rPr lang="en-US" sz="7737" b="1" dirty="0">
                <a:solidFill>
                  <a:srgbClr val="1B75BC"/>
                </a:solidFill>
                <a:latin typeface="+mj-lt"/>
              </a:rPr>
              <a:t>Presentation Overview</a:t>
            </a:r>
          </a:p>
        </p:txBody>
      </p:sp>
      <p:sp>
        <p:nvSpPr>
          <p:cNvPr id="5" name="TextBox 5"/>
          <p:cNvSpPr txBox="1"/>
          <p:nvPr/>
        </p:nvSpPr>
        <p:spPr>
          <a:xfrm>
            <a:off x="7776815" y="4114801"/>
            <a:ext cx="9515141" cy="3231654"/>
          </a:xfrm>
          <a:prstGeom prst="rect">
            <a:avLst/>
          </a:prstGeom>
        </p:spPr>
        <p:txBody>
          <a:bodyPr wrap="square" lIns="0" tIns="0" rIns="0" bIns="0" rtlCol="0" anchor="t">
            <a:spAutoFit/>
          </a:bodyPr>
          <a:lstStyle/>
          <a:p>
            <a:pPr marL="428625" indent="-428625" defTabSz="1371600">
              <a:spcBef>
                <a:spcPts val="900"/>
              </a:spcBef>
              <a:spcAft>
                <a:spcPts val="900"/>
              </a:spcAft>
              <a:buFont typeface="Arial" panose="020B0604020202020204" pitchFamily="34" charset="0"/>
              <a:buChar char="•"/>
            </a:pPr>
            <a:r>
              <a:rPr lang="en-US" sz="3000" b="1" dirty="0" smtClean="0">
                <a:solidFill>
                  <a:prstClr val="black"/>
                </a:solidFill>
              </a:rPr>
              <a:t>State Budget</a:t>
            </a:r>
            <a:endParaRPr lang="en-US" sz="3000" b="1" dirty="0" smtClean="0">
              <a:solidFill>
                <a:prstClr val="black"/>
              </a:solidFill>
            </a:endParaRPr>
          </a:p>
          <a:p>
            <a:pPr marL="428625" indent="-428625" defTabSz="1371600">
              <a:spcBef>
                <a:spcPts val="900"/>
              </a:spcBef>
              <a:spcAft>
                <a:spcPts val="900"/>
              </a:spcAft>
              <a:buFont typeface="Arial" panose="020B0604020202020204" pitchFamily="34" charset="0"/>
              <a:buChar char="•"/>
            </a:pPr>
            <a:r>
              <a:rPr lang="en-US" sz="3000" b="1" dirty="0" smtClean="0">
                <a:solidFill>
                  <a:prstClr val="black"/>
                </a:solidFill>
              </a:rPr>
              <a:t>Federal Funds</a:t>
            </a:r>
            <a:endParaRPr lang="en-US" sz="3000" dirty="0">
              <a:solidFill>
                <a:prstClr val="black"/>
              </a:solidFill>
            </a:endParaRPr>
          </a:p>
          <a:p>
            <a:pPr marL="428625" indent="-428625" defTabSz="1371600">
              <a:spcBef>
                <a:spcPts val="900"/>
              </a:spcBef>
              <a:spcAft>
                <a:spcPts val="900"/>
              </a:spcAft>
              <a:buFont typeface="Arial" panose="020B0604020202020204" pitchFamily="34" charset="0"/>
              <a:buChar char="•"/>
            </a:pPr>
            <a:r>
              <a:rPr lang="en-US" sz="3000" b="1" dirty="0" smtClean="0">
                <a:solidFill>
                  <a:prstClr val="black"/>
                </a:solidFill>
              </a:rPr>
              <a:t>Bills of Interest</a:t>
            </a:r>
            <a:endParaRPr lang="en-US" sz="3000" b="1" dirty="0" smtClean="0">
              <a:solidFill>
                <a:prstClr val="black"/>
              </a:solidFill>
            </a:endParaRPr>
          </a:p>
          <a:p>
            <a:pPr marL="428625" indent="-428625" defTabSz="1371600">
              <a:spcBef>
                <a:spcPts val="900"/>
              </a:spcBef>
              <a:spcAft>
                <a:spcPts val="900"/>
              </a:spcAft>
              <a:buFont typeface="Arial" panose="020B0604020202020204" pitchFamily="34" charset="0"/>
              <a:buChar char="•"/>
            </a:pPr>
            <a:r>
              <a:rPr lang="en-US" sz="3000" b="1" dirty="0" smtClean="0">
                <a:solidFill>
                  <a:prstClr val="black"/>
                </a:solidFill>
              </a:rPr>
              <a:t>What do we need to do?</a:t>
            </a:r>
          </a:p>
          <a:p>
            <a:pPr marL="428625" indent="-428625" defTabSz="1371600">
              <a:spcBef>
                <a:spcPts val="900"/>
              </a:spcBef>
              <a:spcAft>
                <a:spcPts val="900"/>
              </a:spcAft>
              <a:buFont typeface="Arial" panose="020B0604020202020204" pitchFamily="34" charset="0"/>
              <a:buChar char="•"/>
            </a:pPr>
            <a:r>
              <a:rPr lang="en-US" sz="3000" b="1" dirty="0" smtClean="0">
                <a:solidFill>
                  <a:prstClr val="black"/>
                </a:solidFill>
              </a:rPr>
              <a:t>Questions</a:t>
            </a:r>
            <a:r>
              <a:rPr lang="en-US" sz="3000" b="1" dirty="0">
                <a:solidFill>
                  <a:prstClr val="black"/>
                </a:solidFill>
              </a:rPr>
              <a:t>?</a:t>
            </a:r>
            <a:endParaRPr lang="en-US" sz="3000" dirty="0">
              <a:solidFill>
                <a:prstClr val="black"/>
              </a:solidFill>
            </a:endParaRPr>
          </a:p>
        </p:txBody>
      </p:sp>
      <p:sp>
        <p:nvSpPr>
          <p:cNvPr id="6" name="AutoShape 6"/>
          <p:cNvSpPr/>
          <p:nvPr/>
        </p:nvSpPr>
        <p:spPr>
          <a:xfrm>
            <a:off x="7940102" y="3400014"/>
            <a:ext cx="6967884" cy="273915"/>
          </a:xfrm>
          <a:prstGeom prst="rect">
            <a:avLst/>
          </a:prstGeom>
          <a:solidFill>
            <a:srgbClr val="1B75BC"/>
          </a:solidFill>
        </p:spPr>
      </p:sp>
      <p:grpSp>
        <p:nvGrpSpPr>
          <p:cNvPr id="7" name="Group 7"/>
          <p:cNvGrpSpPr>
            <a:grpSpLocks noChangeAspect="1"/>
          </p:cNvGrpSpPr>
          <p:nvPr/>
        </p:nvGrpSpPr>
        <p:grpSpPr>
          <a:xfrm>
            <a:off x="1028701" y="8412904"/>
            <a:ext cx="3748196" cy="3748196"/>
            <a:chOff x="0" y="0"/>
            <a:chExt cx="2653030" cy="2653030"/>
          </a:xfrm>
        </p:grpSpPr>
        <p:sp>
          <p:nvSpPr>
            <p:cNvPr id="8" name="Freeform 8"/>
            <p:cNvSpPr/>
            <p:nvPr/>
          </p:nvSpPr>
          <p:spPr>
            <a:xfrm>
              <a:off x="0" y="0"/>
              <a:ext cx="2653030" cy="2654300"/>
            </a:xfrm>
            <a:custGeom>
              <a:avLst/>
              <a:gdLst/>
              <a:ahLst/>
              <a:cxnLst/>
              <a:rect l="l" t="t" r="r" b="b"/>
              <a:pathLst>
                <a:path w="2653030" h="265430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1B75BC"/>
            </a:solidFill>
          </p:spPr>
        </p:sp>
      </p:grpSp>
      <p:sp>
        <p:nvSpPr>
          <p:cNvPr id="9" name="AutoShape 9"/>
          <p:cNvSpPr/>
          <p:nvPr/>
        </p:nvSpPr>
        <p:spPr>
          <a:xfrm>
            <a:off x="4965946" y="8412902"/>
            <a:ext cx="2240600" cy="2514600"/>
          </a:xfrm>
          <a:prstGeom prst="rect">
            <a:avLst/>
          </a:prstGeom>
          <a:solidFill>
            <a:srgbClr val="1B75BC"/>
          </a:solidFill>
        </p:spPr>
      </p:sp>
      <p:pic>
        <p:nvPicPr>
          <p:cNvPr id="10" name="Picture 10"/>
          <p:cNvPicPr>
            <a:picLocks noChangeAspect="1"/>
          </p:cNvPicPr>
          <p:nvPr/>
        </p:nvPicPr>
        <p:blipFill>
          <a:blip r:embed="rId4"/>
          <a:srcRect/>
          <a:stretch>
            <a:fillRect/>
          </a:stretch>
        </p:blipFill>
        <p:spPr>
          <a:xfrm>
            <a:off x="16625910" y="7856572"/>
            <a:ext cx="1286409" cy="2091722"/>
          </a:xfrm>
          <a:prstGeom prst="rect">
            <a:avLst/>
          </a:prstGeom>
        </p:spPr>
      </p:pic>
    </p:spTree>
    <p:extLst>
      <p:ext uri="{BB962C8B-B14F-4D97-AF65-F5344CB8AC3E}">
        <p14:creationId xmlns:p14="http://schemas.microsoft.com/office/powerpoint/2010/main" val="11129782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 response…on HB 3445</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10800" y="5600700"/>
            <a:ext cx="5334000" cy="4000500"/>
          </a:xfrm>
        </p:spPr>
      </p:pic>
      <p:sp>
        <p:nvSpPr>
          <p:cNvPr id="5" name="Content Placeholder 2"/>
          <p:cNvSpPr txBox="1">
            <a:spLocks/>
          </p:cNvSpPr>
          <p:nvPr/>
        </p:nvSpPr>
        <p:spPr>
          <a:xfrm>
            <a:off x="2115041" y="2781300"/>
            <a:ext cx="13277360" cy="6422525"/>
          </a:xfrm>
          <a:prstGeom prst="rect">
            <a:avLst/>
          </a:prstGeom>
        </p:spPr>
        <p:txBody>
          <a:bodyPr vert="horz" lIns="91440" tIns="45720" rIns="91440" bIns="45720" rtlCol="0">
            <a:normAutofit/>
          </a:bodyPr>
          <a:lstStyle>
            <a:lvl1pPr marL="315468" indent="-315468" algn="l" defTabSz="1371600" rtl="0" eaLnBrk="1" latinLnBrk="0" hangingPunct="1">
              <a:lnSpc>
                <a:spcPct val="90000"/>
              </a:lnSpc>
              <a:spcBef>
                <a:spcPts val="1650"/>
              </a:spcBef>
              <a:buFont typeface="Arial" panose="020B0604020202020204" pitchFamily="34" charset="0"/>
              <a:buChar char="•"/>
              <a:defRPr sz="3300" kern="1200">
                <a:solidFill>
                  <a:schemeClr val="tx1"/>
                </a:solidFill>
                <a:latin typeface="Calibri" panose="020F0502020204030204" pitchFamily="34" charset="0"/>
                <a:ea typeface="+mn-ea"/>
                <a:cs typeface="Calibri" panose="020F0502020204030204" pitchFamily="34" charset="0"/>
              </a:defRPr>
            </a:lvl1pPr>
            <a:lvl2pPr marL="658368" indent="-233172" algn="l" defTabSz="1371600" rtl="0" eaLnBrk="1" latinLnBrk="0" hangingPunct="1">
              <a:lnSpc>
                <a:spcPct val="90000"/>
              </a:lnSpc>
              <a:spcBef>
                <a:spcPts val="600"/>
              </a:spcBef>
              <a:buFont typeface="Arial" panose="020B0604020202020204" pitchFamily="34" charset="0"/>
              <a:buChar char="•"/>
              <a:defRPr sz="2700" kern="1200">
                <a:solidFill>
                  <a:schemeClr val="tx1"/>
                </a:solidFill>
                <a:latin typeface="Calibri" panose="020F0502020204030204" pitchFamily="34" charset="0"/>
                <a:ea typeface="+mn-ea"/>
                <a:cs typeface="Calibri" panose="020F0502020204030204" pitchFamily="34" charset="0"/>
              </a:defRPr>
            </a:lvl2pPr>
            <a:lvl3pPr marL="10149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3578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4pPr>
            <a:lvl5pPr marL="17007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5pPr>
            <a:lvl6pPr marL="20436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6pPr>
            <a:lvl7pPr marL="23865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7pPr>
            <a:lvl8pPr marL="27294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8pPr>
            <a:lvl9pPr marL="30723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9pPr>
          </a:lstStyle>
          <a:p>
            <a:pPr>
              <a:spcAft>
                <a:spcPts val="1800"/>
              </a:spcAft>
            </a:pPr>
            <a:r>
              <a:rPr lang="en-US" sz="3600" dirty="0" smtClean="0"/>
              <a:t>Chairman Ken King addressed districts that have lost funding and have cause for caution; he cautioned against a few “bad actors” causing punishment for effective conservative stewards of tax dollars</a:t>
            </a:r>
          </a:p>
          <a:p>
            <a:pPr>
              <a:spcAft>
                <a:spcPts val="1800"/>
              </a:spcAft>
            </a:pPr>
            <a:r>
              <a:rPr lang="en-US" sz="3600" dirty="0" smtClean="0"/>
              <a:t>Rep. Gary VanDeaver cited pattern of “yo-yo funding” and applauded wise, cautious managers</a:t>
            </a:r>
            <a:endParaRPr lang="en-US" sz="3600" dirty="0"/>
          </a:p>
        </p:txBody>
      </p:sp>
    </p:spTree>
    <p:extLst>
      <p:ext uri="{BB962C8B-B14F-4D97-AF65-F5344CB8AC3E}">
        <p14:creationId xmlns:p14="http://schemas.microsoft.com/office/powerpoint/2010/main" val="92181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 response…on HB 3445</a:t>
            </a:r>
            <a:endParaRPr lang="en-US" b="1" dirty="0"/>
          </a:p>
        </p:txBody>
      </p:sp>
      <p:sp>
        <p:nvSpPr>
          <p:cNvPr id="5" name="Content Placeholder 2"/>
          <p:cNvSpPr txBox="1">
            <a:spLocks/>
          </p:cNvSpPr>
          <p:nvPr/>
        </p:nvSpPr>
        <p:spPr>
          <a:xfrm>
            <a:off x="2115041" y="2781300"/>
            <a:ext cx="13277360" cy="6422525"/>
          </a:xfrm>
          <a:prstGeom prst="rect">
            <a:avLst/>
          </a:prstGeom>
        </p:spPr>
        <p:txBody>
          <a:bodyPr vert="horz" lIns="91440" tIns="45720" rIns="91440" bIns="45720" rtlCol="0">
            <a:normAutofit/>
          </a:bodyPr>
          <a:lstStyle>
            <a:lvl1pPr marL="315468" indent="-315468" algn="l" defTabSz="1371600" rtl="0" eaLnBrk="1" latinLnBrk="0" hangingPunct="1">
              <a:lnSpc>
                <a:spcPct val="90000"/>
              </a:lnSpc>
              <a:spcBef>
                <a:spcPts val="1650"/>
              </a:spcBef>
              <a:buFont typeface="Arial" panose="020B0604020202020204" pitchFamily="34" charset="0"/>
              <a:buChar char="•"/>
              <a:defRPr sz="3300" kern="1200">
                <a:solidFill>
                  <a:schemeClr val="tx1"/>
                </a:solidFill>
                <a:latin typeface="Calibri" panose="020F0502020204030204" pitchFamily="34" charset="0"/>
                <a:ea typeface="+mn-ea"/>
                <a:cs typeface="Calibri" panose="020F0502020204030204" pitchFamily="34" charset="0"/>
              </a:defRPr>
            </a:lvl1pPr>
            <a:lvl2pPr marL="658368" indent="-233172" algn="l" defTabSz="1371600" rtl="0" eaLnBrk="1" latinLnBrk="0" hangingPunct="1">
              <a:lnSpc>
                <a:spcPct val="90000"/>
              </a:lnSpc>
              <a:spcBef>
                <a:spcPts val="600"/>
              </a:spcBef>
              <a:buFont typeface="Arial" panose="020B0604020202020204" pitchFamily="34" charset="0"/>
              <a:buChar char="•"/>
              <a:defRPr sz="2700" kern="1200">
                <a:solidFill>
                  <a:schemeClr val="tx1"/>
                </a:solidFill>
                <a:latin typeface="Calibri" panose="020F0502020204030204" pitchFamily="34" charset="0"/>
                <a:ea typeface="+mn-ea"/>
                <a:cs typeface="Calibri" panose="020F0502020204030204" pitchFamily="34" charset="0"/>
              </a:defRPr>
            </a:lvl2pPr>
            <a:lvl3pPr marL="10149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3578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4pPr>
            <a:lvl5pPr marL="17007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5pPr>
            <a:lvl6pPr marL="20436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6pPr>
            <a:lvl7pPr marL="23865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7pPr>
            <a:lvl8pPr marL="27294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8pPr>
            <a:lvl9pPr marL="30723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9pPr>
          </a:lstStyle>
          <a:p>
            <a:pPr>
              <a:spcAft>
                <a:spcPts val="1800"/>
              </a:spcAft>
            </a:pPr>
            <a:r>
              <a:rPr lang="en-US" sz="3600" dirty="0" smtClean="0"/>
              <a:t>Different districts have different reasons/needs, and recapture districts (and close to recapture districts) must close the year with at least five months of operating expenses on hand, not 110 days</a:t>
            </a:r>
          </a:p>
          <a:p>
            <a:pPr>
              <a:spcAft>
                <a:spcPts val="1800"/>
              </a:spcAft>
            </a:pPr>
            <a:r>
              <a:rPr lang="en-US" sz="3600" dirty="0" smtClean="0"/>
              <a:t>Districts need the ability to plan for the unexpected—be that hurricane, tornado, pandemic, or plunging property values—to ensure students will continue to be served</a:t>
            </a:r>
          </a:p>
          <a:p>
            <a:pPr>
              <a:spcAft>
                <a:spcPts val="1800"/>
              </a:spcAft>
            </a:pPr>
            <a:r>
              <a:rPr lang="en-US" sz="3600" dirty="0" smtClean="0"/>
              <a:t>A healthy fund balance saves taxpayer dollars because it allows for a better credit rating when borrowing funds</a:t>
            </a:r>
          </a:p>
          <a:p>
            <a:pPr>
              <a:spcAft>
                <a:spcPts val="1800"/>
              </a:spcAft>
            </a:pPr>
            <a:endParaRPr lang="en-US" sz="3600" dirty="0"/>
          </a:p>
        </p:txBody>
      </p:sp>
    </p:spTree>
    <p:extLst>
      <p:ext uri="{BB962C8B-B14F-4D97-AF65-F5344CB8AC3E}">
        <p14:creationId xmlns:p14="http://schemas.microsoft.com/office/powerpoint/2010/main" val="13289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Next steps for HB 3445?</a:t>
            </a:r>
            <a:endParaRPr lang="en-US" b="1" dirty="0"/>
          </a:p>
        </p:txBody>
      </p:sp>
      <p:sp>
        <p:nvSpPr>
          <p:cNvPr id="5" name="Content Placeholder 2"/>
          <p:cNvSpPr txBox="1">
            <a:spLocks/>
          </p:cNvSpPr>
          <p:nvPr/>
        </p:nvSpPr>
        <p:spPr>
          <a:xfrm>
            <a:off x="2115041" y="2781300"/>
            <a:ext cx="9314959" cy="6422525"/>
          </a:xfrm>
          <a:prstGeom prst="rect">
            <a:avLst/>
          </a:prstGeom>
        </p:spPr>
        <p:txBody>
          <a:bodyPr vert="horz" lIns="91440" tIns="45720" rIns="91440" bIns="45720" rtlCol="0">
            <a:normAutofit/>
          </a:bodyPr>
          <a:lstStyle>
            <a:lvl1pPr marL="315468" indent="-315468" algn="l" defTabSz="1371600" rtl="0" eaLnBrk="1" latinLnBrk="0" hangingPunct="1">
              <a:lnSpc>
                <a:spcPct val="90000"/>
              </a:lnSpc>
              <a:spcBef>
                <a:spcPts val="1650"/>
              </a:spcBef>
              <a:buFont typeface="Arial" panose="020B0604020202020204" pitchFamily="34" charset="0"/>
              <a:buChar char="•"/>
              <a:defRPr sz="3300" kern="1200">
                <a:solidFill>
                  <a:schemeClr val="tx1"/>
                </a:solidFill>
                <a:latin typeface="Calibri" panose="020F0502020204030204" pitchFamily="34" charset="0"/>
                <a:ea typeface="+mn-ea"/>
                <a:cs typeface="Calibri" panose="020F0502020204030204" pitchFamily="34" charset="0"/>
              </a:defRPr>
            </a:lvl1pPr>
            <a:lvl2pPr marL="658368" indent="-233172" algn="l" defTabSz="1371600" rtl="0" eaLnBrk="1" latinLnBrk="0" hangingPunct="1">
              <a:lnSpc>
                <a:spcPct val="90000"/>
              </a:lnSpc>
              <a:spcBef>
                <a:spcPts val="600"/>
              </a:spcBef>
              <a:buFont typeface="Arial" panose="020B0604020202020204" pitchFamily="34" charset="0"/>
              <a:buChar char="•"/>
              <a:defRPr sz="2700" kern="1200">
                <a:solidFill>
                  <a:schemeClr val="tx1"/>
                </a:solidFill>
                <a:latin typeface="Calibri" panose="020F0502020204030204" pitchFamily="34" charset="0"/>
                <a:ea typeface="+mn-ea"/>
                <a:cs typeface="Calibri" panose="020F0502020204030204" pitchFamily="34" charset="0"/>
              </a:defRPr>
            </a:lvl2pPr>
            <a:lvl3pPr marL="10149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3578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4pPr>
            <a:lvl5pPr marL="17007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5pPr>
            <a:lvl6pPr marL="20436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6pPr>
            <a:lvl7pPr marL="23865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7pPr>
            <a:lvl8pPr marL="27294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8pPr>
            <a:lvl9pPr marL="30723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9pPr>
          </a:lstStyle>
          <a:p>
            <a:pPr>
              <a:spcAft>
                <a:spcPts val="1800"/>
              </a:spcAft>
            </a:pPr>
            <a:r>
              <a:rPr lang="en-US" sz="4000" dirty="0" smtClean="0"/>
              <a:t>Favorably vote from committee appears… challenging</a:t>
            </a:r>
          </a:p>
          <a:p>
            <a:pPr>
              <a:spcAft>
                <a:spcPts val="1800"/>
              </a:spcAft>
            </a:pPr>
            <a:r>
              <a:rPr lang="en-US" sz="4000" dirty="0" smtClean="0"/>
              <a:t>Huberty vowed to propose as an amendment on the House floor because he believes issue should be brought before the full House</a:t>
            </a:r>
          </a:p>
          <a:p>
            <a:pPr>
              <a:spcAft>
                <a:spcPts val="1800"/>
              </a:spcAft>
            </a:pPr>
            <a:endParaRPr lang="en-US" sz="36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9000"/>
          <a:stretch/>
        </p:blipFill>
        <p:spPr>
          <a:xfrm>
            <a:off x="11811000" y="2324100"/>
            <a:ext cx="3893374" cy="4260373"/>
          </a:xfrm>
          <a:prstGeom prst="rect">
            <a:avLst/>
          </a:prstGeom>
        </p:spPr>
      </p:pic>
    </p:spTree>
    <p:extLst>
      <p:ext uri="{BB962C8B-B14F-4D97-AF65-F5344CB8AC3E}">
        <p14:creationId xmlns:p14="http://schemas.microsoft.com/office/powerpoint/2010/main" val="268051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HB 3 Clean </a:t>
            </a:r>
            <a:r>
              <a:rPr lang="en-US" sz="6000" b="1" dirty="0" smtClean="0"/>
              <a:t>up – HB 1525/SB 1536</a:t>
            </a:r>
            <a:endParaRPr lang="en-US" sz="6000" b="1" dirty="0"/>
          </a:p>
        </p:txBody>
      </p:sp>
      <p:sp>
        <p:nvSpPr>
          <p:cNvPr id="3" name="Content Placeholder 2"/>
          <p:cNvSpPr>
            <a:spLocks noGrp="1"/>
          </p:cNvSpPr>
          <p:nvPr>
            <p:ph idx="1"/>
          </p:nvPr>
        </p:nvSpPr>
        <p:spPr>
          <a:xfrm>
            <a:off x="2130280" y="3009900"/>
            <a:ext cx="13662485" cy="6931023"/>
          </a:xfrm>
        </p:spPr>
        <p:txBody>
          <a:bodyPr>
            <a:normAutofit fontScale="92500" lnSpcReduction="10000"/>
          </a:bodyPr>
          <a:lstStyle/>
          <a:p>
            <a:pPr>
              <a:spcAft>
                <a:spcPts val="1200"/>
              </a:spcAft>
            </a:pPr>
            <a:r>
              <a:rPr lang="en-US" sz="3500" dirty="0" smtClean="0"/>
              <a:t>Allows Small </a:t>
            </a:r>
            <a:r>
              <a:rPr lang="en-US" sz="3500" dirty="0"/>
              <a:t>&amp; Mid-Size </a:t>
            </a:r>
            <a:r>
              <a:rPr lang="en-US" sz="3500" dirty="0" smtClean="0"/>
              <a:t>districts to receive CTE funding </a:t>
            </a:r>
          </a:p>
          <a:p>
            <a:pPr>
              <a:spcAft>
                <a:spcPts val="1200"/>
              </a:spcAft>
            </a:pPr>
            <a:r>
              <a:rPr lang="en-US" sz="3500" dirty="0" smtClean="0"/>
              <a:t>CTE </a:t>
            </a:r>
            <a:r>
              <a:rPr lang="en-US" sz="3500" dirty="0"/>
              <a:t>weight </a:t>
            </a:r>
            <a:r>
              <a:rPr lang="en-US" sz="3500" dirty="0" smtClean="0"/>
              <a:t>modified for all districts to tiered </a:t>
            </a:r>
            <a:r>
              <a:rPr lang="en-US" sz="3500" dirty="0"/>
              <a:t>incentives structure that provides a reduced weight for non-approved CTE programs, and the highest weight amount for approved CTE programs in Levels 3 &amp; 4. In </a:t>
            </a:r>
            <a:r>
              <a:rPr lang="en-US" sz="3500" dirty="0" smtClean="0"/>
              <a:t>addition, </a:t>
            </a:r>
            <a:r>
              <a:rPr lang="en-US" sz="3500" dirty="0"/>
              <a:t>districts would be entitled to $50 for each P-TECH/New Tech student.</a:t>
            </a:r>
          </a:p>
          <a:p>
            <a:pPr>
              <a:spcAft>
                <a:spcPts val="1200"/>
              </a:spcAft>
            </a:pPr>
            <a:r>
              <a:rPr lang="en-US" sz="3500" dirty="0" smtClean="0"/>
              <a:t>Fast </a:t>
            </a:r>
            <a:r>
              <a:rPr lang="en-US" sz="3500" dirty="0"/>
              <a:t>Growth </a:t>
            </a:r>
            <a:r>
              <a:rPr lang="en-US" sz="3500" dirty="0" smtClean="0"/>
              <a:t>Allotment eligibility no </a:t>
            </a:r>
            <a:r>
              <a:rPr lang="en-US" sz="3500" dirty="0"/>
              <a:t>longer tied to being </a:t>
            </a:r>
            <a:r>
              <a:rPr lang="en-US" sz="3500" dirty="0" smtClean="0"/>
              <a:t>in top </a:t>
            </a:r>
            <a:r>
              <a:rPr lang="en-US" sz="3500" dirty="0"/>
              <a:t>quartile </a:t>
            </a:r>
            <a:r>
              <a:rPr lang="en-US" sz="3500" dirty="0" smtClean="0"/>
              <a:t>(percentage) of growth, </a:t>
            </a:r>
            <a:r>
              <a:rPr lang="en-US" sz="3500" dirty="0"/>
              <a:t>but </a:t>
            </a:r>
            <a:r>
              <a:rPr lang="en-US" sz="3500" dirty="0" smtClean="0"/>
              <a:t>based </a:t>
            </a:r>
            <a:r>
              <a:rPr lang="en-US" sz="3500" dirty="0"/>
              <a:t>on the volume of growth of students that exceeds 50 when compared to enrollment from three years prior. A weight is applied to each of the number of students above 50.</a:t>
            </a:r>
          </a:p>
          <a:p>
            <a:pPr>
              <a:spcAft>
                <a:spcPts val="1200"/>
              </a:spcAft>
            </a:pPr>
            <a:r>
              <a:rPr lang="en-US" sz="3500" dirty="0"/>
              <a:t>Extends </a:t>
            </a:r>
            <a:r>
              <a:rPr lang="en-US" sz="3500" dirty="0" smtClean="0"/>
              <a:t>deadline for </a:t>
            </a:r>
            <a:r>
              <a:rPr lang="en-US" sz="3500" dirty="0"/>
              <a:t>Literacy Achievement </a:t>
            </a:r>
            <a:r>
              <a:rPr lang="en-US" sz="3500" dirty="0" smtClean="0"/>
              <a:t>Academies</a:t>
            </a:r>
            <a:endParaRPr lang="en-US" sz="3500" dirty="0"/>
          </a:p>
          <a:p>
            <a:r>
              <a:rPr lang="en-US" sz="3500" dirty="0" smtClean="0"/>
              <a:t>Provide </a:t>
            </a:r>
            <a:r>
              <a:rPr lang="en-US" sz="3500" dirty="0"/>
              <a:t>the highest possible comp ed weight for homeless students</a:t>
            </a:r>
          </a:p>
          <a:p>
            <a:r>
              <a:rPr lang="en-US" sz="3500" dirty="0"/>
              <a:t>Allow CCMR outcomes bonus for students who earn an associate degree within a timeframe established by the commissioner</a:t>
            </a:r>
          </a:p>
          <a:p>
            <a:pPr>
              <a:spcAft>
                <a:spcPts val="1200"/>
              </a:spcAft>
            </a:pPr>
            <a:endParaRPr lang="en-US" dirty="0" smtClean="0"/>
          </a:p>
          <a:p>
            <a:endParaRPr lang="en-US" dirty="0"/>
          </a:p>
        </p:txBody>
      </p:sp>
      <p:sp>
        <p:nvSpPr>
          <p:cNvPr id="4" name="TextBox 3"/>
          <p:cNvSpPr txBox="1"/>
          <p:nvPr/>
        </p:nvSpPr>
        <p:spPr>
          <a:xfrm>
            <a:off x="2115039" y="2324100"/>
            <a:ext cx="13913855" cy="584775"/>
          </a:xfrm>
          <a:prstGeom prst="rect">
            <a:avLst/>
          </a:prstGeom>
          <a:noFill/>
        </p:spPr>
        <p:txBody>
          <a:bodyPr wrap="square" rtlCol="0">
            <a:spAutoFit/>
          </a:bodyPr>
          <a:lstStyle/>
          <a:p>
            <a:r>
              <a:rPr lang="en-US" sz="3200" b="1" dirty="0" smtClean="0">
                <a:latin typeface="Calibri" panose="020F0502020204030204" pitchFamily="34" charset="0"/>
                <a:cs typeface="Calibri" panose="020F0502020204030204" pitchFamily="34" charset="0"/>
              </a:rPr>
              <a:t>HB 1525 (Huberty) Substitute (voted out of House Public Education Committee):</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818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HB 3 Clean </a:t>
            </a:r>
            <a:r>
              <a:rPr lang="en-US" sz="6000" b="1" dirty="0" smtClean="0"/>
              <a:t>up – HB 1525/SB 1536</a:t>
            </a:r>
            <a:endParaRPr lang="en-US" sz="6000" b="1" dirty="0"/>
          </a:p>
        </p:txBody>
      </p:sp>
      <p:sp>
        <p:nvSpPr>
          <p:cNvPr id="3" name="Content Placeholder 2"/>
          <p:cNvSpPr>
            <a:spLocks noGrp="1"/>
          </p:cNvSpPr>
          <p:nvPr>
            <p:ph idx="1"/>
          </p:nvPr>
        </p:nvSpPr>
        <p:spPr>
          <a:xfrm>
            <a:off x="2130280" y="3009900"/>
            <a:ext cx="13662485" cy="6931023"/>
          </a:xfrm>
        </p:spPr>
        <p:txBody>
          <a:bodyPr>
            <a:normAutofit/>
          </a:bodyPr>
          <a:lstStyle/>
          <a:p>
            <a:pPr>
              <a:spcAft>
                <a:spcPts val="1200"/>
              </a:spcAft>
            </a:pPr>
            <a:r>
              <a:rPr lang="en-US" sz="3500" dirty="0" smtClean="0"/>
              <a:t>Allows districts to net their recapture payments against state aid</a:t>
            </a:r>
          </a:p>
          <a:p>
            <a:r>
              <a:rPr lang="en-US" dirty="0"/>
              <a:t>Require recapture "catch-up payments" for districts not identified in a given year (whereas such under-identified recapture payments are currently forgiven). This could cause some districts to be required to make </a:t>
            </a:r>
            <a:r>
              <a:rPr lang="en-US" u="sng" dirty="0"/>
              <a:t>two</a:t>
            </a:r>
            <a:r>
              <a:rPr lang="en-US" dirty="0"/>
              <a:t> recapture payments in </a:t>
            </a:r>
            <a:r>
              <a:rPr lang="en-US" u="sng" dirty="0"/>
              <a:t>one</a:t>
            </a:r>
            <a:r>
              <a:rPr lang="en-US" dirty="0"/>
              <a:t> year.</a:t>
            </a:r>
          </a:p>
          <a:p>
            <a:r>
              <a:rPr lang="en-US" dirty="0" smtClean="0"/>
              <a:t>Prohibits district </a:t>
            </a:r>
            <a:r>
              <a:rPr lang="en-US" dirty="0"/>
              <a:t>from taxing at an M&amp;O rate intended to create a surplus for the purpose of paying down the district's debt. Requires TEA to develop manner to identify districts in violation of this provision, </a:t>
            </a:r>
            <a:r>
              <a:rPr lang="en-US" dirty="0" smtClean="0"/>
              <a:t>and impose corrective actions.</a:t>
            </a:r>
            <a:endParaRPr lang="en-US" dirty="0"/>
          </a:p>
          <a:p>
            <a:pPr>
              <a:spcAft>
                <a:spcPts val="1200"/>
              </a:spcAft>
            </a:pPr>
            <a:r>
              <a:rPr lang="en-US" sz="3500" dirty="0" smtClean="0"/>
              <a:t>No changes to ability to charge/pay tuition in substitute</a:t>
            </a:r>
            <a:endParaRPr lang="en-US" sz="3500" dirty="0"/>
          </a:p>
          <a:p>
            <a:pPr>
              <a:spcAft>
                <a:spcPts val="1200"/>
              </a:spcAft>
            </a:pPr>
            <a:endParaRPr lang="en-US" dirty="0" smtClean="0"/>
          </a:p>
          <a:p>
            <a:endParaRPr lang="en-US" dirty="0"/>
          </a:p>
        </p:txBody>
      </p:sp>
      <p:sp>
        <p:nvSpPr>
          <p:cNvPr id="4" name="TextBox 3"/>
          <p:cNvSpPr txBox="1"/>
          <p:nvPr/>
        </p:nvSpPr>
        <p:spPr>
          <a:xfrm>
            <a:off x="2115039" y="2324100"/>
            <a:ext cx="13913855" cy="584775"/>
          </a:xfrm>
          <a:prstGeom prst="rect">
            <a:avLst/>
          </a:prstGeom>
          <a:noFill/>
        </p:spPr>
        <p:txBody>
          <a:bodyPr wrap="square" rtlCol="0">
            <a:spAutoFit/>
          </a:bodyPr>
          <a:lstStyle/>
          <a:p>
            <a:r>
              <a:rPr lang="en-US" sz="3200" b="1" dirty="0" smtClean="0">
                <a:latin typeface="Calibri" panose="020F0502020204030204" pitchFamily="34" charset="0"/>
                <a:cs typeface="Calibri" panose="020F0502020204030204" pitchFamily="34" charset="0"/>
              </a:rPr>
              <a:t>House Committee Substitute (voted out of House Public Education Committee):</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726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HB 3 Clean </a:t>
            </a:r>
            <a:r>
              <a:rPr lang="en-US" sz="6000" b="1" dirty="0" smtClean="0"/>
              <a:t>up – HB 1525/SB 1536</a:t>
            </a:r>
            <a:endParaRPr lang="en-US" sz="6000" b="1" dirty="0"/>
          </a:p>
        </p:txBody>
      </p:sp>
      <p:sp>
        <p:nvSpPr>
          <p:cNvPr id="3" name="Content Placeholder 2"/>
          <p:cNvSpPr>
            <a:spLocks noGrp="1"/>
          </p:cNvSpPr>
          <p:nvPr>
            <p:ph idx="1"/>
          </p:nvPr>
        </p:nvSpPr>
        <p:spPr/>
        <p:txBody>
          <a:bodyPr>
            <a:normAutofit/>
          </a:bodyPr>
          <a:lstStyle/>
          <a:p>
            <a:pPr>
              <a:spcAft>
                <a:spcPts val="1200"/>
              </a:spcAft>
            </a:pPr>
            <a:r>
              <a:rPr lang="en-US" sz="3600" b="1" dirty="0" smtClean="0"/>
              <a:t>SB 1536 </a:t>
            </a:r>
            <a:r>
              <a:rPr lang="en-US" sz="3600" dirty="0" smtClean="0"/>
              <a:t>(Taylor) to be heard tomorrow (filed version with a “fix” that doesn’t fix things for small/mid districts yet)</a:t>
            </a:r>
          </a:p>
          <a:p>
            <a:pPr>
              <a:spcAft>
                <a:spcPts val="1200"/>
              </a:spcAft>
            </a:pPr>
            <a:r>
              <a:rPr lang="en-US" sz="3600" dirty="0" smtClean="0"/>
              <a:t>The future of these bills…</a:t>
            </a:r>
            <a:endParaRPr lang="en-US" sz="3600" dirty="0" smtClean="0"/>
          </a:p>
          <a:p>
            <a:endParaRPr lang="en-US" dirty="0"/>
          </a:p>
        </p:txBody>
      </p:sp>
      <p:pic>
        <p:nvPicPr>
          <p:cNvPr id="5122" name="Picture 2" descr="https://rchsvt.org/wp-content/uploads/2018/03/Flea-tick-150x15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6184" y="5067300"/>
            <a:ext cx="3944906" cy="394490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here to Download Free Clip Art of Christmas Trees | Christmas tree clipart,  Cute christmas tree, Cartoon christmas 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1090" y="2970680"/>
            <a:ext cx="5230295" cy="60415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20272445">
            <a:off x="9425636" y="5615187"/>
            <a:ext cx="4389728" cy="1107996"/>
          </a:xfrm>
          <a:prstGeom prst="rect">
            <a:avLst/>
          </a:prstGeom>
          <a:solidFill>
            <a:schemeClr val="bg1"/>
          </a:solidFill>
        </p:spPr>
        <p:txBody>
          <a:bodyPr wrap="square" lIns="91440" tIns="45720" rIns="91440" bIns="45720">
            <a:spAutoFit/>
          </a:bodyPr>
          <a:lstStyle/>
          <a:p>
            <a:pPr algn="ctr"/>
            <a:r>
              <a:rPr lang="en-US" sz="6600" b="1" cap="none" spc="0" dirty="0" smtClean="0">
                <a:ln w="22225">
                  <a:solidFill>
                    <a:schemeClr val="accent2"/>
                  </a:solidFill>
                  <a:prstDash val="solid"/>
                </a:ln>
                <a:solidFill>
                  <a:srgbClr val="C00000"/>
                </a:solidFill>
                <a:effectLst/>
                <a:latin typeface="Arial Black" panose="020B0A04020102020204" pitchFamily="34" charset="0"/>
              </a:rPr>
              <a:t>HB 3445</a:t>
            </a:r>
            <a:endParaRPr lang="en-US" sz="6600" b="1" cap="none" spc="0" dirty="0">
              <a:ln w="22225">
                <a:solidFill>
                  <a:schemeClr val="accent2"/>
                </a:solidFill>
                <a:prstDash val="solid"/>
              </a:ln>
              <a:solidFill>
                <a:srgbClr val="C00000"/>
              </a:solidFill>
              <a:effectLst/>
              <a:latin typeface="Arial Black" panose="020B0A04020102020204" pitchFamily="34" charset="0"/>
            </a:endParaRPr>
          </a:p>
        </p:txBody>
      </p:sp>
    </p:spTree>
    <p:extLst>
      <p:ext uri="{BB962C8B-B14F-4D97-AF65-F5344CB8AC3E}">
        <p14:creationId xmlns:p14="http://schemas.microsoft.com/office/powerpoint/2010/main" val="357814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wipe(down)">
                                      <p:cBhvr>
                                        <p:cTn id="11" dur="580">
                                          <p:stCondLst>
                                            <p:cond delay="0"/>
                                          </p:stCondLst>
                                        </p:cTn>
                                        <p:tgtEl>
                                          <p:spTgt spid="5122"/>
                                        </p:tgtEl>
                                      </p:cBhvr>
                                    </p:animEffect>
                                    <p:anim calcmode="lin" valueType="num">
                                      <p:cBhvr>
                                        <p:cTn id="12" dur="1822" tmFilter="0,0; 0.14,0.36; 0.43,0.73; 0.71,0.91; 1.0,1.0">
                                          <p:stCondLst>
                                            <p:cond delay="0"/>
                                          </p:stCondLst>
                                        </p:cTn>
                                        <p:tgtEl>
                                          <p:spTgt spid="512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12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12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12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122"/>
                                        </p:tgtEl>
                                        <p:attrNameLst>
                                          <p:attrName>ppt_y</p:attrName>
                                        </p:attrNameLst>
                                      </p:cBhvr>
                                      <p:tavLst>
                                        <p:tav tm="0" fmla="#ppt_y-sin(pi*$)/81">
                                          <p:val>
                                            <p:fltVal val="0"/>
                                          </p:val>
                                        </p:tav>
                                        <p:tav tm="100000">
                                          <p:val>
                                            <p:fltVal val="1"/>
                                          </p:val>
                                        </p:tav>
                                      </p:tavLst>
                                    </p:anim>
                                    <p:animScale>
                                      <p:cBhvr>
                                        <p:cTn id="17" dur="26">
                                          <p:stCondLst>
                                            <p:cond delay="650"/>
                                          </p:stCondLst>
                                        </p:cTn>
                                        <p:tgtEl>
                                          <p:spTgt spid="5122"/>
                                        </p:tgtEl>
                                      </p:cBhvr>
                                      <p:to x="100000" y="60000"/>
                                    </p:animScale>
                                    <p:animScale>
                                      <p:cBhvr>
                                        <p:cTn id="18" dur="166" decel="50000">
                                          <p:stCondLst>
                                            <p:cond delay="676"/>
                                          </p:stCondLst>
                                        </p:cTn>
                                        <p:tgtEl>
                                          <p:spTgt spid="5122"/>
                                        </p:tgtEl>
                                      </p:cBhvr>
                                      <p:to x="100000" y="100000"/>
                                    </p:animScale>
                                    <p:animScale>
                                      <p:cBhvr>
                                        <p:cTn id="19" dur="26">
                                          <p:stCondLst>
                                            <p:cond delay="1312"/>
                                          </p:stCondLst>
                                        </p:cTn>
                                        <p:tgtEl>
                                          <p:spTgt spid="5122"/>
                                        </p:tgtEl>
                                      </p:cBhvr>
                                      <p:to x="100000" y="80000"/>
                                    </p:animScale>
                                    <p:animScale>
                                      <p:cBhvr>
                                        <p:cTn id="20" dur="166" decel="50000">
                                          <p:stCondLst>
                                            <p:cond delay="1338"/>
                                          </p:stCondLst>
                                        </p:cTn>
                                        <p:tgtEl>
                                          <p:spTgt spid="5122"/>
                                        </p:tgtEl>
                                      </p:cBhvr>
                                      <p:to x="100000" y="100000"/>
                                    </p:animScale>
                                    <p:animScale>
                                      <p:cBhvr>
                                        <p:cTn id="21" dur="26">
                                          <p:stCondLst>
                                            <p:cond delay="1642"/>
                                          </p:stCondLst>
                                        </p:cTn>
                                        <p:tgtEl>
                                          <p:spTgt spid="5122"/>
                                        </p:tgtEl>
                                      </p:cBhvr>
                                      <p:to x="100000" y="90000"/>
                                    </p:animScale>
                                    <p:animScale>
                                      <p:cBhvr>
                                        <p:cTn id="22" dur="166" decel="50000">
                                          <p:stCondLst>
                                            <p:cond delay="1668"/>
                                          </p:stCondLst>
                                        </p:cTn>
                                        <p:tgtEl>
                                          <p:spTgt spid="5122"/>
                                        </p:tgtEl>
                                      </p:cBhvr>
                                      <p:to x="100000" y="100000"/>
                                    </p:animScale>
                                    <p:animScale>
                                      <p:cBhvr>
                                        <p:cTn id="23" dur="26">
                                          <p:stCondLst>
                                            <p:cond delay="1808"/>
                                          </p:stCondLst>
                                        </p:cTn>
                                        <p:tgtEl>
                                          <p:spTgt spid="5122"/>
                                        </p:tgtEl>
                                      </p:cBhvr>
                                      <p:to x="100000" y="95000"/>
                                    </p:animScale>
                                    <p:animScale>
                                      <p:cBhvr>
                                        <p:cTn id="24" dur="166" decel="50000">
                                          <p:stCondLst>
                                            <p:cond delay="1834"/>
                                          </p:stCondLst>
                                        </p:cTn>
                                        <p:tgtEl>
                                          <p:spTgt spid="512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Chapter 313 </a:t>
            </a:r>
            <a:r>
              <a:rPr lang="en-US" b="1" dirty="0" smtClean="0"/>
              <a:t>Legislation</a:t>
            </a:r>
            <a:endParaRPr lang="en-US" b="1" dirty="0"/>
          </a:p>
        </p:txBody>
      </p:sp>
      <p:sp>
        <p:nvSpPr>
          <p:cNvPr id="3" name="Content Placeholder 2"/>
          <p:cNvSpPr>
            <a:spLocks noGrp="1"/>
          </p:cNvSpPr>
          <p:nvPr>
            <p:ph idx="1"/>
          </p:nvPr>
        </p:nvSpPr>
        <p:spPr>
          <a:xfrm>
            <a:off x="2115040" y="2324100"/>
            <a:ext cx="13662485" cy="7391400"/>
          </a:xfrm>
        </p:spPr>
        <p:txBody>
          <a:bodyPr>
            <a:normAutofit fontScale="92500" lnSpcReduction="10000"/>
          </a:bodyPr>
          <a:lstStyle/>
          <a:p>
            <a:pPr>
              <a:spcAft>
                <a:spcPts val="1800"/>
              </a:spcAft>
            </a:pPr>
            <a:r>
              <a:rPr lang="en-US" sz="3600" dirty="0"/>
              <a:t>Chapter 313 is subject to expiration December 31, </a:t>
            </a:r>
            <a:r>
              <a:rPr lang="en-US" sz="3600" dirty="0" smtClean="0"/>
              <a:t>2022</a:t>
            </a:r>
            <a:endParaRPr lang="en-US" sz="3600" dirty="0" smtClean="0"/>
          </a:p>
          <a:p>
            <a:pPr>
              <a:spcAft>
                <a:spcPts val="1800"/>
              </a:spcAft>
            </a:pPr>
            <a:r>
              <a:rPr lang="en-US" sz="3600" b="1" dirty="0" smtClean="0"/>
              <a:t>HB 1556 </a:t>
            </a:r>
            <a:r>
              <a:rPr lang="en-US" sz="3600" dirty="0" smtClean="0"/>
              <a:t>(by Murphy) would renew the Chapter and make significant changes, many of which are not beneficial to school districts and might make such agreements far less of an appealing tool</a:t>
            </a:r>
            <a:r>
              <a:rPr lang="en-US" sz="3600" dirty="0" smtClean="0"/>
              <a:t>.</a:t>
            </a:r>
          </a:p>
          <a:p>
            <a:pPr lvl="1">
              <a:spcAft>
                <a:spcPts val="600"/>
              </a:spcAft>
              <a:buFont typeface="Wingdings" panose="05000000000000000000" pitchFamily="2" charset="2"/>
              <a:buChar char="Ø"/>
            </a:pPr>
            <a:r>
              <a:rPr lang="en-US" sz="3000" dirty="0"/>
              <a:t>No supplemental payments for schools (tax abatement in Tier 1 and district would receive payments only for Tier 2 pennies taxed)</a:t>
            </a:r>
          </a:p>
          <a:p>
            <a:pPr lvl="1">
              <a:spcAft>
                <a:spcPts val="600"/>
              </a:spcAft>
              <a:buFont typeface="Wingdings" panose="05000000000000000000" pitchFamily="2" charset="2"/>
              <a:buChar char="Ø"/>
            </a:pPr>
            <a:r>
              <a:rPr lang="en-US" sz="3000" dirty="0"/>
              <a:t>No Revenue Protection Payments</a:t>
            </a:r>
          </a:p>
          <a:p>
            <a:pPr lvl="1">
              <a:spcAft>
                <a:spcPts val="600"/>
              </a:spcAft>
              <a:buFont typeface="Wingdings" panose="05000000000000000000" pitchFamily="2" charset="2"/>
              <a:buChar char="Ø"/>
            </a:pPr>
            <a:r>
              <a:rPr lang="en-US" sz="3000" dirty="0"/>
              <a:t>Loss of ability to work with professional consultants looking out for best interest of district (evaluation performed by Comptroller)</a:t>
            </a:r>
          </a:p>
          <a:p>
            <a:pPr lvl="1">
              <a:spcAft>
                <a:spcPts val="600"/>
              </a:spcAft>
              <a:buFont typeface="Wingdings" panose="05000000000000000000" pitchFamily="2" charset="2"/>
              <a:buChar char="Ø"/>
            </a:pPr>
            <a:r>
              <a:rPr lang="en-US" sz="3000" dirty="0"/>
              <a:t>Possibility for automatic continuous renewals for </a:t>
            </a:r>
            <a:r>
              <a:rPr lang="en-US" sz="3000" dirty="0" smtClean="0"/>
              <a:t>improvements</a:t>
            </a:r>
            <a:endParaRPr lang="en-US" sz="3600" dirty="0" smtClean="0"/>
          </a:p>
          <a:p>
            <a:pPr>
              <a:spcAft>
                <a:spcPts val="1800"/>
              </a:spcAft>
            </a:pPr>
            <a:r>
              <a:rPr lang="en-US" sz="3600" b="1" dirty="0" smtClean="0"/>
              <a:t>HB 1502 </a:t>
            </a:r>
            <a:r>
              <a:rPr lang="en-US" sz="3600" dirty="0" smtClean="0"/>
              <a:t>(by Deshotel) would reauthorize through 2032, without changes</a:t>
            </a:r>
          </a:p>
          <a:p>
            <a:pPr>
              <a:spcAft>
                <a:spcPts val="1800"/>
              </a:spcAft>
            </a:pPr>
            <a:r>
              <a:rPr lang="en-US" sz="3600" b="1" dirty="0" smtClean="0"/>
              <a:t>SB 1255 </a:t>
            </a:r>
            <a:r>
              <a:rPr lang="en-US" sz="3600" dirty="0" smtClean="0"/>
              <a:t>(by Birdwell) would reauthorize through 2032, with minimal changes, HOWEVER would exclude renewable projects from eligibility</a:t>
            </a:r>
          </a:p>
        </p:txBody>
      </p:sp>
    </p:spTree>
    <p:extLst>
      <p:ext uri="{BB962C8B-B14F-4D97-AF65-F5344CB8AC3E}">
        <p14:creationId xmlns:p14="http://schemas.microsoft.com/office/powerpoint/2010/main" val="299330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School District Tax Rates</a:t>
            </a:r>
            <a:endParaRPr lang="en-US" b="1" dirty="0"/>
          </a:p>
        </p:txBody>
      </p:sp>
      <p:sp>
        <p:nvSpPr>
          <p:cNvPr id="3" name="Content Placeholder 2"/>
          <p:cNvSpPr>
            <a:spLocks noGrp="1"/>
          </p:cNvSpPr>
          <p:nvPr>
            <p:ph idx="1"/>
          </p:nvPr>
        </p:nvSpPr>
        <p:spPr/>
        <p:txBody>
          <a:bodyPr/>
          <a:lstStyle/>
          <a:p>
            <a:r>
              <a:rPr lang="en-US" sz="3600" b="1" dirty="0" smtClean="0"/>
              <a:t>HB 1391 </a:t>
            </a:r>
            <a:r>
              <a:rPr lang="en-US" dirty="0" smtClean="0"/>
              <a:t>(by Rep. Middleton) in the event of a failed VATR Election, district tax rate would be the lesser of the VATR or the No-New-Revenue Tax Rate.  </a:t>
            </a:r>
            <a:r>
              <a:rPr lang="en-US" b="1" i="1" dirty="0" smtClean="0"/>
              <a:t>(left Pending in Ways &amp; Means Committee 2 weeks ago)</a:t>
            </a:r>
          </a:p>
          <a:p>
            <a:r>
              <a:rPr lang="en-US" sz="3600" b="1" dirty="0" smtClean="0"/>
              <a:t>HB 3376 </a:t>
            </a:r>
            <a:r>
              <a:rPr lang="en-US" dirty="0" smtClean="0"/>
              <a:t>(by Rep. Meyer) </a:t>
            </a:r>
            <a:r>
              <a:rPr lang="en-US" b="1" dirty="0" smtClean="0"/>
              <a:t>&amp; </a:t>
            </a:r>
            <a:r>
              <a:rPr lang="en-US" sz="3600" b="1" dirty="0" smtClean="0"/>
              <a:t>SB 1438  </a:t>
            </a:r>
            <a:r>
              <a:rPr lang="en-US" dirty="0" smtClean="0"/>
              <a:t>(by Senator Bettencourt) would prevent districts from assessing temporary disaster aid pennies (without an election) in response to an epidemic or pandemic; could apply to Tax Year 2021 Rate adoption if passed by 2/3 of voting members  </a:t>
            </a:r>
            <a:r>
              <a:rPr lang="en-US" b="1" i="1" dirty="0" smtClean="0"/>
              <a:t>(HB 3376 was left pending in House Ways &amp; Means Committee April 6; SB 1438 is set for hearing in Senate Local Government Committee on April 12)</a:t>
            </a:r>
          </a:p>
          <a:p>
            <a:r>
              <a:rPr lang="en-US" sz="3600" b="1" dirty="0" smtClean="0"/>
              <a:t>SB 1428 </a:t>
            </a:r>
            <a:r>
              <a:rPr lang="en-US" dirty="0" smtClean="0"/>
              <a:t>by Senator Bettencourt) would prevent </a:t>
            </a:r>
            <a:r>
              <a:rPr lang="en-US" dirty="0"/>
              <a:t>districts from assessing temporary disaster aid pennies (without an election) in response to an epidemic or </a:t>
            </a:r>
            <a:r>
              <a:rPr lang="en-US" dirty="0" smtClean="0"/>
              <a:t>pandemic, effective Tax Year 2022 (as currently written) </a:t>
            </a:r>
            <a:r>
              <a:rPr lang="en-US" b="1" i="1" dirty="0" smtClean="0"/>
              <a:t>(Set for hearing in Senate Local Government Committee on April 12)</a:t>
            </a:r>
            <a:endParaRPr lang="en-US" b="1" i="1" dirty="0"/>
          </a:p>
        </p:txBody>
      </p:sp>
    </p:spTree>
    <p:extLst>
      <p:ext uri="{BB962C8B-B14F-4D97-AF65-F5344CB8AC3E}">
        <p14:creationId xmlns:p14="http://schemas.microsoft.com/office/powerpoint/2010/main" val="234534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FF3F4"/>
        </a:solidFill>
        <a:effectLst/>
      </p:bgPr>
    </p:bg>
    <p:spTree>
      <p:nvGrpSpPr>
        <p:cNvPr id="1" name=""/>
        <p:cNvGrpSpPr/>
        <p:nvPr/>
      </p:nvGrpSpPr>
      <p:grpSpPr>
        <a:xfrm>
          <a:off x="0" y="0"/>
          <a:ext cx="0" cy="0"/>
          <a:chOff x="0" y="0"/>
          <a:chExt cx="0" cy="0"/>
        </a:xfrm>
      </p:grpSpPr>
      <p:grpSp>
        <p:nvGrpSpPr>
          <p:cNvPr id="2" name="Group 2"/>
          <p:cNvGrpSpPr/>
          <p:nvPr/>
        </p:nvGrpSpPr>
        <p:grpSpPr>
          <a:xfrm>
            <a:off x="9862255" y="-114300"/>
            <a:ext cx="5372100" cy="10515600"/>
            <a:chOff x="0" y="0"/>
            <a:chExt cx="7162800" cy="14020800"/>
          </a:xfrm>
        </p:grpSpPr>
        <p:pic>
          <p:nvPicPr>
            <p:cNvPr id="3" name="Picture 3"/>
            <p:cNvPicPr>
              <a:picLocks noChangeAspect="1"/>
            </p:cNvPicPr>
            <p:nvPr/>
          </p:nvPicPr>
          <p:blipFill>
            <a:blip r:embed="rId2"/>
            <a:srcRect l="20760" r="20760"/>
            <a:stretch>
              <a:fillRect/>
            </a:stretch>
          </p:blipFill>
          <p:spPr>
            <a:xfrm>
              <a:off x="0" y="4834467"/>
              <a:ext cx="7162800" cy="9186333"/>
            </a:xfrm>
            <a:prstGeom prst="rect">
              <a:avLst/>
            </a:prstGeom>
          </p:spPr>
        </p:pic>
        <p:pic>
          <p:nvPicPr>
            <p:cNvPr id="4" name="Picture 4"/>
            <p:cNvPicPr>
              <a:picLocks noChangeAspect="1"/>
            </p:cNvPicPr>
            <p:nvPr/>
          </p:nvPicPr>
          <p:blipFill>
            <a:blip r:embed="rId3"/>
            <a:srcRect l="6920" r="6920"/>
            <a:stretch>
              <a:fillRect/>
            </a:stretch>
          </p:blipFill>
          <p:spPr>
            <a:xfrm>
              <a:off x="0" y="0"/>
              <a:ext cx="7162800" cy="4593167"/>
            </a:xfrm>
            <a:prstGeom prst="rect">
              <a:avLst/>
            </a:prstGeom>
          </p:spPr>
        </p:pic>
      </p:grpSp>
      <p:sp>
        <p:nvSpPr>
          <p:cNvPr id="5" name="AutoShape 5"/>
          <p:cNvSpPr/>
          <p:nvPr/>
        </p:nvSpPr>
        <p:spPr>
          <a:xfrm>
            <a:off x="-990600" y="-333313"/>
            <a:ext cx="10591800" cy="10858500"/>
          </a:xfrm>
          <a:prstGeom prst="rect">
            <a:avLst/>
          </a:prstGeom>
          <a:solidFill>
            <a:srgbClr val="1B75BC"/>
          </a:solidFill>
        </p:spPr>
      </p:sp>
      <p:grpSp>
        <p:nvGrpSpPr>
          <p:cNvPr id="6" name="Group 6"/>
          <p:cNvGrpSpPr/>
          <p:nvPr/>
        </p:nvGrpSpPr>
        <p:grpSpPr>
          <a:xfrm>
            <a:off x="1028700" y="2076307"/>
            <a:ext cx="8191500" cy="5553779"/>
            <a:chOff x="0" y="-133350"/>
            <a:chExt cx="10922000" cy="7405038"/>
          </a:xfrm>
        </p:grpSpPr>
        <p:sp>
          <p:nvSpPr>
            <p:cNvPr id="7" name="TextBox 7"/>
            <p:cNvSpPr txBox="1"/>
            <p:nvPr/>
          </p:nvSpPr>
          <p:spPr>
            <a:xfrm>
              <a:off x="0" y="-133350"/>
              <a:ext cx="10922000" cy="3282950"/>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8000" b="1" i="0" u="none" strike="noStrike" kern="1200" cap="none" spc="0" normalizeH="0" baseline="0" noProof="0" dirty="0" smtClean="0">
                  <a:ln>
                    <a:noFill/>
                  </a:ln>
                  <a:solidFill>
                    <a:srgbClr val="EFF3F4"/>
                  </a:solidFill>
                  <a:effectLst/>
                  <a:uLnTx/>
                  <a:uFillTx/>
                  <a:latin typeface="+mj-lt"/>
                </a:rPr>
                <a:t>What do we need to do?</a:t>
              </a:r>
              <a:endParaRPr kumimoji="0" lang="en-US" sz="8000" b="1" i="0" u="none" strike="noStrike" kern="1200" cap="none" spc="0" normalizeH="0" baseline="0" noProof="0" dirty="0">
                <a:ln>
                  <a:noFill/>
                </a:ln>
                <a:solidFill>
                  <a:srgbClr val="EFF3F4"/>
                </a:solidFill>
                <a:effectLst/>
                <a:uLnTx/>
                <a:uFillTx/>
                <a:latin typeface="+mj-lt"/>
              </a:endParaRPr>
            </a:p>
          </p:txBody>
        </p:sp>
        <p:sp>
          <p:nvSpPr>
            <p:cNvPr id="8" name="TextBox 8"/>
            <p:cNvSpPr txBox="1"/>
            <p:nvPr/>
          </p:nvSpPr>
          <p:spPr>
            <a:xfrm>
              <a:off x="0" y="3235598"/>
              <a:ext cx="9492077" cy="657225"/>
            </a:xfrm>
            <a:prstGeom prst="rect">
              <a:avLst/>
            </a:prstGeom>
          </p:spPr>
          <p:txBody>
            <a:bodyPr lIns="0" tIns="0" rIns="0" bIns="0" rtlCol="0" anchor="t">
              <a:spAutoFit/>
            </a:bodyPr>
            <a:lstStyle/>
            <a:p>
              <a:pPr marL="0" marR="0" lvl="0" indent="0" algn="l" defTabSz="914400" rtl="0" eaLnBrk="1" fontAlgn="auto" latinLnBrk="0" hangingPunct="1">
                <a:lnSpc>
                  <a:spcPts val="384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9"/>
            <p:cNvSpPr txBox="1"/>
            <p:nvPr/>
          </p:nvSpPr>
          <p:spPr>
            <a:xfrm>
              <a:off x="0" y="5835397"/>
              <a:ext cx="9492077" cy="1436291"/>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2800" b="0" i="0" u="none" strike="noStrike" kern="1200" cap="none" spc="56" normalizeH="0" baseline="0" noProof="0" dirty="0" smtClean="0">
                  <a:ln>
                    <a:noFill/>
                  </a:ln>
                  <a:solidFill>
                    <a:srgbClr val="EFF3F4"/>
                  </a:solidFill>
                  <a:effectLst/>
                  <a:uLnTx/>
                  <a:uFillTx/>
                  <a:latin typeface="+mj-lt"/>
                  <a:ea typeface="+mn-ea"/>
                  <a:cs typeface="+mn-cs"/>
                </a:rPr>
                <a:t>As educators and public school advocates, what can we do to help?</a:t>
              </a:r>
              <a:endParaRPr kumimoji="0" lang="en-US" sz="2800" b="0" i="0" u="none" strike="noStrike" kern="1200" cap="none" spc="56" normalizeH="0" baseline="0" noProof="0" dirty="0">
                <a:ln>
                  <a:noFill/>
                </a:ln>
                <a:solidFill>
                  <a:srgbClr val="EFF3F4"/>
                </a:solidFill>
                <a:effectLst/>
                <a:uLnTx/>
                <a:uFillTx/>
                <a:latin typeface="+mj-lt"/>
                <a:ea typeface="+mn-ea"/>
                <a:cs typeface="+mn-cs"/>
              </a:endParaRPr>
            </a:p>
          </p:txBody>
        </p:sp>
        <p:sp>
          <p:nvSpPr>
            <p:cNvPr id="10" name="AutoShape 10"/>
            <p:cNvSpPr/>
            <p:nvPr/>
          </p:nvSpPr>
          <p:spPr>
            <a:xfrm>
              <a:off x="0" y="4804833"/>
              <a:ext cx="1524000" cy="152400"/>
            </a:xfrm>
            <a:prstGeom prst="rect">
              <a:avLst/>
            </a:prstGeom>
            <a:solidFill>
              <a:srgbClr val="EFF3F4"/>
            </a:solidFill>
          </p:spPr>
        </p:sp>
      </p:grpSp>
      <p:grpSp>
        <p:nvGrpSpPr>
          <p:cNvPr id="11" name="Group 11"/>
          <p:cNvGrpSpPr>
            <a:grpSpLocks noChangeAspect="1"/>
          </p:cNvGrpSpPr>
          <p:nvPr/>
        </p:nvGrpSpPr>
        <p:grpSpPr>
          <a:xfrm>
            <a:off x="15423302" y="7384202"/>
            <a:ext cx="3748195" cy="3748195"/>
            <a:chOff x="0" y="0"/>
            <a:chExt cx="2653030" cy="2653030"/>
          </a:xfrm>
        </p:grpSpPr>
        <p:sp>
          <p:nvSpPr>
            <p:cNvPr id="12" name="Freeform 12"/>
            <p:cNvSpPr/>
            <p:nvPr/>
          </p:nvSpPr>
          <p:spPr>
            <a:xfrm>
              <a:off x="0" y="0"/>
              <a:ext cx="2653030" cy="2654300"/>
            </a:xfrm>
            <a:custGeom>
              <a:avLst/>
              <a:gdLst/>
              <a:ahLst/>
              <a:cxnLst/>
              <a:rect l="l" t="t" r="r" b="b"/>
              <a:pathLst>
                <a:path w="2653030" h="265430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1B75BC"/>
            </a:solidFill>
          </p:spPr>
        </p:sp>
      </p:grpSp>
      <p:sp>
        <p:nvSpPr>
          <p:cNvPr id="13" name="AutoShape 13"/>
          <p:cNvSpPr/>
          <p:nvPr/>
        </p:nvSpPr>
        <p:spPr>
          <a:xfrm>
            <a:off x="15423302" y="-1028700"/>
            <a:ext cx="3048000" cy="8229600"/>
          </a:xfrm>
          <a:prstGeom prst="rect">
            <a:avLst/>
          </a:prstGeom>
          <a:solidFill>
            <a:srgbClr val="1B75BC"/>
          </a:solidFill>
        </p:spPr>
      </p:sp>
      <p:pic>
        <p:nvPicPr>
          <p:cNvPr id="14" name="Picture 14"/>
          <p:cNvPicPr>
            <a:picLocks noChangeAspect="1"/>
          </p:cNvPicPr>
          <p:nvPr/>
        </p:nvPicPr>
        <p:blipFill>
          <a:blip r:embed="rId4"/>
          <a:srcRect/>
          <a:stretch>
            <a:fillRect/>
          </a:stretch>
        </p:blipFill>
        <p:spPr>
          <a:xfrm>
            <a:off x="16616096" y="7799146"/>
            <a:ext cx="1286409" cy="2091722"/>
          </a:xfrm>
          <a:prstGeom prst="rect">
            <a:avLst/>
          </a:prstGeom>
        </p:spPr>
      </p:pic>
      <p:sp>
        <p:nvSpPr>
          <p:cNvPr id="15" name="Rectangle 14"/>
          <p:cNvSpPr/>
          <p:nvPr/>
        </p:nvSpPr>
        <p:spPr>
          <a:xfrm>
            <a:off x="18288000" y="-1170876"/>
            <a:ext cx="1984917" cy="12305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a:endParaRPr>
          </a:p>
        </p:txBody>
      </p:sp>
    </p:spTree>
    <p:extLst>
      <p:ext uri="{BB962C8B-B14F-4D97-AF65-F5344CB8AC3E}">
        <p14:creationId xmlns:p14="http://schemas.microsoft.com/office/powerpoint/2010/main" val="7811333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t>Acknowledge Learning Loss</a:t>
            </a:r>
            <a:endParaRPr lang="en-US" sz="6600" b="1" dirty="0"/>
          </a:p>
        </p:txBody>
      </p:sp>
      <p:sp>
        <p:nvSpPr>
          <p:cNvPr id="3" name="Content Placeholder 2"/>
          <p:cNvSpPr>
            <a:spLocks noGrp="1"/>
          </p:cNvSpPr>
          <p:nvPr>
            <p:ph idx="1"/>
          </p:nvPr>
        </p:nvSpPr>
        <p:spPr/>
        <p:txBody>
          <a:bodyPr>
            <a:normAutofit/>
          </a:bodyPr>
          <a:lstStyle/>
          <a:p>
            <a:pPr>
              <a:spcAft>
                <a:spcPts val="600"/>
              </a:spcAft>
            </a:pPr>
            <a:r>
              <a:rPr lang="en-US" sz="4000" dirty="0" smtClean="0"/>
              <a:t>Commissioner is reporting that students are </a:t>
            </a:r>
            <a:r>
              <a:rPr lang="en-US" sz="4000" b="1" dirty="0" smtClean="0"/>
              <a:t>3.2 months behind </a:t>
            </a:r>
            <a:r>
              <a:rPr lang="en-US" sz="4000" dirty="0" smtClean="0"/>
              <a:t>in math.</a:t>
            </a:r>
          </a:p>
          <a:p>
            <a:pPr>
              <a:spcAft>
                <a:spcPts val="600"/>
              </a:spcAft>
            </a:pPr>
            <a:r>
              <a:rPr lang="en-US" sz="4000" dirty="0" smtClean="0"/>
              <a:t>Every district lost months of classroom instruction</a:t>
            </a:r>
          </a:p>
          <a:p>
            <a:pPr>
              <a:spcAft>
                <a:spcPts val="600"/>
              </a:spcAft>
            </a:pPr>
            <a:r>
              <a:rPr lang="en-US" sz="4000" dirty="0" smtClean="0"/>
              <a:t>Both students who have not yet re-enrolled and those that have all experience learning loss</a:t>
            </a:r>
          </a:p>
          <a:p>
            <a:pPr>
              <a:spcAft>
                <a:spcPts val="600"/>
              </a:spcAft>
            </a:pPr>
            <a:r>
              <a:rPr lang="en-US" sz="4000" dirty="0" smtClean="0"/>
              <a:t>Learning loss has occurred in every district statewide </a:t>
            </a:r>
          </a:p>
          <a:p>
            <a:pPr>
              <a:spcAft>
                <a:spcPts val="600"/>
              </a:spcAft>
            </a:pPr>
            <a:r>
              <a:rPr lang="en-US" sz="4000" dirty="0" smtClean="0"/>
              <a:t>Learning loss requires additional staff time                                (and therefore additional resources)                                                to address</a:t>
            </a:r>
            <a:endParaRPr lang="en-US" sz="4000" dirty="0"/>
          </a:p>
        </p:txBody>
      </p:sp>
    </p:spTree>
    <p:extLst>
      <p:ext uri="{BB962C8B-B14F-4D97-AF65-F5344CB8AC3E}">
        <p14:creationId xmlns:p14="http://schemas.microsoft.com/office/powerpoint/2010/main" val="402292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F3F4"/>
        </a:solidFill>
        <a:effectLst/>
      </p:bgPr>
    </p:bg>
    <p:spTree>
      <p:nvGrpSpPr>
        <p:cNvPr id="1" name=""/>
        <p:cNvGrpSpPr/>
        <p:nvPr/>
      </p:nvGrpSpPr>
      <p:grpSpPr>
        <a:xfrm>
          <a:off x="0" y="0"/>
          <a:ext cx="0" cy="0"/>
          <a:chOff x="0" y="0"/>
          <a:chExt cx="0" cy="0"/>
        </a:xfrm>
      </p:grpSpPr>
      <p:grpSp>
        <p:nvGrpSpPr>
          <p:cNvPr id="2" name="Group 2"/>
          <p:cNvGrpSpPr/>
          <p:nvPr/>
        </p:nvGrpSpPr>
        <p:grpSpPr>
          <a:xfrm>
            <a:off x="9862256" y="-114300"/>
            <a:ext cx="5372100" cy="10515600"/>
            <a:chOff x="0" y="0"/>
            <a:chExt cx="7162800" cy="14020800"/>
          </a:xfrm>
        </p:grpSpPr>
        <p:pic>
          <p:nvPicPr>
            <p:cNvPr id="3" name="Picture 3"/>
            <p:cNvPicPr>
              <a:picLocks noChangeAspect="1"/>
            </p:cNvPicPr>
            <p:nvPr/>
          </p:nvPicPr>
          <p:blipFill>
            <a:blip r:embed="rId3"/>
            <a:srcRect l="38694" r="38694"/>
            <a:stretch>
              <a:fillRect/>
            </a:stretch>
          </p:blipFill>
          <p:spPr>
            <a:xfrm>
              <a:off x="0" y="4834467"/>
              <a:ext cx="7162800" cy="9186333"/>
            </a:xfrm>
            <a:prstGeom prst="rect">
              <a:avLst/>
            </a:prstGeom>
          </p:spPr>
        </p:pic>
        <p:pic>
          <p:nvPicPr>
            <p:cNvPr id="4" name="Picture 4"/>
            <p:cNvPicPr>
              <a:picLocks noChangeAspect="1"/>
            </p:cNvPicPr>
            <p:nvPr/>
          </p:nvPicPr>
          <p:blipFill>
            <a:blip r:embed="rId4"/>
            <a:srcRect t="1921" b="1921"/>
            <a:stretch>
              <a:fillRect/>
            </a:stretch>
          </p:blipFill>
          <p:spPr>
            <a:xfrm>
              <a:off x="0" y="0"/>
              <a:ext cx="7162800" cy="4593167"/>
            </a:xfrm>
            <a:prstGeom prst="rect">
              <a:avLst/>
            </a:prstGeom>
          </p:spPr>
        </p:pic>
      </p:grpSp>
      <p:sp>
        <p:nvSpPr>
          <p:cNvPr id="5" name="AutoShape 5"/>
          <p:cNvSpPr/>
          <p:nvPr/>
        </p:nvSpPr>
        <p:spPr>
          <a:xfrm>
            <a:off x="-914400" y="-285750"/>
            <a:ext cx="10591800" cy="10858500"/>
          </a:xfrm>
          <a:prstGeom prst="rect">
            <a:avLst/>
          </a:prstGeom>
          <a:solidFill>
            <a:srgbClr val="1B75BC"/>
          </a:solidFill>
        </p:spPr>
      </p:sp>
      <p:grpSp>
        <p:nvGrpSpPr>
          <p:cNvPr id="6" name="Group 6"/>
          <p:cNvGrpSpPr/>
          <p:nvPr/>
        </p:nvGrpSpPr>
        <p:grpSpPr>
          <a:xfrm>
            <a:off x="740130" y="2227709"/>
            <a:ext cx="7853134" cy="5505120"/>
            <a:chOff x="-384761" y="885552"/>
            <a:chExt cx="10470843" cy="7340159"/>
          </a:xfrm>
        </p:grpSpPr>
        <p:sp>
          <p:nvSpPr>
            <p:cNvPr id="7" name="TextBox 7"/>
            <p:cNvSpPr txBox="1"/>
            <p:nvPr/>
          </p:nvSpPr>
          <p:spPr>
            <a:xfrm>
              <a:off x="-384761" y="885552"/>
              <a:ext cx="10413996" cy="1621982"/>
            </a:xfrm>
            <a:prstGeom prst="rect">
              <a:avLst/>
            </a:prstGeom>
          </p:spPr>
          <p:txBody>
            <a:bodyPr wrap="square" lIns="0" tIns="0" rIns="0" bIns="0" rtlCol="0" anchor="t">
              <a:spAutoFit/>
            </a:bodyPr>
            <a:lstStyle/>
            <a:p>
              <a:pPr defTabSz="914445">
                <a:lnSpc>
                  <a:spcPts val="8640"/>
                </a:lnSpc>
              </a:pPr>
              <a:r>
                <a:rPr lang="en-US" sz="11500" b="1" dirty="0" smtClean="0">
                  <a:solidFill>
                    <a:srgbClr val="EFF3F4"/>
                  </a:solidFill>
                  <a:latin typeface="+mj-lt"/>
                </a:rPr>
                <a:t>How much?</a:t>
              </a:r>
              <a:endParaRPr lang="en-US" sz="11500" b="1" dirty="0">
                <a:solidFill>
                  <a:srgbClr val="EFF3F4"/>
                </a:solidFill>
                <a:latin typeface="+mj-lt"/>
              </a:endParaRPr>
            </a:p>
          </p:txBody>
        </p:sp>
        <p:sp>
          <p:nvSpPr>
            <p:cNvPr id="8" name="TextBox 8"/>
            <p:cNvSpPr txBox="1"/>
            <p:nvPr/>
          </p:nvSpPr>
          <p:spPr>
            <a:xfrm>
              <a:off x="0" y="4907765"/>
              <a:ext cx="9492077" cy="649751"/>
            </a:xfrm>
            <a:prstGeom prst="rect">
              <a:avLst/>
            </a:prstGeom>
          </p:spPr>
          <p:txBody>
            <a:bodyPr lIns="0" tIns="0" rIns="0" bIns="0" rtlCol="0" anchor="t">
              <a:spAutoFit/>
            </a:bodyPr>
            <a:lstStyle/>
            <a:p>
              <a:pPr defTabSz="914445">
                <a:lnSpc>
                  <a:spcPts val="3840"/>
                </a:lnSpc>
              </a:pPr>
              <a:endParaRPr dirty="0">
                <a:solidFill>
                  <a:prstClr val="black"/>
                </a:solidFill>
                <a:latin typeface="Calibri"/>
              </a:endParaRPr>
            </a:p>
          </p:txBody>
        </p:sp>
        <p:sp>
          <p:nvSpPr>
            <p:cNvPr id="9" name="TextBox 9"/>
            <p:cNvSpPr txBox="1"/>
            <p:nvPr/>
          </p:nvSpPr>
          <p:spPr>
            <a:xfrm>
              <a:off x="0" y="7507566"/>
              <a:ext cx="10086082" cy="718145"/>
            </a:xfrm>
            <a:prstGeom prst="rect">
              <a:avLst/>
            </a:prstGeom>
          </p:spPr>
          <p:txBody>
            <a:bodyPr wrap="square" lIns="0" tIns="0" rIns="0" bIns="0" rtlCol="0" anchor="t">
              <a:spAutoFit/>
            </a:bodyPr>
            <a:lstStyle/>
            <a:p>
              <a:pPr defTabSz="914445">
                <a:lnSpc>
                  <a:spcPts val="4200"/>
                </a:lnSpc>
              </a:pPr>
              <a:r>
                <a:rPr lang="en-US" sz="4000" spc="56" dirty="0" smtClean="0">
                  <a:solidFill>
                    <a:srgbClr val="EFF3F4"/>
                  </a:solidFill>
                  <a:latin typeface="+mj-lt"/>
                </a:rPr>
                <a:t>State budget overview</a:t>
              </a:r>
              <a:endParaRPr lang="en-US" sz="4000" spc="56" dirty="0">
                <a:solidFill>
                  <a:srgbClr val="EFF3F4"/>
                </a:solidFill>
                <a:latin typeface="+mj-lt"/>
              </a:endParaRPr>
            </a:p>
          </p:txBody>
        </p:sp>
        <p:sp>
          <p:nvSpPr>
            <p:cNvPr id="10" name="AutoShape 10"/>
            <p:cNvSpPr/>
            <p:nvPr/>
          </p:nvSpPr>
          <p:spPr>
            <a:xfrm>
              <a:off x="0" y="6477000"/>
              <a:ext cx="1524000" cy="152400"/>
            </a:xfrm>
            <a:prstGeom prst="rect">
              <a:avLst/>
            </a:prstGeom>
            <a:solidFill>
              <a:srgbClr val="EFF3F4"/>
            </a:solidFill>
          </p:spPr>
        </p:sp>
      </p:grpSp>
      <p:grpSp>
        <p:nvGrpSpPr>
          <p:cNvPr id="11" name="Group 11"/>
          <p:cNvGrpSpPr>
            <a:grpSpLocks noChangeAspect="1"/>
          </p:cNvGrpSpPr>
          <p:nvPr/>
        </p:nvGrpSpPr>
        <p:grpSpPr>
          <a:xfrm>
            <a:off x="15423304" y="7384204"/>
            <a:ext cx="3748196" cy="3748196"/>
            <a:chOff x="0" y="0"/>
            <a:chExt cx="2653030" cy="2653030"/>
          </a:xfrm>
        </p:grpSpPr>
        <p:sp>
          <p:nvSpPr>
            <p:cNvPr id="12" name="Freeform 12"/>
            <p:cNvSpPr/>
            <p:nvPr/>
          </p:nvSpPr>
          <p:spPr>
            <a:xfrm>
              <a:off x="0" y="0"/>
              <a:ext cx="2653030" cy="2654300"/>
            </a:xfrm>
            <a:custGeom>
              <a:avLst/>
              <a:gdLst/>
              <a:ahLst/>
              <a:cxnLst/>
              <a:rect l="l" t="t" r="r" b="b"/>
              <a:pathLst>
                <a:path w="2653030" h="265430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1B75BC"/>
            </a:solidFill>
          </p:spPr>
        </p:sp>
      </p:grpSp>
      <p:sp>
        <p:nvSpPr>
          <p:cNvPr id="13" name="AutoShape 13"/>
          <p:cNvSpPr/>
          <p:nvPr/>
        </p:nvSpPr>
        <p:spPr>
          <a:xfrm>
            <a:off x="15423302" y="-1028700"/>
            <a:ext cx="3048000" cy="8229600"/>
          </a:xfrm>
          <a:prstGeom prst="rect">
            <a:avLst/>
          </a:prstGeom>
          <a:solidFill>
            <a:srgbClr val="1B75BC"/>
          </a:solidFill>
        </p:spPr>
      </p:sp>
      <p:pic>
        <p:nvPicPr>
          <p:cNvPr id="14" name="Picture 14"/>
          <p:cNvPicPr>
            <a:picLocks noChangeAspect="1"/>
          </p:cNvPicPr>
          <p:nvPr/>
        </p:nvPicPr>
        <p:blipFill>
          <a:blip r:embed="rId5"/>
          <a:srcRect/>
          <a:stretch>
            <a:fillRect/>
          </a:stretch>
        </p:blipFill>
        <p:spPr>
          <a:xfrm>
            <a:off x="16616097" y="7799147"/>
            <a:ext cx="1286409" cy="2091722"/>
          </a:xfrm>
          <a:prstGeom prst="rect">
            <a:avLst/>
          </a:prstGeom>
        </p:spPr>
      </p:pic>
      <p:sp>
        <p:nvSpPr>
          <p:cNvPr id="15" name="Rectangle 14"/>
          <p:cNvSpPr/>
          <p:nvPr/>
        </p:nvSpPr>
        <p:spPr>
          <a:xfrm>
            <a:off x="18288000" y="-1170876"/>
            <a:ext cx="1984917" cy="12305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a:endParaRPr>
          </a:p>
        </p:txBody>
      </p:sp>
      <p:sp>
        <p:nvSpPr>
          <p:cNvPr id="16" name="Rectangle 15"/>
          <p:cNvSpPr/>
          <p:nvPr/>
        </p:nvSpPr>
        <p:spPr>
          <a:xfrm>
            <a:off x="15234356" y="10401302"/>
            <a:ext cx="4470965" cy="114299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a:endParaRPr>
          </a:p>
        </p:txBody>
      </p:sp>
    </p:spTree>
    <p:extLst>
      <p:ext uri="{BB962C8B-B14F-4D97-AF65-F5344CB8AC3E}">
        <p14:creationId xmlns:p14="http://schemas.microsoft.com/office/powerpoint/2010/main" val="36087950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t>Plan to address learning loss</a:t>
            </a:r>
            <a:endParaRPr lang="en-US" sz="6600" b="1" dirty="0"/>
          </a:p>
        </p:txBody>
      </p:sp>
      <p:sp>
        <p:nvSpPr>
          <p:cNvPr id="3" name="Content Placeholder 2"/>
          <p:cNvSpPr>
            <a:spLocks noGrp="1"/>
          </p:cNvSpPr>
          <p:nvPr>
            <p:ph idx="1"/>
          </p:nvPr>
        </p:nvSpPr>
        <p:spPr>
          <a:xfrm>
            <a:off x="2115040" y="2628900"/>
            <a:ext cx="13662485" cy="6931023"/>
          </a:xfrm>
        </p:spPr>
        <p:txBody>
          <a:bodyPr>
            <a:normAutofit/>
          </a:bodyPr>
          <a:lstStyle/>
          <a:p>
            <a:pPr>
              <a:spcAft>
                <a:spcPts val="1800"/>
              </a:spcAft>
            </a:pPr>
            <a:r>
              <a:rPr lang="en-US" sz="4400" dirty="0" smtClean="0"/>
              <a:t>How will your address specifically address learning loss?</a:t>
            </a:r>
          </a:p>
          <a:p>
            <a:pPr>
              <a:spcAft>
                <a:spcPts val="1800"/>
              </a:spcAft>
            </a:pPr>
            <a:r>
              <a:rPr lang="en-US" sz="4400" dirty="0" smtClean="0"/>
              <a:t>Who will you target?</a:t>
            </a:r>
          </a:p>
          <a:p>
            <a:pPr>
              <a:spcAft>
                <a:spcPts val="1800"/>
              </a:spcAft>
            </a:pPr>
            <a:r>
              <a:rPr lang="en-US" sz="4400" dirty="0" smtClean="0"/>
              <a:t>When will you address it?</a:t>
            </a:r>
          </a:p>
          <a:p>
            <a:pPr>
              <a:spcAft>
                <a:spcPts val="1800"/>
              </a:spcAft>
            </a:pPr>
            <a:r>
              <a:rPr lang="en-US" sz="4400" b="1" dirty="0" smtClean="0"/>
              <a:t>How much does that cost?</a:t>
            </a:r>
            <a:endParaRPr lang="en-US" sz="4400" b="1" dirty="0"/>
          </a:p>
        </p:txBody>
      </p:sp>
      <p:sp>
        <p:nvSpPr>
          <p:cNvPr id="4" name="TextBox 3"/>
          <p:cNvSpPr txBox="1"/>
          <p:nvPr/>
        </p:nvSpPr>
        <p:spPr>
          <a:xfrm>
            <a:off x="9525000" y="6038197"/>
            <a:ext cx="5912718" cy="3507343"/>
          </a:xfrm>
          <a:prstGeom prst="roundRect">
            <a:avLst/>
          </a:prstGeom>
          <a:solidFill>
            <a:srgbClr val="1B75BC"/>
          </a:solidFill>
        </p:spPr>
        <p:txBody>
          <a:bodyPr wrap="square" rtlCol="0">
            <a:spAutoFit/>
          </a:bodyPr>
          <a:lstStyle/>
          <a:p>
            <a:pPr marL="285750" indent="-285750">
              <a:buFont typeface="Arial" panose="020B0604020202020204" pitchFamily="34" charset="0"/>
              <a:buChar char="•"/>
            </a:pPr>
            <a:r>
              <a:rPr lang="en-US" sz="4000" b="1" dirty="0" smtClean="0">
                <a:solidFill>
                  <a:schemeClr val="bg1"/>
                </a:solidFill>
                <a:latin typeface="Calibri" panose="020F0502020204030204" pitchFamily="34" charset="0"/>
                <a:cs typeface="Calibri" panose="020F0502020204030204" pitchFamily="34" charset="0"/>
              </a:rPr>
              <a:t>Summer school</a:t>
            </a:r>
          </a:p>
          <a:p>
            <a:pPr marL="285750" indent="-285750">
              <a:buFont typeface="Arial" panose="020B0604020202020204" pitchFamily="34" charset="0"/>
              <a:buChar char="•"/>
            </a:pPr>
            <a:r>
              <a:rPr lang="en-US" sz="4000" b="1" dirty="0" smtClean="0">
                <a:solidFill>
                  <a:schemeClr val="bg1"/>
                </a:solidFill>
                <a:latin typeface="Calibri" panose="020F0502020204030204" pitchFamily="34" charset="0"/>
                <a:cs typeface="Calibri" panose="020F0502020204030204" pitchFamily="34" charset="0"/>
              </a:rPr>
              <a:t>After school tutoring</a:t>
            </a:r>
          </a:p>
          <a:p>
            <a:pPr marL="285750" indent="-285750">
              <a:buFont typeface="Arial" panose="020B0604020202020204" pitchFamily="34" charset="0"/>
              <a:buChar char="•"/>
            </a:pPr>
            <a:r>
              <a:rPr lang="en-US" sz="4000" b="1" dirty="0" smtClean="0">
                <a:solidFill>
                  <a:schemeClr val="bg1"/>
                </a:solidFill>
                <a:latin typeface="Calibri" panose="020F0502020204030204" pitchFamily="34" charset="0"/>
                <a:cs typeface="Calibri" panose="020F0502020204030204" pitchFamily="34" charset="0"/>
              </a:rPr>
              <a:t>Saturday tutoring</a:t>
            </a:r>
          </a:p>
          <a:p>
            <a:pPr marL="285750" indent="-285750">
              <a:buFont typeface="Arial" panose="020B0604020202020204" pitchFamily="34" charset="0"/>
              <a:buChar char="•"/>
            </a:pPr>
            <a:r>
              <a:rPr lang="en-US" sz="4000" b="1" dirty="0" smtClean="0">
                <a:solidFill>
                  <a:schemeClr val="bg1"/>
                </a:solidFill>
                <a:latin typeface="Calibri" panose="020F0502020204030204" pitchFamily="34" charset="0"/>
                <a:cs typeface="Calibri" panose="020F0502020204030204" pitchFamily="34" charset="0"/>
              </a:rPr>
              <a:t>Pull-out with specialists</a:t>
            </a:r>
          </a:p>
          <a:p>
            <a:pPr marL="285750" indent="-285750">
              <a:buFont typeface="Arial" panose="020B0604020202020204" pitchFamily="34" charset="0"/>
              <a:buChar char="•"/>
            </a:pPr>
            <a:r>
              <a:rPr lang="en-US" sz="4000" b="1" dirty="0" smtClean="0">
                <a:solidFill>
                  <a:schemeClr val="bg1"/>
                </a:solidFill>
                <a:latin typeface="Calibri" panose="020F0502020204030204" pitchFamily="34" charset="0"/>
                <a:cs typeface="Calibri" panose="020F0502020204030204" pitchFamily="34" charset="0"/>
              </a:rPr>
              <a:t>Smaller class sizes</a:t>
            </a:r>
            <a:endParaRPr lang="en-US" sz="4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147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Food for thought…</a:t>
            </a:r>
            <a:endParaRPr lang="en-US" sz="60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83318746"/>
              </p:ext>
            </p:extLst>
          </p:nvPr>
        </p:nvGraphicFramePr>
        <p:xfrm>
          <a:off x="7848600" y="2349500"/>
          <a:ext cx="7929564" cy="6644640"/>
        </p:xfrm>
        <a:graphic>
          <a:graphicData uri="http://schemas.openxmlformats.org/drawingml/2006/table">
            <a:tbl>
              <a:tblPr firstRow="1" bandRow="1">
                <a:tableStyleId>{5C22544A-7EE6-4342-B048-85BDC9FD1C3A}</a:tableStyleId>
              </a:tblPr>
              <a:tblGrid>
                <a:gridCol w="5715000">
                  <a:extLst>
                    <a:ext uri="{9D8B030D-6E8A-4147-A177-3AD203B41FA5}">
                      <a16:colId xmlns:a16="http://schemas.microsoft.com/office/drawing/2014/main" val="675150247"/>
                    </a:ext>
                  </a:extLst>
                </a:gridCol>
                <a:gridCol w="2214564">
                  <a:extLst>
                    <a:ext uri="{9D8B030D-6E8A-4147-A177-3AD203B41FA5}">
                      <a16:colId xmlns:a16="http://schemas.microsoft.com/office/drawing/2014/main" val="3707557441"/>
                    </a:ext>
                  </a:extLst>
                </a:gridCol>
              </a:tblGrid>
              <a:tr h="721053">
                <a:tc gridSpan="2">
                  <a:txBody>
                    <a:bodyPr/>
                    <a:lstStyle/>
                    <a:p>
                      <a:r>
                        <a:rPr lang="en-US" sz="4000" dirty="0" smtClean="0"/>
                        <a:t>What would it cost</a:t>
                      </a:r>
                      <a:r>
                        <a:rPr lang="en-US" sz="4000" baseline="0" dirty="0" smtClean="0"/>
                        <a:t> statewide to provide:</a:t>
                      </a:r>
                      <a:endParaRPr lang="en-US" sz="4000" dirty="0"/>
                    </a:p>
                  </a:txBody>
                  <a:tcPr/>
                </a:tc>
                <a:tc hMerge="1">
                  <a:txBody>
                    <a:bodyPr/>
                    <a:lstStyle/>
                    <a:p>
                      <a:endParaRPr lang="en-US" dirty="0"/>
                    </a:p>
                  </a:txBody>
                  <a:tcPr/>
                </a:tc>
                <a:extLst>
                  <a:ext uri="{0D108BD9-81ED-4DB2-BD59-A6C34878D82A}">
                    <a16:rowId xmlns:a16="http://schemas.microsoft.com/office/drawing/2014/main" val="3472237490"/>
                  </a:ext>
                </a:extLst>
              </a:tr>
              <a:tr h="940504">
                <a:tc>
                  <a:txBody>
                    <a:bodyPr/>
                    <a:lstStyle/>
                    <a:p>
                      <a:r>
                        <a:rPr lang="en-US" sz="2800" dirty="0" smtClean="0">
                          <a:latin typeface="Calibri" panose="020F0502020204030204" pitchFamily="34" charset="0"/>
                          <a:cs typeface="Calibri" panose="020F0502020204030204" pitchFamily="34" charset="0"/>
                        </a:rPr>
                        <a:t>3 hours of tutoring</a:t>
                      </a:r>
                      <a:r>
                        <a:rPr lang="en-US" sz="2800" baseline="0" dirty="0" smtClean="0">
                          <a:latin typeface="Calibri" panose="020F0502020204030204" pitchFamily="34" charset="0"/>
                          <a:cs typeface="Calibri" panose="020F0502020204030204" pitchFamily="34" charset="0"/>
                        </a:rPr>
                        <a:t> per week for 1/3 of students for 36 weeks?</a:t>
                      </a:r>
                      <a:endParaRPr lang="en-US" sz="2800" dirty="0">
                        <a:latin typeface="Calibri" panose="020F0502020204030204" pitchFamily="34" charset="0"/>
                        <a:cs typeface="Calibri" panose="020F0502020204030204" pitchFamily="34" charset="0"/>
                      </a:endParaRPr>
                    </a:p>
                  </a:txBody>
                  <a:tcPr/>
                </a:tc>
                <a:tc>
                  <a:txBody>
                    <a:bodyPr/>
                    <a:lstStyle/>
                    <a:p>
                      <a:r>
                        <a:rPr lang="en-US" sz="2800" dirty="0" smtClean="0">
                          <a:latin typeface="Calibri" panose="020F0502020204030204" pitchFamily="34" charset="0"/>
                          <a:cs typeface="Calibri" panose="020F0502020204030204" pitchFamily="34" charset="0"/>
                        </a:rPr>
                        <a:t>$4.8 billion</a:t>
                      </a:r>
                      <a:endParaRPr lang="en-US"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80715116"/>
                  </a:ext>
                </a:extLst>
              </a:tr>
              <a:tr h="940504">
                <a:tc>
                  <a:txBody>
                    <a:bodyPr/>
                    <a:lstStyle/>
                    <a:p>
                      <a:r>
                        <a:rPr lang="en-US" sz="2800" baseline="0" dirty="0" smtClean="0">
                          <a:latin typeface="Calibri" panose="020F0502020204030204" pitchFamily="34" charset="0"/>
                          <a:cs typeface="Calibri" panose="020F0502020204030204" pitchFamily="34" charset="0"/>
                        </a:rPr>
                        <a:t>30 extra days for 50% of students in grades 6-12?</a:t>
                      </a:r>
                      <a:endParaRPr lang="en-US" sz="2800" dirty="0">
                        <a:latin typeface="Calibri" panose="020F0502020204030204" pitchFamily="34" charset="0"/>
                        <a:cs typeface="Calibri" panose="020F0502020204030204" pitchFamily="34" charset="0"/>
                      </a:endParaRPr>
                    </a:p>
                  </a:txBody>
                  <a:tcPr/>
                </a:tc>
                <a:tc>
                  <a:txBody>
                    <a:bodyPr/>
                    <a:lstStyle/>
                    <a:p>
                      <a:r>
                        <a:rPr lang="en-US" sz="2800" dirty="0" smtClean="0">
                          <a:latin typeface="Calibri" panose="020F0502020204030204" pitchFamily="34" charset="0"/>
                          <a:cs typeface="Calibri" panose="020F0502020204030204" pitchFamily="34" charset="0"/>
                        </a:rPr>
                        <a:t>$2.1 billion</a:t>
                      </a:r>
                      <a:endParaRPr lang="en-US"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688800997"/>
                  </a:ext>
                </a:extLst>
              </a:tr>
              <a:tr h="517277">
                <a:tc>
                  <a:txBody>
                    <a:bodyPr/>
                    <a:lstStyle/>
                    <a:p>
                      <a:r>
                        <a:rPr lang="en-US" sz="2800" baseline="0" dirty="0" smtClean="0">
                          <a:latin typeface="Calibri" panose="020F0502020204030204" pitchFamily="34" charset="0"/>
                          <a:cs typeface="Calibri" panose="020F0502020204030204" pitchFamily="34" charset="0"/>
                        </a:rPr>
                        <a:t>5 extra planning days for teachers</a:t>
                      </a:r>
                      <a:endParaRPr lang="en-US" sz="2800" dirty="0">
                        <a:latin typeface="Calibri" panose="020F0502020204030204" pitchFamily="34" charset="0"/>
                        <a:cs typeface="Calibri" panose="020F0502020204030204" pitchFamily="34" charset="0"/>
                      </a:endParaRPr>
                    </a:p>
                  </a:txBody>
                  <a:tcPr/>
                </a:tc>
                <a:tc>
                  <a:txBody>
                    <a:bodyPr/>
                    <a:lstStyle/>
                    <a:p>
                      <a:r>
                        <a:rPr lang="en-US" sz="2800" dirty="0" smtClean="0">
                          <a:latin typeface="Calibri" panose="020F0502020204030204" pitchFamily="34" charset="0"/>
                          <a:cs typeface="Calibri" panose="020F0502020204030204" pitchFamily="34" charset="0"/>
                        </a:rPr>
                        <a:t>$0.6 billion</a:t>
                      </a:r>
                      <a:endParaRPr lang="en-US"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002592"/>
                  </a:ext>
                </a:extLst>
              </a:tr>
              <a:tr h="517277">
                <a:tc>
                  <a:txBody>
                    <a:bodyPr/>
                    <a:lstStyle/>
                    <a:p>
                      <a:r>
                        <a:rPr lang="en-US" sz="2800" dirty="0" smtClean="0">
                          <a:latin typeface="Calibri" panose="020F0502020204030204" pitchFamily="34" charset="0"/>
                          <a:cs typeface="Calibri" panose="020F0502020204030204" pitchFamily="34" charset="0"/>
                        </a:rPr>
                        <a:t>1 additional Teacher per campus</a:t>
                      </a:r>
                      <a:endParaRPr lang="en-US" sz="2800" dirty="0">
                        <a:latin typeface="Calibri" panose="020F0502020204030204" pitchFamily="34" charset="0"/>
                        <a:cs typeface="Calibri" panose="020F0502020204030204" pitchFamily="34" charset="0"/>
                      </a:endParaRPr>
                    </a:p>
                  </a:txBody>
                  <a:tcPr/>
                </a:tc>
                <a:tc>
                  <a:txBody>
                    <a:bodyPr/>
                    <a:lstStyle/>
                    <a:p>
                      <a:r>
                        <a:rPr lang="en-US" sz="2800" dirty="0" smtClean="0">
                          <a:latin typeface="Calibri" panose="020F0502020204030204" pitchFamily="34" charset="0"/>
                          <a:cs typeface="Calibri" panose="020F0502020204030204" pitchFamily="34" charset="0"/>
                        </a:rPr>
                        <a:t>$0.6 billion</a:t>
                      </a:r>
                      <a:endParaRPr lang="en-US"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759780223"/>
                  </a:ext>
                </a:extLst>
              </a:tr>
              <a:tr h="517277">
                <a:tc>
                  <a:txBody>
                    <a:bodyPr/>
                    <a:lstStyle/>
                    <a:p>
                      <a:r>
                        <a:rPr lang="en-US" sz="2800" dirty="0" smtClean="0">
                          <a:latin typeface="Calibri" panose="020F0502020204030204" pitchFamily="34" charset="0"/>
                          <a:cs typeface="Calibri" panose="020F0502020204030204" pitchFamily="34" charset="0"/>
                        </a:rPr>
                        <a:t>1 additional</a:t>
                      </a:r>
                      <a:r>
                        <a:rPr lang="en-US" sz="2800" baseline="0" dirty="0" smtClean="0">
                          <a:latin typeface="Calibri" panose="020F0502020204030204" pitchFamily="34" charset="0"/>
                          <a:cs typeface="Calibri" panose="020F0502020204030204" pitchFamily="34" charset="0"/>
                        </a:rPr>
                        <a:t> Educational Aide per campus</a:t>
                      </a:r>
                      <a:endParaRPr lang="en-US" sz="2800" dirty="0">
                        <a:latin typeface="Calibri" panose="020F0502020204030204" pitchFamily="34" charset="0"/>
                        <a:cs typeface="Calibri" panose="020F0502020204030204" pitchFamily="34" charset="0"/>
                      </a:endParaRPr>
                    </a:p>
                  </a:txBody>
                  <a:tcPr/>
                </a:tc>
                <a:tc>
                  <a:txBody>
                    <a:bodyPr/>
                    <a:lstStyle/>
                    <a:p>
                      <a:r>
                        <a:rPr lang="en-US" sz="2800" dirty="0" smtClean="0">
                          <a:latin typeface="Calibri" panose="020F0502020204030204" pitchFamily="34" charset="0"/>
                          <a:cs typeface="Calibri" panose="020F0502020204030204" pitchFamily="34" charset="0"/>
                        </a:rPr>
                        <a:t>$0.2</a:t>
                      </a:r>
                      <a:r>
                        <a:rPr lang="en-US" sz="2800" baseline="0" dirty="0" smtClean="0">
                          <a:latin typeface="Calibri" panose="020F0502020204030204" pitchFamily="34" charset="0"/>
                          <a:cs typeface="Calibri" panose="020F0502020204030204" pitchFamily="34" charset="0"/>
                        </a:rPr>
                        <a:t> billion</a:t>
                      </a:r>
                      <a:endParaRPr lang="en-US"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789551867"/>
                  </a:ext>
                </a:extLst>
              </a:tr>
              <a:tr h="517277">
                <a:tc>
                  <a:txBody>
                    <a:bodyPr/>
                    <a:lstStyle/>
                    <a:p>
                      <a:r>
                        <a:rPr lang="en-US" sz="2800" dirty="0" smtClean="0">
                          <a:latin typeface="Calibri" panose="020F0502020204030204" pitchFamily="34" charset="0"/>
                          <a:cs typeface="Calibri" panose="020F0502020204030204" pitchFamily="34" charset="0"/>
                        </a:rPr>
                        <a:t>1 additional Counselor per campus</a:t>
                      </a:r>
                      <a:endParaRPr lang="en-US" sz="2800" dirty="0">
                        <a:latin typeface="Calibri" panose="020F0502020204030204" pitchFamily="34" charset="0"/>
                        <a:cs typeface="Calibri" panose="020F0502020204030204" pitchFamily="34" charset="0"/>
                      </a:endParaRPr>
                    </a:p>
                  </a:txBody>
                  <a:tcPr/>
                </a:tc>
                <a:tc>
                  <a:txBody>
                    <a:bodyPr/>
                    <a:lstStyle/>
                    <a:p>
                      <a:r>
                        <a:rPr lang="en-US" sz="2800" dirty="0" smtClean="0">
                          <a:latin typeface="Calibri" panose="020F0502020204030204" pitchFamily="34" charset="0"/>
                          <a:cs typeface="Calibri" panose="020F0502020204030204" pitchFamily="34" charset="0"/>
                        </a:rPr>
                        <a:t>$0.7 billion</a:t>
                      </a:r>
                      <a:endParaRPr lang="en-US"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39768847"/>
                  </a:ext>
                </a:extLst>
              </a:tr>
              <a:tr h="517277">
                <a:tc>
                  <a:txBody>
                    <a:bodyPr/>
                    <a:lstStyle/>
                    <a:p>
                      <a:r>
                        <a:rPr lang="en-US" sz="2800" dirty="0" smtClean="0">
                          <a:latin typeface="Calibri" panose="020F0502020204030204" pitchFamily="34" charset="0"/>
                          <a:cs typeface="Calibri" panose="020F0502020204030204" pitchFamily="34" charset="0"/>
                        </a:rPr>
                        <a:t>HVAC upgrade</a:t>
                      </a:r>
                      <a:r>
                        <a:rPr lang="en-US" sz="2800" baseline="0" dirty="0" smtClean="0">
                          <a:latin typeface="Calibri" panose="020F0502020204030204" pitchFamily="34" charset="0"/>
                          <a:cs typeface="Calibri" panose="020F0502020204030204" pitchFamily="34" charset="0"/>
                        </a:rPr>
                        <a:t> for 50% of school buildings</a:t>
                      </a:r>
                      <a:endParaRPr lang="en-US" sz="2800" dirty="0">
                        <a:latin typeface="Calibri" panose="020F0502020204030204" pitchFamily="34" charset="0"/>
                        <a:cs typeface="Calibri" panose="020F0502020204030204" pitchFamily="34" charset="0"/>
                      </a:endParaRPr>
                    </a:p>
                  </a:txBody>
                  <a:tcPr/>
                </a:tc>
                <a:tc>
                  <a:txBody>
                    <a:bodyPr/>
                    <a:lstStyle/>
                    <a:p>
                      <a:r>
                        <a:rPr lang="en-US" sz="2800" dirty="0" smtClean="0">
                          <a:latin typeface="Calibri" panose="020F0502020204030204" pitchFamily="34" charset="0"/>
                          <a:cs typeface="Calibri" panose="020F0502020204030204" pitchFamily="34" charset="0"/>
                        </a:rPr>
                        <a:t>$1.8 billion</a:t>
                      </a:r>
                      <a:endParaRPr lang="en-US"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127559873"/>
                  </a:ext>
                </a:extLst>
              </a:tr>
            </a:tbl>
          </a:graphicData>
        </a:graphic>
      </p:graphicFrame>
      <p:sp>
        <p:nvSpPr>
          <p:cNvPr id="5" name="TextBox 4"/>
          <p:cNvSpPr txBox="1"/>
          <p:nvPr/>
        </p:nvSpPr>
        <p:spPr>
          <a:xfrm>
            <a:off x="13106400" y="8994140"/>
            <a:ext cx="6100764" cy="707886"/>
          </a:xfrm>
          <a:prstGeom prst="rect">
            <a:avLst/>
          </a:prstGeom>
          <a:noFill/>
        </p:spPr>
        <p:txBody>
          <a:bodyPr wrap="square" rtlCol="0">
            <a:spAutoFit/>
          </a:bodyPr>
          <a:lstStyle/>
          <a:p>
            <a:r>
              <a:rPr lang="en-US" sz="4000" b="1" dirty="0" smtClean="0">
                <a:latin typeface="Calibri" panose="020F0502020204030204" pitchFamily="34" charset="0"/>
                <a:cs typeface="Calibri" panose="020F0502020204030204" pitchFamily="34" charset="0"/>
              </a:rPr>
              <a:t>$10.2 billion</a:t>
            </a:r>
            <a:endParaRPr lang="en-US" sz="4000" b="1" dirty="0">
              <a:latin typeface="Calibri" panose="020F0502020204030204" pitchFamily="34" charset="0"/>
              <a:cs typeface="Calibri" panose="020F0502020204030204" pitchFamily="34" charset="0"/>
            </a:endParaRPr>
          </a:p>
        </p:txBody>
      </p:sp>
      <p:sp>
        <p:nvSpPr>
          <p:cNvPr id="6" name="TextBox 5"/>
          <p:cNvSpPr txBox="1"/>
          <p:nvPr/>
        </p:nvSpPr>
        <p:spPr>
          <a:xfrm>
            <a:off x="2115040" y="2476500"/>
            <a:ext cx="5733560" cy="6924973"/>
          </a:xfrm>
          <a:prstGeom prst="rect">
            <a:avLst/>
          </a:prstGeom>
          <a:noFill/>
        </p:spPr>
        <p:txBody>
          <a:bodyPr wrap="square" rtlCol="0">
            <a:spAutoFit/>
          </a:bodyPr>
          <a:lstStyle/>
          <a:p>
            <a:pPr marL="457200" indent="-457200">
              <a:buFont typeface="Arial" panose="020B0604020202020204" pitchFamily="34" charset="0"/>
              <a:buChar char="•"/>
            </a:pPr>
            <a:r>
              <a:rPr lang="en-US" sz="3600" b="1" dirty="0" smtClean="0">
                <a:latin typeface="Calibri" panose="020F0502020204030204" pitchFamily="34" charset="0"/>
                <a:cs typeface="Calibri" panose="020F0502020204030204" pitchFamily="34" charset="0"/>
              </a:rPr>
              <a:t>$18 billion sounds like a BIG number</a:t>
            </a:r>
          </a:p>
          <a:p>
            <a:pPr marL="457200" indent="-457200">
              <a:buFont typeface="Arial" panose="020B0604020202020204" pitchFamily="34" charset="0"/>
              <a:buChar char="•"/>
            </a:pPr>
            <a:r>
              <a:rPr lang="en-US" sz="3600" b="1" dirty="0" smtClean="0">
                <a:latin typeface="Calibri" panose="020F0502020204030204" pitchFamily="34" charset="0"/>
                <a:cs typeface="Calibri" panose="020F0502020204030204" pitchFamily="34" charset="0"/>
              </a:rPr>
              <a:t>Federal dollars may be spent over the course of three years—that’s $6 billion per year</a:t>
            </a:r>
          </a:p>
          <a:p>
            <a:pPr marL="457200" indent="-457200">
              <a:buFont typeface="Arial" panose="020B0604020202020204" pitchFamily="34" charset="0"/>
              <a:buChar char="•"/>
            </a:pPr>
            <a:endParaRPr lang="en-US" sz="3200" dirty="0" smtClean="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5.4 million students</a:t>
            </a:r>
          </a:p>
          <a:p>
            <a:pPr marL="457200" indent="-45720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8,872 schools</a:t>
            </a:r>
          </a:p>
          <a:p>
            <a:pPr marL="457200" indent="-45720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369,462 teachers</a:t>
            </a:r>
          </a:p>
          <a:p>
            <a:pPr marL="457200" indent="-45720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Average teacher salary: $57,641</a:t>
            </a:r>
          </a:p>
          <a:p>
            <a:pPr marL="457200" indent="-45720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Cost per hour of tutoring: $25</a:t>
            </a:r>
          </a:p>
          <a:p>
            <a:pPr marL="457200" indent="-45720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Incremental Cost per pupil of each instructional day: $50</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778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FF3F4"/>
        </a:solidFill>
        <a:effectLst/>
      </p:bgPr>
    </p:bg>
    <p:spTree>
      <p:nvGrpSpPr>
        <p:cNvPr id="1" name=""/>
        <p:cNvGrpSpPr/>
        <p:nvPr/>
      </p:nvGrpSpPr>
      <p:grpSpPr>
        <a:xfrm>
          <a:off x="0" y="0"/>
          <a:ext cx="0" cy="0"/>
          <a:chOff x="0" y="0"/>
          <a:chExt cx="0" cy="0"/>
        </a:xfrm>
      </p:grpSpPr>
      <p:grpSp>
        <p:nvGrpSpPr>
          <p:cNvPr id="2" name="Group 2"/>
          <p:cNvGrpSpPr/>
          <p:nvPr/>
        </p:nvGrpSpPr>
        <p:grpSpPr>
          <a:xfrm>
            <a:off x="9862255" y="-114300"/>
            <a:ext cx="5372100" cy="10515600"/>
            <a:chOff x="0" y="0"/>
            <a:chExt cx="7162800" cy="14020800"/>
          </a:xfrm>
        </p:grpSpPr>
        <p:pic>
          <p:nvPicPr>
            <p:cNvPr id="3" name="Picture 3"/>
            <p:cNvPicPr>
              <a:picLocks noChangeAspect="1"/>
            </p:cNvPicPr>
            <p:nvPr/>
          </p:nvPicPr>
          <p:blipFill>
            <a:blip r:embed="rId2"/>
            <a:srcRect l="24009" r="24009"/>
            <a:stretch>
              <a:fillRect/>
            </a:stretch>
          </p:blipFill>
          <p:spPr>
            <a:xfrm>
              <a:off x="0" y="4834467"/>
              <a:ext cx="7162800" cy="9186333"/>
            </a:xfrm>
            <a:prstGeom prst="rect">
              <a:avLst/>
            </a:prstGeom>
          </p:spPr>
        </p:pic>
        <p:pic>
          <p:nvPicPr>
            <p:cNvPr id="4" name="Picture 4"/>
            <p:cNvPicPr>
              <a:picLocks noChangeAspect="1"/>
            </p:cNvPicPr>
            <p:nvPr/>
          </p:nvPicPr>
          <p:blipFill>
            <a:blip r:embed="rId3"/>
            <a:srcRect t="1966" b="1966"/>
            <a:stretch>
              <a:fillRect/>
            </a:stretch>
          </p:blipFill>
          <p:spPr>
            <a:xfrm>
              <a:off x="0" y="0"/>
              <a:ext cx="7162800" cy="4593167"/>
            </a:xfrm>
            <a:prstGeom prst="rect">
              <a:avLst/>
            </a:prstGeom>
          </p:spPr>
        </p:pic>
      </p:grpSp>
      <p:sp>
        <p:nvSpPr>
          <p:cNvPr id="5" name="AutoShape 5"/>
          <p:cNvSpPr/>
          <p:nvPr/>
        </p:nvSpPr>
        <p:spPr>
          <a:xfrm>
            <a:off x="-914400" y="-285750"/>
            <a:ext cx="10591800" cy="10858500"/>
          </a:xfrm>
          <a:prstGeom prst="rect">
            <a:avLst/>
          </a:prstGeom>
          <a:solidFill>
            <a:srgbClr val="1B75BC"/>
          </a:solidFill>
        </p:spPr>
      </p:sp>
      <p:grpSp>
        <p:nvGrpSpPr>
          <p:cNvPr id="6" name="Group 6"/>
          <p:cNvGrpSpPr/>
          <p:nvPr/>
        </p:nvGrpSpPr>
        <p:grpSpPr>
          <a:xfrm>
            <a:off x="1028700" y="2239343"/>
            <a:ext cx="7576255" cy="5714079"/>
            <a:chOff x="0" y="-142875"/>
            <a:chExt cx="10101673" cy="7618772"/>
          </a:xfrm>
        </p:grpSpPr>
        <p:sp>
          <p:nvSpPr>
            <p:cNvPr id="7" name="TextBox 7"/>
            <p:cNvSpPr txBox="1"/>
            <p:nvPr/>
          </p:nvSpPr>
          <p:spPr>
            <a:xfrm>
              <a:off x="0" y="-142875"/>
              <a:ext cx="10101673" cy="2935932"/>
            </a:xfrm>
            <a:prstGeom prst="rect">
              <a:avLst/>
            </a:prstGeom>
          </p:spPr>
          <p:txBody>
            <a:bodyPr lIns="0" tIns="0" rIns="0" bIns="0" rtlCol="0" anchor="t">
              <a:spAutoFit/>
            </a:bodyPr>
            <a:lstStyle/>
            <a:p>
              <a:pPr marL="0" marR="0" lvl="0" indent="0" algn="l" defTabSz="914400" rtl="0" eaLnBrk="1" fontAlgn="auto" latinLnBrk="0" hangingPunct="1">
                <a:lnSpc>
                  <a:spcPts val="8760"/>
                </a:lnSpc>
                <a:spcBef>
                  <a:spcPts val="0"/>
                </a:spcBef>
                <a:spcAft>
                  <a:spcPts val="0"/>
                </a:spcAft>
                <a:buClrTx/>
                <a:buSzTx/>
                <a:buFontTx/>
                <a:buNone/>
                <a:tabLst/>
                <a:defRPr/>
              </a:pPr>
              <a:r>
                <a:rPr kumimoji="0" lang="en-US" sz="7300" b="1" i="0" u="none" strike="noStrike" kern="1200" cap="none" spc="0" normalizeH="0" baseline="0" noProof="0" dirty="0">
                  <a:ln>
                    <a:noFill/>
                  </a:ln>
                  <a:solidFill>
                    <a:srgbClr val="EFF3F4"/>
                  </a:solidFill>
                  <a:effectLst/>
                  <a:uLnTx/>
                  <a:uFillTx/>
                  <a:latin typeface="+mj-lt"/>
                </a:rPr>
                <a:t>Where can I go for info?</a:t>
              </a:r>
            </a:p>
          </p:txBody>
        </p:sp>
        <p:sp>
          <p:nvSpPr>
            <p:cNvPr id="8" name="TextBox 8"/>
            <p:cNvSpPr txBox="1"/>
            <p:nvPr/>
          </p:nvSpPr>
          <p:spPr>
            <a:xfrm>
              <a:off x="0" y="3492984"/>
              <a:ext cx="9492077" cy="657225"/>
            </a:xfrm>
            <a:prstGeom prst="rect">
              <a:avLst/>
            </a:prstGeom>
          </p:spPr>
          <p:txBody>
            <a:bodyPr lIns="0" tIns="0" rIns="0" bIns="0" rtlCol="0" anchor="t">
              <a:spAutoFit/>
            </a:bodyPr>
            <a:lstStyle/>
            <a:p>
              <a:pPr marL="0" marR="0" lvl="0" indent="0" algn="l" defTabSz="914400" rtl="0" eaLnBrk="1" fontAlgn="auto" latinLnBrk="0" hangingPunct="1">
                <a:lnSpc>
                  <a:spcPts val="384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9"/>
            <p:cNvSpPr txBox="1"/>
            <p:nvPr/>
          </p:nvSpPr>
          <p:spPr>
            <a:xfrm>
              <a:off x="0" y="6092784"/>
              <a:ext cx="9492077" cy="1383113"/>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2800" b="0" i="0" u="none" strike="noStrike" kern="1200" cap="none" spc="56" normalizeH="0" baseline="0" noProof="0" dirty="0">
                  <a:ln>
                    <a:noFill/>
                  </a:ln>
                  <a:solidFill>
                    <a:srgbClr val="EFF3F4"/>
                  </a:solidFill>
                  <a:effectLst/>
                  <a:uLnTx/>
                  <a:uFillTx/>
                  <a:ea typeface="+mn-ea"/>
                  <a:cs typeface="+mn-cs"/>
                </a:rPr>
                <a:t>With so many issues out there, what else needs to be on your radar?</a:t>
              </a:r>
            </a:p>
          </p:txBody>
        </p:sp>
        <p:sp>
          <p:nvSpPr>
            <p:cNvPr id="10" name="AutoShape 10"/>
            <p:cNvSpPr/>
            <p:nvPr/>
          </p:nvSpPr>
          <p:spPr>
            <a:xfrm>
              <a:off x="0" y="5062220"/>
              <a:ext cx="1524000" cy="152400"/>
            </a:xfrm>
            <a:prstGeom prst="rect">
              <a:avLst/>
            </a:prstGeom>
            <a:solidFill>
              <a:srgbClr val="EFF3F4"/>
            </a:solidFill>
          </p:spPr>
        </p:sp>
      </p:grpSp>
      <p:grpSp>
        <p:nvGrpSpPr>
          <p:cNvPr id="11" name="Group 11"/>
          <p:cNvGrpSpPr>
            <a:grpSpLocks noChangeAspect="1"/>
          </p:cNvGrpSpPr>
          <p:nvPr/>
        </p:nvGrpSpPr>
        <p:grpSpPr>
          <a:xfrm>
            <a:off x="15423302" y="7384202"/>
            <a:ext cx="3748195" cy="3748195"/>
            <a:chOff x="0" y="0"/>
            <a:chExt cx="2653030" cy="2653030"/>
          </a:xfrm>
        </p:grpSpPr>
        <p:sp>
          <p:nvSpPr>
            <p:cNvPr id="12" name="Freeform 12"/>
            <p:cNvSpPr/>
            <p:nvPr/>
          </p:nvSpPr>
          <p:spPr>
            <a:xfrm>
              <a:off x="0" y="0"/>
              <a:ext cx="2653030" cy="2654300"/>
            </a:xfrm>
            <a:custGeom>
              <a:avLst/>
              <a:gdLst/>
              <a:ahLst/>
              <a:cxnLst/>
              <a:rect l="l" t="t" r="r" b="b"/>
              <a:pathLst>
                <a:path w="2653030" h="265430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1B75BC"/>
            </a:solidFill>
          </p:spPr>
        </p:sp>
      </p:grpSp>
      <p:sp>
        <p:nvSpPr>
          <p:cNvPr id="13" name="AutoShape 13"/>
          <p:cNvSpPr/>
          <p:nvPr/>
        </p:nvSpPr>
        <p:spPr>
          <a:xfrm>
            <a:off x="15423302" y="-1028700"/>
            <a:ext cx="3048000" cy="8229600"/>
          </a:xfrm>
          <a:prstGeom prst="rect">
            <a:avLst/>
          </a:prstGeom>
          <a:solidFill>
            <a:srgbClr val="1B75BC"/>
          </a:solidFill>
        </p:spPr>
      </p:sp>
      <p:pic>
        <p:nvPicPr>
          <p:cNvPr id="14" name="Picture 14"/>
          <p:cNvPicPr>
            <a:picLocks noChangeAspect="1"/>
          </p:cNvPicPr>
          <p:nvPr/>
        </p:nvPicPr>
        <p:blipFill>
          <a:blip r:embed="rId4"/>
          <a:srcRect/>
          <a:stretch>
            <a:fillRect/>
          </a:stretch>
        </p:blipFill>
        <p:spPr>
          <a:xfrm>
            <a:off x="16616096" y="7799146"/>
            <a:ext cx="1286409" cy="2091722"/>
          </a:xfrm>
          <a:prstGeom prst="rect">
            <a:avLst/>
          </a:prstGeom>
        </p:spPr>
      </p:pic>
      <p:sp>
        <p:nvSpPr>
          <p:cNvPr id="15" name="Rectangle 14"/>
          <p:cNvSpPr/>
          <p:nvPr/>
        </p:nvSpPr>
        <p:spPr>
          <a:xfrm>
            <a:off x="18288000" y="-1170876"/>
            <a:ext cx="1984917" cy="12305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a:endParaRPr>
          </a:p>
        </p:txBody>
      </p:sp>
    </p:spTree>
    <p:extLst>
      <p:ext uri="{BB962C8B-B14F-4D97-AF65-F5344CB8AC3E}">
        <p14:creationId xmlns:p14="http://schemas.microsoft.com/office/powerpoint/2010/main" val="806965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FF3F4"/>
        </a:solidFill>
        <a:effectLst/>
      </p:bgPr>
    </p:bg>
    <p:spTree>
      <p:nvGrpSpPr>
        <p:cNvPr id="1" name=""/>
        <p:cNvGrpSpPr/>
        <p:nvPr/>
      </p:nvGrpSpPr>
      <p:grpSpPr>
        <a:xfrm>
          <a:off x="0" y="0"/>
          <a:ext cx="0" cy="0"/>
          <a:chOff x="0" y="0"/>
          <a:chExt cx="0" cy="0"/>
        </a:xfrm>
      </p:grpSpPr>
      <p:grpSp>
        <p:nvGrpSpPr>
          <p:cNvPr id="2" name="Group 2"/>
          <p:cNvGrpSpPr/>
          <p:nvPr/>
        </p:nvGrpSpPr>
        <p:grpSpPr>
          <a:xfrm>
            <a:off x="9862255" y="-114300"/>
            <a:ext cx="5372100" cy="10515600"/>
            <a:chOff x="0" y="0"/>
            <a:chExt cx="7162800" cy="14020800"/>
          </a:xfrm>
        </p:grpSpPr>
        <p:pic>
          <p:nvPicPr>
            <p:cNvPr id="3" name="Picture 3"/>
            <p:cNvPicPr>
              <a:picLocks noChangeAspect="1"/>
            </p:cNvPicPr>
            <p:nvPr/>
          </p:nvPicPr>
          <p:blipFill>
            <a:blip r:embed="rId3"/>
            <a:srcRect t="12270" b="2202"/>
            <a:stretch>
              <a:fillRect/>
            </a:stretch>
          </p:blipFill>
          <p:spPr>
            <a:xfrm>
              <a:off x="0" y="4834467"/>
              <a:ext cx="7162800" cy="9186333"/>
            </a:xfrm>
            <a:prstGeom prst="rect">
              <a:avLst/>
            </a:prstGeom>
          </p:spPr>
        </p:pic>
        <p:pic>
          <p:nvPicPr>
            <p:cNvPr id="4" name="Picture 4"/>
            <p:cNvPicPr>
              <a:picLocks noChangeAspect="1"/>
            </p:cNvPicPr>
            <p:nvPr/>
          </p:nvPicPr>
          <p:blipFill>
            <a:blip r:embed="rId4"/>
            <a:srcRect t="1815" b="1815"/>
            <a:stretch>
              <a:fillRect/>
            </a:stretch>
          </p:blipFill>
          <p:spPr>
            <a:xfrm>
              <a:off x="0" y="0"/>
              <a:ext cx="7162800" cy="4593167"/>
            </a:xfrm>
            <a:prstGeom prst="rect">
              <a:avLst/>
            </a:prstGeom>
          </p:spPr>
        </p:pic>
      </p:grpSp>
      <p:sp>
        <p:nvSpPr>
          <p:cNvPr id="5" name="AutoShape 5"/>
          <p:cNvSpPr/>
          <p:nvPr/>
        </p:nvSpPr>
        <p:spPr>
          <a:xfrm>
            <a:off x="-914400" y="-285750"/>
            <a:ext cx="10591800" cy="10858500"/>
          </a:xfrm>
          <a:prstGeom prst="rect">
            <a:avLst/>
          </a:prstGeom>
          <a:solidFill>
            <a:srgbClr val="1B75BC"/>
          </a:solidFill>
        </p:spPr>
      </p:sp>
      <p:grpSp>
        <p:nvGrpSpPr>
          <p:cNvPr id="6" name="Group 6"/>
          <p:cNvGrpSpPr/>
          <p:nvPr/>
        </p:nvGrpSpPr>
        <p:grpSpPr>
          <a:xfrm>
            <a:off x="1028700" y="2657122"/>
            <a:ext cx="7576255" cy="6263461"/>
            <a:chOff x="0" y="-9525"/>
            <a:chExt cx="10101673" cy="8351280"/>
          </a:xfrm>
        </p:grpSpPr>
        <p:sp>
          <p:nvSpPr>
            <p:cNvPr id="7" name="TextBox 7"/>
            <p:cNvSpPr txBox="1"/>
            <p:nvPr/>
          </p:nvSpPr>
          <p:spPr>
            <a:xfrm>
              <a:off x="0" y="-9525"/>
              <a:ext cx="10101673" cy="1641475"/>
            </a:xfrm>
            <a:prstGeom prst="rect">
              <a:avLst/>
            </a:prstGeom>
          </p:spPr>
          <p:txBody>
            <a:bodyPr lIns="0" tIns="0" rIns="0" bIns="0" rtlCol="0" anchor="t">
              <a:spAutoFit/>
            </a:bodyPr>
            <a:lstStyle/>
            <a:p>
              <a:pPr>
                <a:lnSpc>
                  <a:spcPts val="9600"/>
                </a:lnSpc>
              </a:pPr>
              <a:r>
                <a:rPr lang="en-US" sz="8000" b="1" dirty="0">
                  <a:solidFill>
                    <a:srgbClr val="EFF3F4"/>
                  </a:solidFill>
                  <a:latin typeface="+mj-lt"/>
                </a:rPr>
                <a:t>Questions?</a:t>
              </a:r>
            </a:p>
          </p:txBody>
        </p:sp>
        <p:sp>
          <p:nvSpPr>
            <p:cNvPr id="8" name="TextBox 8"/>
            <p:cNvSpPr txBox="1"/>
            <p:nvPr/>
          </p:nvSpPr>
          <p:spPr>
            <a:xfrm>
              <a:off x="0" y="2141704"/>
              <a:ext cx="9492077" cy="657225"/>
            </a:xfrm>
            <a:prstGeom prst="rect">
              <a:avLst/>
            </a:prstGeom>
          </p:spPr>
          <p:txBody>
            <a:bodyPr lIns="0" tIns="0" rIns="0" bIns="0" rtlCol="0" anchor="t">
              <a:spAutoFit/>
            </a:bodyPr>
            <a:lstStyle/>
            <a:p>
              <a:pPr>
                <a:lnSpc>
                  <a:spcPts val="3840"/>
                </a:lnSpc>
              </a:pPr>
              <a:endParaRPr dirty="0"/>
            </a:p>
          </p:txBody>
        </p:sp>
        <p:sp>
          <p:nvSpPr>
            <p:cNvPr id="9" name="TextBox 9"/>
            <p:cNvSpPr txBox="1"/>
            <p:nvPr/>
          </p:nvSpPr>
          <p:spPr>
            <a:xfrm>
              <a:off x="0" y="4751029"/>
              <a:ext cx="9492077" cy="3590726"/>
            </a:xfrm>
            <a:prstGeom prst="rect">
              <a:avLst/>
            </a:prstGeom>
          </p:spPr>
          <p:txBody>
            <a:bodyPr lIns="0" tIns="0" rIns="0" bIns="0" rtlCol="0" anchor="t">
              <a:spAutoFit/>
            </a:bodyPr>
            <a:lstStyle/>
            <a:p>
              <a:pPr>
                <a:lnSpc>
                  <a:spcPts val="4199"/>
                </a:lnSpc>
              </a:pPr>
              <a:r>
                <a:rPr lang="en-US" sz="3600" spc="56" dirty="0">
                  <a:solidFill>
                    <a:srgbClr val="EFF3F4"/>
                  </a:solidFill>
                  <a:latin typeface="+mj-lt"/>
                </a:rPr>
                <a:t>Christy Rome</a:t>
              </a:r>
            </a:p>
            <a:p>
              <a:pPr>
                <a:lnSpc>
                  <a:spcPts val="4199"/>
                </a:lnSpc>
              </a:pPr>
              <a:r>
                <a:rPr lang="en-US" sz="3200" spc="55" dirty="0">
                  <a:solidFill>
                    <a:srgbClr val="EFF3F4"/>
                  </a:solidFill>
                  <a:latin typeface="+mj-lt"/>
                </a:rPr>
                <a:t>Executive Director</a:t>
              </a:r>
            </a:p>
            <a:p>
              <a:pPr>
                <a:lnSpc>
                  <a:spcPts val="4199"/>
                </a:lnSpc>
              </a:pPr>
              <a:r>
                <a:rPr lang="en-US" sz="3200" spc="55" dirty="0">
                  <a:solidFill>
                    <a:srgbClr val="EFF3F4"/>
                  </a:solidFill>
                  <a:latin typeface="+mj-lt"/>
                </a:rPr>
                <a:t>Texas School Coalition</a:t>
              </a:r>
            </a:p>
            <a:p>
              <a:pPr>
                <a:lnSpc>
                  <a:spcPts val="4199"/>
                </a:lnSpc>
              </a:pPr>
              <a:r>
                <a:rPr lang="en-US" sz="3200" spc="55" dirty="0">
                  <a:solidFill>
                    <a:srgbClr val="EFF3F4"/>
                  </a:solidFill>
                  <a:latin typeface="+mj-lt"/>
                </a:rPr>
                <a:t>christy@txsc.org</a:t>
              </a:r>
            </a:p>
            <a:p>
              <a:pPr>
                <a:lnSpc>
                  <a:spcPts val="4200"/>
                </a:lnSpc>
              </a:pPr>
              <a:r>
                <a:rPr lang="en-US" sz="3200" spc="55" dirty="0" smtClean="0">
                  <a:solidFill>
                    <a:srgbClr val="EFF3F4"/>
                  </a:solidFill>
                  <a:latin typeface="+mj-lt"/>
                </a:rPr>
                <a:t>512-732-9072</a:t>
              </a:r>
              <a:endParaRPr lang="en-US" sz="3200" spc="55" dirty="0">
                <a:solidFill>
                  <a:srgbClr val="EFF3F4"/>
                </a:solidFill>
                <a:latin typeface="+mj-lt"/>
              </a:endParaRPr>
            </a:p>
          </p:txBody>
        </p:sp>
        <p:sp>
          <p:nvSpPr>
            <p:cNvPr id="10" name="AutoShape 10"/>
            <p:cNvSpPr/>
            <p:nvPr/>
          </p:nvSpPr>
          <p:spPr>
            <a:xfrm>
              <a:off x="0" y="3710940"/>
              <a:ext cx="1524000" cy="152400"/>
            </a:xfrm>
            <a:prstGeom prst="rect">
              <a:avLst/>
            </a:prstGeom>
            <a:solidFill>
              <a:srgbClr val="EFF3F4"/>
            </a:solidFill>
          </p:spPr>
        </p:sp>
      </p:grpSp>
      <p:grpSp>
        <p:nvGrpSpPr>
          <p:cNvPr id="11" name="Group 11"/>
          <p:cNvGrpSpPr>
            <a:grpSpLocks noChangeAspect="1"/>
          </p:cNvGrpSpPr>
          <p:nvPr/>
        </p:nvGrpSpPr>
        <p:grpSpPr>
          <a:xfrm>
            <a:off x="15423302" y="7384202"/>
            <a:ext cx="3748195" cy="3748195"/>
            <a:chOff x="0" y="0"/>
            <a:chExt cx="2653030" cy="2653030"/>
          </a:xfrm>
        </p:grpSpPr>
        <p:sp>
          <p:nvSpPr>
            <p:cNvPr id="12" name="Freeform 12"/>
            <p:cNvSpPr/>
            <p:nvPr/>
          </p:nvSpPr>
          <p:spPr>
            <a:xfrm>
              <a:off x="0" y="0"/>
              <a:ext cx="2653030" cy="2654300"/>
            </a:xfrm>
            <a:custGeom>
              <a:avLst/>
              <a:gdLst/>
              <a:ahLst/>
              <a:cxnLst/>
              <a:rect l="l" t="t" r="r" b="b"/>
              <a:pathLst>
                <a:path w="2653030" h="265430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1B75BC"/>
            </a:solidFill>
          </p:spPr>
        </p:sp>
      </p:grpSp>
      <p:sp>
        <p:nvSpPr>
          <p:cNvPr id="13" name="AutoShape 13"/>
          <p:cNvSpPr/>
          <p:nvPr/>
        </p:nvSpPr>
        <p:spPr>
          <a:xfrm>
            <a:off x="15423302" y="-1028700"/>
            <a:ext cx="3048000" cy="8229600"/>
          </a:xfrm>
          <a:prstGeom prst="rect">
            <a:avLst/>
          </a:prstGeom>
          <a:solidFill>
            <a:srgbClr val="1B75BC"/>
          </a:solidFill>
        </p:spPr>
      </p:sp>
      <p:pic>
        <p:nvPicPr>
          <p:cNvPr id="14" name="Picture 14"/>
          <p:cNvPicPr>
            <a:picLocks noChangeAspect="1"/>
          </p:cNvPicPr>
          <p:nvPr/>
        </p:nvPicPr>
        <p:blipFill>
          <a:blip r:embed="rId5"/>
          <a:srcRect/>
          <a:stretch>
            <a:fillRect/>
          </a:stretch>
        </p:blipFill>
        <p:spPr>
          <a:xfrm>
            <a:off x="16616096" y="7799146"/>
            <a:ext cx="1286409" cy="2091722"/>
          </a:xfrm>
          <a:prstGeom prst="rect">
            <a:avLst/>
          </a:prstGeom>
        </p:spPr>
      </p:pic>
      <p:sp>
        <p:nvSpPr>
          <p:cNvPr id="15" name="Rectangle 14"/>
          <p:cNvSpPr/>
          <p:nvPr/>
        </p:nvSpPr>
        <p:spPr>
          <a:xfrm>
            <a:off x="18288000" y="-1170876"/>
            <a:ext cx="1984917" cy="12305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Biennial Revenue Estimate</a:t>
            </a:r>
            <a:endParaRPr lang="en-US" b="1" dirty="0"/>
          </a:p>
        </p:txBody>
      </p:sp>
      <p:pic>
        <p:nvPicPr>
          <p:cNvPr id="5" name="Picture 4" descr="Chart, treemap chart&#10;&#10;Description automatically generated">
            <a:extLst>
              <a:ext uri="{FF2B5EF4-FFF2-40B4-BE49-F238E27FC236}">
                <a16:creationId xmlns:a16="http://schemas.microsoft.com/office/drawing/2014/main" id="{C1212432-0125-490E-992E-7A3880EB6B3B}"/>
              </a:ext>
            </a:extLst>
          </p:cNvPr>
          <p:cNvPicPr>
            <a:picLocks noChangeAspect="1"/>
          </p:cNvPicPr>
          <p:nvPr/>
        </p:nvPicPr>
        <p:blipFill rotWithShape="1">
          <a:blip r:embed="rId3">
            <a:extLst>
              <a:ext uri="{28A0092B-C50C-407E-A947-70E740481C1C}">
                <a14:useLocalDpi xmlns:a14="http://schemas.microsoft.com/office/drawing/2010/main" val="0"/>
              </a:ext>
            </a:extLst>
          </a:blip>
          <a:srcRect r="2223"/>
          <a:stretch/>
        </p:blipFill>
        <p:spPr>
          <a:xfrm>
            <a:off x="2115040" y="2212340"/>
            <a:ext cx="10000760" cy="7655560"/>
          </a:xfrm>
          <a:prstGeom prst="rect">
            <a:avLst/>
          </a:prstGeom>
        </p:spPr>
      </p:pic>
      <p:sp>
        <p:nvSpPr>
          <p:cNvPr id="3" name="TextBox 2"/>
          <p:cNvSpPr txBox="1"/>
          <p:nvPr/>
        </p:nvSpPr>
        <p:spPr>
          <a:xfrm>
            <a:off x="11582400" y="5067300"/>
            <a:ext cx="3581400" cy="2139851"/>
          </a:xfrm>
          <a:prstGeom prst="leftArrow">
            <a:avLst/>
          </a:prstGeom>
          <a:solidFill>
            <a:schemeClr val="accent3">
              <a:lumMod val="20000"/>
              <a:lumOff val="80000"/>
            </a:schemeClr>
          </a:solidFill>
          <a:ln>
            <a:solidFill>
              <a:schemeClr val="accent3"/>
            </a:solidFill>
          </a:ln>
        </p:spPr>
        <p:txBody>
          <a:bodyPr wrap="square" rtlCol="0">
            <a:spAutoFit/>
          </a:bodyPr>
          <a:lstStyle/>
          <a:p>
            <a:r>
              <a:rPr lang="en-US" sz="3200" b="1" dirty="0" smtClean="0">
                <a:solidFill>
                  <a:srgbClr val="C00000"/>
                </a:solidFill>
                <a:latin typeface="Calibri" panose="020F0502020204030204" pitchFamily="34" charset="0"/>
                <a:cs typeface="Calibri" panose="020F0502020204030204" pitchFamily="34" charset="0"/>
              </a:rPr>
              <a:t>-$0.95 billion </a:t>
            </a:r>
          </a:p>
          <a:p>
            <a:r>
              <a:rPr lang="en-US" sz="3200" b="1" dirty="0" smtClean="0">
                <a:latin typeface="Calibri" panose="020F0502020204030204" pitchFamily="34" charset="0"/>
                <a:cs typeface="Calibri" panose="020F0502020204030204" pitchFamily="34" charset="0"/>
              </a:rPr>
              <a:t>20-21 Shortfall</a:t>
            </a:r>
          </a:p>
        </p:txBody>
      </p:sp>
      <p:sp>
        <p:nvSpPr>
          <p:cNvPr id="6" name="TextBox 5"/>
          <p:cNvSpPr txBox="1"/>
          <p:nvPr/>
        </p:nvSpPr>
        <p:spPr>
          <a:xfrm>
            <a:off x="11818620" y="7734300"/>
            <a:ext cx="4179795" cy="2873514"/>
          </a:xfrm>
          <a:prstGeom prst="leftArrow">
            <a:avLst/>
          </a:prstGeom>
          <a:solidFill>
            <a:schemeClr val="accent3">
              <a:lumMod val="20000"/>
              <a:lumOff val="80000"/>
            </a:schemeClr>
          </a:solidFill>
          <a:ln>
            <a:solidFill>
              <a:schemeClr val="accent3"/>
            </a:solidFill>
          </a:ln>
        </p:spPr>
        <p:txBody>
          <a:bodyPr wrap="square" rtlCol="0">
            <a:spAutoFit/>
          </a:bodyPr>
          <a:lstStyle/>
          <a:p>
            <a:r>
              <a:rPr lang="en-US" sz="3200" b="1" dirty="0" smtClean="0">
                <a:latin typeface="Calibri" panose="020F0502020204030204" pitchFamily="34" charset="0"/>
                <a:cs typeface="Calibri" panose="020F0502020204030204" pitchFamily="34" charset="0"/>
              </a:rPr>
              <a:t>$112.5 billion </a:t>
            </a:r>
          </a:p>
          <a:p>
            <a:r>
              <a:rPr lang="en-US" sz="2800" b="1" dirty="0" smtClean="0">
                <a:latin typeface="Calibri" panose="020F0502020204030204" pitchFamily="34" charset="0"/>
                <a:cs typeface="Calibri" panose="020F0502020204030204" pitchFamily="34" charset="0"/>
              </a:rPr>
              <a:t>GR available to spend 22-23</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850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6075" y="1562100"/>
            <a:ext cx="13913855" cy="1775349"/>
          </a:xfrm>
        </p:spPr>
        <p:txBody>
          <a:bodyPr/>
          <a:lstStyle/>
          <a:p>
            <a:r>
              <a:rPr lang="en-US" b="1" dirty="0" smtClean="0"/>
              <a:t>$</a:t>
            </a:r>
            <a:r>
              <a:rPr lang="en-US" b="1" dirty="0" smtClean="0"/>
              <a:t>5.5 </a:t>
            </a:r>
            <a:r>
              <a:rPr lang="en-US" b="1" dirty="0" smtClean="0"/>
              <a:t>billion </a:t>
            </a:r>
            <a:r>
              <a:rPr lang="en-US" dirty="0" smtClean="0"/>
              <a:t>in State Savings from </a:t>
            </a:r>
            <a:r>
              <a:rPr lang="en-US" dirty="0"/>
              <a:t>Public Education </a:t>
            </a:r>
          </a:p>
        </p:txBody>
      </p:sp>
      <p:sp>
        <p:nvSpPr>
          <p:cNvPr id="3" name="Content Placeholder 2"/>
          <p:cNvSpPr>
            <a:spLocks noGrp="1"/>
          </p:cNvSpPr>
          <p:nvPr>
            <p:ph idx="1"/>
          </p:nvPr>
        </p:nvSpPr>
        <p:spPr>
          <a:xfrm>
            <a:off x="2115040" y="3490075"/>
            <a:ext cx="13662485" cy="4343400"/>
          </a:xfrm>
        </p:spPr>
        <p:txBody>
          <a:bodyPr>
            <a:normAutofit/>
          </a:bodyPr>
          <a:lstStyle/>
          <a:p>
            <a:pPr marL="0" indent="0">
              <a:spcAft>
                <a:spcPts val="1800"/>
              </a:spcAft>
              <a:buNone/>
            </a:pPr>
            <a:r>
              <a:rPr lang="en-US" sz="4000" dirty="0" smtClean="0"/>
              <a:t>Sources of savings included:  </a:t>
            </a:r>
          </a:p>
          <a:p>
            <a:pPr>
              <a:spcAft>
                <a:spcPts val="1800"/>
              </a:spcAft>
              <a:buFont typeface="Wingdings" panose="05000000000000000000" pitchFamily="2" charset="2"/>
              <a:buChar char="Ø"/>
            </a:pPr>
            <a:r>
              <a:rPr lang="en-US" sz="4000" b="1" dirty="0" smtClean="0"/>
              <a:t>$</a:t>
            </a:r>
            <a:r>
              <a:rPr lang="en-US" sz="4000" b="1" dirty="0"/>
              <a:t>1.3 billion </a:t>
            </a:r>
            <a:r>
              <a:rPr lang="en-US" sz="4000" dirty="0"/>
              <a:t>- higher than expected </a:t>
            </a:r>
            <a:r>
              <a:rPr lang="en-US" sz="4000" b="1" dirty="0"/>
              <a:t>recapture</a:t>
            </a:r>
          </a:p>
          <a:p>
            <a:pPr>
              <a:spcAft>
                <a:spcPts val="1800"/>
              </a:spcAft>
              <a:buFont typeface="Wingdings" panose="05000000000000000000" pitchFamily="2" charset="2"/>
              <a:buChar char="Ø"/>
            </a:pPr>
            <a:r>
              <a:rPr lang="en-US" sz="4000" b="1" dirty="0"/>
              <a:t>$1.5 billion</a:t>
            </a:r>
            <a:r>
              <a:rPr lang="en-US" sz="4000" dirty="0"/>
              <a:t> - </a:t>
            </a:r>
            <a:r>
              <a:rPr lang="en-US" sz="4000" dirty="0" smtClean="0"/>
              <a:t>higher </a:t>
            </a:r>
            <a:r>
              <a:rPr lang="en-US" sz="4000" b="1" dirty="0"/>
              <a:t>property values</a:t>
            </a:r>
            <a:r>
              <a:rPr lang="en-US" sz="4000" dirty="0"/>
              <a:t>/property tax collections</a:t>
            </a:r>
          </a:p>
          <a:p>
            <a:pPr>
              <a:spcAft>
                <a:spcPts val="1800"/>
              </a:spcAft>
              <a:buFont typeface="Wingdings" panose="05000000000000000000" pitchFamily="2" charset="2"/>
              <a:buChar char="Ø"/>
            </a:pPr>
            <a:r>
              <a:rPr lang="en-US" sz="4000" b="1" dirty="0"/>
              <a:t>$1.2 billion</a:t>
            </a:r>
            <a:r>
              <a:rPr lang="en-US" sz="4000" dirty="0"/>
              <a:t> - supplanting state funds with </a:t>
            </a:r>
            <a:r>
              <a:rPr lang="en-US" sz="4000" b="1" dirty="0"/>
              <a:t>federal ESSER dollars</a:t>
            </a:r>
          </a:p>
        </p:txBody>
      </p:sp>
      <p:sp>
        <p:nvSpPr>
          <p:cNvPr id="4" name="TextBox 3"/>
          <p:cNvSpPr txBox="1"/>
          <p:nvPr/>
        </p:nvSpPr>
        <p:spPr>
          <a:xfrm>
            <a:off x="7928925" y="7581900"/>
            <a:ext cx="7848600" cy="2123658"/>
          </a:xfrm>
          <a:prstGeom prst="rect">
            <a:avLst/>
          </a:prstGeom>
          <a:solidFill>
            <a:schemeClr val="accent3">
              <a:lumMod val="20000"/>
              <a:lumOff val="80000"/>
            </a:schemeClr>
          </a:solidFill>
        </p:spPr>
        <p:txBody>
          <a:bodyPr wrap="square" rtlCol="0">
            <a:spAutoFit/>
          </a:bodyPr>
          <a:lstStyle/>
          <a:p>
            <a:r>
              <a:rPr lang="en-US" sz="4400" dirty="0" smtClean="0">
                <a:latin typeface="Calibri" panose="020F0502020204030204" pitchFamily="34" charset="0"/>
                <a:cs typeface="Calibri" panose="020F0502020204030204" pitchFamily="34" charset="0"/>
              </a:rPr>
              <a:t>House </a:t>
            </a:r>
            <a:r>
              <a:rPr lang="en-US" sz="4400" dirty="0" smtClean="0">
                <a:latin typeface="Calibri" panose="020F0502020204030204" pitchFamily="34" charset="0"/>
                <a:cs typeface="Calibri" panose="020F0502020204030204" pitchFamily="34" charset="0"/>
              </a:rPr>
              <a:t>Bill </a:t>
            </a:r>
            <a:r>
              <a:rPr lang="en-US" sz="4400" dirty="0" smtClean="0">
                <a:latin typeface="Calibri" panose="020F0502020204030204" pitchFamily="34" charset="0"/>
                <a:cs typeface="Calibri" panose="020F0502020204030204" pitchFamily="34" charset="0"/>
              </a:rPr>
              <a:t>2</a:t>
            </a:r>
          </a:p>
          <a:p>
            <a:r>
              <a:rPr lang="en-US" sz="4400" dirty="0">
                <a:latin typeface="Calibri" panose="020F0502020204030204" pitchFamily="34" charset="0"/>
                <a:cs typeface="Calibri" panose="020F0502020204030204" pitchFamily="34" charset="0"/>
              </a:rPr>
              <a:t>Supplemental Appropriations </a:t>
            </a:r>
            <a:r>
              <a:rPr lang="en-US" sz="4400" dirty="0" smtClean="0">
                <a:latin typeface="Calibri" panose="020F0502020204030204" pitchFamily="34" charset="0"/>
                <a:cs typeface="Calibri" panose="020F0502020204030204" pitchFamily="34" charset="0"/>
              </a:rPr>
              <a:t>Act</a:t>
            </a:r>
            <a:endParaRPr lang="en-US" sz="4400" dirty="0" smtClean="0">
              <a:latin typeface="Calibri" panose="020F0502020204030204" pitchFamily="34" charset="0"/>
              <a:cs typeface="Calibri" panose="020F0502020204030204" pitchFamily="34" charset="0"/>
            </a:endParaRPr>
          </a:p>
          <a:p>
            <a:r>
              <a:rPr lang="en-US" sz="4400" i="1" dirty="0" smtClean="0">
                <a:latin typeface="Calibri" panose="020F0502020204030204" pitchFamily="34" charset="0"/>
                <a:cs typeface="Calibri" panose="020F0502020204030204" pitchFamily="34" charset="0"/>
              </a:rPr>
              <a:t>Scheduled for hearing tomorrow</a:t>
            </a:r>
            <a:endParaRPr lang="en-US" sz="4400" i="1" dirty="0">
              <a:latin typeface="Calibri" panose="020F0502020204030204" pitchFamily="34" charset="0"/>
              <a:cs typeface="Calibri" panose="020F0502020204030204" pitchFamily="34" charset="0"/>
            </a:endParaRPr>
          </a:p>
        </p:txBody>
      </p:sp>
      <p:sp>
        <p:nvSpPr>
          <p:cNvPr id="5" name="Title 1"/>
          <p:cNvSpPr txBox="1">
            <a:spLocks/>
          </p:cNvSpPr>
          <p:nvPr/>
        </p:nvSpPr>
        <p:spPr>
          <a:xfrm>
            <a:off x="2115040" y="268176"/>
            <a:ext cx="13913855" cy="1775349"/>
          </a:xfrm>
          <a:prstGeom prst="rect">
            <a:avLst/>
          </a:prstGeom>
        </p:spPr>
        <p:txBody>
          <a:bodyPr vert="horz" lIns="91440" tIns="45720" rIns="91440" bIns="45720" rtlCol="0" anchor="b">
            <a:normAutofit/>
          </a:bodyPr>
          <a:lstStyle>
            <a:lvl1pPr algn="l" defTabSz="1371600" rtl="0" eaLnBrk="1" latinLnBrk="0" hangingPunct="1">
              <a:spcBef>
                <a:spcPct val="0"/>
              </a:spcBef>
              <a:buNone/>
              <a:defRPr sz="5100" kern="1200">
                <a:solidFill>
                  <a:schemeClr val="accent3">
                    <a:lumMod val="75000"/>
                  </a:schemeClr>
                </a:solidFill>
                <a:latin typeface="Calibri" panose="020F0502020204030204" pitchFamily="34" charset="0"/>
                <a:ea typeface="+mj-ea"/>
                <a:cs typeface="Calibri" panose="020F0502020204030204" pitchFamily="34" charset="0"/>
              </a:defRPr>
            </a:lvl1pPr>
          </a:lstStyle>
          <a:p>
            <a:r>
              <a:rPr lang="en-US" b="1" dirty="0" smtClean="0"/>
              <a:t>Supplemental Appropriations for FY20-FY21</a:t>
            </a:r>
            <a:endParaRPr lang="en-US" dirty="0"/>
          </a:p>
        </p:txBody>
      </p:sp>
    </p:spTree>
    <p:extLst>
      <p:ext uri="{BB962C8B-B14F-4D97-AF65-F5344CB8AC3E}">
        <p14:creationId xmlns:p14="http://schemas.microsoft.com/office/powerpoint/2010/main" val="250433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State Budget – Senate Bill 1</a:t>
            </a:r>
            <a:endParaRPr lang="en-US" sz="6000" b="1" dirty="0"/>
          </a:p>
        </p:txBody>
      </p:sp>
      <p:sp>
        <p:nvSpPr>
          <p:cNvPr id="3" name="Content Placeholder 2"/>
          <p:cNvSpPr>
            <a:spLocks noGrp="1"/>
          </p:cNvSpPr>
          <p:nvPr>
            <p:ph idx="1"/>
          </p:nvPr>
        </p:nvSpPr>
        <p:spPr/>
        <p:txBody>
          <a:bodyPr>
            <a:normAutofit/>
          </a:bodyPr>
          <a:lstStyle/>
          <a:p>
            <a:pPr marL="0" indent="0">
              <a:spcAft>
                <a:spcPts val="1200"/>
              </a:spcAft>
              <a:buNone/>
            </a:pPr>
            <a:r>
              <a:rPr lang="en-US" sz="4800" b="1" dirty="0" smtClean="0"/>
              <a:t>Where are we now?</a:t>
            </a:r>
            <a:endParaRPr lang="en-US" sz="4000" b="1" dirty="0" smtClean="0"/>
          </a:p>
          <a:p>
            <a:pPr marL="0" indent="0">
              <a:buNone/>
            </a:pPr>
            <a:endParaRPr lang="en-US" sz="4000" dirty="0"/>
          </a:p>
          <a:p>
            <a:pPr marL="860425" indent="-393700">
              <a:buFont typeface="Wingdings" panose="05000000000000000000" pitchFamily="2" charset="2"/>
              <a:buChar char="Ø"/>
            </a:pPr>
            <a:r>
              <a:rPr lang="en-US" sz="4000" dirty="0" smtClean="0"/>
              <a:t>Senate passed SB 1 unanimously April 6</a:t>
            </a:r>
          </a:p>
          <a:p>
            <a:pPr marL="860425" indent="-393700">
              <a:buFont typeface="Wingdings" panose="05000000000000000000" pitchFamily="2" charset="2"/>
              <a:buChar char="Ø"/>
            </a:pPr>
            <a:endParaRPr lang="en-US" sz="4000" dirty="0"/>
          </a:p>
          <a:p>
            <a:pPr marL="860425" indent="-393700">
              <a:buFont typeface="Wingdings" panose="05000000000000000000" pitchFamily="2" charset="2"/>
              <a:buChar char="Ø"/>
            </a:pPr>
            <a:r>
              <a:rPr lang="en-US" sz="4000" dirty="0" smtClean="0"/>
              <a:t>House Appropriations Committee will hear SB 1 April 12</a:t>
            </a:r>
          </a:p>
          <a:p>
            <a:pPr marL="860425" indent="-393700">
              <a:buFont typeface="Wingdings" panose="05000000000000000000" pitchFamily="2" charset="2"/>
              <a:buChar char="Ø"/>
            </a:pPr>
            <a:endParaRPr lang="en-US" sz="4000" dirty="0"/>
          </a:p>
          <a:p>
            <a:pPr marL="860425" indent="-393700">
              <a:buFont typeface="Wingdings" panose="05000000000000000000" pitchFamily="2" charset="2"/>
              <a:buChar char="Ø"/>
            </a:pPr>
            <a:r>
              <a:rPr lang="en-US" sz="4000" dirty="0" smtClean="0"/>
              <a:t>HAC has pretty wel</a:t>
            </a:r>
            <a:r>
              <a:rPr lang="en-US" sz="4000" dirty="0" smtClean="0"/>
              <a:t>l </a:t>
            </a:r>
            <a:r>
              <a:rPr lang="en-US" sz="4000" dirty="0" smtClean="0"/>
              <a:t>completed work on their substitute for SB 1, and committee will vote it out April 12 </a:t>
            </a:r>
            <a:r>
              <a:rPr lang="en-US" sz="4000" dirty="0" smtClean="0"/>
              <a:t>and full house is expected to take up SB 1 on April 22</a:t>
            </a:r>
            <a:r>
              <a:rPr lang="en-US" sz="4000" dirty="0" smtClean="0"/>
              <a:t> </a:t>
            </a:r>
            <a:endParaRPr lang="en-US" dirty="0" smtClean="0"/>
          </a:p>
          <a:p>
            <a:endParaRPr lang="en-US" dirty="0"/>
          </a:p>
        </p:txBody>
      </p:sp>
    </p:spTree>
    <p:extLst>
      <p:ext uri="{BB962C8B-B14F-4D97-AF65-F5344CB8AC3E}">
        <p14:creationId xmlns:p14="http://schemas.microsoft.com/office/powerpoint/2010/main" val="110499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When budget bills have passed in the past</a:t>
            </a:r>
            <a:endParaRPr lang="en-US" sz="60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37470516"/>
              </p:ext>
            </p:extLst>
          </p:nvPr>
        </p:nvGraphicFramePr>
        <p:xfrm>
          <a:off x="2115040" y="2381758"/>
          <a:ext cx="13663614" cy="4480560"/>
        </p:xfrm>
        <a:graphic>
          <a:graphicData uri="http://schemas.openxmlformats.org/drawingml/2006/table">
            <a:tbl>
              <a:tblPr firstRow="1" bandRow="1">
                <a:tableStyleId>{5C22544A-7EE6-4342-B048-85BDC9FD1C3A}</a:tableStyleId>
              </a:tblPr>
              <a:tblGrid>
                <a:gridCol w="2914650">
                  <a:extLst>
                    <a:ext uri="{9D8B030D-6E8A-4147-A177-3AD203B41FA5}">
                      <a16:colId xmlns:a16="http://schemas.microsoft.com/office/drawing/2014/main" val="200299800"/>
                    </a:ext>
                  </a:extLst>
                </a:gridCol>
                <a:gridCol w="5486400">
                  <a:extLst>
                    <a:ext uri="{9D8B030D-6E8A-4147-A177-3AD203B41FA5}">
                      <a16:colId xmlns:a16="http://schemas.microsoft.com/office/drawing/2014/main" val="1119989014"/>
                    </a:ext>
                  </a:extLst>
                </a:gridCol>
                <a:gridCol w="5262564">
                  <a:extLst>
                    <a:ext uri="{9D8B030D-6E8A-4147-A177-3AD203B41FA5}">
                      <a16:colId xmlns:a16="http://schemas.microsoft.com/office/drawing/2014/main" val="1187377546"/>
                    </a:ext>
                  </a:extLst>
                </a:gridCol>
              </a:tblGrid>
              <a:tr h="370840">
                <a:tc>
                  <a:txBody>
                    <a:bodyPr/>
                    <a:lstStyle/>
                    <a:p>
                      <a:endParaRPr lang="en-US" sz="4400" dirty="0">
                        <a:latin typeface="Calibri" panose="020F0502020204030204" pitchFamily="34" charset="0"/>
                        <a:cs typeface="Calibri" panose="020F0502020204030204" pitchFamily="34" charset="0"/>
                      </a:endParaRPr>
                    </a:p>
                  </a:txBody>
                  <a:tcPr/>
                </a:tc>
                <a:tc>
                  <a:txBody>
                    <a:bodyPr/>
                    <a:lstStyle/>
                    <a:p>
                      <a:pPr algn="ctr"/>
                      <a:r>
                        <a:rPr lang="en-US" sz="4400" dirty="0" smtClean="0">
                          <a:latin typeface="Calibri" panose="020F0502020204030204" pitchFamily="34" charset="0"/>
                          <a:cs typeface="Calibri" panose="020F0502020204030204" pitchFamily="34" charset="0"/>
                        </a:rPr>
                        <a:t>Budget Passed</a:t>
                      </a:r>
                      <a:r>
                        <a:rPr lang="en-US" sz="4400" baseline="0" dirty="0" smtClean="0">
                          <a:latin typeface="Calibri" panose="020F0502020204030204" pitchFamily="34" charset="0"/>
                          <a:cs typeface="Calibri" panose="020F0502020204030204" pitchFamily="34" charset="0"/>
                        </a:rPr>
                        <a:t> by </a:t>
                      </a:r>
                      <a:r>
                        <a:rPr lang="en-US" sz="4400" baseline="0" dirty="0" smtClean="0">
                          <a:latin typeface="Calibri" panose="020F0502020204030204" pitchFamily="34" charset="0"/>
                          <a:cs typeface="Calibri" panose="020F0502020204030204" pitchFamily="34" charset="0"/>
                        </a:rPr>
                        <a:t>First Chamber</a:t>
                      </a:r>
                      <a:endParaRPr lang="en-US" sz="4400" dirty="0">
                        <a:latin typeface="Calibri" panose="020F0502020204030204" pitchFamily="34" charset="0"/>
                        <a:cs typeface="Calibri" panose="020F0502020204030204" pitchFamily="34" charset="0"/>
                      </a:endParaRPr>
                    </a:p>
                  </a:txBody>
                  <a:tcPr/>
                </a:tc>
                <a:tc>
                  <a:txBody>
                    <a:bodyPr/>
                    <a:lstStyle/>
                    <a:p>
                      <a:pPr algn="ctr"/>
                      <a:r>
                        <a:rPr lang="en-US" sz="4400" dirty="0" smtClean="0">
                          <a:latin typeface="Calibri" panose="020F0502020204030204" pitchFamily="34" charset="0"/>
                          <a:cs typeface="Calibri" panose="020F0502020204030204" pitchFamily="34" charset="0"/>
                        </a:rPr>
                        <a:t>Budget Passed</a:t>
                      </a:r>
                      <a:r>
                        <a:rPr lang="en-US" sz="4400" baseline="0" dirty="0" smtClean="0">
                          <a:latin typeface="Calibri" panose="020F0502020204030204" pitchFamily="34" charset="0"/>
                          <a:cs typeface="Calibri" panose="020F0502020204030204" pitchFamily="34" charset="0"/>
                        </a:rPr>
                        <a:t> by </a:t>
                      </a:r>
                      <a:r>
                        <a:rPr lang="en-US" sz="4400" baseline="0" dirty="0" smtClean="0">
                          <a:latin typeface="Calibri" panose="020F0502020204030204" pitchFamily="34" charset="0"/>
                          <a:cs typeface="Calibri" panose="020F0502020204030204" pitchFamily="34" charset="0"/>
                        </a:rPr>
                        <a:t>Second Chamber</a:t>
                      </a:r>
                      <a:endParaRPr lang="en-US" sz="4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76926050"/>
                  </a:ext>
                </a:extLst>
              </a:tr>
              <a:tr h="370840">
                <a:tc>
                  <a:txBody>
                    <a:bodyPr/>
                    <a:lstStyle/>
                    <a:p>
                      <a:pPr algn="ctr"/>
                      <a:r>
                        <a:rPr lang="en-US" sz="4400" dirty="0" smtClean="0">
                          <a:latin typeface="Calibri" panose="020F0502020204030204" pitchFamily="34" charset="0"/>
                          <a:cs typeface="Calibri" panose="020F0502020204030204" pitchFamily="34" charset="0"/>
                        </a:rPr>
                        <a:t>2015</a:t>
                      </a:r>
                      <a:endParaRPr lang="en-US" sz="4400" dirty="0">
                        <a:latin typeface="Calibri" panose="020F0502020204030204" pitchFamily="34" charset="0"/>
                        <a:cs typeface="Calibri" panose="020F0502020204030204" pitchFamily="34" charset="0"/>
                      </a:endParaRPr>
                    </a:p>
                  </a:txBody>
                  <a:tcPr/>
                </a:tc>
                <a:tc>
                  <a:txBody>
                    <a:bodyPr/>
                    <a:lstStyle/>
                    <a:p>
                      <a:pPr algn="ctr"/>
                      <a:r>
                        <a:rPr lang="en-US" sz="4400" dirty="0" smtClean="0">
                          <a:latin typeface="Calibri" panose="020F0502020204030204" pitchFamily="34" charset="0"/>
                          <a:cs typeface="Calibri" panose="020F0502020204030204" pitchFamily="34" charset="0"/>
                        </a:rPr>
                        <a:t>March </a:t>
                      </a:r>
                      <a:r>
                        <a:rPr lang="en-US" sz="4400" dirty="0" smtClean="0">
                          <a:latin typeface="Calibri" panose="020F0502020204030204" pitchFamily="34" charset="0"/>
                          <a:cs typeface="Calibri" panose="020F0502020204030204" pitchFamily="34" charset="0"/>
                        </a:rPr>
                        <a:t>31 (H)</a:t>
                      </a:r>
                      <a:endParaRPr lang="en-US" sz="4400" dirty="0">
                        <a:latin typeface="Calibri" panose="020F0502020204030204" pitchFamily="34" charset="0"/>
                        <a:cs typeface="Calibri" panose="020F0502020204030204" pitchFamily="34" charset="0"/>
                      </a:endParaRPr>
                    </a:p>
                  </a:txBody>
                  <a:tcPr/>
                </a:tc>
                <a:tc>
                  <a:txBody>
                    <a:bodyPr/>
                    <a:lstStyle/>
                    <a:p>
                      <a:pPr algn="ctr"/>
                      <a:r>
                        <a:rPr lang="en-US" sz="4400" dirty="0" smtClean="0">
                          <a:latin typeface="Calibri" panose="020F0502020204030204" pitchFamily="34" charset="0"/>
                          <a:cs typeface="Calibri" panose="020F0502020204030204" pitchFamily="34" charset="0"/>
                        </a:rPr>
                        <a:t>April </a:t>
                      </a:r>
                      <a:r>
                        <a:rPr lang="en-US" sz="4400" dirty="0" smtClean="0">
                          <a:latin typeface="Calibri" panose="020F0502020204030204" pitchFamily="34" charset="0"/>
                          <a:cs typeface="Calibri" panose="020F0502020204030204" pitchFamily="34" charset="0"/>
                        </a:rPr>
                        <a:t>14 (S)</a:t>
                      </a:r>
                      <a:endParaRPr lang="en-US" sz="4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33009006"/>
                  </a:ext>
                </a:extLst>
              </a:tr>
              <a:tr h="370840">
                <a:tc>
                  <a:txBody>
                    <a:bodyPr/>
                    <a:lstStyle/>
                    <a:p>
                      <a:pPr algn="ctr"/>
                      <a:r>
                        <a:rPr lang="en-US" sz="4400" dirty="0" smtClean="0">
                          <a:latin typeface="Calibri" panose="020F0502020204030204" pitchFamily="34" charset="0"/>
                          <a:cs typeface="Calibri" panose="020F0502020204030204" pitchFamily="34" charset="0"/>
                        </a:rPr>
                        <a:t>2017</a:t>
                      </a:r>
                      <a:endParaRPr lang="en-US" sz="4400" dirty="0">
                        <a:latin typeface="Calibri" panose="020F0502020204030204" pitchFamily="34" charset="0"/>
                        <a:cs typeface="Calibri" panose="020F0502020204030204" pitchFamily="34" charset="0"/>
                      </a:endParaRPr>
                    </a:p>
                  </a:txBody>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4400" dirty="0" smtClean="0">
                          <a:latin typeface="Calibri" panose="020F0502020204030204" pitchFamily="34" charset="0"/>
                          <a:cs typeface="Calibri" panose="020F0502020204030204" pitchFamily="34" charset="0"/>
                        </a:rPr>
                        <a:t>March 28</a:t>
                      </a:r>
                      <a:r>
                        <a:rPr lang="en-US" sz="4400" baseline="0" dirty="0" smtClean="0">
                          <a:latin typeface="Calibri" panose="020F0502020204030204" pitchFamily="34" charset="0"/>
                          <a:cs typeface="Calibri" panose="020F0502020204030204" pitchFamily="34" charset="0"/>
                        </a:rPr>
                        <a:t> </a:t>
                      </a:r>
                      <a:r>
                        <a:rPr lang="en-US" sz="4400" dirty="0" smtClean="0">
                          <a:latin typeface="Calibri" panose="020F0502020204030204" pitchFamily="34" charset="0"/>
                          <a:cs typeface="Calibri" panose="020F0502020204030204" pitchFamily="34" charset="0"/>
                        </a:rPr>
                        <a:t>(S)</a:t>
                      </a:r>
                      <a:endParaRPr lang="en-US" sz="4400" dirty="0">
                        <a:latin typeface="Calibri" panose="020F0502020204030204" pitchFamily="34" charset="0"/>
                        <a:cs typeface="Calibri" panose="020F0502020204030204" pitchFamily="34" charset="0"/>
                      </a:endParaRPr>
                    </a:p>
                  </a:txBody>
                  <a:tcPr/>
                </a:tc>
                <a:tc>
                  <a:txBody>
                    <a:bodyPr/>
                    <a:lstStyle/>
                    <a:p>
                      <a:pPr algn="ctr"/>
                      <a:r>
                        <a:rPr lang="en-US" sz="4400" dirty="0" smtClean="0">
                          <a:latin typeface="Calibri" panose="020F0502020204030204" pitchFamily="34" charset="0"/>
                          <a:cs typeface="Calibri" panose="020F0502020204030204" pitchFamily="34" charset="0"/>
                        </a:rPr>
                        <a:t>April 6 (H)</a:t>
                      </a:r>
                      <a:endParaRPr lang="en-US" sz="4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386066526"/>
                  </a:ext>
                </a:extLst>
              </a:tr>
              <a:tr h="370840">
                <a:tc>
                  <a:txBody>
                    <a:bodyPr/>
                    <a:lstStyle/>
                    <a:p>
                      <a:pPr algn="ctr"/>
                      <a:r>
                        <a:rPr lang="en-US" sz="4400" dirty="0" smtClean="0">
                          <a:latin typeface="Calibri" panose="020F0502020204030204" pitchFamily="34" charset="0"/>
                          <a:cs typeface="Calibri" panose="020F0502020204030204" pitchFamily="34" charset="0"/>
                        </a:rPr>
                        <a:t>2019</a:t>
                      </a:r>
                      <a:endParaRPr lang="en-US" sz="4400" dirty="0">
                        <a:latin typeface="Calibri" panose="020F0502020204030204" pitchFamily="34" charset="0"/>
                        <a:cs typeface="Calibri" panose="020F0502020204030204" pitchFamily="34" charset="0"/>
                      </a:endParaRPr>
                    </a:p>
                  </a:txBody>
                  <a:tcPr/>
                </a:tc>
                <a:tc>
                  <a:txBody>
                    <a:bodyPr/>
                    <a:lstStyle/>
                    <a:p>
                      <a:pPr algn="ctr"/>
                      <a:r>
                        <a:rPr lang="en-US" sz="4400" dirty="0" smtClean="0">
                          <a:latin typeface="Calibri" panose="020F0502020204030204" pitchFamily="34" charset="0"/>
                          <a:cs typeface="Calibri" panose="020F0502020204030204" pitchFamily="34" charset="0"/>
                        </a:rPr>
                        <a:t>March </a:t>
                      </a:r>
                      <a:r>
                        <a:rPr lang="en-US" sz="4400" dirty="0" smtClean="0">
                          <a:latin typeface="Calibri" panose="020F0502020204030204" pitchFamily="34" charset="0"/>
                          <a:cs typeface="Calibri" panose="020F0502020204030204" pitchFamily="34" charset="0"/>
                        </a:rPr>
                        <a:t>27 (H)</a:t>
                      </a:r>
                      <a:endParaRPr lang="en-US" sz="4400" dirty="0">
                        <a:latin typeface="Calibri" panose="020F0502020204030204" pitchFamily="34" charset="0"/>
                        <a:cs typeface="Calibri" panose="020F0502020204030204" pitchFamily="34" charset="0"/>
                      </a:endParaRPr>
                    </a:p>
                  </a:txBody>
                  <a:tcPr/>
                </a:tc>
                <a:tc>
                  <a:txBody>
                    <a:bodyPr/>
                    <a:lstStyle/>
                    <a:p>
                      <a:pPr algn="ctr"/>
                      <a:r>
                        <a:rPr lang="en-US" sz="4400" dirty="0" smtClean="0">
                          <a:latin typeface="Calibri" panose="020F0502020204030204" pitchFamily="34" charset="0"/>
                          <a:cs typeface="Calibri" panose="020F0502020204030204" pitchFamily="34" charset="0"/>
                        </a:rPr>
                        <a:t>April </a:t>
                      </a:r>
                      <a:r>
                        <a:rPr lang="en-US" sz="4400" dirty="0" smtClean="0">
                          <a:latin typeface="Calibri" panose="020F0502020204030204" pitchFamily="34" charset="0"/>
                          <a:cs typeface="Calibri" panose="020F0502020204030204" pitchFamily="34" charset="0"/>
                        </a:rPr>
                        <a:t>9 (S)</a:t>
                      </a:r>
                      <a:endParaRPr lang="en-US" sz="4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569432844"/>
                  </a:ext>
                </a:extLst>
              </a:tr>
              <a:tr h="370840">
                <a:tc>
                  <a:txBody>
                    <a:bodyPr/>
                    <a:lstStyle/>
                    <a:p>
                      <a:pPr algn="ctr"/>
                      <a:r>
                        <a:rPr lang="en-US" sz="4400" dirty="0" smtClean="0">
                          <a:latin typeface="Calibri" panose="020F0502020204030204" pitchFamily="34" charset="0"/>
                          <a:cs typeface="Calibri" panose="020F0502020204030204" pitchFamily="34" charset="0"/>
                        </a:rPr>
                        <a:t>2021</a:t>
                      </a:r>
                      <a:endParaRPr lang="en-US" sz="4400" dirty="0">
                        <a:latin typeface="Calibri" panose="020F0502020204030204" pitchFamily="34" charset="0"/>
                        <a:cs typeface="Calibri" panose="020F0502020204030204" pitchFamily="34" charset="0"/>
                      </a:endParaRPr>
                    </a:p>
                  </a:txBody>
                  <a:tcPr/>
                </a:tc>
                <a:tc>
                  <a:txBody>
                    <a:bodyPr/>
                    <a:lstStyle/>
                    <a:p>
                      <a:pPr algn="ctr"/>
                      <a:r>
                        <a:rPr lang="en-US" sz="4400" dirty="0" smtClean="0">
                          <a:latin typeface="Calibri" panose="020F0502020204030204" pitchFamily="34" charset="0"/>
                          <a:cs typeface="Calibri" panose="020F0502020204030204" pitchFamily="34" charset="0"/>
                        </a:rPr>
                        <a:t>April 6 (S)</a:t>
                      </a:r>
                      <a:endParaRPr lang="en-US" sz="4400" dirty="0">
                        <a:latin typeface="Calibri" panose="020F0502020204030204" pitchFamily="34" charset="0"/>
                        <a:cs typeface="Calibri" panose="020F0502020204030204" pitchFamily="34" charset="0"/>
                      </a:endParaRPr>
                    </a:p>
                  </a:txBody>
                  <a:tcPr/>
                </a:tc>
                <a:tc>
                  <a:txBody>
                    <a:bodyPr/>
                    <a:lstStyle/>
                    <a:p>
                      <a:pPr algn="ctr"/>
                      <a:r>
                        <a:rPr lang="en-US" sz="4400" i="1" dirty="0" smtClean="0">
                          <a:solidFill>
                            <a:schemeClr val="bg1">
                              <a:lumMod val="50000"/>
                            </a:schemeClr>
                          </a:solidFill>
                          <a:latin typeface="Calibri" panose="020F0502020204030204" pitchFamily="34" charset="0"/>
                          <a:cs typeface="Calibri" panose="020F0502020204030204" pitchFamily="34" charset="0"/>
                        </a:rPr>
                        <a:t>April 22? </a:t>
                      </a:r>
                      <a:r>
                        <a:rPr lang="en-US" sz="4400" dirty="0" smtClean="0">
                          <a:latin typeface="Calibri" panose="020F0502020204030204" pitchFamily="34" charset="0"/>
                          <a:cs typeface="Calibri" panose="020F0502020204030204" pitchFamily="34" charset="0"/>
                        </a:rPr>
                        <a:t>(H)</a:t>
                      </a:r>
                      <a:endParaRPr lang="en-US" sz="4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26413294"/>
                  </a:ext>
                </a:extLst>
              </a:tr>
            </a:tbl>
          </a:graphicData>
        </a:graphic>
      </p:graphicFrame>
      <p:sp>
        <p:nvSpPr>
          <p:cNvPr id="5" name="TextBox 4"/>
          <p:cNvSpPr txBox="1"/>
          <p:nvPr/>
        </p:nvSpPr>
        <p:spPr>
          <a:xfrm>
            <a:off x="2106075" y="7033260"/>
            <a:ext cx="13639800" cy="2862322"/>
          </a:xfrm>
          <a:prstGeom prst="rect">
            <a:avLst/>
          </a:prstGeom>
          <a:noFill/>
        </p:spPr>
        <p:txBody>
          <a:bodyPr wrap="square" rtlCol="0">
            <a:spAutoFit/>
          </a:bodyPr>
          <a:lstStyle/>
          <a:p>
            <a:pPr marL="457200" indent="-457200">
              <a:buFont typeface="Arial" panose="020B0604020202020204" pitchFamily="34" charset="0"/>
              <a:buChar char="•"/>
            </a:pPr>
            <a:r>
              <a:rPr lang="en-US" sz="3600" dirty="0" smtClean="0">
                <a:latin typeface="Calibri" panose="020F0502020204030204" pitchFamily="34" charset="0"/>
                <a:cs typeface="Calibri" panose="020F0502020204030204" pitchFamily="34" charset="0"/>
              </a:rPr>
              <a:t>Comptroller said to expect updated BRE in late April/early May</a:t>
            </a:r>
          </a:p>
          <a:p>
            <a:pPr marL="457200" indent="-457200">
              <a:buFont typeface="Arial" panose="020B0604020202020204" pitchFamily="34" charset="0"/>
              <a:buChar char="•"/>
            </a:pPr>
            <a:r>
              <a:rPr lang="en-US" sz="3600" dirty="0" smtClean="0">
                <a:latin typeface="Calibri" panose="020F0502020204030204" pitchFamily="34" charset="0"/>
                <a:cs typeface="Calibri" panose="020F0502020204030204" pitchFamily="34" charset="0"/>
              </a:rPr>
              <a:t>Month-long Conference Committee, with final passage on: </a:t>
            </a:r>
          </a:p>
          <a:p>
            <a:pPr marL="1028700" lvl="1" indent="-571500">
              <a:buFont typeface="Courier New" panose="02070309020205020404" pitchFamily="49" charset="0"/>
              <a:buChar char="o"/>
            </a:pPr>
            <a:r>
              <a:rPr lang="en-US" sz="3600" dirty="0" smtClean="0">
                <a:latin typeface="Calibri" panose="020F0502020204030204" pitchFamily="34" charset="0"/>
                <a:cs typeface="Calibri" panose="020F0502020204030204" pitchFamily="34" charset="0"/>
              </a:rPr>
              <a:t>May 29, 2015</a:t>
            </a:r>
          </a:p>
          <a:p>
            <a:pPr marL="1028700" lvl="1" indent="-571500">
              <a:buFont typeface="Courier New" panose="02070309020205020404" pitchFamily="49" charset="0"/>
              <a:buChar char="o"/>
            </a:pPr>
            <a:r>
              <a:rPr lang="en-US" sz="3600" dirty="0" smtClean="0">
                <a:latin typeface="Calibri" panose="020F0502020204030204" pitchFamily="34" charset="0"/>
                <a:cs typeface="Calibri" panose="020F0502020204030204" pitchFamily="34" charset="0"/>
              </a:rPr>
              <a:t>May 27 , 2017</a:t>
            </a:r>
            <a:endParaRPr lang="en-US" sz="3600" dirty="0">
              <a:latin typeface="Calibri" panose="020F0502020204030204" pitchFamily="34" charset="0"/>
              <a:cs typeface="Calibri" panose="020F0502020204030204" pitchFamily="34" charset="0"/>
            </a:endParaRPr>
          </a:p>
          <a:p>
            <a:pPr marL="1028700" lvl="1" indent="-571500">
              <a:buFont typeface="Courier New" panose="02070309020205020404" pitchFamily="49" charset="0"/>
              <a:buChar char="o"/>
            </a:pPr>
            <a:r>
              <a:rPr lang="en-US" sz="3600" dirty="0" smtClean="0">
                <a:latin typeface="Calibri" panose="020F0502020204030204" pitchFamily="34" charset="0"/>
                <a:cs typeface="Calibri" panose="020F0502020204030204" pitchFamily="34" charset="0"/>
              </a:rPr>
              <a:t>May 26, 2019</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453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General Revenue Available vs. Required</a:t>
            </a:r>
            <a:endParaRPr lang="en-US" sz="5400" b="1"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492770217"/>
              </p:ext>
            </p:extLst>
          </p:nvPr>
        </p:nvGraphicFramePr>
        <p:xfrm>
          <a:off x="2115040" y="2622550"/>
          <a:ext cx="13663614" cy="2011680"/>
        </p:xfrm>
        <a:graphic>
          <a:graphicData uri="http://schemas.openxmlformats.org/drawingml/2006/table">
            <a:tbl>
              <a:tblPr firstRow="1" bandRow="1">
                <a:tableStyleId>{5C22544A-7EE6-4342-B048-85BDC9FD1C3A}</a:tableStyleId>
              </a:tblPr>
              <a:tblGrid>
                <a:gridCol w="4554538">
                  <a:extLst>
                    <a:ext uri="{9D8B030D-6E8A-4147-A177-3AD203B41FA5}">
                      <a16:colId xmlns:a16="http://schemas.microsoft.com/office/drawing/2014/main" val="3386227049"/>
                    </a:ext>
                  </a:extLst>
                </a:gridCol>
                <a:gridCol w="5293822">
                  <a:extLst>
                    <a:ext uri="{9D8B030D-6E8A-4147-A177-3AD203B41FA5}">
                      <a16:colId xmlns:a16="http://schemas.microsoft.com/office/drawing/2014/main" val="202613767"/>
                    </a:ext>
                  </a:extLst>
                </a:gridCol>
                <a:gridCol w="3815254">
                  <a:extLst>
                    <a:ext uri="{9D8B030D-6E8A-4147-A177-3AD203B41FA5}">
                      <a16:colId xmlns:a16="http://schemas.microsoft.com/office/drawing/2014/main" val="3032043153"/>
                    </a:ext>
                  </a:extLst>
                </a:gridCol>
              </a:tblGrid>
              <a:tr h="370840">
                <a:tc>
                  <a:txBody>
                    <a:bodyPr/>
                    <a:lstStyle/>
                    <a:p>
                      <a:pPr algn="ctr"/>
                      <a:r>
                        <a:rPr lang="en-US" sz="4000" dirty="0" smtClean="0">
                          <a:latin typeface="Calibri" panose="020F0502020204030204" pitchFamily="34" charset="0"/>
                          <a:cs typeface="Calibri" panose="020F0502020204030204" pitchFamily="34" charset="0"/>
                        </a:rPr>
                        <a:t>Available to Spend</a:t>
                      </a:r>
                      <a:r>
                        <a:rPr lang="en-US" sz="4000" baseline="0" dirty="0" smtClean="0">
                          <a:latin typeface="Calibri" panose="020F0502020204030204" pitchFamily="34" charset="0"/>
                          <a:cs typeface="Calibri" panose="020F0502020204030204" pitchFamily="34" charset="0"/>
                        </a:rPr>
                        <a:t> (BRE)</a:t>
                      </a:r>
                      <a:endParaRPr lang="en-US" sz="4000" dirty="0">
                        <a:latin typeface="Calibri" panose="020F0502020204030204" pitchFamily="34" charset="0"/>
                        <a:cs typeface="Calibri" panose="020F0502020204030204" pitchFamily="34" charset="0"/>
                      </a:endParaRPr>
                    </a:p>
                  </a:txBody>
                  <a:tcPr/>
                </a:tc>
                <a:tc>
                  <a:txBody>
                    <a:bodyPr/>
                    <a:lstStyle/>
                    <a:p>
                      <a:pPr algn="ctr"/>
                      <a:r>
                        <a:rPr lang="en-US" sz="4000" baseline="0" dirty="0" smtClean="0">
                          <a:latin typeface="Calibri" panose="020F0502020204030204" pitchFamily="34" charset="0"/>
                          <a:cs typeface="Calibri" panose="020F0502020204030204" pitchFamily="34" charset="0"/>
                        </a:rPr>
                        <a:t>Base Bill </a:t>
                      </a:r>
                    </a:p>
                    <a:p>
                      <a:pPr algn="ctr"/>
                      <a:r>
                        <a:rPr lang="en-US" sz="4000" baseline="0" dirty="0" smtClean="0">
                          <a:latin typeface="Calibri" panose="020F0502020204030204" pitchFamily="34" charset="0"/>
                          <a:cs typeface="Calibri" panose="020F0502020204030204" pitchFamily="34" charset="0"/>
                        </a:rPr>
                        <a:t>(SB 1)</a:t>
                      </a:r>
                      <a:endParaRPr lang="en-US" sz="4000" dirty="0">
                        <a:latin typeface="Calibri" panose="020F0502020204030204" pitchFamily="34" charset="0"/>
                        <a:cs typeface="Calibri" panose="020F0502020204030204" pitchFamily="34" charset="0"/>
                      </a:endParaRPr>
                    </a:p>
                  </a:txBody>
                  <a:tcPr/>
                </a:tc>
                <a:tc>
                  <a:txBody>
                    <a:bodyPr/>
                    <a:lstStyle/>
                    <a:p>
                      <a:pPr algn="ctr"/>
                      <a:r>
                        <a:rPr lang="en-US" sz="4000" dirty="0" smtClean="0">
                          <a:latin typeface="Calibri" panose="020F0502020204030204" pitchFamily="34" charset="0"/>
                          <a:cs typeface="Calibri" panose="020F0502020204030204" pitchFamily="34" charset="0"/>
                        </a:rPr>
                        <a:t>Difference</a:t>
                      </a:r>
                      <a:endParaRPr lang="en-US" sz="4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61627869"/>
                  </a:ext>
                </a:extLst>
              </a:tr>
              <a:tr h="370840">
                <a:tc>
                  <a:txBody>
                    <a:bodyPr/>
                    <a:lstStyle/>
                    <a:p>
                      <a:pPr algn="ctr"/>
                      <a:r>
                        <a:rPr lang="en-US" sz="4000" dirty="0" smtClean="0">
                          <a:latin typeface="Calibri" panose="020F0502020204030204" pitchFamily="34" charset="0"/>
                          <a:cs typeface="Calibri" panose="020F0502020204030204" pitchFamily="34" charset="0"/>
                        </a:rPr>
                        <a:t>$112.5 Billion</a:t>
                      </a:r>
                      <a:endParaRPr lang="en-US" sz="4000" dirty="0">
                        <a:latin typeface="Calibri" panose="020F0502020204030204" pitchFamily="34" charset="0"/>
                        <a:cs typeface="Calibri" panose="020F0502020204030204" pitchFamily="34" charset="0"/>
                      </a:endParaRPr>
                    </a:p>
                  </a:txBody>
                  <a:tcPr/>
                </a:tc>
                <a:tc>
                  <a:txBody>
                    <a:bodyPr/>
                    <a:lstStyle/>
                    <a:p>
                      <a:pPr algn="ctr"/>
                      <a:r>
                        <a:rPr lang="en-US" sz="4000" dirty="0" smtClean="0">
                          <a:latin typeface="Calibri" panose="020F0502020204030204" pitchFamily="34" charset="0"/>
                          <a:cs typeface="Calibri" panose="020F0502020204030204" pitchFamily="34" charset="0"/>
                        </a:rPr>
                        <a:t>$119.7 Billion</a:t>
                      </a:r>
                      <a:endParaRPr lang="en-US" sz="4000" dirty="0">
                        <a:latin typeface="Calibri" panose="020F0502020204030204" pitchFamily="34" charset="0"/>
                        <a:cs typeface="Calibri" panose="020F0502020204030204" pitchFamily="34" charset="0"/>
                      </a:endParaRPr>
                    </a:p>
                  </a:txBody>
                  <a:tcPr/>
                </a:tc>
                <a:tc>
                  <a:txBody>
                    <a:bodyPr/>
                    <a:lstStyle/>
                    <a:p>
                      <a:pPr algn="ctr"/>
                      <a:r>
                        <a:rPr lang="en-US" sz="4000" b="1" dirty="0" smtClean="0">
                          <a:solidFill>
                            <a:srgbClr val="FF0000"/>
                          </a:solidFill>
                          <a:latin typeface="Calibri" panose="020F0502020204030204" pitchFamily="34" charset="0"/>
                          <a:cs typeface="Calibri" panose="020F0502020204030204" pitchFamily="34" charset="0"/>
                        </a:rPr>
                        <a:t>$7.2 Billion</a:t>
                      </a:r>
                      <a:endParaRPr lang="en-US" sz="4000" b="1" dirty="0">
                        <a:solidFill>
                          <a:srgbClr val="FF000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11473246"/>
                  </a:ext>
                </a:extLst>
              </a:tr>
            </a:tbl>
          </a:graphicData>
        </a:graphic>
      </p:graphicFrame>
      <p:sp>
        <p:nvSpPr>
          <p:cNvPr id="10" name="TextBox 9"/>
          <p:cNvSpPr txBox="1"/>
          <p:nvPr/>
        </p:nvSpPr>
        <p:spPr>
          <a:xfrm>
            <a:off x="9906000" y="6438900"/>
            <a:ext cx="5562600" cy="1569660"/>
          </a:xfrm>
          <a:prstGeom prst="rect">
            <a:avLst/>
          </a:prstGeom>
          <a:noFill/>
        </p:spPr>
        <p:txBody>
          <a:bodyPr wrap="square" rtlCol="0">
            <a:spAutoFit/>
          </a:bodyPr>
          <a:lstStyle/>
          <a:p>
            <a:r>
              <a:rPr lang="en-US" sz="4800" b="1" dirty="0" smtClean="0">
                <a:solidFill>
                  <a:schemeClr val="bg1"/>
                </a:solidFill>
                <a:latin typeface="Calibri" panose="020F0502020204030204" pitchFamily="34" charset="0"/>
                <a:cs typeface="Calibri" panose="020F0502020204030204" pitchFamily="34" charset="0"/>
              </a:rPr>
              <a:t>$11.6 expected in </a:t>
            </a:r>
          </a:p>
          <a:p>
            <a:r>
              <a:rPr lang="en-US" sz="4800" b="1" dirty="0" smtClean="0">
                <a:solidFill>
                  <a:schemeClr val="bg1"/>
                </a:solidFill>
                <a:latin typeface="Calibri" panose="020F0502020204030204" pitchFamily="34" charset="0"/>
                <a:cs typeface="Calibri" panose="020F0502020204030204" pitchFamily="34" charset="0"/>
              </a:rPr>
              <a:t>Rainy Day Fund</a:t>
            </a:r>
            <a:endParaRPr lang="en-US" sz="4800" b="1" dirty="0">
              <a:solidFill>
                <a:schemeClr val="bg1"/>
              </a:solidFill>
              <a:latin typeface="Calibri" panose="020F0502020204030204" pitchFamily="34" charset="0"/>
              <a:cs typeface="Calibri" panose="020F050202020403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297375092"/>
              </p:ext>
            </p:extLst>
          </p:nvPr>
        </p:nvGraphicFramePr>
        <p:xfrm>
          <a:off x="2362200" y="5954822"/>
          <a:ext cx="12192000" cy="3505200"/>
        </p:xfrm>
        <a:graphic>
          <a:graphicData uri="http://schemas.openxmlformats.org/drawingml/2006/table">
            <a:tbl>
              <a:tblPr firstRow="1" bandRow="1">
                <a:tableStyleId>{5C22544A-7EE6-4342-B048-85BDC9FD1C3A}</a:tableStyleId>
              </a:tblPr>
              <a:tblGrid>
                <a:gridCol w="8839200">
                  <a:extLst>
                    <a:ext uri="{9D8B030D-6E8A-4147-A177-3AD203B41FA5}">
                      <a16:colId xmlns:a16="http://schemas.microsoft.com/office/drawing/2014/main" val="3017897416"/>
                    </a:ext>
                  </a:extLst>
                </a:gridCol>
                <a:gridCol w="3352800">
                  <a:extLst>
                    <a:ext uri="{9D8B030D-6E8A-4147-A177-3AD203B41FA5}">
                      <a16:colId xmlns:a16="http://schemas.microsoft.com/office/drawing/2014/main" val="1412677489"/>
                    </a:ext>
                  </a:extLst>
                </a:gridCol>
              </a:tblGrid>
              <a:tr h="370840">
                <a:tc>
                  <a:txBody>
                    <a:bodyPr/>
                    <a:lstStyle/>
                    <a:p>
                      <a:pPr algn="ctr"/>
                      <a:r>
                        <a:rPr lang="en-US" sz="4000" dirty="0" smtClean="0">
                          <a:latin typeface="Calibri" panose="020F0502020204030204" pitchFamily="34" charset="0"/>
                          <a:cs typeface="Calibri" panose="020F0502020204030204" pitchFamily="34" charset="0"/>
                        </a:rPr>
                        <a:t>Tool</a:t>
                      </a:r>
                      <a:endParaRPr lang="en-US" sz="4000" dirty="0">
                        <a:latin typeface="Calibri" panose="020F0502020204030204" pitchFamily="34" charset="0"/>
                        <a:cs typeface="Calibri" panose="020F0502020204030204" pitchFamily="34" charset="0"/>
                      </a:endParaRPr>
                    </a:p>
                  </a:txBody>
                  <a:tcPr/>
                </a:tc>
                <a:tc>
                  <a:txBody>
                    <a:bodyPr/>
                    <a:lstStyle/>
                    <a:p>
                      <a:pPr algn="ctr"/>
                      <a:r>
                        <a:rPr lang="en-US" sz="4000" dirty="0" smtClean="0">
                          <a:latin typeface="Calibri" panose="020F0502020204030204" pitchFamily="34" charset="0"/>
                          <a:cs typeface="Calibri" panose="020F0502020204030204" pitchFamily="34" charset="0"/>
                        </a:rPr>
                        <a:t>Amount</a:t>
                      </a:r>
                      <a:endParaRPr lang="en-US" sz="4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33966471"/>
                  </a:ext>
                </a:extLst>
              </a:tr>
              <a:tr h="370840">
                <a:tc>
                  <a:txBody>
                    <a:bodyPr/>
                    <a:lstStyle/>
                    <a:p>
                      <a:r>
                        <a:rPr lang="en-US" sz="4000" dirty="0" smtClean="0">
                          <a:latin typeface="Calibri" panose="020F0502020204030204" pitchFamily="34" charset="0"/>
                          <a:cs typeface="Calibri" panose="020F0502020204030204" pitchFamily="34" charset="0"/>
                        </a:rPr>
                        <a:t>Economic Stabilization</a:t>
                      </a:r>
                      <a:r>
                        <a:rPr lang="en-US" sz="4000" baseline="0" dirty="0" smtClean="0">
                          <a:latin typeface="Calibri" panose="020F0502020204030204" pitchFamily="34" charset="0"/>
                          <a:cs typeface="Calibri" panose="020F0502020204030204" pitchFamily="34" charset="0"/>
                        </a:rPr>
                        <a:t> Fund (Rainy Day)</a:t>
                      </a:r>
                      <a:endParaRPr lang="en-US" sz="4000" dirty="0">
                        <a:latin typeface="Calibri" panose="020F0502020204030204" pitchFamily="34" charset="0"/>
                        <a:cs typeface="Calibri" panose="020F0502020204030204" pitchFamily="34" charset="0"/>
                      </a:endParaRPr>
                    </a:p>
                  </a:txBody>
                  <a:tcPr/>
                </a:tc>
                <a:tc>
                  <a:txBody>
                    <a:bodyPr/>
                    <a:lstStyle/>
                    <a:p>
                      <a:r>
                        <a:rPr lang="en-US" sz="4000" dirty="0" smtClean="0">
                          <a:latin typeface="Calibri" panose="020F0502020204030204" pitchFamily="34" charset="0"/>
                          <a:cs typeface="Calibri" panose="020F0502020204030204" pitchFamily="34" charset="0"/>
                        </a:rPr>
                        <a:t>$11.6 Billion</a:t>
                      </a:r>
                      <a:endParaRPr lang="en-US" sz="4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351672005"/>
                  </a:ext>
                </a:extLst>
              </a:tr>
              <a:tr h="370840">
                <a:tc>
                  <a:txBody>
                    <a:bodyPr/>
                    <a:lstStyle/>
                    <a:p>
                      <a:r>
                        <a:rPr lang="en-US" sz="4000" dirty="0" smtClean="0">
                          <a:latin typeface="Calibri" panose="020F0502020204030204" pitchFamily="34" charset="0"/>
                          <a:cs typeface="Calibri" panose="020F0502020204030204" pitchFamily="34" charset="0"/>
                        </a:rPr>
                        <a:t>Delay</a:t>
                      </a:r>
                      <a:r>
                        <a:rPr lang="en-US" sz="4000" baseline="0" dirty="0" smtClean="0">
                          <a:latin typeface="Calibri" panose="020F0502020204030204" pitchFamily="34" charset="0"/>
                          <a:cs typeface="Calibri" panose="020F0502020204030204" pitchFamily="34" charset="0"/>
                        </a:rPr>
                        <a:t> August FSP Payment</a:t>
                      </a:r>
                      <a:endParaRPr lang="en-US" sz="4000" dirty="0">
                        <a:latin typeface="Calibri" panose="020F0502020204030204" pitchFamily="34" charset="0"/>
                        <a:cs typeface="Calibri" panose="020F0502020204030204" pitchFamily="34" charset="0"/>
                      </a:endParaRPr>
                    </a:p>
                  </a:txBody>
                  <a:tcPr/>
                </a:tc>
                <a:tc>
                  <a:txBody>
                    <a:bodyPr/>
                    <a:lstStyle/>
                    <a:p>
                      <a:r>
                        <a:rPr lang="en-US" sz="4000" dirty="0" smtClean="0">
                          <a:latin typeface="Calibri" panose="020F0502020204030204" pitchFamily="34" charset="0"/>
                          <a:cs typeface="Calibri" panose="020F0502020204030204" pitchFamily="34" charset="0"/>
                        </a:rPr>
                        <a:t>$2 Billion</a:t>
                      </a:r>
                      <a:endParaRPr lang="en-US" sz="4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65339205"/>
                  </a:ext>
                </a:extLst>
              </a:tr>
              <a:tr h="370840">
                <a:tc>
                  <a:txBody>
                    <a:bodyPr/>
                    <a:lstStyle/>
                    <a:p>
                      <a:r>
                        <a:rPr lang="en-US" sz="4000" dirty="0" smtClean="0">
                          <a:latin typeface="Calibri" panose="020F0502020204030204" pitchFamily="34" charset="0"/>
                          <a:cs typeface="Calibri" panose="020F0502020204030204" pitchFamily="34" charset="0"/>
                        </a:rPr>
                        <a:t>Federal</a:t>
                      </a:r>
                      <a:r>
                        <a:rPr lang="en-US" sz="4000" baseline="0" dirty="0" smtClean="0">
                          <a:latin typeface="Calibri" panose="020F0502020204030204" pitchFamily="34" charset="0"/>
                          <a:cs typeface="Calibri" panose="020F0502020204030204" pitchFamily="34" charset="0"/>
                        </a:rPr>
                        <a:t> Stimulus (ESSER </a:t>
                      </a:r>
                      <a:r>
                        <a:rPr lang="en-US" sz="4000" baseline="0" dirty="0" smtClean="0">
                          <a:latin typeface="Calibri" panose="020F0502020204030204" pitchFamily="34" charset="0"/>
                          <a:cs typeface="Calibri" panose="020F0502020204030204" pitchFamily="34" charset="0"/>
                        </a:rPr>
                        <a:t>2 + ESSER 3)</a:t>
                      </a:r>
                      <a:endParaRPr lang="en-US" sz="4000" dirty="0">
                        <a:latin typeface="Calibri" panose="020F0502020204030204" pitchFamily="34" charset="0"/>
                        <a:cs typeface="Calibri" panose="020F0502020204030204" pitchFamily="34" charset="0"/>
                      </a:endParaRPr>
                    </a:p>
                  </a:txBody>
                  <a:tcPr/>
                </a:tc>
                <a:tc>
                  <a:txBody>
                    <a:bodyPr/>
                    <a:lstStyle/>
                    <a:p>
                      <a:r>
                        <a:rPr lang="en-US" sz="4000" dirty="0" smtClean="0">
                          <a:latin typeface="Calibri" panose="020F0502020204030204" pitchFamily="34" charset="0"/>
                          <a:cs typeface="Calibri" panose="020F0502020204030204" pitchFamily="34" charset="0"/>
                        </a:rPr>
                        <a:t>$18 </a:t>
                      </a:r>
                      <a:r>
                        <a:rPr lang="en-US" sz="4000" dirty="0" smtClean="0">
                          <a:latin typeface="Calibri" panose="020F0502020204030204" pitchFamily="34" charset="0"/>
                          <a:cs typeface="Calibri" panose="020F0502020204030204" pitchFamily="34" charset="0"/>
                        </a:rPr>
                        <a:t>Billion</a:t>
                      </a:r>
                      <a:endParaRPr lang="en-US" sz="4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32997867"/>
                  </a:ext>
                </a:extLst>
              </a:tr>
              <a:tr h="370840">
                <a:tc>
                  <a:txBody>
                    <a:bodyPr/>
                    <a:lstStyle/>
                    <a:p>
                      <a:r>
                        <a:rPr lang="en-US" sz="4000" dirty="0" smtClean="0">
                          <a:latin typeface="Calibri" panose="020F0502020204030204" pitchFamily="34" charset="0"/>
                          <a:cs typeface="Calibri" panose="020F0502020204030204" pitchFamily="34" charset="0"/>
                        </a:rPr>
                        <a:t>Other Federal Stimulus</a:t>
                      </a:r>
                      <a:r>
                        <a:rPr lang="en-US" sz="4000" baseline="0" dirty="0" smtClean="0">
                          <a:latin typeface="Calibri" panose="020F0502020204030204" pitchFamily="34" charset="0"/>
                          <a:cs typeface="Calibri" panose="020F0502020204030204" pitchFamily="34" charset="0"/>
                        </a:rPr>
                        <a:t> (not education)</a:t>
                      </a:r>
                      <a:endParaRPr lang="en-US" sz="4000" dirty="0">
                        <a:latin typeface="Calibri" panose="020F0502020204030204" pitchFamily="34" charset="0"/>
                        <a:cs typeface="Calibri" panose="020F0502020204030204" pitchFamily="34" charset="0"/>
                      </a:endParaRPr>
                    </a:p>
                  </a:txBody>
                  <a:tcPr/>
                </a:tc>
                <a:tc>
                  <a:txBody>
                    <a:bodyPr/>
                    <a:lstStyle/>
                    <a:p>
                      <a:r>
                        <a:rPr lang="en-US" sz="4000" dirty="0" smtClean="0">
                          <a:latin typeface="Calibri" panose="020F0502020204030204" pitchFamily="34" charset="0"/>
                          <a:cs typeface="Calibri" panose="020F0502020204030204" pitchFamily="34" charset="0"/>
                        </a:rPr>
                        <a:t>$20 Billion</a:t>
                      </a:r>
                      <a:endParaRPr lang="en-US" sz="4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527604886"/>
                  </a:ext>
                </a:extLst>
              </a:tr>
            </a:tbl>
          </a:graphicData>
        </a:graphic>
      </p:graphicFrame>
      <p:sp>
        <p:nvSpPr>
          <p:cNvPr id="13" name="TextBox 12"/>
          <p:cNvSpPr txBox="1"/>
          <p:nvPr/>
        </p:nvSpPr>
        <p:spPr>
          <a:xfrm>
            <a:off x="2362200" y="5246936"/>
            <a:ext cx="12192000" cy="707886"/>
          </a:xfrm>
          <a:prstGeom prst="rect">
            <a:avLst/>
          </a:prstGeom>
          <a:noFill/>
        </p:spPr>
        <p:txBody>
          <a:bodyPr wrap="square" rtlCol="0">
            <a:spAutoFit/>
          </a:bodyPr>
          <a:lstStyle/>
          <a:p>
            <a:pPr algn="ctr"/>
            <a:r>
              <a:rPr lang="en-US" sz="4000" b="1" dirty="0" smtClean="0">
                <a:latin typeface="Calibri" panose="020F0502020204030204" pitchFamily="34" charset="0"/>
                <a:cs typeface="Calibri" panose="020F0502020204030204" pitchFamily="34" charset="0"/>
              </a:rPr>
              <a:t>Tools Available in the Fiscal Toolbox</a:t>
            </a:r>
            <a:endParaRPr lang="en-US" sz="4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957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Foundation School Program</a:t>
            </a:r>
            <a:endParaRPr lang="en-US" sz="6000" b="1" dirty="0"/>
          </a:p>
        </p:txBody>
      </p:sp>
      <p:sp>
        <p:nvSpPr>
          <p:cNvPr id="3" name="Content Placeholder 2"/>
          <p:cNvSpPr>
            <a:spLocks noGrp="1"/>
          </p:cNvSpPr>
          <p:nvPr>
            <p:ph idx="1"/>
          </p:nvPr>
        </p:nvSpPr>
        <p:spPr/>
        <p:txBody>
          <a:bodyPr/>
          <a:lstStyle/>
          <a:p>
            <a:pPr marL="0" indent="0">
              <a:spcAft>
                <a:spcPts val="1200"/>
              </a:spcAft>
              <a:buNone/>
            </a:pPr>
            <a:r>
              <a:rPr lang="en-US" sz="4000" dirty="0" smtClean="0"/>
              <a:t>(</a:t>
            </a:r>
            <a:r>
              <a:rPr lang="en-US" sz="4000" i="1" dirty="0" smtClean="0"/>
              <a:t>House and </a:t>
            </a:r>
            <a:r>
              <a:rPr lang="en-US" sz="4000" i="1" dirty="0" smtClean="0"/>
              <a:t>Senate budget </a:t>
            </a:r>
            <a:r>
              <a:rPr lang="en-US" sz="4000" i="1" dirty="0" smtClean="0"/>
              <a:t>bills are nearly identical</a:t>
            </a:r>
            <a:r>
              <a:rPr lang="en-US" sz="4000" dirty="0" smtClean="0"/>
              <a:t>)</a:t>
            </a:r>
          </a:p>
          <a:p>
            <a:pPr>
              <a:spcAft>
                <a:spcPts val="1200"/>
              </a:spcAft>
            </a:pPr>
            <a:r>
              <a:rPr lang="en-US" sz="4800" dirty="0" smtClean="0"/>
              <a:t>Both </a:t>
            </a:r>
            <a:r>
              <a:rPr lang="en-US" sz="4800" b="1" dirty="0" smtClean="0"/>
              <a:t>fully fund HB 3</a:t>
            </a:r>
            <a:r>
              <a:rPr lang="en-US" sz="4800" dirty="0" smtClean="0"/>
              <a:t>, with no reductions to the school finance formulas</a:t>
            </a:r>
          </a:p>
          <a:p>
            <a:pPr lvl="1">
              <a:spcAft>
                <a:spcPts val="1200"/>
              </a:spcAft>
            </a:pPr>
            <a:r>
              <a:rPr lang="en-US" sz="4000" b="1" dirty="0" smtClean="0"/>
              <a:t>$3.1 billion </a:t>
            </a:r>
            <a:r>
              <a:rPr lang="en-US" sz="4000" dirty="0" smtClean="0"/>
              <a:t>increase to the FSP for enrollment growth (likely overstated due to the impact of ESSER in 20-21)</a:t>
            </a:r>
          </a:p>
          <a:p>
            <a:pPr lvl="1">
              <a:spcAft>
                <a:spcPts val="1200"/>
              </a:spcAft>
            </a:pPr>
            <a:r>
              <a:rPr lang="en-US" sz="4000" b="1" dirty="0" smtClean="0"/>
              <a:t>$1 billion </a:t>
            </a:r>
            <a:r>
              <a:rPr lang="en-US" sz="4000" dirty="0" smtClean="0"/>
              <a:t>increased spending for ongoing property tax rate compression</a:t>
            </a:r>
          </a:p>
          <a:p>
            <a:pPr marL="0" indent="0">
              <a:buNone/>
            </a:pPr>
            <a:endParaRPr lang="en-US" dirty="0" smtClean="0"/>
          </a:p>
          <a:p>
            <a:endParaRPr lang="en-US" dirty="0"/>
          </a:p>
        </p:txBody>
      </p:sp>
    </p:spTree>
    <p:extLst>
      <p:ext uri="{BB962C8B-B14F-4D97-AF65-F5344CB8AC3E}">
        <p14:creationId xmlns:p14="http://schemas.microsoft.com/office/powerpoint/2010/main" val="268929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cology 16x9">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Ecology 16x9">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Ecology 16x9">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34760</TotalTime>
  <Words>4087</Words>
  <Application>Microsoft Office PowerPoint</Application>
  <PresentationFormat>Custom</PresentationFormat>
  <Paragraphs>303</Paragraphs>
  <Slides>33</Slides>
  <Notes>25</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33</vt:i4>
      </vt:variant>
    </vt:vector>
  </HeadingPairs>
  <TitlesOfParts>
    <vt:vector size="52" baseType="lpstr">
      <vt:lpstr>Big Shoulders Display Bold</vt:lpstr>
      <vt:lpstr>Corbel</vt:lpstr>
      <vt:lpstr>Alyssum</vt:lpstr>
      <vt:lpstr>Courier New</vt:lpstr>
      <vt:lpstr>Wingdings</vt:lpstr>
      <vt:lpstr>Avenir Next LT Pro 2</vt:lpstr>
      <vt:lpstr>Calibri</vt:lpstr>
      <vt:lpstr>Brixton Sans Bold</vt:lpstr>
      <vt:lpstr>Arial Black</vt:lpstr>
      <vt:lpstr>Arial</vt:lpstr>
      <vt:lpstr>League Spartan</vt:lpstr>
      <vt:lpstr>Bukhari Script</vt:lpstr>
      <vt:lpstr>Avenir Next LT Pro 1</vt:lpstr>
      <vt:lpstr>Office Theme</vt:lpstr>
      <vt:lpstr>Ecology 16x9</vt:lpstr>
      <vt:lpstr>6_Ecology 16x9</vt:lpstr>
      <vt:lpstr>3_Office Theme</vt:lpstr>
      <vt:lpstr>6_Office Theme</vt:lpstr>
      <vt:lpstr>7_Ecology 16x9</vt:lpstr>
      <vt:lpstr>PowerPoint Presentation</vt:lpstr>
      <vt:lpstr>PowerPoint Presentation</vt:lpstr>
      <vt:lpstr>PowerPoint Presentation</vt:lpstr>
      <vt:lpstr>Biennial Revenue Estimate</vt:lpstr>
      <vt:lpstr>$5.5 billion in State Savings from Public Education </vt:lpstr>
      <vt:lpstr>State Budget – Senate Bill 1</vt:lpstr>
      <vt:lpstr>When budget bills have passed in the past</vt:lpstr>
      <vt:lpstr>General Revenue Available vs. Required</vt:lpstr>
      <vt:lpstr>Foundation School Program</vt:lpstr>
      <vt:lpstr>What’s not in the budget?</vt:lpstr>
      <vt:lpstr>The Morrison Rider (included in House bill)</vt:lpstr>
      <vt:lpstr>Comparing the Federal Funding Packages</vt:lpstr>
      <vt:lpstr>Comparing the Federal Funding Packages</vt:lpstr>
      <vt:lpstr>State Maintenance of Effort</vt:lpstr>
      <vt:lpstr>State Maintenance of Effort</vt:lpstr>
      <vt:lpstr>PowerPoint Presentation</vt:lpstr>
      <vt:lpstr>Broadband</vt:lpstr>
      <vt:lpstr>Remote learning</vt:lpstr>
      <vt:lpstr>District Fund Balances – HB 3445</vt:lpstr>
      <vt:lpstr>In response…on HB 3445</vt:lpstr>
      <vt:lpstr>In response…on HB 3445</vt:lpstr>
      <vt:lpstr>Next steps for HB 3445?</vt:lpstr>
      <vt:lpstr>HB 3 Clean up – HB 1525/SB 1536</vt:lpstr>
      <vt:lpstr>HB 3 Clean up – HB 1525/SB 1536</vt:lpstr>
      <vt:lpstr>HB 3 Clean up – HB 1525/SB 1536</vt:lpstr>
      <vt:lpstr>Chapter 313 Legislation</vt:lpstr>
      <vt:lpstr>School District Tax Rates</vt:lpstr>
      <vt:lpstr>PowerPoint Presentation</vt:lpstr>
      <vt:lpstr>Acknowledge Learning Loss</vt:lpstr>
      <vt:lpstr>Plan to address learning loss</vt:lpstr>
      <vt:lpstr>Food for thought…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Election Results &amp; What That Means for 2021</dc:title>
  <dc:creator>Christy Rome</dc:creator>
  <cp:lastModifiedBy>Christy Rome</cp:lastModifiedBy>
  <cp:revision>270</cp:revision>
  <cp:lastPrinted>2021-02-08T16:47:41Z</cp:lastPrinted>
  <dcterms:created xsi:type="dcterms:W3CDTF">2006-08-16T00:00:00Z</dcterms:created>
  <dcterms:modified xsi:type="dcterms:W3CDTF">2021-04-09T03:13:02Z</dcterms:modified>
  <dc:identifier>DAECi4Hu0P0</dc:identifier>
</cp:coreProperties>
</file>