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 id="2147483712" r:id="rId5"/>
    <p:sldMasterId id="2147483750" r:id="rId6"/>
    <p:sldMasterId id="2147483776" r:id="rId7"/>
    <p:sldMasterId id="2147483824" r:id="rId8"/>
    <p:sldMasterId id="2147483827" r:id="rId9"/>
    <p:sldMasterId id="2147483840" r:id="rId10"/>
    <p:sldMasterId id="2147483852" r:id="rId11"/>
  </p:sldMasterIdLst>
  <p:notesMasterIdLst>
    <p:notesMasterId r:id="rId56"/>
  </p:notesMasterIdLst>
  <p:sldIdLst>
    <p:sldId id="374" r:id="rId12"/>
    <p:sldId id="376" r:id="rId13"/>
    <p:sldId id="361" r:id="rId14"/>
    <p:sldId id="323" r:id="rId15"/>
    <p:sldId id="377" r:id="rId16"/>
    <p:sldId id="325" r:id="rId17"/>
    <p:sldId id="326" r:id="rId18"/>
    <p:sldId id="327" r:id="rId19"/>
    <p:sldId id="330" r:id="rId20"/>
    <p:sldId id="338" r:id="rId21"/>
    <p:sldId id="372" r:id="rId22"/>
    <p:sldId id="381" r:id="rId23"/>
    <p:sldId id="331" r:id="rId24"/>
    <p:sldId id="329" r:id="rId25"/>
    <p:sldId id="288" r:id="rId26"/>
    <p:sldId id="355" r:id="rId27"/>
    <p:sldId id="380" r:id="rId28"/>
    <p:sldId id="378" r:id="rId29"/>
    <p:sldId id="379" r:id="rId30"/>
    <p:sldId id="334" r:id="rId31"/>
    <p:sldId id="371" r:id="rId32"/>
    <p:sldId id="373" r:id="rId33"/>
    <p:sldId id="336" r:id="rId34"/>
    <p:sldId id="337" r:id="rId35"/>
    <p:sldId id="398" r:id="rId36"/>
    <p:sldId id="335" r:id="rId37"/>
    <p:sldId id="382" r:id="rId38"/>
    <p:sldId id="385" r:id="rId39"/>
    <p:sldId id="383" r:id="rId40"/>
    <p:sldId id="384" r:id="rId41"/>
    <p:sldId id="386" r:id="rId42"/>
    <p:sldId id="397" r:id="rId43"/>
    <p:sldId id="387" r:id="rId44"/>
    <p:sldId id="389" r:id="rId45"/>
    <p:sldId id="396" r:id="rId46"/>
    <p:sldId id="399" r:id="rId47"/>
    <p:sldId id="400" r:id="rId48"/>
    <p:sldId id="390" r:id="rId49"/>
    <p:sldId id="393" r:id="rId50"/>
    <p:sldId id="394" r:id="rId51"/>
    <p:sldId id="391" r:id="rId52"/>
    <p:sldId id="392" r:id="rId53"/>
    <p:sldId id="281" r:id="rId54"/>
    <p:sldId id="272" r:id="rId55"/>
  </p:sldIdLst>
  <p:sldSz cx="18288000" cy="10287000"/>
  <p:notesSz cx="7010400" cy="9296400"/>
  <p:embeddedFontLst>
    <p:embeddedFont>
      <p:font typeface="Bukhari Script" panose="020B0604020202020204" charset="0"/>
      <p:regular r:id="rId57"/>
    </p:embeddedFont>
    <p:embeddedFont>
      <p:font typeface="Calibri" panose="020F0502020204030204" pitchFamily="34" charset="0"/>
      <p:regular r:id="rId58"/>
      <p:bold r:id="rId59"/>
      <p:italic r:id="rId60"/>
      <p:boldItalic r:id="rId61"/>
    </p:embeddedFont>
    <p:embeddedFont>
      <p:font typeface="Avenir Next LT Pro 1" panose="020B0604020202020204" charset="0"/>
      <p:regular r:id="rId62"/>
    </p:embeddedFont>
    <p:embeddedFont>
      <p:font typeface="Alyssum" panose="020B0604020202020204" charset="0"/>
      <p:regular r:id="rId63"/>
    </p:embeddedFont>
    <p:embeddedFont>
      <p:font typeface="Corbel" panose="020B0503020204020204" pitchFamily="34" charset="0"/>
      <p:regular r:id="rId64"/>
      <p:bold r:id="rId65"/>
      <p:italic r:id="rId66"/>
      <p:boldItalic r:id="rId67"/>
    </p:embeddedFont>
    <p:embeddedFont>
      <p:font typeface="Avenir Next LT Pro 2" panose="020B0604020202020204" charset="0"/>
      <p:regular r:id="rId68"/>
    </p:embeddedFont>
    <p:embeddedFont>
      <p:font typeface="Britannic Bold" panose="020B0903060703020204" pitchFamily="34" charset="0"/>
      <p:regular r:id="rId69"/>
    </p:embeddedFont>
    <p:embeddedFont>
      <p:font typeface="Big Shoulders Display Bold" panose="020B0604020202020204" charset="0"/>
      <p:regular r:id="rId70"/>
    </p:embeddedFont>
    <p:embeddedFont>
      <p:font typeface="Brixton Sans Bold" panose="020B0604020202020204" charset="0"/>
      <p:regular r:id="rId71"/>
    </p:embeddedFont>
    <p:embeddedFont>
      <p:font typeface="League Spartan"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C"/>
    <a:srgbClr val="1F5FA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5" autoAdjust="0"/>
    <p:restoredTop sz="82064" autoAdjust="0"/>
  </p:normalViewPr>
  <p:slideViewPr>
    <p:cSldViewPr>
      <p:cViewPr varScale="1">
        <p:scale>
          <a:sx n="35" d="100"/>
          <a:sy n="35" d="100"/>
        </p:scale>
        <p:origin x="88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1.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'Promise vs Reality Graph'!$B$1</c:f>
              <c:strCache>
                <c:ptCount val="1"/>
                <c:pt idx="0">
                  <c:v>Pre HB 3</c:v>
                </c:pt>
              </c:strCache>
            </c:strRef>
          </c:tx>
          <c:spPr>
            <a:solidFill>
              <a:schemeClr val="accent1"/>
            </a:solidFill>
            <a:ln>
              <a:noFill/>
            </a:ln>
            <a:effectLst/>
          </c:spPr>
          <c:cat>
            <c:strRef>
              <c:f>'Promise vs Reality Graph'!$A$2:$A$6</c:f>
              <c:strCache>
                <c:ptCount val="5"/>
                <c:pt idx="0">
                  <c:v>2019</c:v>
                </c:pt>
                <c:pt idx="1">
                  <c:v>2020</c:v>
                </c:pt>
                <c:pt idx="2">
                  <c:v>2021*</c:v>
                </c:pt>
                <c:pt idx="3">
                  <c:v>2022*</c:v>
                </c:pt>
                <c:pt idx="4">
                  <c:v>2023*</c:v>
                </c:pt>
              </c:strCache>
            </c:strRef>
          </c:cat>
          <c:val>
            <c:numRef>
              <c:f>'Promise vs Reality Graph'!$B$2:$B$6</c:f>
              <c:numCache>
                <c:formatCode>"$"#,##0</c:formatCode>
                <c:ptCount val="5"/>
                <c:pt idx="0" formatCode="&quot;$&quot;#,##0_);[Red]\(&quot;$&quot;#,##0\)">
                  <c:v>2741208245</c:v>
                </c:pt>
                <c:pt idx="1">
                  <c:v>3532800000</c:v>
                </c:pt>
                <c:pt idx="2">
                  <c:v>4099650000</c:v>
                </c:pt>
                <c:pt idx="3">
                  <c:v>4549825000</c:v>
                </c:pt>
                <c:pt idx="4">
                  <c:v>5000000000</c:v>
                </c:pt>
              </c:numCache>
            </c:numRef>
          </c:val>
          <c:extLst>
            <c:ext xmlns:c16="http://schemas.microsoft.com/office/drawing/2014/chart" uri="{C3380CC4-5D6E-409C-BE32-E72D297353CC}">
              <c16:uniqueId val="{00000000-D8C3-43FF-89E5-495B8B6B573D}"/>
            </c:ext>
          </c:extLst>
        </c:ser>
        <c:ser>
          <c:idx val="2"/>
          <c:order val="2"/>
          <c:tx>
            <c:strRef>
              <c:f>'Promise vs Reality Graph'!$D$1</c:f>
              <c:strCache>
                <c:ptCount val="1"/>
                <c:pt idx="0">
                  <c:v>Reality</c:v>
                </c:pt>
              </c:strCache>
            </c:strRef>
          </c:tx>
          <c:spPr>
            <a:solidFill>
              <a:schemeClr val="accent3"/>
            </a:solidFill>
            <a:ln>
              <a:noFill/>
            </a:ln>
            <a:effectLst/>
          </c:spPr>
          <c:cat>
            <c:strRef>
              <c:f>'Promise vs Reality Graph'!$A$2:$A$6</c:f>
              <c:strCache>
                <c:ptCount val="5"/>
                <c:pt idx="0">
                  <c:v>2019</c:v>
                </c:pt>
                <c:pt idx="1">
                  <c:v>2020</c:v>
                </c:pt>
                <c:pt idx="2">
                  <c:v>2021*</c:v>
                </c:pt>
                <c:pt idx="3">
                  <c:v>2022*</c:v>
                </c:pt>
                <c:pt idx="4">
                  <c:v>2023*</c:v>
                </c:pt>
              </c:strCache>
            </c:strRef>
          </c:cat>
          <c:val>
            <c:numRef>
              <c:f>'Promise vs Reality Graph'!$D$2:$D$6</c:f>
              <c:numCache>
                <c:formatCode>"$"#,##0</c:formatCode>
                <c:ptCount val="5"/>
                <c:pt idx="0" formatCode="&quot;$&quot;#,##0_);[Red]\(&quot;$&quot;#,##0\)">
                  <c:v>2741208245</c:v>
                </c:pt>
                <c:pt idx="1">
                  <c:v>2578457476</c:v>
                </c:pt>
                <c:pt idx="2">
                  <c:v>2909811324</c:v>
                </c:pt>
                <c:pt idx="3">
                  <c:v>2795378281</c:v>
                </c:pt>
                <c:pt idx="4">
                  <c:v>3030940896</c:v>
                </c:pt>
              </c:numCache>
            </c:numRef>
          </c:val>
          <c:extLst>
            <c:ext xmlns:c16="http://schemas.microsoft.com/office/drawing/2014/chart" uri="{C3380CC4-5D6E-409C-BE32-E72D297353CC}">
              <c16:uniqueId val="{00000001-D8C3-43FF-89E5-495B8B6B573D}"/>
            </c:ext>
          </c:extLst>
        </c:ser>
        <c:dLbls>
          <c:showLegendKey val="0"/>
          <c:showVal val="0"/>
          <c:showCatName val="0"/>
          <c:showSerName val="0"/>
          <c:showPercent val="0"/>
          <c:showBubbleSize val="0"/>
        </c:dLbls>
        <c:axId val="770386031"/>
        <c:axId val="770393103"/>
      </c:areaChart>
      <c:lineChart>
        <c:grouping val="standard"/>
        <c:varyColors val="0"/>
        <c:ser>
          <c:idx val="1"/>
          <c:order val="1"/>
          <c:tx>
            <c:strRef>
              <c:f>'Promise vs Reality Graph'!$C$1</c:f>
              <c:strCache>
                <c:ptCount val="1"/>
                <c:pt idx="0">
                  <c:v>Recap Promised under HB 3</c:v>
                </c:pt>
              </c:strCache>
            </c:strRef>
          </c:tx>
          <c:spPr>
            <a:ln w="104775" cap="rnd">
              <a:solidFill>
                <a:srgbClr val="FF0000"/>
              </a:solidFill>
              <a:round/>
            </a:ln>
            <a:effectLst/>
          </c:spPr>
          <c:marker>
            <c:symbol val="none"/>
          </c:marker>
          <c:cat>
            <c:strRef>
              <c:f>'Promise vs Reality Graph'!$A$2:$A$6</c:f>
              <c:strCache>
                <c:ptCount val="5"/>
                <c:pt idx="0">
                  <c:v>2019</c:v>
                </c:pt>
                <c:pt idx="1">
                  <c:v>2020</c:v>
                </c:pt>
                <c:pt idx="2">
                  <c:v>2021*</c:v>
                </c:pt>
                <c:pt idx="3">
                  <c:v>2022*</c:v>
                </c:pt>
                <c:pt idx="4">
                  <c:v>2023*</c:v>
                </c:pt>
              </c:strCache>
            </c:strRef>
          </c:cat>
          <c:val>
            <c:numRef>
              <c:f>'Promise vs Reality Graph'!$C$2:$C$6</c:f>
              <c:numCache>
                <c:formatCode>"$"#,##0</c:formatCode>
                <c:ptCount val="5"/>
                <c:pt idx="0" formatCode="&quot;$&quot;#,##0_);[Red]\(&quot;$&quot;#,##0\)">
                  <c:v>2741208245</c:v>
                </c:pt>
                <c:pt idx="1">
                  <c:v>1937866294</c:v>
                </c:pt>
                <c:pt idx="2">
                  <c:v>2176688246</c:v>
                </c:pt>
                <c:pt idx="3">
                  <c:v>2083834466</c:v>
                </c:pt>
                <c:pt idx="4">
                  <c:v>2116551722</c:v>
                </c:pt>
              </c:numCache>
            </c:numRef>
          </c:val>
          <c:smooth val="0"/>
          <c:extLst>
            <c:ext xmlns:c16="http://schemas.microsoft.com/office/drawing/2014/chart" uri="{C3380CC4-5D6E-409C-BE32-E72D297353CC}">
              <c16:uniqueId val="{00000002-D8C3-43FF-89E5-495B8B6B573D}"/>
            </c:ext>
          </c:extLst>
        </c:ser>
        <c:dLbls>
          <c:showLegendKey val="0"/>
          <c:showVal val="0"/>
          <c:showCatName val="0"/>
          <c:showSerName val="0"/>
          <c:showPercent val="0"/>
          <c:showBubbleSize val="0"/>
        </c:dLbls>
        <c:marker val="1"/>
        <c:smooth val="0"/>
        <c:axId val="770386031"/>
        <c:axId val="770393103"/>
      </c:lineChart>
      <c:catAx>
        <c:axId val="77038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770393103"/>
        <c:crosses val="autoZero"/>
        <c:auto val="1"/>
        <c:lblAlgn val="ctr"/>
        <c:lblOffset val="100"/>
        <c:noMultiLvlLbl val="0"/>
      </c:catAx>
      <c:valAx>
        <c:axId val="77039310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7038603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17845-7D70-44E5-9114-F6FC263988CD}" type="doc">
      <dgm:prSet loTypeId="urn:microsoft.com/office/officeart/2005/8/layout/process1" loCatId="process" qsTypeId="urn:microsoft.com/office/officeart/2005/8/quickstyle/simple1" qsCatId="simple" csTypeId="urn:microsoft.com/office/officeart/2005/8/colors/accent1_2" csCatId="accent1" phldr="1"/>
      <dgm:spPr/>
    </dgm:pt>
    <dgm:pt modelId="{0E2AC30A-C95F-4904-931D-BDE8352736B7}">
      <dgm:prSet phldrT="[Text]"/>
      <dgm:spPr/>
      <dgm:t>
        <a:bodyPr/>
        <a:lstStyle/>
        <a:p>
          <a:r>
            <a:rPr lang="en-US" dirty="0" smtClean="0">
              <a:latin typeface="Calibri" panose="020F0502020204030204" pitchFamily="34" charset="0"/>
              <a:cs typeface="Calibri" panose="020F0502020204030204" pitchFamily="34" charset="0"/>
            </a:rPr>
            <a:t>2008</a:t>
          </a:r>
          <a:endParaRPr lang="en-US" dirty="0">
            <a:latin typeface="Calibri" panose="020F0502020204030204" pitchFamily="34" charset="0"/>
            <a:cs typeface="Calibri" panose="020F0502020204030204" pitchFamily="34" charset="0"/>
          </a:endParaRPr>
        </a:p>
      </dgm:t>
    </dgm:pt>
    <dgm:pt modelId="{8F740F59-1E1C-44D9-9381-914EC632E615}" type="parTrans" cxnId="{D102874E-AB5E-4581-B6FA-087FC4C1F00E}">
      <dgm:prSet/>
      <dgm:spPr/>
      <dgm:t>
        <a:bodyPr/>
        <a:lstStyle/>
        <a:p>
          <a:endParaRPr lang="en-US"/>
        </a:p>
      </dgm:t>
    </dgm:pt>
    <dgm:pt modelId="{9C408047-4CF8-4C99-AC3F-0705C9EAE0D3}" type="sibTrans" cxnId="{D102874E-AB5E-4581-B6FA-087FC4C1F00E}">
      <dgm:prSet/>
      <dgm:spPr/>
      <dgm:t>
        <a:bodyPr/>
        <a:lstStyle/>
        <a:p>
          <a:endParaRPr lang="en-US"/>
        </a:p>
      </dgm:t>
    </dgm:pt>
    <dgm:pt modelId="{E06BBB74-6C0A-40DB-86FB-04936B76495E}">
      <dgm:prSet phldrT="[Text]"/>
      <dgm:spPr/>
      <dgm:t>
        <a:bodyPr/>
        <a:lstStyle/>
        <a:p>
          <a:r>
            <a:rPr lang="en-US" dirty="0" smtClean="0">
              <a:latin typeface="Calibri" panose="020F0502020204030204" pitchFamily="34" charset="0"/>
              <a:cs typeface="Calibri" panose="020F0502020204030204" pitchFamily="34" charset="0"/>
            </a:rPr>
            <a:t>2009</a:t>
          </a:r>
          <a:endParaRPr lang="en-US" dirty="0">
            <a:latin typeface="Calibri" panose="020F0502020204030204" pitchFamily="34" charset="0"/>
            <a:cs typeface="Calibri" panose="020F0502020204030204" pitchFamily="34" charset="0"/>
          </a:endParaRPr>
        </a:p>
      </dgm:t>
    </dgm:pt>
    <dgm:pt modelId="{82449BB7-9A76-4A3B-8448-F1AEDE0C2B4A}" type="parTrans" cxnId="{AC53BB84-E343-4ED3-8F28-4487EDFA2883}">
      <dgm:prSet/>
      <dgm:spPr/>
      <dgm:t>
        <a:bodyPr/>
        <a:lstStyle/>
        <a:p>
          <a:endParaRPr lang="en-US"/>
        </a:p>
      </dgm:t>
    </dgm:pt>
    <dgm:pt modelId="{F009E199-FB42-4C0D-A5B6-8533D2294B0C}" type="sibTrans" cxnId="{AC53BB84-E343-4ED3-8F28-4487EDFA2883}">
      <dgm:prSet/>
      <dgm:spPr/>
      <dgm:t>
        <a:bodyPr/>
        <a:lstStyle/>
        <a:p>
          <a:endParaRPr lang="en-US"/>
        </a:p>
      </dgm:t>
    </dgm:pt>
    <dgm:pt modelId="{0B781289-6779-46F9-A08D-B145C183D09C}">
      <dgm:prSet phldrT="[Text]"/>
      <dgm:spPr/>
      <dgm:t>
        <a:bodyPr/>
        <a:lstStyle/>
        <a:p>
          <a:r>
            <a:rPr lang="en-US" dirty="0" smtClean="0">
              <a:latin typeface="Calibri" panose="020F0502020204030204" pitchFamily="34" charset="0"/>
              <a:cs typeface="Calibri" panose="020F0502020204030204" pitchFamily="34" charset="0"/>
            </a:rPr>
            <a:t>2011</a:t>
          </a:r>
          <a:endParaRPr lang="en-US" dirty="0">
            <a:latin typeface="Calibri" panose="020F0502020204030204" pitchFamily="34" charset="0"/>
            <a:cs typeface="Calibri" panose="020F0502020204030204" pitchFamily="34" charset="0"/>
          </a:endParaRPr>
        </a:p>
      </dgm:t>
    </dgm:pt>
    <dgm:pt modelId="{9CACE5C3-D9AB-42C7-B828-173DB54F0C9A}" type="parTrans" cxnId="{818A7CD3-C930-4455-A8B7-263A64A4F95C}">
      <dgm:prSet/>
      <dgm:spPr/>
      <dgm:t>
        <a:bodyPr/>
        <a:lstStyle/>
        <a:p>
          <a:endParaRPr lang="en-US"/>
        </a:p>
      </dgm:t>
    </dgm:pt>
    <dgm:pt modelId="{5297831F-F699-4059-A1A4-D30C69DAF53F}" type="sibTrans" cxnId="{818A7CD3-C930-4455-A8B7-263A64A4F95C}">
      <dgm:prSet/>
      <dgm:spPr/>
      <dgm:t>
        <a:bodyPr/>
        <a:lstStyle/>
        <a:p>
          <a:endParaRPr lang="en-US"/>
        </a:p>
      </dgm:t>
    </dgm:pt>
    <dgm:pt modelId="{A0255C03-D2CC-4DB2-A278-4F8E71D2224E}" type="pres">
      <dgm:prSet presAssocID="{12517845-7D70-44E5-9114-F6FC263988CD}" presName="Name0" presStyleCnt="0">
        <dgm:presLayoutVars>
          <dgm:dir/>
          <dgm:resizeHandles val="exact"/>
        </dgm:presLayoutVars>
      </dgm:prSet>
      <dgm:spPr/>
    </dgm:pt>
    <dgm:pt modelId="{850FA103-81C5-42F8-95CB-CA76DC98997C}" type="pres">
      <dgm:prSet presAssocID="{0E2AC30A-C95F-4904-931D-BDE8352736B7}" presName="node" presStyleLbl="node1" presStyleIdx="0" presStyleCnt="3">
        <dgm:presLayoutVars>
          <dgm:bulletEnabled val="1"/>
        </dgm:presLayoutVars>
      </dgm:prSet>
      <dgm:spPr/>
    </dgm:pt>
    <dgm:pt modelId="{76C46EF3-8452-4B80-B4A7-8BD6BDB7F066}" type="pres">
      <dgm:prSet presAssocID="{9C408047-4CF8-4C99-AC3F-0705C9EAE0D3}" presName="sibTrans" presStyleLbl="sibTrans2D1" presStyleIdx="0" presStyleCnt="2"/>
      <dgm:spPr/>
    </dgm:pt>
    <dgm:pt modelId="{46D49198-9FEF-4B4A-B64C-BC02F2585A13}" type="pres">
      <dgm:prSet presAssocID="{9C408047-4CF8-4C99-AC3F-0705C9EAE0D3}" presName="connectorText" presStyleLbl="sibTrans2D1" presStyleIdx="0" presStyleCnt="2"/>
      <dgm:spPr/>
    </dgm:pt>
    <dgm:pt modelId="{7EC0781F-8B1C-4C74-BB8B-11C9747DE459}" type="pres">
      <dgm:prSet presAssocID="{E06BBB74-6C0A-40DB-86FB-04936B76495E}" presName="node" presStyleLbl="node1" presStyleIdx="1" presStyleCnt="3">
        <dgm:presLayoutVars>
          <dgm:bulletEnabled val="1"/>
        </dgm:presLayoutVars>
      </dgm:prSet>
      <dgm:spPr/>
    </dgm:pt>
    <dgm:pt modelId="{CFDA939A-D810-48B2-9638-1F9581A436B8}" type="pres">
      <dgm:prSet presAssocID="{F009E199-FB42-4C0D-A5B6-8533D2294B0C}" presName="sibTrans" presStyleLbl="sibTrans2D1" presStyleIdx="1" presStyleCnt="2"/>
      <dgm:spPr/>
    </dgm:pt>
    <dgm:pt modelId="{97DF0793-641A-46ED-AFC7-EEA1AD164609}" type="pres">
      <dgm:prSet presAssocID="{F009E199-FB42-4C0D-A5B6-8533D2294B0C}" presName="connectorText" presStyleLbl="sibTrans2D1" presStyleIdx="1" presStyleCnt="2"/>
      <dgm:spPr/>
    </dgm:pt>
    <dgm:pt modelId="{6543E772-C9EC-476E-8E37-B86256FD231F}" type="pres">
      <dgm:prSet presAssocID="{0B781289-6779-46F9-A08D-B145C183D09C}" presName="node" presStyleLbl="node1" presStyleIdx="2" presStyleCnt="3">
        <dgm:presLayoutVars>
          <dgm:bulletEnabled val="1"/>
        </dgm:presLayoutVars>
      </dgm:prSet>
      <dgm:spPr/>
    </dgm:pt>
  </dgm:ptLst>
  <dgm:cxnLst>
    <dgm:cxn modelId="{9090AB59-69E5-4D96-BCA2-566AB328CA46}" type="presOf" srcId="{9C408047-4CF8-4C99-AC3F-0705C9EAE0D3}" destId="{46D49198-9FEF-4B4A-B64C-BC02F2585A13}" srcOrd="1" destOrd="0" presId="urn:microsoft.com/office/officeart/2005/8/layout/process1"/>
    <dgm:cxn modelId="{DBE8048F-D8DD-4018-A8AE-BC44002E62C8}" type="presOf" srcId="{0E2AC30A-C95F-4904-931D-BDE8352736B7}" destId="{850FA103-81C5-42F8-95CB-CA76DC98997C}" srcOrd="0" destOrd="0" presId="urn:microsoft.com/office/officeart/2005/8/layout/process1"/>
    <dgm:cxn modelId="{D102874E-AB5E-4581-B6FA-087FC4C1F00E}" srcId="{12517845-7D70-44E5-9114-F6FC263988CD}" destId="{0E2AC30A-C95F-4904-931D-BDE8352736B7}" srcOrd="0" destOrd="0" parTransId="{8F740F59-1E1C-44D9-9381-914EC632E615}" sibTransId="{9C408047-4CF8-4C99-AC3F-0705C9EAE0D3}"/>
    <dgm:cxn modelId="{FC2A7BA3-A3C3-46CF-8653-E87276ADC74F}" type="presOf" srcId="{F009E199-FB42-4C0D-A5B6-8533D2294B0C}" destId="{CFDA939A-D810-48B2-9638-1F9581A436B8}" srcOrd="0" destOrd="0" presId="urn:microsoft.com/office/officeart/2005/8/layout/process1"/>
    <dgm:cxn modelId="{AC53BB84-E343-4ED3-8F28-4487EDFA2883}" srcId="{12517845-7D70-44E5-9114-F6FC263988CD}" destId="{E06BBB74-6C0A-40DB-86FB-04936B76495E}" srcOrd="1" destOrd="0" parTransId="{82449BB7-9A76-4A3B-8448-F1AEDE0C2B4A}" sibTransId="{F009E199-FB42-4C0D-A5B6-8533D2294B0C}"/>
    <dgm:cxn modelId="{DB39D781-B894-4ECD-A749-8B44DFF11BAA}" type="presOf" srcId="{9C408047-4CF8-4C99-AC3F-0705C9EAE0D3}" destId="{76C46EF3-8452-4B80-B4A7-8BD6BDB7F066}" srcOrd="0" destOrd="0" presId="urn:microsoft.com/office/officeart/2005/8/layout/process1"/>
    <dgm:cxn modelId="{BA5B8C3B-D073-403C-A9A2-A1F6C21D8CC9}" type="presOf" srcId="{E06BBB74-6C0A-40DB-86FB-04936B76495E}" destId="{7EC0781F-8B1C-4C74-BB8B-11C9747DE459}" srcOrd="0" destOrd="0" presId="urn:microsoft.com/office/officeart/2005/8/layout/process1"/>
    <dgm:cxn modelId="{037F44C5-4C30-44F2-891A-480F00A02DFF}" type="presOf" srcId="{12517845-7D70-44E5-9114-F6FC263988CD}" destId="{A0255C03-D2CC-4DB2-A278-4F8E71D2224E}" srcOrd="0" destOrd="0" presId="urn:microsoft.com/office/officeart/2005/8/layout/process1"/>
    <dgm:cxn modelId="{E190D98C-DECB-41D9-8925-BEAC9D90C158}" type="presOf" srcId="{F009E199-FB42-4C0D-A5B6-8533D2294B0C}" destId="{97DF0793-641A-46ED-AFC7-EEA1AD164609}" srcOrd="1" destOrd="0" presId="urn:microsoft.com/office/officeart/2005/8/layout/process1"/>
    <dgm:cxn modelId="{818A7CD3-C930-4455-A8B7-263A64A4F95C}" srcId="{12517845-7D70-44E5-9114-F6FC263988CD}" destId="{0B781289-6779-46F9-A08D-B145C183D09C}" srcOrd="2" destOrd="0" parTransId="{9CACE5C3-D9AB-42C7-B828-173DB54F0C9A}" sibTransId="{5297831F-F699-4059-A1A4-D30C69DAF53F}"/>
    <dgm:cxn modelId="{AB92309D-4A20-4603-AB93-F9CAE13D25F5}" type="presOf" srcId="{0B781289-6779-46F9-A08D-B145C183D09C}" destId="{6543E772-C9EC-476E-8E37-B86256FD231F}" srcOrd="0" destOrd="0" presId="urn:microsoft.com/office/officeart/2005/8/layout/process1"/>
    <dgm:cxn modelId="{2108F164-8E0F-4703-83D8-5F30D5194441}" type="presParOf" srcId="{A0255C03-D2CC-4DB2-A278-4F8E71D2224E}" destId="{850FA103-81C5-42F8-95CB-CA76DC98997C}" srcOrd="0" destOrd="0" presId="urn:microsoft.com/office/officeart/2005/8/layout/process1"/>
    <dgm:cxn modelId="{8DA130AE-32BF-4055-9B88-1C71E16324D9}" type="presParOf" srcId="{A0255C03-D2CC-4DB2-A278-4F8E71D2224E}" destId="{76C46EF3-8452-4B80-B4A7-8BD6BDB7F066}" srcOrd="1" destOrd="0" presId="urn:microsoft.com/office/officeart/2005/8/layout/process1"/>
    <dgm:cxn modelId="{10998B3B-5E5A-4264-8F52-E3DA67FEFC86}" type="presParOf" srcId="{76C46EF3-8452-4B80-B4A7-8BD6BDB7F066}" destId="{46D49198-9FEF-4B4A-B64C-BC02F2585A13}" srcOrd="0" destOrd="0" presId="urn:microsoft.com/office/officeart/2005/8/layout/process1"/>
    <dgm:cxn modelId="{63A04D67-7393-46C8-B645-4328C3D84145}" type="presParOf" srcId="{A0255C03-D2CC-4DB2-A278-4F8E71D2224E}" destId="{7EC0781F-8B1C-4C74-BB8B-11C9747DE459}" srcOrd="2" destOrd="0" presId="urn:microsoft.com/office/officeart/2005/8/layout/process1"/>
    <dgm:cxn modelId="{618653EE-75C5-430F-AF6C-A9165E27E9CD}" type="presParOf" srcId="{A0255C03-D2CC-4DB2-A278-4F8E71D2224E}" destId="{CFDA939A-D810-48B2-9638-1F9581A436B8}" srcOrd="3" destOrd="0" presId="urn:microsoft.com/office/officeart/2005/8/layout/process1"/>
    <dgm:cxn modelId="{E1E425E6-465A-484E-8FC5-2613C5541952}" type="presParOf" srcId="{CFDA939A-D810-48B2-9638-1F9581A436B8}" destId="{97DF0793-641A-46ED-AFC7-EEA1AD164609}" srcOrd="0" destOrd="0" presId="urn:microsoft.com/office/officeart/2005/8/layout/process1"/>
    <dgm:cxn modelId="{1860EF92-BB68-49C9-ADFD-2C672857B55F}" type="presParOf" srcId="{A0255C03-D2CC-4DB2-A278-4F8E71D2224E}" destId="{6543E772-C9EC-476E-8E37-B86256FD231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517845-7D70-44E5-9114-F6FC263988CD}" type="doc">
      <dgm:prSet loTypeId="urn:microsoft.com/office/officeart/2005/8/layout/process1" loCatId="process" qsTypeId="urn:microsoft.com/office/officeart/2005/8/quickstyle/simple1" qsCatId="simple" csTypeId="urn:microsoft.com/office/officeart/2005/8/colors/accent1_2" csCatId="accent1" phldr="1"/>
      <dgm:spPr/>
    </dgm:pt>
    <dgm:pt modelId="{0E2AC30A-C95F-4904-931D-BDE8352736B7}">
      <dgm:prSet phldrT="[Text]"/>
      <dgm:spPr/>
      <dgm:t>
        <a:bodyPr/>
        <a:lstStyle/>
        <a:p>
          <a:r>
            <a:rPr lang="en-US" dirty="0" smtClean="0">
              <a:latin typeface="Calibri" panose="020F0502020204030204" pitchFamily="34" charset="0"/>
              <a:cs typeface="Calibri" panose="020F0502020204030204" pitchFamily="34" charset="0"/>
            </a:rPr>
            <a:t>2008</a:t>
          </a:r>
          <a:endParaRPr lang="en-US" dirty="0">
            <a:latin typeface="Calibri" panose="020F0502020204030204" pitchFamily="34" charset="0"/>
            <a:cs typeface="Calibri" panose="020F0502020204030204" pitchFamily="34" charset="0"/>
          </a:endParaRPr>
        </a:p>
      </dgm:t>
    </dgm:pt>
    <dgm:pt modelId="{8F740F59-1E1C-44D9-9381-914EC632E615}" type="parTrans" cxnId="{D102874E-AB5E-4581-B6FA-087FC4C1F00E}">
      <dgm:prSet/>
      <dgm:spPr/>
      <dgm:t>
        <a:bodyPr/>
        <a:lstStyle/>
        <a:p>
          <a:endParaRPr lang="en-US"/>
        </a:p>
      </dgm:t>
    </dgm:pt>
    <dgm:pt modelId="{9C408047-4CF8-4C99-AC3F-0705C9EAE0D3}" type="sibTrans" cxnId="{D102874E-AB5E-4581-B6FA-087FC4C1F00E}">
      <dgm:prSet/>
      <dgm:spPr/>
      <dgm:t>
        <a:bodyPr/>
        <a:lstStyle/>
        <a:p>
          <a:endParaRPr lang="en-US"/>
        </a:p>
      </dgm:t>
    </dgm:pt>
    <dgm:pt modelId="{E06BBB74-6C0A-40DB-86FB-04936B76495E}">
      <dgm:prSet phldrT="[Text]"/>
      <dgm:spPr/>
      <dgm:t>
        <a:bodyPr/>
        <a:lstStyle/>
        <a:p>
          <a:r>
            <a:rPr lang="en-US" dirty="0" smtClean="0">
              <a:latin typeface="Calibri" panose="020F0502020204030204" pitchFamily="34" charset="0"/>
              <a:cs typeface="Calibri" panose="020F0502020204030204" pitchFamily="34" charset="0"/>
            </a:rPr>
            <a:t>2009</a:t>
          </a:r>
          <a:endParaRPr lang="en-US" dirty="0">
            <a:latin typeface="Calibri" panose="020F0502020204030204" pitchFamily="34" charset="0"/>
            <a:cs typeface="Calibri" panose="020F0502020204030204" pitchFamily="34" charset="0"/>
          </a:endParaRPr>
        </a:p>
      </dgm:t>
    </dgm:pt>
    <dgm:pt modelId="{82449BB7-9A76-4A3B-8448-F1AEDE0C2B4A}" type="parTrans" cxnId="{AC53BB84-E343-4ED3-8F28-4487EDFA2883}">
      <dgm:prSet/>
      <dgm:spPr/>
      <dgm:t>
        <a:bodyPr/>
        <a:lstStyle/>
        <a:p>
          <a:endParaRPr lang="en-US"/>
        </a:p>
      </dgm:t>
    </dgm:pt>
    <dgm:pt modelId="{F009E199-FB42-4C0D-A5B6-8533D2294B0C}" type="sibTrans" cxnId="{AC53BB84-E343-4ED3-8F28-4487EDFA2883}">
      <dgm:prSet/>
      <dgm:spPr/>
      <dgm:t>
        <a:bodyPr/>
        <a:lstStyle/>
        <a:p>
          <a:endParaRPr lang="en-US"/>
        </a:p>
      </dgm:t>
    </dgm:pt>
    <dgm:pt modelId="{0B781289-6779-46F9-A08D-B145C183D09C}">
      <dgm:prSet phldrT="[Text]"/>
      <dgm:spPr/>
      <dgm:t>
        <a:bodyPr/>
        <a:lstStyle/>
        <a:p>
          <a:r>
            <a:rPr lang="en-US" dirty="0" smtClean="0">
              <a:latin typeface="Calibri" panose="020F0502020204030204" pitchFamily="34" charset="0"/>
              <a:cs typeface="Calibri" panose="020F0502020204030204" pitchFamily="34" charset="0"/>
            </a:rPr>
            <a:t>2011</a:t>
          </a:r>
          <a:endParaRPr lang="en-US" dirty="0">
            <a:latin typeface="Calibri" panose="020F0502020204030204" pitchFamily="34" charset="0"/>
            <a:cs typeface="Calibri" panose="020F0502020204030204" pitchFamily="34" charset="0"/>
          </a:endParaRPr>
        </a:p>
      </dgm:t>
    </dgm:pt>
    <dgm:pt modelId="{9CACE5C3-D9AB-42C7-B828-173DB54F0C9A}" type="parTrans" cxnId="{818A7CD3-C930-4455-A8B7-263A64A4F95C}">
      <dgm:prSet/>
      <dgm:spPr/>
      <dgm:t>
        <a:bodyPr/>
        <a:lstStyle/>
        <a:p>
          <a:endParaRPr lang="en-US"/>
        </a:p>
      </dgm:t>
    </dgm:pt>
    <dgm:pt modelId="{5297831F-F699-4059-A1A4-D30C69DAF53F}" type="sibTrans" cxnId="{818A7CD3-C930-4455-A8B7-263A64A4F95C}">
      <dgm:prSet/>
      <dgm:spPr/>
      <dgm:t>
        <a:bodyPr/>
        <a:lstStyle/>
        <a:p>
          <a:endParaRPr lang="en-US"/>
        </a:p>
      </dgm:t>
    </dgm:pt>
    <dgm:pt modelId="{A0255C03-D2CC-4DB2-A278-4F8E71D2224E}" type="pres">
      <dgm:prSet presAssocID="{12517845-7D70-44E5-9114-F6FC263988CD}" presName="Name0" presStyleCnt="0">
        <dgm:presLayoutVars>
          <dgm:dir/>
          <dgm:resizeHandles val="exact"/>
        </dgm:presLayoutVars>
      </dgm:prSet>
      <dgm:spPr/>
    </dgm:pt>
    <dgm:pt modelId="{850FA103-81C5-42F8-95CB-CA76DC98997C}" type="pres">
      <dgm:prSet presAssocID="{0E2AC30A-C95F-4904-931D-BDE8352736B7}" presName="node" presStyleLbl="node1" presStyleIdx="0" presStyleCnt="3">
        <dgm:presLayoutVars>
          <dgm:bulletEnabled val="1"/>
        </dgm:presLayoutVars>
      </dgm:prSet>
      <dgm:spPr/>
    </dgm:pt>
    <dgm:pt modelId="{76C46EF3-8452-4B80-B4A7-8BD6BDB7F066}" type="pres">
      <dgm:prSet presAssocID="{9C408047-4CF8-4C99-AC3F-0705C9EAE0D3}" presName="sibTrans" presStyleLbl="sibTrans2D1" presStyleIdx="0" presStyleCnt="2"/>
      <dgm:spPr/>
    </dgm:pt>
    <dgm:pt modelId="{46D49198-9FEF-4B4A-B64C-BC02F2585A13}" type="pres">
      <dgm:prSet presAssocID="{9C408047-4CF8-4C99-AC3F-0705C9EAE0D3}" presName="connectorText" presStyleLbl="sibTrans2D1" presStyleIdx="0" presStyleCnt="2"/>
      <dgm:spPr/>
    </dgm:pt>
    <dgm:pt modelId="{7EC0781F-8B1C-4C74-BB8B-11C9747DE459}" type="pres">
      <dgm:prSet presAssocID="{E06BBB74-6C0A-40DB-86FB-04936B76495E}" presName="node" presStyleLbl="node1" presStyleIdx="1" presStyleCnt="3">
        <dgm:presLayoutVars>
          <dgm:bulletEnabled val="1"/>
        </dgm:presLayoutVars>
      </dgm:prSet>
      <dgm:spPr/>
    </dgm:pt>
    <dgm:pt modelId="{CFDA939A-D810-48B2-9638-1F9581A436B8}" type="pres">
      <dgm:prSet presAssocID="{F009E199-FB42-4C0D-A5B6-8533D2294B0C}" presName="sibTrans" presStyleLbl="sibTrans2D1" presStyleIdx="1" presStyleCnt="2"/>
      <dgm:spPr/>
    </dgm:pt>
    <dgm:pt modelId="{97DF0793-641A-46ED-AFC7-EEA1AD164609}" type="pres">
      <dgm:prSet presAssocID="{F009E199-FB42-4C0D-A5B6-8533D2294B0C}" presName="connectorText" presStyleLbl="sibTrans2D1" presStyleIdx="1" presStyleCnt="2"/>
      <dgm:spPr/>
    </dgm:pt>
    <dgm:pt modelId="{6543E772-C9EC-476E-8E37-B86256FD231F}" type="pres">
      <dgm:prSet presAssocID="{0B781289-6779-46F9-A08D-B145C183D09C}" presName="node" presStyleLbl="node1" presStyleIdx="2" presStyleCnt="3">
        <dgm:presLayoutVars>
          <dgm:bulletEnabled val="1"/>
        </dgm:presLayoutVars>
      </dgm:prSet>
      <dgm:spPr/>
    </dgm:pt>
  </dgm:ptLst>
  <dgm:cxnLst>
    <dgm:cxn modelId="{9090AB59-69E5-4D96-BCA2-566AB328CA46}" type="presOf" srcId="{9C408047-4CF8-4C99-AC3F-0705C9EAE0D3}" destId="{46D49198-9FEF-4B4A-B64C-BC02F2585A13}" srcOrd="1" destOrd="0" presId="urn:microsoft.com/office/officeart/2005/8/layout/process1"/>
    <dgm:cxn modelId="{D102874E-AB5E-4581-B6FA-087FC4C1F00E}" srcId="{12517845-7D70-44E5-9114-F6FC263988CD}" destId="{0E2AC30A-C95F-4904-931D-BDE8352736B7}" srcOrd="0" destOrd="0" parTransId="{8F740F59-1E1C-44D9-9381-914EC632E615}" sibTransId="{9C408047-4CF8-4C99-AC3F-0705C9EAE0D3}"/>
    <dgm:cxn modelId="{DBE8048F-D8DD-4018-A8AE-BC44002E62C8}" type="presOf" srcId="{0E2AC30A-C95F-4904-931D-BDE8352736B7}" destId="{850FA103-81C5-42F8-95CB-CA76DC98997C}" srcOrd="0" destOrd="0" presId="urn:microsoft.com/office/officeart/2005/8/layout/process1"/>
    <dgm:cxn modelId="{FC2A7BA3-A3C3-46CF-8653-E87276ADC74F}" type="presOf" srcId="{F009E199-FB42-4C0D-A5B6-8533D2294B0C}" destId="{CFDA939A-D810-48B2-9638-1F9581A436B8}" srcOrd="0" destOrd="0" presId="urn:microsoft.com/office/officeart/2005/8/layout/process1"/>
    <dgm:cxn modelId="{AC53BB84-E343-4ED3-8F28-4487EDFA2883}" srcId="{12517845-7D70-44E5-9114-F6FC263988CD}" destId="{E06BBB74-6C0A-40DB-86FB-04936B76495E}" srcOrd="1" destOrd="0" parTransId="{82449BB7-9A76-4A3B-8448-F1AEDE0C2B4A}" sibTransId="{F009E199-FB42-4C0D-A5B6-8533D2294B0C}"/>
    <dgm:cxn modelId="{DB39D781-B894-4ECD-A749-8B44DFF11BAA}" type="presOf" srcId="{9C408047-4CF8-4C99-AC3F-0705C9EAE0D3}" destId="{76C46EF3-8452-4B80-B4A7-8BD6BDB7F066}" srcOrd="0" destOrd="0" presId="urn:microsoft.com/office/officeart/2005/8/layout/process1"/>
    <dgm:cxn modelId="{BA5B8C3B-D073-403C-A9A2-A1F6C21D8CC9}" type="presOf" srcId="{E06BBB74-6C0A-40DB-86FB-04936B76495E}" destId="{7EC0781F-8B1C-4C74-BB8B-11C9747DE459}" srcOrd="0" destOrd="0" presId="urn:microsoft.com/office/officeart/2005/8/layout/process1"/>
    <dgm:cxn modelId="{037F44C5-4C30-44F2-891A-480F00A02DFF}" type="presOf" srcId="{12517845-7D70-44E5-9114-F6FC263988CD}" destId="{A0255C03-D2CC-4DB2-A278-4F8E71D2224E}" srcOrd="0" destOrd="0" presId="urn:microsoft.com/office/officeart/2005/8/layout/process1"/>
    <dgm:cxn modelId="{E190D98C-DECB-41D9-8925-BEAC9D90C158}" type="presOf" srcId="{F009E199-FB42-4C0D-A5B6-8533D2294B0C}" destId="{97DF0793-641A-46ED-AFC7-EEA1AD164609}" srcOrd="1" destOrd="0" presId="urn:microsoft.com/office/officeart/2005/8/layout/process1"/>
    <dgm:cxn modelId="{818A7CD3-C930-4455-A8B7-263A64A4F95C}" srcId="{12517845-7D70-44E5-9114-F6FC263988CD}" destId="{0B781289-6779-46F9-A08D-B145C183D09C}" srcOrd="2" destOrd="0" parTransId="{9CACE5C3-D9AB-42C7-B828-173DB54F0C9A}" sibTransId="{5297831F-F699-4059-A1A4-D30C69DAF53F}"/>
    <dgm:cxn modelId="{AB92309D-4A20-4603-AB93-F9CAE13D25F5}" type="presOf" srcId="{0B781289-6779-46F9-A08D-B145C183D09C}" destId="{6543E772-C9EC-476E-8E37-B86256FD231F}" srcOrd="0" destOrd="0" presId="urn:microsoft.com/office/officeart/2005/8/layout/process1"/>
    <dgm:cxn modelId="{2108F164-8E0F-4703-83D8-5F30D5194441}" type="presParOf" srcId="{A0255C03-D2CC-4DB2-A278-4F8E71D2224E}" destId="{850FA103-81C5-42F8-95CB-CA76DC98997C}" srcOrd="0" destOrd="0" presId="urn:microsoft.com/office/officeart/2005/8/layout/process1"/>
    <dgm:cxn modelId="{8DA130AE-32BF-4055-9B88-1C71E16324D9}" type="presParOf" srcId="{A0255C03-D2CC-4DB2-A278-4F8E71D2224E}" destId="{76C46EF3-8452-4B80-B4A7-8BD6BDB7F066}" srcOrd="1" destOrd="0" presId="urn:microsoft.com/office/officeart/2005/8/layout/process1"/>
    <dgm:cxn modelId="{10998B3B-5E5A-4264-8F52-E3DA67FEFC86}" type="presParOf" srcId="{76C46EF3-8452-4B80-B4A7-8BD6BDB7F066}" destId="{46D49198-9FEF-4B4A-B64C-BC02F2585A13}" srcOrd="0" destOrd="0" presId="urn:microsoft.com/office/officeart/2005/8/layout/process1"/>
    <dgm:cxn modelId="{63A04D67-7393-46C8-B645-4328C3D84145}" type="presParOf" srcId="{A0255C03-D2CC-4DB2-A278-4F8E71D2224E}" destId="{7EC0781F-8B1C-4C74-BB8B-11C9747DE459}" srcOrd="2" destOrd="0" presId="urn:microsoft.com/office/officeart/2005/8/layout/process1"/>
    <dgm:cxn modelId="{618653EE-75C5-430F-AF6C-A9165E27E9CD}" type="presParOf" srcId="{A0255C03-D2CC-4DB2-A278-4F8E71D2224E}" destId="{CFDA939A-D810-48B2-9638-1F9581A436B8}" srcOrd="3" destOrd="0" presId="urn:microsoft.com/office/officeart/2005/8/layout/process1"/>
    <dgm:cxn modelId="{E1E425E6-465A-484E-8FC5-2613C5541952}" type="presParOf" srcId="{CFDA939A-D810-48B2-9638-1F9581A436B8}" destId="{97DF0793-641A-46ED-AFC7-EEA1AD164609}" srcOrd="0" destOrd="0" presId="urn:microsoft.com/office/officeart/2005/8/layout/process1"/>
    <dgm:cxn modelId="{1860EF92-BB68-49C9-ADFD-2C672857B55F}" type="presParOf" srcId="{A0255C03-D2CC-4DB2-A278-4F8E71D2224E}" destId="{6543E772-C9EC-476E-8E37-B86256FD231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517845-7D70-44E5-9114-F6FC263988CD}" type="doc">
      <dgm:prSet loTypeId="urn:microsoft.com/office/officeart/2005/8/layout/process1" loCatId="process" qsTypeId="urn:microsoft.com/office/officeart/2005/8/quickstyle/simple1" qsCatId="simple" csTypeId="urn:microsoft.com/office/officeart/2005/8/colors/accent1_2" csCatId="accent1" phldr="1"/>
      <dgm:spPr/>
    </dgm:pt>
    <dgm:pt modelId="{0E2AC30A-C95F-4904-931D-BDE8352736B7}">
      <dgm:prSet phldrT="[Text]"/>
      <dgm:spPr/>
      <dgm:t>
        <a:bodyPr/>
        <a:lstStyle/>
        <a:p>
          <a:r>
            <a:rPr lang="en-US" dirty="0" smtClean="0">
              <a:latin typeface="Calibri" panose="020F0502020204030204" pitchFamily="34" charset="0"/>
              <a:cs typeface="Calibri" panose="020F0502020204030204" pitchFamily="34" charset="0"/>
            </a:rPr>
            <a:t>2020</a:t>
          </a:r>
          <a:endParaRPr lang="en-US" dirty="0">
            <a:latin typeface="Calibri" panose="020F0502020204030204" pitchFamily="34" charset="0"/>
            <a:cs typeface="Calibri" panose="020F0502020204030204" pitchFamily="34" charset="0"/>
          </a:endParaRPr>
        </a:p>
      </dgm:t>
    </dgm:pt>
    <dgm:pt modelId="{8F740F59-1E1C-44D9-9381-914EC632E615}" type="parTrans" cxnId="{D102874E-AB5E-4581-B6FA-087FC4C1F00E}">
      <dgm:prSet/>
      <dgm:spPr/>
      <dgm:t>
        <a:bodyPr/>
        <a:lstStyle/>
        <a:p>
          <a:endParaRPr lang="en-US"/>
        </a:p>
      </dgm:t>
    </dgm:pt>
    <dgm:pt modelId="{9C408047-4CF8-4C99-AC3F-0705C9EAE0D3}" type="sibTrans" cxnId="{D102874E-AB5E-4581-B6FA-087FC4C1F00E}">
      <dgm:prSet/>
      <dgm:spPr/>
      <dgm:t>
        <a:bodyPr/>
        <a:lstStyle/>
        <a:p>
          <a:endParaRPr lang="en-US"/>
        </a:p>
      </dgm:t>
    </dgm:pt>
    <dgm:pt modelId="{E06BBB74-6C0A-40DB-86FB-04936B76495E}">
      <dgm:prSet phldrT="[Text]"/>
      <dgm:spPr/>
      <dgm:t>
        <a:bodyPr/>
        <a:lstStyle/>
        <a:p>
          <a:r>
            <a:rPr lang="en-US" dirty="0" smtClean="0">
              <a:latin typeface="Calibri" panose="020F0502020204030204" pitchFamily="34" charset="0"/>
              <a:cs typeface="Calibri" panose="020F0502020204030204" pitchFamily="34" charset="0"/>
            </a:rPr>
            <a:t>2021</a:t>
          </a:r>
          <a:endParaRPr lang="en-US" dirty="0">
            <a:latin typeface="Calibri" panose="020F0502020204030204" pitchFamily="34" charset="0"/>
            <a:cs typeface="Calibri" panose="020F0502020204030204" pitchFamily="34" charset="0"/>
          </a:endParaRPr>
        </a:p>
      </dgm:t>
    </dgm:pt>
    <dgm:pt modelId="{82449BB7-9A76-4A3B-8448-F1AEDE0C2B4A}" type="parTrans" cxnId="{AC53BB84-E343-4ED3-8F28-4487EDFA2883}">
      <dgm:prSet/>
      <dgm:spPr/>
      <dgm:t>
        <a:bodyPr/>
        <a:lstStyle/>
        <a:p>
          <a:endParaRPr lang="en-US"/>
        </a:p>
      </dgm:t>
    </dgm:pt>
    <dgm:pt modelId="{F009E199-FB42-4C0D-A5B6-8533D2294B0C}" type="sibTrans" cxnId="{AC53BB84-E343-4ED3-8F28-4487EDFA2883}">
      <dgm:prSet/>
      <dgm:spPr/>
      <dgm:t>
        <a:bodyPr/>
        <a:lstStyle/>
        <a:p>
          <a:endParaRPr lang="en-US"/>
        </a:p>
      </dgm:t>
    </dgm:pt>
    <dgm:pt modelId="{0B781289-6779-46F9-A08D-B145C183D09C}">
      <dgm:prSet phldrT="[Text]"/>
      <dgm:spPr/>
      <dgm:t>
        <a:bodyPr/>
        <a:lstStyle/>
        <a:p>
          <a:r>
            <a:rPr lang="en-US" dirty="0" smtClean="0">
              <a:latin typeface="Calibri" panose="020F0502020204030204" pitchFamily="34" charset="0"/>
              <a:cs typeface="Calibri" panose="020F0502020204030204" pitchFamily="34" charset="0"/>
            </a:rPr>
            <a:t>2023</a:t>
          </a:r>
          <a:endParaRPr lang="en-US" dirty="0">
            <a:latin typeface="Calibri" panose="020F0502020204030204" pitchFamily="34" charset="0"/>
            <a:cs typeface="Calibri" panose="020F0502020204030204" pitchFamily="34" charset="0"/>
          </a:endParaRPr>
        </a:p>
      </dgm:t>
    </dgm:pt>
    <dgm:pt modelId="{9CACE5C3-D9AB-42C7-B828-173DB54F0C9A}" type="parTrans" cxnId="{818A7CD3-C930-4455-A8B7-263A64A4F95C}">
      <dgm:prSet/>
      <dgm:spPr/>
      <dgm:t>
        <a:bodyPr/>
        <a:lstStyle/>
        <a:p>
          <a:endParaRPr lang="en-US"/>
        </a:p>
      </dgm:t>
    </dgm:pt>
    <dgm:pt modelId="{5297831F-F699-4059-A1A4-D30C69DAF53F}" type="sibTrans" cxnId="{818A7CD3-C930-4455-A8B7-263A64A4F95C}">
      <dgm:prSet/>
      <dgm:spPr/>
      <dgm:t>
        <a:bodyPr/>
        <a:lstStyle/>
        <a:p>
          <a:endParaRPr lang="en-US"/>
        </a:p>
      </dgm:t>
    </dgm:pt>
    <dgm:pt modelId="{A0255C03-D2CC-4DB2-A278-4F8E71D2224E}" type="pres">
      <dgm:prSet presAssocID="{12517845-7D70-44E5-9114-F6FC263988CD}" presName="Name0" presStyleCnt="0">
        <dgm:presLayoutVars>
          <dgm:dir/>
          <dgm:resizeHandles val="exact"/>
        </dgm:presLayoutVars>
      </dgm:prSet>
      <dgm:spPr/>
    </dgm:pt>
    <dgm:pt modelId="{850FA103-81C5-42F8-95CB-CA76DC98997C}" type="pres">
      <dgm:prSet presAssocID="{0E2AC30A-C95F-4904-931D-BDE8352736B7}" presName="node" presStyleLbl="node1" presStyleIdx="0" presStyleCnt="3">
        <dgm:presLayoutVars>
          <dgm:bulletEnabled val="1"/>
        </dgm:presLayoutVars>
      </dgm:prSet>
      <dgm:spPr/>
      <dgm:t>
        <a:bodyPr/>
        <a:lstStyle/>
        <a:p>
          <a:endParaRPr lang="en-US"/>
        </a:p>
      </dgm:t>
    </dgm:pt>
    <dgm:pt modelId="{76C46EF3-8452-4B80-B4A7-8BD6BDB7F066}" type="pres">
      <dgm:prSet presAssocID="{9C408047-4CF8-4C99-AC3F-0705C9EAE0D3}" presName="sibTrans" presStyleLbl="sibTrans2D1" presStyleIdx="0" presStyleCnt="2"/>
      <dgm:spPr/>
    </dgm:pt>
    <dgm:pt modelId="{46D49198-9FEF-4B4A-B64C-BC02F2585A13}" type="pres">
      <dgm:prSet presAssocID="{9C408047-4CF8-4C99-AC3F-0705C9EAE0D3}" presName="connectorText" presStyleLbl="sibTrans2D1" presStyleIdx="0" presStyleCnt="2"/>
      <dgm:spPr/>
    </dgm:pt>
    <dgm:pt modelId="{7EC0781F-8B1C-4C74-BB8B-11C9747DE459}" type="pres">
      <dgm:prSet presAssocID="{E06BBB74-6C0A-40DB-86FB-04936B76495E}" presName="node" presStyleLbl="node1" presStyleIdx="1" presStyleCnt="3">
        <dgm:presLayoutVars>
          <dgm:bulletEnabled val="1"/>
        </dgm:presLayoutVars>
      </dgm:prSet>
      <dgm:spPr/>
      <dgm:t>
        <a:bodyPr/>
        <a:lstStyle/>
        <a:p>
          <a:endParaRPr lang="en-US"/>
        </a:p>
      </dgm:t>
    </dgm:pt>
    <dgm:pt modelId="{CFDA939A-D810-48B2-9638-1F9581A436B8}" type="pres">
      <dgm:prSet presAssocID="{F009E199-FB42-4C0D-A5B6-8533D2294B0C}" presName="sibTrans" presStyleLbl="sibTrans2D1" presStyleIdx="1" presStyleCnt="2"/>
      <dgm:spPr/>
    </dgm:pt>
    <dgm:pt modelId="{97DF0793-641A-46ED-AFC7-EEA1AD164609}" type="pres">
      <dgm:prSet presAssocID="{F009E199-FB42-4C0D-A5B6-8533D2294B0C}" presName="connectorText" presStyleLbl="sibTrans2D1" presStyleIdx="1" presStyleCnt="2"/>
      <dgm:spPr/>
    </dgm:pt>
    <dgm:pt modelId="{6543E772-C9EC-476E-8E37-B86256FD231F}" type="pres">
      <dgm:prSet presAssocID="{0B781289-6779-46F9-A08D-B145C183D09C}" presName="node" presStyleLbl="node1" presStyleIdx="2" presStyleCnt="3">
        <dgm:presLayoutVars>
          <dgm:bulletEnabled val="1"/>
        </dgm:presLayoutVars>
      </dgm:prSet>
      <dgm:spPr/>
      <dgm:t>
        <a:bodyPr/>
        <a:lstStyle/>
        <a:p>
          <a:endParaRPr lang="en-US"/>
        </a:p>
      </dgm:t>
    </dgm:pt>
  </dgm:ptLst>
  <dgm:cxnLst>
    <dgm:cxn modelId="{9090AB59-69E5-4D96-BCA2-566AB328CA46}" type="presOf" srcId="{9C408047-4CF8-4C99-AC3F-0705C9EAE0D3}" destId="{46D49198-9FEF-4B4A-B64C-BC02F2585A13}" srcOrd="1" destOrd="0" presId="urn:microsoft.com/office/officeart/2005/8/layout/process1"/>
    <dgm:cxn modelId="{D102874E-AB5E-4581-B6FA-087FC4C1F00E}" srcId="{12517845-7D70-44E5-9114-F6FC263988CD}" destId="{0E2AC30A-C95F-4904-931D-BDE8352736B7}" srcOrd="0" destOrd="0" parTransId="{8F740F59-1E1C-44D9-9381-914EC632E615}" sibTransId="{9C408047-4CF8-4C99-AC3F-0705C9EAE0D3}"/>
    <dgm:cxn modelId="{DBE8048F-D8DD-4018-A8AE-BC44002E62C8}" type="presOf" srcId="{0E2AC30A-C95F-4904-931D-BDE8352736B7}" destId="{850FA103-81C5-42F8-95CB-CA76DC98997C}" srcOrd="0" destOrd="0" presId="urn:microsoft.com/office/officeart/2005/8/layout/process1"/>
    <dgm:cxn modelId="{FC2A7BA3-A3C3-46CF-8653-E87276ADC74F}" type="presOf" srcId="{F009E199-FB42-4C0D-A5B6-8533D2294B0C}" destId="{CFDA939A-D810-48B2-9638-1F9581A436B8}" srcOrd="0" destOrd="0" presId="urn:microsoft.com/office/officeart/2005/8/layout/process1"/>
    <dgm:cxn modelId="{AC53BB84-E343-4ED3-8F28-4487EDFA2883}" srcId="{12517845-7D70-44E5-9114-F6FC263988CD}" destId="{E06BBB74-6C0A-40DB-86FB-04936B76495E}" srcOrd="1" destOrd="0" parTransId="{82449BB7-9A76-4A3B-8448-F1AEDE0C2B4A}" sibTransId="{F009E199-FB42-4C0D-A5B6-8533D2294B0C}"/>
    <dgm:cxn modelId="{DB39D781-B894-4ECD-A749-8B44DFF11BAA}" type="presOf" srcId="{9C408047-4CF8-4C99-AC3F-0705C9EAE0D3}" destId="{76C46EF3-8452-4B80-B4A7-8BD6BDB7F066}" srcOrd="0" destOrd="0" presId="urn:microsoft.com/office/officeart/2005/8/layout/process1"/>
    <dgm:cxn modelId="{BA5B8C3B-D073-403C-A9A2-A1F6C21D8CC9}" type="presOf" srcId="{E06BBB74-6C0A-40DB-86FB-04936B76495E}" destId="{7EC0781F-8B1C-4C74-BB8B-11C9747DE459}" srcOrd="0" destOrd="0" presId="urn:microsoft.com/office/officeart/2005/8/layout/process1"/>
    <dgm:cxn modelId="{037F44C5-4C30-44F2-891A-480F00A02DFF}" type="presOf" srcId="{12517845-7D70-44E5-9114-F6FC263988CD}" destId="{A0255C03-D2CC-4DB2-A278-4F8E71D2224E}" srcOrd="0" destOrd="0" presId="urn:microsoft.com/office/officeart/2005/8/layout/process1"/>
    <dgm:cxn modelId="{E190D98C-DECB-41D9-8925-BEAC9D90C158}" type="presOf" srcId="{F009E199-FB42-4C0D-A5B6-8533D2294B0C}" destId="{97DF0793-641A-46ED-AFC7-EEA1AD164609}" srcOrd="1" destOrd="0" presId="urn:microsoft.com/office/officeart/2005/8/layout/process1"/>
    <dgm:cxn modelId="{818A7CD3-C930-4455-A8B7-263A64A4F95C}" srcId="{12517845-7D70-44E5-9114-F6FC263988CD}" destId="{0B781289-6779-46F9-A08D-B145C183D09C}" srcOrd="2" destOrd="0" parTransId="{9CACE5C3-D9AB-42C7-B828-173DB54F0C9A}" sibTransId="{5297831F-F699-4059-A1A4-D30C69DAF53F}"/>
    <dgm:cxn modelId="{AB92309D-4A20-4603-AB93-F9CAE13D25F5}" type="presOf" srcId="{0B781289-6779-46F9-A08D-B145C183D09C}" destId="{6543E772-C9EC-476E-8E37-B86256FD231F}" srcOrd="0" destOrd="0" presId="urn:microsoft.com/office/officeart/2005/8/layout/process1"/>
    <dgm:cxn modelId="{2108F164-8E0F-4703-83D8-5F30D5194441}" type="presParOf" srcId="{A0255C03-D2CC-4DB2-A278-4F8E71D2224E}" destId="{850FA103-81C5-42F8-95CB-CA76DC98997C}" srcOrd="0" destOrd="0" presId="urn:microsoft.com/office/officeart/2005/8/layout/process1"/>
    <dgm:cxn modelId="{8DA130AE-32BF-4055-9B88-1C71E16324D9}" type="presParOf" srcId="{A0255C03-D2CC-4DB2-A278-4F8E71D2224E}" destId="{76C46EF3-8452-4B80-B4A7-8BD6BDB7F066}" srcOrd="1" destOrd="0" presId="urn:microsoft.com/office/officeart/2005/8/layout/process1"/>
    <dgm:cxn modelId="{10998B3B-5E5A-4264-8F52-E3DA67FEFC86}" type="presParOf" srcId="{76C46EF3-8452-4B80-B4A7-8BD6BDB7F066}" destId="{46D49198-9FEF-4B4A-B64C-BC02F2585A13}" srcOrd="0" destOrd="0" presId="urn:microsoft.com/office/officeart/2005/8/layout/process1"/>
    <dgm:cxn modelId="{63A04D67-7393-46C8-B645-4328C3D84145}" type="presParOf" srcId="{A0255C03-D2CC-4DB2-A278-4F8E71D2224E}" destId="{7EC0781F-8B1C-4C74-BB8B-11C9747DE459}" srcOrd="2" destOrd="0" presId="urn:microsoft.com/office/officeart/2005/8/layout/process1"/>
    <dgm:cxn modelId="{618653EE-75C5-430F-AF6C-A9165E27E9CD}" type="presParOf" srcId="{A0255C03-D2CC-4DB2-A278-4F8E71D2224E}" destId="{CFDA939A-D810-48B2-9638-1F9581A436B8}" srcOrd="3" destOrd="0" presId="urn:microsoft.com/office/officeart/2005/8/layout/process1"/>
    <dgm:cxn modelId="{E1E425E6-465A-484E-8FC5-2613C5541952}" type="presParOf" srcId="{CFDA939A-D810-48B2-9638-1F9581A436B8}" destId="{97DF0793-641A-46ED-AFC7-EEA1AD164609}" srcOrd="0" destOrd="0" presId="urn:microsoft.com/office/officeart/2005/8/layout/process1"/>
    <dgm:cxn modelId="{1860EF92-BB68-49C9-ADFD-2C672857B55F}" type="presParOf" srcId="{A0255C03-D2CC-4DB2-A278-4F8E71D2224E}" destId="{6543E772-C9EC-476E-8E37-B86256FD231F}"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221AF8-80F9-4DDE-AADB-D690ED741FAF}"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FD990E51-29FE-41E9-8B55-A9D9EAD53091}">
      <dgm:prSet phldrT="[Text]" custT="1"/>
      <dgm:spPr/>
      <dgm:t>
        <a:bodyPr/>
        <a:lstStyle/>
        <a:p>
          <a:r>
            <a:rPr lang="en-US" sz="4000" b="1" dirty="0" smtClean="0">
              <a:latin typeface="Calibri" panose="020F0502020204030204" pitchFamily="34" charset="0"/>
              <a:cs typeface="Calibri" panose="020F0502020204030204" pitchFamily="34" charset="0"/>
            </a:rPr>
            <a:t>March 2020 </a:t>
          </a:r>
          <a:endParaRPr lang="en-US" sz="4000" b="1" dirty="0" smtClean="0">
            <a:latin typeface="Calibri" panose="020F0502020204030204" pitchFamily="34" charset="0"/>
            <a:cs typeface="Calibri" panose="020F0502020204030204" pitchFamily="34" charset="0"/>
          </a:endParaRPr>
        </a:p>
        <a:p>
          <a:r>
            <a:rPr lang="en-US" sz="4000" b="1" dirty="0" smtClean="0">
              <a:latin typeface="Calibri" panose="020F0502020204030204" pitchFamily="34" charset="0"/>
              <a:cs typeface="Calibri" panose="020F0502020204030204" pitchFamily="34" charset="0"/>
            </a:rPr>
            <a:t>$</a:t>
          </a:r>
          <a:r>
            <a:rPr lang="en-US" sz="4000" b="1" dirty="0" smtClean="0">
              <a:latin typeface="Calibri" panose="020F0502020204030204" pitchFamily="34" charset="0"/>
              <a:cs typeface="Calibri" panose="020F0502020204030204" pitchFamily="34" charset="0"/>
            </a:rPr>
            <a:t>1.3 billion</a:t>
          </a:r>
          <a:endParaRPr lang="en-US" sz="4000" b="1" dirty="0">
            <a:latin typeface="Calibri" panose="020F0502020204030204" pitchFamily="34" charset="0"/>
            <a:cs typeface="Calibri" panose="020F0502020204030204" pitchFamily="34" charset="0"/>
          </a:endParaRPr>
        </a:p>
      </dgm:t>
    </dgm:pt>
    <dgm:pt modelId="{106D60D5-7BC9-4EAF-BC5B-358DB737A097}" type="parTrans" cxnId="{213BE7DD-644F-4B7E-838B-0973D6A9A8B3}">
      <dgm:prSet/>
      <dgm:spPr/>
      <dgm:t>
        <a:bodyPr/>
        <a:lstStyle/>
        <a:p>
          <a:endParaRPr lang="en-US">
            <a:latin typeface="Calibri" panose="020F0502020204030204" pitchFamily="34" charset="0"/>
            <a:cs typeface="Calibri" panose="020F0502020204030204" pitchFamily="34" charset="0"/>
          </a:endParaRPr>
        </a:p>
      </dgm:t>
    </dgm:pt>
    <dgm:pt modelId="{2C10EC7F-C5FC-408A-895F-47610C348456}" type="sibTrans" cxnId="{213BE7DD-644F-4B7E-838B-0973D6A9A8B3}">
      <dgm:prSet/>
      <dgm:spPr/>
      <dgm:t>
        <a:bodyPr/>
        <a:lstStyle/>
        <a:p>
          <a:endParaRPr lang="en-US">
            <a:latin typeface="Calibri" panose="020F0502020204030204" pitchFamily="34" charset="0"/>
            <a:cs typeface="Calibri" panose="020F0502020204030204" pitchFamily="34" charset="0"/>
          </a:endParaRPr>
        </a:p>
      </dgm:t>
    </dgm:pt>
    <dgm:pt modelId="{FCB92E96-CDF9-4FD9-8120-128084368AA1}">
      <dgm:prSet phldrT="[Text]"/>
      <dgm:spPr/>
      <dgm:t>
        <a:bodyPr/>
        <a:lstStyle/>
        <a:p>
          <a:r>
            <a:rPr lang="en-US" dirty="0" smtClean="0">
              <a:latin typeface="Calibri" panose="020F0502020204030204" pitchFamily="34" charset="0"/>
              <a:cs typeface="Calibri" panose="020F0502020204030204" pitchFamily="34" charset="0"/>
            </a:rPr>
            <a:t>CARES Act delivered </a:t>
          </a:r>
          <a:r>
            <a:rPr lang="en-US" b="1" u="sng" dirty="0" smtClean="0">
              <a:latin typeface="Calibri" panose="020F0502020204030204" pitchFamily="34" charset="0"/>
              <a:cs typeface="Calibri" panose="020F0502020204030204" pitchFamily="34" charset="0"/>
            </a:rPr>
            <a:t>$1.3 billion </a:t>
          </a:r>
          <a:r>
            <a:rPr lang="en-US" dirty="0" smtClean="0">
              <a:latin typeface="Calibri" panose="020F0502020204030204" pitchFamily="34" charset="0"/>
              <a:cs typeface="Calibri" panose="020F0502020204030204" pitchFamily="34" charset="0"/>
            </a:rPr>
            <a:t>through ESSER I</a:t>
          </a:r>
          <a:endParaRPr lang="en-US" dirty="0">
            <a:latin typeface="Calibri" panose="020F0502020204030204" pitchFamily="34" charset="0"/>
            <a:cs typeface="Calibri" panose="020F0502020204030204" pitchFamily="34" charset="0"/>
          </a:endParaRPr>
        </a:p>
      </dgm:t>
    </dgm:pt>
    <dgm:pt modelId="{743BE0F3-EFF6-48BB-9EF3-2A9290C13CCB}" type="parTrans" cxnId="{25D73E92-0222-46B3-8E90-D291490977E7}">
      <dgm:prSet/>
      <dgm:spPr/>
      <dgm:t>
        <a:bodyPr/>
        <a:lstStyle/>
        <a:p>
          <a:endParaRPr lang="en-US">
            <a:latin typeface="Calibri" panose="020F0502020204030204" pitchFamily="34" charset="0"/>
            <a:cs typeface="Calibri" panose="020F0502020204030204" pitchFamily="34" charset="0"/>
          </a:endParaRPr>
        </a:p>
      </dgm:t>
    </dgm:pt>
    <dgm:pt modelId="{8C5CBD21-2029-4AD6-94DC-418258FAB019}" type="sibTrans" cxnId="{25D73E92-0222-46B3-8E90-D291490977E7}">
      <dgm:prSet/>
      <dgm:spPr/>
      <dgm:t>
        <a:bodyPr/>
        <a:lstStyle/>
        <a:p>
          <a:endParaRPr lang="en-US">
            <a:latin typeface="Calibri" panose="020F0502020204030204" pitchFamily="34" charset="0"/>
            <a:cs typeface="Calibri" panose="020F0502020204030204" pitchFamily="34" charset="0"/>
          </a:endParaRPr>
        </a:p>
      </dgm:t>
    </dgm:pt>
    <dgm:pt modelId="{7045B3DC-90EE-4B46-809B-63E95EFBC4CB}">
      <dgm:prSet phldrT="[Text]"/>
      <dgm:spPr/>
      <dgm:t>
        <a:bodyPr/>
        <a:lstStyle/>
        <a:p>
          <a:r>
            <a:rPr lang="en-US" dirty="0" smtClean="0">
              <a:latin typeface="Calibri" panose="020F0502020204030204" pitchFamily="34" charset="0"/>
              <a:cs typeface="Calibri" panose="020F0502020204030204" pitchFamily="34" charset="0"/>
            </a:rPr>
            <a:t>Largely supplanted for state savings</a:t>
          </a:r>
          <a:endParaRPr lang="en-US" dirty="0">
            <a:latin typeface="Calibri" panose="020F0502020204030204" pitchFamily="34" charset="0"/>
            <a:cs typeface="Calibri" panose="020F0502020204030204" pitchFamily="34" charset="0"/>
          </a:endParaRPr>
        </a:p>
      </dgm:t>
    </dgm:pt>
    <dgm:pt modelId="{1E28BF4F-5454-4F49-94EA-684010AC68CA}" type="parTrans" cxnId="{908E357F-5428-481E-BE72-4932B42676BC}">
      <dgm:prSet/>
      <dgm:spPr/>
      <dgm:t>
        <a:bodyPr/>
        <a:lstStyle/>
        <a:p>
          <a:endParaRPr lang="en-US">
            <a:latin typeface="Calibri" panose="020F0502020204030204" pitchFamily="34" charset="0"/>
            <a:cs typeface="Calibri" panose="020F0502020204030204" pitchFamily="34" charset="0"/>
          </a:endParaRPr>
        </a:p>
      </dgm:t>
    </dgm:pt>
    <dgm:pt modelId="{E410C881-2E62-4A90-AB98-7155A7D3CBBF}" type="sibTrans" cxnId="{908E357F-5428-481E-BE72-4932B42676BC}">
      <dgm:prSet/>
      <dgm:spPr/>
      <dgm:t>
        <a:bodyPr/>
        <a:lstStyle/>
        <a:p>
          <a:endParaRPr lang="en-US">
            <a:latin typeface="Calibri" panose="020F0502020204030204" pitchFamily="34" charset="0"/>
            <a:cs typeface="Calibri" panose="020F0502020204030204" pitchFamily="34" charset="0"/>
          </a:endParaRPr>
        </a:p>
      </dgm:t>
    </dgm:pt>
    <dgm:pt modelId="{64A4CB9B-E0A8-46A1-9934-6C7154AC24AD}">
      <dgm:prSet phldrT="[Text]" custT="1"/>
      <dgm:spPr/>
      <dgm:t>
        <a:bodyPr/>
        <a:lstStyle/>
        <a:p>
          <a:pPr>
            <a:spcAft>
              <a:spcPts val="0"/>
            </a:spcAft>
          </a:pPr>
          <a:r>
            <a:rPr lang="en-US" sz="4000" b="1" dirty="0" smtClean="0">
              <a:latin typeface="Calibri" panose="020F0502020204030204" pitchFamily="34" charset="0"/>
              <a:cs typeface="Calibri" panose="020F0502020204030204" pitchFamily="34" charset="0"/>
            </a:rPr>
            <a:t>Dec. 2020 </a:t>
          </a:r>
        </a:p>
        <a:p>
          <a:pPr>
            <a:spcAft>
              <a:spcPts val="0"/>
            </a:spcAft>
          </a:pPr>
          <a:r>
            <a:rPr lang="en-US" sz="4000" b="1" dirty="0" smtClean="0">
              <a:latin typeface="Calibri" panose="020F0502020204030204" pitchFamily="34" charset="0"/>
              <a:cs typeface="Calibri" panose="020F0502020204030204" pitchFamily="34" charset="0"/>
            </a:rPr>
            <a:t>$5.5 billion</a:t>
          </a:r>
          <a:endParaRPr lang="en-US" sz="4000" b="1" dirty="0">
            <a:latin typeface="Calibri" panose="020F0502020204030204" pitchFamily="34" charset="0"/>
            <a:cs typeface="Calibri" panose="020F0502020204030204" pitchFamily="34" charset="0"/>
          </a:endParaRPr>
        </a:p>
      </dgm:t>
    </dgm:pt>
    <dgm:pt modelId="{0BD6B1DA-9EA2-48FA-8DC6-4AEF09047131}" type="parTrans" cxnId="{FC376FF4-600E-4233-ACA6-8937EF0C1533}">
      <dgm:prSet/>
      <dgm:spPr/>
      <dgm:t>
        <a:bodyPr/>
        <a:lstStyle/>
        <a:p>
          <a:endParaRPr lang="en-US">
            <a:latin typeface="Calibri" panose="020F0502020204030204" pitchFamily="34" charset="0"/>
            <a:cs typeface="Calibri" panose="020F0502020204030204" pitchFamily="34" charset="0"/>
          </a:endParaRPr>
        </a:p>
      </dgm:t>
    </dgm:pt>
    <dgm:pt modelId="{BA990A87-3E2D-4F79-B1BA-E4099FF588DB}" type="sibTrans" cxnId="{FC376FF4-600E-4233-ACA6-8937EF0C1533}">
      <dgm:prSet/>
      <dgm:spPr/>
      <dgm:t>
        <a:bodyPr/>
        <a:lstStyle/>
        <a:p>
          <a:endParaRPr lang="en-US">
            <a:latin typeface="Calibri" panose="020F0502020204030204" pitchFamily="34" charset="0"/>
            <a:cs typeface="Calibri" panose="020F0502020204030204" pitchFamily="34" charset="0"/>
          </a:endParaRPr>
        </a:p>
      </dgm:t>
    </dgm:pt>
    <dgm:pt modelId="{C6A8B598-1751-4A71-94A3-B9955E776F18}">
      <dgm:prSet phldrT="[Text]" custT="1"/>
      <dgm:spPr/>
      <dgm:t>
        <a:bodyPr/>
        <a:lstStyle/>
        <a:p>
          <a:r>
            <a:rPr lang="en-US" sz="3600" dirty="0" smtClean="0">
              <a:latin typeface="Calibri" panose="020F0502020204030204" pitchFamily="34" charset="0"/>
              <a:cs typeface="Calibri" panose="020F0502020204030204" pitchFamily="34" charset="0"/>
            </a:rPr>
            <a:t>Coronavirus Response and Relief Supplemental Appropriations Act (CRRSAA) provided </a:t>
          </a:r>
          <a:r>
            <a:rPr lang="en-US" sz="3600" b="1" u="sng" dirty="0" smtClean="0">
              <a:latin typeface="Calibri" panose="020F0502020204030204" pitchFamily="34" charset="0"/>
              <a:cs typeface="Calibri" panose="020F0502020204030204" pitchFamily="34" charset="0"/>
            </a:rPr>
            <a:t>$5.5 billion</a:t>
          </a:r>
          <a:r>
            <a:rPr lang="en-US" sz="3600" dirty="0" smtClean="0">
              <a:latin typeface="Calibri" panose="020F0502020204030204" pitchFamily="34" charset="0"/>
              <a:cs typeface="Calibri" panose="020F0502020204030204" pitchFamily="34" charset="0"/>
            </a:rPr>
            <a:t> to Texas in ESSER II funds</a:t>
          </a:r>
          <a:endParaRPr lang="en-US" sz="3600" dirty="0">
            <a:latin typeface="Calibri" panose="020F0502020204030204" pitchFamily="34" charset="0"/>
            <a:cs typeface="Calibri" panose="020F0502020204030204" pitchFamily="34" charset="0"/>
          </a:endParaRPr>
        </a:p>
      </dgm:t>
    </dgm:pt>
    <dgm:pt modelId="{67E90A90-B2F6-40B8-8751-CB794E5DD3F7}" type="parTrans" cxnId="{CFDA031A-A08F-4F50-89E8-66F9BF6137B7}">
      <dgm:prSet/>
      <dgm:spPr/>
      <dgm:t>
        <a:bodyPr/>
        <a:lstStyle/>
        <a:p>
          <a:endParaRPr lang="en-US">
            <a:latin typeface="Calibri" panose="020F0502020204030204" pitchFamily="34" charset="0"/>
            <a:cs typeface="Calibri" panose="020F0502020204030204" pitchFamily="34" charset="0"/>
          </a:endParaRPr>
        </a:p>
      </dgm:t>
    </dgm:pt>
    <dgm:pt modelId="{CB0B30A3-4795-4EDA-9E7A-DFCD816C7080}" type="sibTrans" cxnId="{CFDA031A-A08F-4F50-89E8-66F9BF6137B7}">
      <dgm:prSet/>
      <dgm:spPr/>
      <dgm:t>
        <a:bodyPr/>
        <a:lstStyle/>
        <a:p>
          <a:endParaRPr lang="en-US">
            <a:latin typeface="Calibri" panose="020F0502020204030204" pitchFamily="34" charset="0"/>
            <a:cs typeface="Calibri" panose="020F0502020204030204" pitchFamily="34" charset="0"/>
          </a:endParaRPr>
        </a:p>
      </dgm:t>
    </dgm:pt>
    <dgm:pt modelId="{67D98FA0-02B2-4BE0-AEFF-8480948D57ED}">
      <dgm:prSet phldrT="[Text]" custT="1"/>
      <dgm:spPr>
        <a:solidFill>
          <a:schemeClr val="bg1"/>
        </a:solidFill>
      </dgm:spPr>
      <dgm:t>
        <a:bodyPr/>
        <a:lstStyle/>
        <a:p>
          <a:pPr>
            <a:spcAft>
              <a:spcPts val="600"/>
            </a:spcAft>
          </a:pPr>
          <a:r>
            <a:rPr lang="en-US" sz="4000" b="1" dirty="0" smtClean="0">
              <a:latin typeface="Calibri" panose="020F0502020204030204" pitchFamily="34" charset="0"/>
              <a:cs typeface="Calibri" panose="020F0502020204030204" pitchFamily="34" charset="0"/>
            </a:rPr>
            <a:t>March 2021?</a:t>
          </a:r>
        </a:p>
        <a:p>
          <a:pPr>
            <a:spcAft>
              <a:spcPts val="600"/>
            </a:spcAft>
          </a:pPr>
          <a:r>
            <a:rPr lang="en-US" sz="4000" b="1" dirty="0" smtClean="0">
              <a:latin typeface="Calibri" panose="020F0502020204030204" pitchFamily="34" charset="0"/>
              <a:cs typeface="Calibri" panose="020F0502020204030204" pitchFamily="34" charset="0"/>
            </a:rPr>
            <a:t>$12.9 billion?</a:t>
          </a:r>
          <a:endParaRPr lang="en-US" sz="4000" b="1" dirty="0">
            <a:latin typeface="Calibri" panose="020F0502020204030204" pitchFamily="34" charset="0"/>
            <a:cs typeface="Calibri" panose="020F0502020204030204" pitchFamily="34" charset="0"/>
          </a:endParaRPr>
        </a:p>
      </dgm:t>
    </dgm:pt>
    <dgm:pt modelId="{CB7F2BC3-44FC-426E-BDFC-480379F1C33A}" type="sibTrans" cxnId="{310C911F-DE58-454D-A014-3DD1E338AADE}">
      <dgm:prSet/>
      <dgm:spPr/>
      <dgm:t>
        <a:bodyPr/>
        <a:lstStyle/>
        <a:p>
          <a:endParaRPr lang="en-US">
            <a:latin typeface="Calibri" panose="020F0502020204030204" pitchFamily="34" charset="0"/>
            <a:cs typeface="Calibri" panose="020F0502020204030204" pitchFamily="34" charset="0"/>
          </a:endParaRPr>
        </a:p>
      </dgm:t>
    </dgm:pt>
    <dgm:pt modelId="{8807FD40-B936-4AF0-BEEF-07DC3F3DE1D1}" type="parTrans" cxnId="{310C911F-DE58-454D-A014-3DD1E338AADE}">
      <dgm:prSet/>
      <dgm:spPr/>
      <dgm:t>
        <a:bodyPr/>
        <a:lstStyle/>
        <a:p>
          <a:endParaRPr lang="en-US">
            <a:latin typeface="Calibri" panose="020F0502020204030204" pitchFamily="34" charset="0"/>
            <a:cs typeface="Calibri" panose="020F0502020204030204" pitchFamily="34" charset="0"/>
          </a:endParaRPr>
        </a:p>
      </dgm:t>
    </dgm:pt>
    <dgm:pt modelId="{8F8AD9FC-FD8B-4907-8AE9-C146F80FBD6D}" type="pres">
      <dgm:prSet presAssocID="{1F221AF8-80F9-4DDE-AADB-D690ED741FAF}" presName="Name0" presStyleCnt="0">
        <dgm:presLayoutVars>
          <dgm:dir/>
          <dgm:animLvl val="lvl"/>
          <dgm:resizeHandles val="exact"/>
        </dgm:presLayoutVars>
      </dgm:prSet>
      <dgm:spPr/>
      <dgm:t>
        <a:bodyPr/>
        <a:lstStyle/>
        <a:p>
          <a:endParaRPr lang="en-US"/>
        </a:p>
      </dgm:t>
    </dgm:pt>
    <dgm:pt modelId="{98FD3272-3EA0-4C16-A7D4-02913E314483}" type="pres">
      <dgm:prSet presAssocID="{FD990E51-29FE-41E9-8B55-A9D9EAD53091}" presName="linNode" presStyleCnt="0"/>
      <dgm:spPr/>
    </dgm:pt>
    <dgm:pt modelId="{F0CBADB4-3305-4633-B91A-43D7E426D27A}" type="pres">
      <dgm:prSet presAssocID="{FD990E51-29FE-41E9-8B55-A9D9EAD53091}" presName="parentText" presStyleLbl="node1" presStyleIdx="0" presStyleCnt="3" custScaleY="86153">
        <dgm:presLayoutVars>
          <dgm:chMax val="1"/>
          <dgm:bulletEnabled val="1"/>
        </dgm:presLayoutVars>
      </dgm:prSet>
      <dgm:spPr/>
      <dgm:t>
        <a:bodyPr/>
        <a:lstStyle/>
        <a:p>
          <a:endParaRPr lang="en-US"/>
        </a:p>
      </dgm:t>
    </dgm:pt>
    <dgm:pt modelId="{17DB574E-990F-4DA5-9DE0-1D31B66E4EB3}" type="pres">
      <dgm:prSet presAssocID="{FD990E51-29FE-41E9-8B55-A9D9EAD53091}" presName="descendantText" presStyleLbl="alignAccFollowNode1" presStyleIdx="0" presStyleCnt="2">
        <dgm:presLayoutVars>
          <dgm:bulletEnabled val="1"/>
        </dgm:presLayoutVars>
      </dgm:prSet>
      <dgm:spPr/>
      <dgm:t>
        <a:bodyPr/>
        <a:lstStyle/>
        <a:p>
          <a:endParaRPr lang="en-US"/>
        </a:p>
      </dgm:t>
    </dgm:pt>
    <dgm:pt modelId="{015EC282-619D-47FC-A240-1316D87F97DA}" type="pres">
      <dgm:prSet presAssocID="{2C10EC7F-C5FC-408A-895F-47610C348456}" presName="sp" presStyleCnt="0"/>
      <dgm:spPr/>
    </dgm:pt>
    <dgm:pt modelId="{77654DEF-56BC-4A24-B4F6-B88BAA0B3027}" type="pres">
      <dgm:prSet presAssocID="{64A4CB9B-E0A8-46A1-9934-6C7154AC24AD}" presName="linNode" presStyleCnt="0"/>
      <dgm:spPr/>
    </dgm:pt>
    <dgm:pt modelId="{1C3DB170-21A2-4098-89D3-80A7F05614F6}" type="pres">
      <dgm:prSet presAssocID="{64A4CB9B-E0A8-46A1-9934-6C7154AC24AD}" presName="parentText" presStyleLbl="node1" presStyleIdx="1" presStyleCnt="3" custScaleY="88862">
        <dgm:presLayoutVars>
          <dgm:chMax val="1"/>
          <dgm:bulletEnabled val="1"/>
        </dgm:presLayoutVars>
      </dgm:prSet>
      <dgm:spPr/>
      <dgm:t>
        <a:bodyPr/>
        <a:lstStyle/>
        <a:p>
          <a:endParaRPr lang="en-US"/>
        </a:p>
      </dgm:t>
    </dgm:pt>
    <dgm:pt modelId="{F3CCBC4A-7D7F-4562-81F6-CFFC7ECD681C}" type="pres">
      <dgm:prSet presAssocID="{64A4CB9B-E0A8-46A1-9934-6C7154AC24AD}" presName="descendantText" presStyleLbl="alignAccFollowNode1" presStyleIdx="1" presStyleCnt="2">
        <dgm:presLayoutVars>
          <dgm:bulletEnabled val="1"/>
        </dgm:presLayoutVars>
      </dgm:prSet>
      <dgm:spPr/>
      <dgm:t>
        <a:bodyPr/>
        <a:lstStyle/>
        <a:p>
          <a:endParaRPr lang="en-US"/>
        </a:p>
      </dgm:t>
    </dgm:pt>
    <dgm:pt modelId="{6C9BB6A0-EDCE-43F9-B00B-A34AE97565B9}" type="pres">
      <dgm:prSet presAssocID="{BA990A87-3E2D-4F79-B1BA-E4099FF588DB}" presName="sp" presStyleCnt="0"/>
      <dgm:spPr/>
    </dgm:pt>
    <dgm:pt modelId="{90C0D691-4491-4B43-814A-7B71567EA91E}" type="pres">
      <dgm:prSet presAssocID="{67D98FA0-02B2-4BE0-AEFF-8480948D57ED}" presName="linNode" presStyleCnt="0"/>
      <dgm:spPr/>
    </dgm:pt>
    <dgm:pt modelId="{58A98DA4-39CE-4800-801A-F07C3B715E48}" type="pres">
      <dgm:prSet presAssocID="{67D98FA0-02B2-4BE0-AEFF-8480948D57ED}" presName="parentText" presStyleLbl="node1" presStyleIdx="2" presStyleCnt="3" custScaleY="79438">
        <dgm:presLayoutVars>
          <dgm:chMax val="1"/>
          <dgm:bulletEnabled val="1"/>
        </dgm:presLayoutVars>
      </dgm:prSet>
      <dgm:spPr/>
      <dgm:t>
        <a:bodyPr/>
        <a:lstStyle/>
        <a:p>
          <a:endParaRPr lang="en-US"/>
        </a:p>
      </dgm:t>
    </dgm:pt>
  </dgm:ptLst>
  <dgm:cxnLst>
    <dgm:cxn modelId="{EB96F532-2E50-4F0A-BC36-B90ABEC9F43E}" type="presOf" srcId="{1F221AF8-80F9-4DDE-AADB-D690ED741FAF}" destId="{8F8AD9FC-FD8B-4907-8AE9-C146F80FBD6D}" srcOrd="0" destOrd="0" presId="urn:microsoft.com/office/officeart/2005/8/layout/vList5"/>
    <dgm:cxn modelId="{3CD8F069-A06A-4A5A-AA9A-F68FAD8176A7}" type="presOf" srcId="{FD990E51-29FE-41E9-8B55-A9D9EAD53091}" destId="{F0CBADB4-3305-4633-B91A-43D7E426D27A}" srcOrd="0" destOrd="0" presId="urn:microsoft.com/office/officeart/2005/8/layout/vList5"/>
    <dgm:cxn modelId="{CFDA031A-A08F-4F50-89E8-66F9BF6137B7}" srcId="{64A4CB9B-E0A8-46A1-9934-6C7154AC24AD}" destId="{C6A8B598-1751-4A71-94A3-B9955E776F18}" srcOrd="0" destOrd="0" parTransId="{67E90A90-B2F6-40B8-8751-CB794E5DD3F7}" sibTransId="{CB0B30A3-4795-4EDA-9E7A-DFCD816C7080}"/>
    <dgm:cxn modelId="{5F70704D-8B07-4CD8-A8F0-BC58C035FEDC}" type="presOf" srcId="{67D98FA0-02B2-4BE0-AEFF-8480948D57ED}" destId="{58A98DA4-39CE-4800-801A-F07C3B715E48}" srcOrd="0" destOrd="0" presId="urn:microsoft.com/office/officeart/2005/8/layout/vList5"/>
    <dgm:cxn modelId="{0B641EC2-C09D-4AB6-BA6A-B3C13F4EB0E2}" type="presOf" srcId="{64A4CB9B-E0A8-46A1-9934-6C7154AC24AD}" destId="{1C3DB170-21A2-4098-89D3-80A7F05614F6}" srcOrd="0" destOrd="0" presId="urn:microsoft.com/office/officeart/2005/8/layout/vList5"/>
    <dgm:cxn modelId="{29B521D4-2D30-4407-88A1-EDBE4C171D5E}" type="presOf" srcId="{7045B3DC-90EE-4B46-809B-63E95EFBC4CB}" destId="{17DB574E-990F-4DA5-9DE0-1D31B66E4EB3}" srcOrd="0" destOrd="1" presId="urn:microsoft.com/office/officeart/2005/8/layout/vList5"/>
    <dgm:cxn modelId="{25D73E92-0222-46B3-8E90-D291490977E7}" srcId="{FD990E51-29FE-41E9-8B55-A9D9EAD53091}" destId="{FCB92E96-CDF9-4FD9-8120-128084368AA1}" srcOrd="0" destOrd="0" parTransId="{743BE0F3-EFF6-48BB-9EF3-2A9290C13CCB}" sibTransId="{8C5CBD21-2029-4AD6-94DC-418258FAB019}"/>
    <dgm:cxn modelId="{213BE7DD-644F-4B7E-838B-0973D6A9A8B3}" srcId="{1F221AF8-80F9-4DDE-AADB-D690ED741FAF}" destId="{FD990E51-29FE-41E9-8B55-A9D9EAD53091}" srcOrd="0" destOrd="0" parTransId="{106D60D5-7BC9-4EAF-BC5B-358DB737A097}" sibTransId="{2C10EC7F-C5FC-408A-895F-47610C348456}"/>
    <dgm:cxn modelId="{FC376FF4-600E-4233-ACA6-8937EF0C1533}" srcId="{1F221AF8-80F9-4DDE-AADB-D690ED741FAF}" destId="{64A4CB9B-E0A8-46A1-9934-6C7154AC24AD}" srcOrd="1" destOrd="0" parTransId="{0BD6B1DA-9EA2-48FA-8DC6-4AEF09047131}" sibTransId="{BA990A87-3E2D-4F79-B1BA-E4099FF588DB}"/>
    <dgm:cxn modelId="{BEEDB71C-6618-43A2-BC59-02D7476BAA8D}" type="presOf" srcId="{C6A8B598-1751-4A71-94A3-B9955E776F18}" destId="{F3CCBC4A-7D7F-4562-81F6-CFFC7ECD681C}" srcOrd="0" destOrd="0" presId="urn:microsoft.com/office/officeart/2005/8/layout/vList5"/>
    <dgm:cxn modelId="{908E357F-5428-481E-BE72-4932B42676BC}" srcId="{FD990E51-29FE-41E9-8B55-A9D9EAD53091}" destId="{7045B3DC-90EE-4B46-809B-63E95EFBC4CB}" srcOrd="1" destOrd="0" parTransId="{1E28BF4F-5454-4F49-94EA-684010AC68CA}" sibTransId="{E410C881-2E62-4A90-AB98-7155A7D3CBBF}"/>
    <dgm:cxn modelId="{307C6B64-763F-41A5-8CAD-8FB60FCA0AD9}" type="presOf" srcId="{FCB92E96-CDF9-4FD9-8120-128084368AA1}" destId="{17DB574E-990F-4DA5-9DE0-1D31B66E4EB3}" srcOrd="0" destOrd="0" presId="urn:microsoft.com/office/officeart/2005/8/layout/vList5"/>
    <dgm:cxn modelId="{310C911F-DE58-454D-A014-3DD1E338AADE}" srcId="{1F221AF8-80F9-4DDE-AADB-D690ED741FAF}" destId="{67D98FA0-02B2-4BE0-AEFF-8480948D57ED}" srcOrd="2" destOrd="0" parTransId="{8807FD40-B936-4AF0-BEEF-07DC3F3DE1D1}" sibTransId="{CB7F2BC3-44FC-426E-BDFC-480379F1C33A}"/>
    <dgm:cxn modelId="{B698E1FD-7F6C-4D4E-B738-69E29D70B2D5}" type="presParOf" srcId="{8F8AD9FC-FD8B-4907-8AE9-C146F80FBD6D}" destId="{98FD3272-3EA0-4C16-A7D4-02913E314483}" srcOrd="0" destOrd="0" presId="urn:microsoft.com/office/officeart/2005/8/layout/vList5"/>
    <dgm:cxn modelId="{219D2E34-ECD9-417F-A898-F7030694D29A}" type="presParOf" srcId="{98FD3272-3EA0-4C16-A7D4-02913E314483}" destId="{F0CBADB4-3305-4633-B91A-43D7E426D27A}" srcOrd="0" destOrd="0" presId="urn:microsoft.com/office/officeart/2005/8/layout/vList5"/>
    <dgm:cxn modelId="{DC13F417-CA4A-4B57-9ED8-A788F2CEBDF6}" type="presParOf" srcId="{98FD3272-3EA0-4C16-A7D4-02913E314483}" destId="{17DB574E-990F-4DA5-9DE0-1D31B66E4EB3}" srcOrd="1" destOrd="0" presId="urn:microsoft.com/office/officeart/2005/8/layout/vList5"/>
    <dgm:cxn modelId="{A9CBC67F-AABA-41CB-B08B-916DFB040849}" type="presParOf" srcId="{8F8AD9FC-FD8B-4907-8AE9-C146F80FBD6D}" destId="{015EC282-619D-47FC-A240-1316D87F97DA}" srcOrd="1" destOrd="0" presId="urn:microsoft.com/office/officeart/2005/8/layout/vList5"/>
    <dgm:cxn modelId="{48FB02DD-1CCB-436C-85CA-1AA1EFECCB92}" type="presParOf" srcId="{8F8AD9FC-FD8B-4907-8AE9-C146F80FBD6D}" destId="{77654DEF-56BC-4A24-B4F6-B88BAA0B3027}" srcOrd="2" destOrd="0" presId="urn:microsoft.com/office/officeart/2005/8/layout/vList5"/>
    <dgm:cxn modelId="{99B4F7A5-27CC-47CC-8025-254D4756C6AF}" type="presParOf" srcId="{77654DEF-56BC-4A24-B4F6-B88BAA0B3027}" destId="{1C3DB170-21A2-4098-89D3-80A7F05614F6}" srcOrd="0" destOrd="0" presId="urn:microsoft.com/office/officeart/2005/8/layout/vList5"/>
    <dgm:cxn modelId="{ED8B2E5C-0F1E-4345-9B37-190396EF987A}" type="presParOf" srcId="{77654DEF-56BC-4A24-B4F6-B88BAA0B3027}" destId="{F3CCBC4A-7D7F-4562-81F6-CFFC7ECD681C}" srcOrd="1" destOrd="0" presId="urn:microsoft.com/office/officeart/2005/8/layout/vList5"/>
    <dgm:cxn modelId="{95E940A5-0619-43D6-9790-52C331ED5E55}" type="presParOf" srcId="{8F8AD9FC-FD8B-4907-8AE9-C146F80FBD6D}" destId="{6C9BB6A0-EDCE-43F9-B00B-A34AE97565B9}" srcOrd="3" destOrd="0" presId="urn:microsoft.com/office/officeart/2005/8/layout/vList5"/>
    <dgm:cxn modelId="{E5A1D1B6-B964-4F85-BB82-60BB4157AADA}" type="presParOf" srcId="{8F8AD9FC-FD8B-4907-8AE9-C146F80FBD6D}" destId="{90C0D691-4491-4B43-814A-7B71567EA91E}" srcOrd="4" destOrd="0" presId="urn:microsoft.com/office/officeart/2005/8/layout/vList5"/>
    <dgm:cxn modelId="{5567DEE2-1654-4A24-B7C7-CB3F3EB2C4C8}" type="presParOf" srcId="{90C0D691-4491-4B43-814A-7B71567EA91E}" destId="{58A98DA4-39CE-4800-801A-F07C3B715E4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F221AF8-80F9-4DDE-AADB-D690ED741FAF}"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FD990E51-29FE-41E9-8B55-A9D9EAD53091}">
      <dgm:prSet phldrT="[Text]" custT="1"/>
      <dgm:spPr/>
      <dgm:t>
        <a:bodyPr/>
        <a:lstStyle/>
        <a:p>
          <a:r>
            <a:rPr lang="en-US" sz="4000" b="1" dirty="0" smtClean="0">
              <a:latin typeface="Calibri" panose="020F0502020204030204" pitchFamily="34" charset="0"/>
              <a:cs typeface="Calibri" panose="020F0502020204030204" pitchFamily="34" charset="0"/>
            </a:rPr>
            <a:t>March 2020 </a:t>
          </a:r>
          <a:endParaRPr lang="en-US" sz="4000" b="1" dirty="0" smtClean="0">
            <a:latin typeface="Calibri" panose="020F0502020204030204" pitchFamily="34" charset="0"/>
            <a:cs typeface="Calibri" panose="020F0502020204030204" pitchFamily="34" charset="0"/>
          </a:endParaRPr>
        </a:p>
        <a:p>
          <a:r>
            <a:rPr lang="en-US" sz="4000" b="1" dirty="0" smtClean="0">
              <a:latin typeface="Calibri" panose="020F0502020204030204" pitchFamily="34" charset="0"/>
              <a:cs typeface="Calibri" panose="020F0502020204030204" pitchFamily="34" charset="0"/>
            </a:rPr>
            <a:t>$</a:t>
          </a:r>
          <a:r>
            <a:rPr lang="en-US" sz="4000" b="1" dirty="0" smtClean="0">
              <a:latin typeface="Calibri" panose="020F0502020204030204" pitchFamily="34" charset="0"/>
              <a:cs typeface="Calibri" panose="020F0502020204030204" pitchFamily="34" charset="0"/>
            </a:rPr>
            <a:t>1.3 billion</a:t>
          </a:r>
          <a:endParaRPr lang="en-US" sz="4000" b="1" dirty="0">
            <a:latin typeface="Calibri" panose="020F0502020204030204" pitchFamily="34" charset="0"/>
            <a:cs typeface="Calibri" panose="020F0502020204030204" pitchFamily="34" charset="0"/>
          </a:endParaRPr>
        </a:p>
      </dgm:t>
    </dgm:pt>
    <dgm:pt modelId="{106D60D5-7BC9-4EAF-BC5B-358DB737A097}" type="parTrans" cxnId="{213BE7DD-644F-4B7E-838B-0973D6A9A8B3}">
      <dgm:prSet/>
      <dgm:spPr/>
      <dgm:t>
        <a:bodyPr/>
        <a:lstStyle/>
        <a:p>
          <a:endParaRPr lang="en-US">
            <a:latin typeface="Calibri" panose="020F0502020204030204" pitchFamily="34" charset="0"/>
            <a:cs typeface="Calibri" panose="020F0502020204030204" pitchFamily="34" charset="0"/>
          </a:endParaRPr>
        </a:p>
      </dgm:t>
    </dgm:pt>
    <dgm:pt modelId="{2C10EC7F-C5FC-408A-895F-47610C348456}" type="sibTrans" cxnId="{213BE7DD-644F-4B7E-838B-0973D6A9A8B3}">
      <dgm:prSet/>
      <dgm:spPr/>
      <dgm:t>
        <a:bodyPr/>
        <a:lstStyle/>
        <a:p>
          <a:endParaRPr lang="en-US">
            <a:latin typeface="Calibri" panose="020F0502020204030204" pitchFamily="34" charset="0"/>
            <a:cs typeface="Calibri" panose="020F0502020204030204" pitchFamily="34" charset="0"/>
          </a:endParaRPr>
        </a:p>
      </dgm:t>
    </dgm:pt>
    <dgm:pt modelId="{FCB92E96-CDF9-4FD9-8120-128084368AA1}">
      <dgm:prSet phldrT="[Text]" custT="1"/>
      <dgm:spPr/>
      <dgm:t>
        <a:bodyPr/>
        <a:lstStyle/>
        <a:p>
          <a:r>
            <a:rPr lang="en-US" sz="4100" dirty="0" smtClean="0">
              <a:latin typeface="Calibri" panose="020F0502020204030204" pitchFamily="34" charset="0"/>
              <a:cs typeface="Calibri" panose="020F0502020204030204" pitchFamily="34" charset="0"/>
            </a:rPr>
            <a:t>CARES Act delivered </a:t>
          </a:r>
          <a:r>
            <a:rPr lang="en-US" sz="4100" b="1" u="sng" dirty="0" smtClean="0">
              <a:latin typeface="Calibri" panose="020F0502020204030204" pitchFamily="34" charset="0"/>
              <a:cs typeface="Calibri" panose="020F0502020204030204" pitchFamily="34" charset="0"/>
            </a:rPr>
            <a:t>$1.3 billion </a:t>
          </a:r>
          <a:r>
            <a:rPr lang="en-US" sz="4100" dirty="0" smtClean="0">
              <a:latin typeface="Calibri" panose="020F0502020204030204" pitchFamily="34" charset="0"/>
              <a:cs typeface="Calibri" panose="020F0502020204030204" pitchFamily="34" charset="0"/>
            </a:rPr>
            <a:t>through ESSER I</a:t>
          </a:r>
          <a:endParaRPr lang="en-US" sz="4100" dirty="0">
            <a:latin typeface="Calibri" panose="020F0502020204030204" pitchFamily="34" charset="0"/>
            <a:cs typeface="Calibri" panose="020F0502020204030204" pitchFamily="34" charset="0"/>
          </a:endParaRPr>
        </a:p>
      </dgm:t>
    </dgm:pt>
    <dgm:pt modelId="{743BE0F3-EFF6-48BB-9EF3-2A9290C13CCB}" type="parTrans" cxnId="{25D73E92-0222-46B3-8E90-D291490977E7}">
      <dgm:prSet/>
      <dgm:spPr/>
      <dgm:t>
        <a:bodyPr/>
        <a:lstStyle/>
        <a:p>
          <a:endParaRPr lang="en-US">
            <a:latin typeface="Calibri" panose="020F0502020204030204" pitchFamily="34" charset="0"/>
            <a:cs typeface="Calibri" panose="020F0502020204030204" pitchFamily="34" charset="0"/>
          </a:endParaRPr>
        </a:p>
      </dgm:t>
    </dgm:pt>
    <dgm:pt modelId="{8C5CBD21-2029-4AD6-94DC-418258FAB019}" type="sibTrans" cxnId="{25D73E92-0222-46B3-8E90-D291490977E7}">
      <dgm:prSet/>
      <dgm:spPr/>
      <dgm:t>
        <a:bodyPr/>
        <a:lstStyle/>
        <a:p>
          <a:endParaRPr lang="en-US">
            <a:latin typeface="Calibri" panose="020F0502020204030204" pitchFamily="34" charset="0"/>
            <a:cs typeface="Calibri" panose="020F0502020204030204" pitchFamily="34" charset="0"/>
          </a:endParaRPr>
        </a:p>
      </dgm:t>
    </dgm:pt>
    <dgm:pt modelId="{7045B3DC-90EE-4B46-809B-63E95EFBC4CB}">
      <dgm:prSet phldrT="[Text]" custT="1"/>
      <dgm:spPr/>
      <dgm:t>
        <a:bodyPr/>
        <a:lstStyle/>
        <a:p>
          <a:r>
            <a:rPr lang="en-US" sz="4100" dirty="0" smtClean="0">
              <a:latin typeface="Calibri" panose="020F0502020204030204" pitchFamily="34" charset="0"/>
              <a:cs typeface="Calibri" panose="020F0502020204030204" pitchFamily="34" charset="0"/>
            </a:rPr>
            <a:t>Largely supplanted for state savings</a:t>
          </a:r>
          <a:endParaRPr lang="en-US" sz="4100" dirty="0">
            <a:latin typeface="Calibri" panose="020F0502020204030204" pitchFamily="34" charset="0"/>
            <a:cs typeface="Calibri" panose="020F0502020204030204" pitchFamily="34" charset="0"/>
          </a:endParaRPr>
        </a:p>
      </dgm:t>
    </dgm:pt>
    <dgm:pt modelId="{1E28BF4F-5454-4F49-94EA-684010AC68CA}" type="parTrans" cxnId="{908E357F-5428-481E-BE72-4932B42676BC}">
      <dgm:prSet/>
      <dgm:spPr/>
      <dgm:t>
        <a:bodyPr/>
        <a:lstStyle/>
        <a:p>
          <a:endParaRPr lang="en-US">
            <a:latin typeface="Calibri" panose="020F0502020204030204" pitchFamily="34" charset="0"/>
            <a:cs typeface="Calibri" panose="020F0502020204030204" pitchFamily="34" charset="0"/>
          </a:endParaRPr>
        </a:p>
      </dgm:t>
    </dgm:pt>
    <dgm:pt modelId="{E410C881-2E62-4A90-AB98-7155A7D3CBBF}" type="sibTrans" cxnId="{908E357F-5428-481E-BE72-4932B42676BC}">
      <dgm:prSet/>
      <dgm:spPr/>
      <dgm:t>
        <a:bodyPr/>
        <a:lstStyle/>
        <a:p>
          <a:endParaRPr lang="en-US">
            <a:latin typeface="Calibri" panose="020F0502020204030204" pitchFamily="34" charset="0"/>
            <a:cs typeface="Calibri" panose="020F0502020204030204" pitchFamily="34" charset="0"/>
          </a:endParaRPr>
        </a:p>
      </dgm:t>
    </dgm:pt>
    <dgm:pt modelId="{64A4CB9B-E0A8-46A1-9934-6C7154AC24AD}">
      <dgm:prSet phldrT="[Text]" custT="1"/>
      <dgm:spPr/>
      <dgm:t>
        <a:bodyPr/>
        <a:lstStyle/>
        <a:p>
          <a:pPr>
            <a:spcAft>
              <a:spcPts val="0"/>
            </a:spcAft>
          </a:pPr>
          <a:r>
            <a:rPr lang="en-US" sz="4000" b="1" dirty="0" smtClean="0">
              <a:latin typeface="Calibri" panose="020F0502020204030204" pitchFamily="34" charset="0"/>
              <a:cs typeface="Calibri" panose="020F0502020204030204" pitchFamily="34" charset="0"/>
            </a:rPr>
            <a:t>Dec. 2020 </a:t>
          </a:r>
        </a:p>
        <a:p>
          <a:pPr>
            <a:spcAft>
              <a:spcPts val="0"/>
            </a:spcAft>
          </a:pPr>
          <a:r>
            <a:rPr lang="en-US" sz="4000" b="1" dirty="0" smtClean="0">
              <a:latin typeface="Calibri" panose="020F0502020204030204" pitchFamily="34" charset="0"/>
              <a:cs typeface="Calibri" panose="020F0502020204030204" pitchFamily="34" charset="0"/>
            </a:rPr>
            <a:t>$5.5 billion</a:t>
          </a:r>
          <a:endParaRPr lang="en-US" sz="4000" b="1" dirty="0">
            <a:latin typeface="Calibri" panose="020F0502020204030204" pitchFamily="34" charset="0"/>
            <a:cs typeface="Calibri" panose="020F0502020204030204" pitchFamily="34" charset="0"/>
          </a:endParaRPr>
        </a:p>
      </dgm:t>
    </dgm:pt>
    <dgm:pt modelId="{0BD6B1DA-9EA2-48FA-8DC6-4AEF09047131}" type="parTrans" cxnId="{FC376FF4-600E-4233-ACA6-8937EF0C1533}">
      <dgm:prSet/>
      <dgm:spPr/>
      <dgm:t>
        <a:bodyPr/>
        <a:lstStyle/>
        <a:p>
          <a:endParaRPr lang="en-US">
            <a:latin typeface="Calibri" panose="020F0502020204030204" pitchFamily="34" charset="0"/>
            <a:cs typeface="Calibri" panose="020F0502020204030204" pitchFamily="34" charset="0"/>
          </a:endParaRPr>
        </a:p>
      </dgm:t>
    </dgm:pt>
    <dgm:pt modelId="{BA990A87-3E2D-4F79-B1BA-E4099FF588DB}" type="sibTrans" cxnId="{FC376FF4-600E-4233-ACA6-8937EF0C1533}">
      <dgm:prSet/>
      <dgm:spPr/>
      <dgm:t>
        <a:bodyPr/>
        <a:lstStyle/>
        <a:p>
          <a:endParaRPr lang="en-US">
            <a:latin typeface="Calibri" panose="020F0502020204030204" pitchFamily="34" charset="0"/>
            <a:cs typeface="Calibri" panose="020F0502020204030204" pitchFamily="34" charset="0"/>
          </a:endParaRPr>
        </a:p>
      </dgm:t>
    </dgm:pt>
    <dgm:pt modelId="{C6A8B598-1751-4A71-94A3-B9955E776F18}">
      <dgm:prSet phldrT="[Text]" custT="1"/>
      <dgm:spPr/>
      <dgm:t>
        <a:bodyPr/>
        <a:lstStyle/>
        <a:p>
          <a:r>
            <a:rPr lang="en-US" sz="3600" dirty="0" smtClean="0">
              <a:latin typeface="Calibri" panose="020F0502020204030204" pitchFamily="34" charset="0"/>
              <a:cs typeface="Calibri" panose="020F0502020204030204" pitchFamily="34" charset="0"/>
            </a:rPr>
            <a:t>Coronavirus Response and Relief Supplemental Appropriations Act (CRRSAA) provided </a:t>
          </a:r>
          <a:r>
            <a:rPr lang="en-US" sz="3600" b="1" u="sng" dirty="0" smtClean="0">
              <a:latin typeface="Calibri" panose="020F0502020204030204" pitchFamily="34" charset="0"/>
              <a:cs typeface="Calibri" panose="020F0502020204030204" pitchFamily="34" charset="0"/>
            </a:rPr>
            <a:t>$5.5 billion</a:t>
          </a:r>
          <a:r>
            <a:rPr lang="en-US" sz="3600" dirty="0" smtClean="0">
              <a:latin typeface="Calibri" panose="020F0502020204030204" pitchFamily="34" charset="0"/>
              <a:cs typeface="Calibri" panose="020F0502020204030204" pitchFamily="34" charset="0"/>
            </a:rPr>
            <a:t> to Texas in ESSER II funds</a:t>
          </a:r>
          <a:endParaRPr lang="en-US" sz="3600" dirty="0">
            <a:latin typeface="Calibri" panose="020F0502020204030204" pitchFamily="34" charset="0"/>
            <a:cs typeface="Calibri" panose="020F0502020204030204" pitchFamily="34" charset="0"/>
          </a:endParaRPr>
        </a:p>
      </dgm:t>
    </dgm:pt>
    <dgm:pt modelId="{67E90A90-B2F6-40B8-8751-CB794E5DD3F7}" type="parTrans" cxnId="{CFDA031A-A08F-4F50-89E8-66F9BF6137B7}">
      <dgm:prSet/>
      <dgm:spPr/>
      <dgm:t>
        <a:bodyPr/>
        <a:lstStyle/>
        <a:p>
          <a:endParaRPr lang="en-US">
            <a:latin typeface="Calibri" panose="020F0502020204030204" pitchFamily="34" charset="0"/>
            <a:cs typeface="Calibri" panose="020F0502020204030204" pitchFamily="34" charset="0"/>
          </a:endParaRPr>
        </a:p>
      </dgm:t>
    </dgm:pt>
    <dgm:pt modelId="{CB0B30A3-4795-4EDA-9E7A-DFCD816C7080}" type="sibTrans" cxnId="{CFDA031A-A08F-4F50-89E8-66F9BF6137B7}">
      <dgm:prSet/>
      <dgm:spPr/>
      <dgm:t>
        <a:bodyPr/>
        <a:lstStyle/>
        <a:p>
          <a:endParaRPr lang="en-US">
            <a:latin typeface="Calibri" panose="020F0502020204030204" pitchFamily="34" charset="0"/>
            <a:cs typeface="Calibri" panose="020F0502020204030204" pitchFamily="34" charset="0"/>
          </a:endParaRPr>
        </a:p>
      </dgm:t>
    </dgm:pt>
    <dgm:pt modelId="{67D98FA0-02B2-4BE0-AEFF-8480948D57ED}">
      <dgm:prSet phldrT="[Text]" custT="1"/>
      <dgm:spPr/>
      <dgm:t>
        <a:bodyPr/>
        <a:lstStyle/>
        <a:p>
          <a:pPr>
            <a:spcAft>
              <a:spcPts val="600"/>
            </a:spcAft>
          </a:pPr>
          <a:r>
            <a:rPr lang="en-US" sz="4000" b="1" dirty="0" smtClean="0">
              <a:latin typeface="Calibri" panose="020F0502020204030204" pitchFamily="34" charset="0"/>
              <a:cs typeface="Calibri" panose="020F0502020204030204" pitchFamily="34" charset="0"/>
            </a:rPr>
            <a:t>March 2021?</a:t>
          </a:r>
        </a:p>
        <a:p>
          <a:pPr>
            <a:spcAft>
              <a:spcPts val="600"/>
            </a:spcAft>
          </a:pPr>
          <a:r>
            <a:rPr lang="en-US" sz="4000" b="1" dirty="0" smtClean="0">
              <a:latin typeface="Calibri" panose="020F0502020204030204" pitchFamily="34" charset="0"/>
              <a:cs typeface="Calibri" panose="020F0502020204030204" pitchFamily="34" charset="0"/>
            </a:rPr>
            <a:t>$12.9 billion?</a:t>
          </a:r>
          <a:endParaRPr lang="en-US" sz="4000" b="1" dirty="0">
            <a:latin typeface="Calibri" panose="020F0502020204030204" pitchFamily="34" charset="0"/>
            <a:cs typeface="Calibri" panose="020F0502020204030204" pitchFamily="34" charset="0"/>
          </a:endParaRPr>
        </a:p>
      </dgm:t>
    </dgm:pt>
    <dgm:pt modelId="{8807FD40-B936-4AF0-BEEF-07DC3F3DE1D1}" type="parTrans" cxnId="{310C911F-DE58-454D-A014-3DD1E338AADE}">
      <dgm:prSet/>
      <dgm:spPr/>
      <dgm:t>
        <a:bodyPr/>
        <a:lstStyle/>
        <a:p>
          <a:endParaRPr lang="en-US">
            <a:latin typeface="Calibri" panose="020F0502020204030204" pitchFamily="34" charset="0"/>
            <a:cs typeface="Calibri" panose="020F0502020204030204" pitchFamily="34" charset="0"/>
          </a:endParaRPr>
        </a:p>
      </dgm:t>
    </dgm:pt>
    <dgm:pt modelId="{CB7F2BC3-44FC-426E-BDFC-480379F1C33A}" type="sibTrans" cxnId="{310C911F-DE58-454D-A014-3DD1E338AADE}">
      <dgm:prSet/>
      <dgm:spPr/>
      <dgm:t>
        <a:bodyPr/>
        <a:lstStyle/>
        <a:p>
          <a:endParaRPr lang="en-US">
            <a:latin typeface="Calibri" panose="020F0502020204030204" pitchFamily="34" charset="0"/>
            <a:cs typeface="Calibri" panose="020F0502020204030204" pitchFamily="34" charset="0"/>
          </a:endParaRPr>
        </a:p>
      </dgm:t>
    </dgm:pt>
    <dgm:pt modelId="{B5E1981D-1E10-4458-BF57-EF9624614020}">
      <dgm:prSet phldrT="[Text]"/>
      <dgm:spPr/>
      <dgm:t>
        <a:bodyPr/>
        <a:lstStyle/>
        <a:p>
          <a:r>
            <a:rPr lang="en-US" dirty="0" smtClean="0">
              <a:latin typeface="Calibri" panose="020F0502020204030204" pitchFamily="34" charset="0"/>
              <a:cs typeface="Calibri" panose="020F0502020204030204" pitchFamily="34" charset="0"/>
            </a:rPr>
            <a:t>Current proposal includes $130 billion for K-12 schools nationwide, meaning an estimated </a:t>
          </a:r>
          <a:r>
            <a:rPr lang="en-US" b="1" u="sng" dirty="0" smtClean="0">
              <a:latin typeface="Calibri" panose="020F0502020204030204" pitchFamily="34" charset="0"/>
              <a:cs typeface="Calibri" panose="020F0502020204030204" pitchFamily="34" charset="0"/>
            </a:rPr>
            <a:t>$12.9 billion </a:t>
          </a:r>
          <a:r>
            <a:rPr lang="en-US" dirty="0" smtClean="0">
              <a:latin typeface="Calibri" panose="020F0502020204030204" pitchFamily="34" charset="0"/>
              <a:cs typeface="Calibri" panose="020F0502020204030204" pitchFamily="34" charset="0"/>
            </a:rPr>
            <a:t>for Texas schools</a:t>
          </a:r>
          <a:endParaRPr lang="en-US" dirty="0">
            <a:latin typeface="Calibri" panose="020F0502020204030204" pitchFamily="34" charset="0"/>
            <a:cs typeface="Calibri" panose="020F0502020204030204" pitchFamily="34" charset="0"/>
          </a:endParaRPr>
        </a:p>
      </dgm:t>
    </dgm:pt>
    <dgm:pt modelId="{AF4CBF1F-2F0B-4BCA-B509-C6315655417A}" type="parTrans" cxnId="{7F625F0E-256C-4A27-A9D6-DB6DFBEC4940}">
      <dgm:prSet/>
      <dgm:spPr/>
      <dgm:t>
        <a:bodyPr/>
        <a:lstStyle/>
        <a:p>
          <a:endParaRPr lang="en-US">
            <a:latin typeface="Calibri" panose="020F0502020204030204" pitchFamily="34" charset="0"/>
            <a:cs typeface="Calibri" panose="020F0502020204030204" pitchFamily="34" charset="0"/>
          </a:endParaRPr>
        </a:p>
      </dgm:t>
    </dgm:pt>
    <dgm:pt modelId="{6DA34FD2-2A38-469F-AB64-698DC4769CDE}" type="sibTrans" cxnId="{7F625F0E-256C-4A27-A9D6-DB6DFBEC4940}">
      <dgm:prSet/>
      <dgm:spPr/>
      <dgm:t>
        <a:bodyPr/>
        <a:lstStyle/>
        <a:p>
          <a:endParaRPr lang="en-US">
            <a:latin typeface="Calibri" panose="020F0502020204030204" pitchFamily="34" charset="0"/>
            <a:cs typeface="Calibri" panose="020F0502020204030204" pitchFamily="34" charset="0"/>
          </a:endParaRPr>
        </a:p>
      </dgm:t>
    </dgm:pt>
    <dgm:pt modelId="{8F8AD9FC-FD8B-4907-8AE9-C146F80FBD6D}" type="pres">
      <dgm:prSet presAssocID="{1F221AF8-80F9-4DDE-AADB-D690ED741FAF}" presName="Name0" presStyleCnt="0">
        <dgm:presLayoutVars>
          <dgm:dir/>
          <dgm:animLvl val="lvl"/>
          <dgm:resizeHandles val="exact"/>
        </dgm:presLayoutVars>
      </dgm:prSet>
      <dgm:spPr/>
      <dgm:t>
        <a:bodyPr/>
        <a:lstStyle/>
        <a:p>
          <a:endParaRPr lang="en-US"/>
        </a:p>
      </dgm:t>
    </dgm:pt>
    <dgm:pt modelId="{98FD3272-3EA0-4C16-A7D4-02913E314483}" type="pres">
      <dgm:prSet presAssocID="{FD990E51-29FE-41E9-8B55-A9D9EAD53091}" presName="linNode" presStyleCnt="0"/>
      <dgm:spPr/>
    </dgm:pt>
    <dgm:pt modelId="{F0CBADB4-3305-4633-B91A-43D7E426D27A}" type="pres">
      <dgm:prSet presAssocID="{FD990E51-29FE-41E9-8B55-A9D9EAD53091}" presName="parentText" presStyleLbl="node1" presStyleIdx="0" presStyleCnt="3" custScaleY="86153">
        <dgm:presLayoutVars>
          <dgm:chMax val="1"/>
          <dgm:bulletEnabled val="1"/>
        </dgm:presLayoutVars>
      </dgm:prSet>
      <dgm:spPr/>
      <dgm:t>
        <a:bodyPr/>
        <a:lstStyle/>
        <a:p>
          <a:endParaRPr lang="en-US"/>
        </a:p>
      </dgm:t>
    </dgm:pt>
    <dgm:pt modelId="{17DB574E-990F-4DA5-9DE0-1D31B66E4EB3}" type="pres">
      <dgm:prSet presAssocID="{FD990E51-29FE-41E9-8B55-A9D9EAD53091}" presName="descendantText" presStyleLbl="alignAccFollowNode1" presStyleIdx="0" presStyleCnt="3">
        <dgm:presLayoutVars>
          <dgm:bulletEnabled val="1"/>
        </dgm:presLayoutVars>
      </dgm:prSet>
      <dgm:spPr/>
      <dgm:t>
        <a:bodyPr/>
        <a:lstStyle/>
        <a:p>
          <a:endParaRPr lang="en-US"/>
        </a:p>
      </dgm:t>
    </dgm:pt>
    <dgm:pt modelId="{015EC282-619D-47FC-A240-1316D87F97DA}" type="pres">
      <dgm:prSet presAssocID="{2C10EC7F-C5FC-408A-895F-47610C348456}" presName="sp" presStyleCnt="0"/>
      <dgm:spPr/>
    </dgm:pt>
    <dgm:pt modelId="{77654DEF-56BC-4A24-B4F6-B88BAA0B3027}" type="pres">
      <dgm:prSet presAssocID="{64A4CB9B-E0A8-46A1-9934-6C7154AC24AD}" presName="linNode" presStyleCnt="0"/>
      <dgm:spPr/>
    </dgm:pt>
    <dgm:pt modelId="{1C3DB170-21A2-4098-89D3-80A7F05614F6}" type="pres">
      <dgm:prSet presAssocID="{64A4CB9B-E0A8-46A1-9934-6C7154AC24AD}" presName="parentText" presStyleLbl="node1" presStyleIdx="1" presStyleCnt="3" custScaleY="88862">
        <dgm:presLayoutVars>
          <dgm:chMax val="1"/>
          <dgm:bulletEnabled val="1"/>
        </dgm:presLayoutVars>
      </dgm:prSet>
      <dgm:spPr/>
      <dgm:t>
        <a:bodyPr/>
        <a:lstStyle/>
        <a:p>
          <a:endParaRPr lang="en-US"/>
        </a:p>
      </dgm:t>
    </dgm:pt>
    <dgm:pt modelId="{F3CCBC4A-7D7F-4562-81F6-CFFC7ECD681C}" type="pres">
      <dgm:prSet presAssocID="{64A4CB9B-E0A8-46A1-9934-6C7154AC24AD}" presName="descendantText" presStyleLbl="alignAccFollowNode1" presStyleIdx="1" presStyleCnt="3">
        <dgm:presLayoutVars>
          <dgm:bulletEnabled val="1"/>
        </dgm:presLayoutVars>
      </dgm:prSet>
      <dgm:spPr/>
      <dgm:t>
        <a:bodyPr/>
        <a:lstStyle/>
        <a:p>
          <a:endParaRPr lang="en-US"/>
        </a:p>
      </dgm:t>
    </dgm:pt>
    <dgm:pt modelId="{6C9BB6A0-EDCE-43F9-B00B-A34AE97565B9}" type="pres">
      <dgm:prSet presAssocID="{BA990A87-3E2D-4F79-B1BA-E4099FF588DB}" presName="sp" presStyleCnt="0"/>
      <dgm:spPr/>
    </dgm:pt>
    <dgm:pt modelId="{90C0D691-4491-4B43-814A-7B71567EA91E}" type="pres">
      <dgm:prSet presAssocID="{67D98FA0-02B2-4BE0-AEFF-8480948D57ED}" presName="linNode" presStyleCnt="0"/>
      <dgm:spPr/>
    </dgm:pt>
    <dgm:pt modelId="{58A98DA4-39CE-4800-801A-F07C3B715E48}" type="pres">
      <dgm:prSet presAssocID="{67D98FA0-02B2-4BE0-AEFF-8480948D57ED}" presName="parentText" presStyleLbl="node1" presStyleIdx="2" presStyleCnt="3" custScaleY="79438">
        <dgm:presLayoutVars>
          <dgm:chMax val="1"/>
          <dgm:bulletEnabled val="1"/>
        </dgm:presLayoutVars>
      </dgm:prSet>
      <dgm:spPr/>
      <dgm:t>
        <a:bodyPr/>
        <a:lstStyle/>
        <a:p>
          <a:endParaRPr lang="en-US"/>
        </a:p>
      </dgm:t>
    </dgm:pt>
    <dgm:pt modelId="{F3E40257-A533-4CDA-BC4B-3ED8D9F89F5D}" type="pres">
      <dgm:prSet presAssocID="{67D98FA0-02B2-4BE0-AEFF-8480948D57ED}" presName="descendantText" presStyleLbl="alignAccFollowNode1" presStyleIdx="2" presStyleCnt="3">
        <dgm:presLayoutVars>
          <dgm:bulletEnabled val="1"/>
        </dgm:presLayoutVars>
      </dgm:prSet>
      <dgm:spPr/>
      <dgm:t>
        <a:bodyPr/>
        <a:lstStyle/>
        <a:p>
          <a:endParaRPr lang="en-US"/>
        </a:p>
      </dgm:t>
    </dgm:pt>
  </dgm:ptLst>
  <dgm:cxnLst>
    <dgm:cxn modelId="{EB96F532-2E50-4F0A-BC36-B90ABEC9F43E}" type="presOf" srcId="{1F221AF8-80F9-4DDE-AADB-D690ED741FAF}" destId="{8F8AD9FC-FD8B-4907-8AE9-C146F80FBD6D}" srcOrd="0" destOrd="0" presId="urn:microsoft.com/office/officeart/2005/8/layout/vList5"/>
    <dgm:cxn modelId="{3CD8F069-A06A-4A5A-AA9A-F68FAD8176A7}" type="presOf" srcId="{FD990E51-29FE-41E9-8B55-A9D9EAD53091}" destId="{F0CBADB4-3305-4633-B91A-43D7E426D27A}" srcOrd="0" destOrd="0" presId="urn:microsoft.com/office/officeart/2005/8/layout/vList5"/>
    <dgm:cxn modelId="{CFDA031A-A08F-4F50-89E8-66F9BF6137B7}" srcId="{64A4CB9B-E0A8-46A1-9934-6C7154AC24AD}" destId="{C6A8B598-1751-4A71-94A3-B9955E776F18}" srcOrd="0" destOrd="0" parTransId="{67E90A90-B2F6-40B8-8751-CB794E5DD3F7}" sibTransId="{CB0B30A3-4795-4EDA-9E7A-DFCD816C7080}"/>
    <dgm:cxn modelId="{5F70704D-8B07-4CD8-A8F0-BC58C035FEDC}" type="presOf" srcId="{67D98FA0-02B2-4BE0-AEFF-8480948D57ED}" destId="{58A98DA4-39CE-4800-801A-F07C3B715E48}" srcOrd="0" destOrd="0" presId="urn:microsoft.com/office/officeart/2005/8/layout/vList5"/>
    <dgm:cxn modelId="{0B641EC2-C09D-4AB6-BA6A-B3C13F4EB0E2}" type="presOf" srcId="{64A4CB9B-E0A8-46A1-9934-6C7154AC24AD}" destId="{1C3DB170-21A2-4098-89D3-80A7F05614F6}" srcOrd="0" destOrd="0" presId="urn:microsoft.com/office/officeart/2005/8/layout/vList5"/>
    <dgm:cxn modelId="{7F625F0E-256C-4A27-A9D6-DB6DFBEC4940}" srcId="{67D98FA0-02B2-4BE0-AEFF-8480948D57ED}" destId="{B5E1981D-1E10-4458-BF57-EF9624614020}" srcOrd="0" destOrd="0" parTransId="{AF4CBF1F-2F0B-4BCA-B509-C6315655417A}" sibTransId="{6DA34FD2-2A38-469F-AB64-698DC4769CDE}"/>
    <dgm:cxn modelId="{29B521D4-2D30-4407-88A1-EDBE4C171D5E}" type="presOf" srcId="{7045B3DC-90EE-4B46-809B-63E95EFBC4CB}" destId="{17DB574E-990F-4DA5-9DE0-1D31B66E4EB3}" srcOrd="0" destOrd="1" presId="urn:microsoft.com/office/officeart/2005/8/layout/vList5"/>
    <dgm:cxn modelId="{25D73E92-0222-46B3-8E90-D291490977E7}" srcId="{FD990E51-29FE-41E9-8B55-A9D9EAD53091}" destId="{FCB92E96-CDF9-4FD9-8120-128084368AA1}" srcOrd="0" destOrd="0" parTransId="{743BE0F3-EFF6-48BB-9EF3-2A9290C13CCB}" sibTransId="{8C5CBD21-2029-4AD6-94DC-418258FAB019}"/>
    <dgm:cxn modelId="{213BE7DD-644F-4B7E-838B-0973D6A9A8B3}" srcId="{1F221AF8-80F9-4DDE-AADB-D690ED741FAF}" destId="{FD990E51-29FE-41E9-8B55-A9D9EAD53091}" srcOrd="0" destOrd="0" parTransId="{106D60D5-7BC9-4EAF-BC5B-358DB737A097}" sibTransId="{2C10EC7F-C5FC-408A-895F-47610C348456}"/>
    <dgm:cxn modelId="{FC376FF4-600E-4233-ACA6-8937EF0C1533}" srcId="{1F221AF8-80F9-4DDE-AADB-D690ED741FAF}" destId="{64A4CB9B-E0A8-46A1-9934-6C7154AC24AD}" srcOrd="1" destOrd="0" parTransId="{0BD6B1DA-9EA2-48FA-8DC6-4AEF09047131}" sibTransId="{BA990A87-3E2D-4F79-B1BA-E4099FF588DB}"/>
    <dgm:cxn modelId="{BEEDB71C-6618-43A2-BC59-02D7476BAA8D}" type="presOf" srcId="{C6A8B598-1751-4A71-94A3-B9955E776F18}" destId="{F3CCBC4A-7D7F-4562-81F6-CFFC7ECD681C}" srcOrd="0" destOrd="0" presId="urn:microsoft.com/office/officeart/2005/8/layout/vList5"/>
    <dgm:cxn modelId="{50079D12-F6E6-430E-9BEF-559882D9D886}" type="presOf" srcId="{B5E1981D-1E10-4458-BF57-EF9624614020}" destId="{F3E40257-A533-4CDA-BC4B-3ED8D9F89F5D}" srcOrd="0" destOrd="0" presId="urn:microsoft.com/office/officeart/2005/8/layout/vList5"/>
    <dgm:cxn modelId="{908E357F-5428-481E-BE72-4932B42676BC}" srcId="{FD990E51-29FE-41E9-8B55-A9D9EAD53091}" destId="{7045B3DC-90EE-4B46-809B-63E95EFBC4CB}" srcOrd="1" destOrd="0" parTransId="{1E28BF4F-5454-4F49-94EA-684010AC68CA}" sibTransId="{E410C881-2E62-4A90-AB98-7155A7D3CBBF}"/>
    <dgm:cxn modelId="{307C6B64-763F-41A5-8CAD-8FB60FCA0AD9}" type="presOf" srcId="{FCB92E96-CDF9-4FD9-8120-128084368AA1}" destId="{17DB574E-990F-4DA5-9DE0-1D31B66E4EB3}" srcOrd="0" destOrd="0" presId="urn:microsoft.com/office/officeart/2005/8/layout/vList5"/>
    <dgm:cxn modelId="{310C911F-DE58-454D-A014-3DD1E338AADE}" srcId="{1F221AF8-80F9-4DDE-AADB-D690ED741FAF}" destId="{67D98FA0-02B2-4BE0-AEFF-8480948D57ED}" srcOrd="2" destOrd="0" parTransId="{8807FD40-B936-4AF0-BEEF-07DC3F3DE1D1}" sibTransId="{CB7F2BC3-44FC-426E-BDFC-480379F1C33A}"/>
    <dgm:cxn modelId="{B698E1FD-7F6C-4D4E-B738-69E29D70B2D5}" type="presParOf" srcId="{8F8AD9FC-FD8B-4907-8AE9-C146F80FBD6D}" destId="{98FD3272-3EA0-4C16-A7D4-02913E314483}" srcOrd="0" destOrd="0" presId="urn:microsoft.com/office/officeart/2005/8/layout/vList5"/>
    <dgm:cxn modelId="{219D2E34-ECD9-417F-A898-F7030694D29A}" type="presParOf" srcId="{98FD3272-3EA0-4C16-A7D4-02913E314483}" destId="{F0CBADB4-3305-4633-B91A-43D7E426D27A}" srcOrd="0" destOrd="0" presId="urn:microsoft.com/office/officeart/2005/8/layout/vList5"/>
    <dgm:cxn modelId="{DC13F417-CA4A-4B57-9ED8-A788F2CEBDF6}" type="presParOf" srcId="{98FD3272-3EA0-4C16-A7D4-02913E314483}" destId="{17DB574E-990F-4DA5-9DE0-1D31B66E4EB3}" srcOrd="1" destOrd="0" presId="urn:microsoft.com/office/officeart/2005/8/layout/vList5"/>
    <dgm:cxn modelId="{A9CBC67F-AABA-41CB-B08B-916DFB040849}" type="presParOf" srcId="{8F8AD9FC-FD8B-4907-8AE9-C146F80FBD6D}" destId="{015EC282-619D-47FC-A240-1316D87F97DA}" srcOrd="1" destOrd="0" presId="urn:microsoft.com/office/officeart/2005/8/layout/vList5"/>
    <dgm:cxn modelId="{48FB02DD-1CCB-436C-85CA-1AA1EFECCB92}" type="presParOf" srcId="{8F8AD9FC-FD8B-4907-8AE9-C146F80FBD6D}" destId="{77654DEF-56BC-4A24-B4F6-B88BAA0B3027}" srcOrd="2" destOrd="0" presId="urn:microsoft.com/office/officeart/2005/8/layout/vList5"/>
    <dgm:cxn modelId="{99B4F7A5-27CC-47CC-8025-254D4756C6AF}" type="presParOf" srcId="{77654DEF-56BC-4A24-B4F6-B88BAA0B3027}" destId="{1C3DB170-21A2-4098-89D3-80A7F05614F6}" srcOrd="0" destOrd="0" presId="urn:microsoft.com/office/officeart/2005/8/layout/vList5"/>
    <dgm:cxn modelId="{ED8B2E5C-0F1E-4345-9B37-190396EF987A}" type="presParOf" srcId="{77654DEF-56BC-4A24-B4F6-B88BAA0B3027}" destId="{F3CCBC4A-7D7F-4562-81F6-CFFC7ECD681C}" srcOrd="1" destOrd="0" presId="urn:microsoft.com/office/officeart/2005/8/layout/vList5"/>
    <dgm:cxn modelId="{95E940A5-0619-43D6-9790-52C331ED5E55}" type="presParOf" srcId="{8F8AD9FC-FD8B-4907-8AE9-C146F80FBD6D}" destId="{6C9BB6A0-EDCE-43F9-B00B-A34AE97565B9}" srcOrd="3" destOrd="0" presId="urn:microsoft.com/office/officeart/2005/8/layout/vList5"/>
    <dgm:cxn modelId="{E5A1D1B6-B964-4F85-BB82-60BB4157AADA}" type="presParOf" srcId="{8F8AD9FC-FD8B-4907-8AE9-C146F80FBD6D}" destId="{90C0D691-4491-4B43-814A-7B71567EA91E}" srcOrd="4" destOrd="0" presId="urn:microsoft.com/office/officeart/2005/8/layout/vList5"/>
    <dgm:cxn modelId="{5567DEE2-1654-4A24-B7C7-CB3F3EB2C4C8}" type="presParOf" srcId="{90C0D691-4491-4B43-814A-7B71567EA91E}" destId="{58A98DA4-39CE-4800-801A-F07C3B715E48}" srcOrd="0" destOrd="0" presId="urn:microsoft.com/office/officeart/2005/8/layout/vList5"/>
    <dgm:cxn modelId="{44B66C81-5AFE-477C-B40F-814CBA5DF773}" type="presParOf" srcId="{90C0D691-4491-4B43-814A-7B71567EA91E}" destId="{F3E40257-A533-4CDA-BC4B-3ED8D9F89F5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FA103-81C5-42F8-95CB-CA76DC98997C}">
      <dsp:nvSpPr>
        <dsp:cNvPr id="0" name=""/>
        <dsp:cNvSpPr/>
      </dsp:nvSpPr>
      <dsp:spPr>
        <a:xfrm>
          <a:off x="10715"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2008</a:t>
          </a:r>
          <a:endParaRPr lang="en-US" sz="6500" kern="1200" dirty="0">
            <a:latin typeface="Calibri" panose="020F0502020204030204" pitchFamily="34" charset="0"/>
            <a:cs typeface="Calibri" panose="020F0502020204030204" pitchFamily="34" charset="0"/>
          </a:endParaRPr>
        </a:p>
      </dsp:txBody>
      <dsp:txXfrm>
        <a:off x="66999" y="657549"/>
        <a:ext cx="3090213" cy="1809100"/>
      </dsp:txXfrm>
    </dsp:sp>
    <dsp:sp modelId="{76C46EF3-8452-4B80-B4A7-8BD6BDB7F066}">
      <dsp:nvSpPr>
        <dsp:cNvPr id="0" name=""/>
        <dsp:cNvSpPr/>
      </dsp:nvSpPr>
      <dsp:spPr>
        <a:xfrm>
          <a:off x="3533775" y="1164955"/>
          <a:ext cx="678989" cy="794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en-US" sz="3400" kern="1200"/>
        </a:p>
      </dsp:txBody>
      <dsp:txXfrm>
        <a:off x="3533775" y="1323813"/>
        <a:ext cx="475292" cy="476573"/>
      </dsp:txXfrm>
    </dsp:sp>
    <dsp:sp modelId="{7EC0781F-8B1C-4C74-BB8B-11C9747DE459}">
      <dsp:nvSpPr>
        <dsp:cNvPr id="0" name=""/>
        <dsp:cNvSpPr/>
      </dsp:nvSpPr>
      <dsp:spPr>
        <a:xfrm>
          <a:off x="4494609"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2009</a:t>
          </a:r>
          <a:endParaRPr lang="en-US" sz="6500" kern="1200" dirty="0">
            <a:latin typeface="Calibri" panose="020F0502020204030204" pitchFamily="34" charset="0"/>
            <a:cs typeface="Calibri" panose="020F0502020204030204" pitchFamily="34" charset="0"/>
          </a:endParaRPr>
        </a:p>
      </dsp:txBody>
      <dsp:txXfrm>
        <a:off x="4550893" y="657549"/>
        <a:ext cx="3090213" cy="1809100"/>
      </dsp:txXfrm>
    </dsp:sp>
    <dsp:sp modelId="{CFDA939A-D810-48B2-9638-1F9581A436B8}">
      <dsp:nvSpPr>
        <dsp:cNvPr id="0" name=""/>
        <dsp:cNvSpPr/>
      </dsp:nvSpPr>
      <dsp:spPr>
        <a:xfrm>
          <a:off x="8017668" y="1164955"/>
          <a:ext cx="678989" cy="794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endParaRPr lang="en-US" sz="3400" kern="1200"/>
        </a:p>
      </dsp:txBody>
      <dsp:txXfrm>
        <a:off x="8017668" y="1323813"/>
        <a:ext cx="475292" cy="476573"/>
      </dsp:txXfrm>
    </dsp:sp>
    <dsp:sp modelId="{6543E772-C9EC-476E-8E37-B86256FD231F}">
      <dsp:nvSpPr>
        <dsp:cNvPr id="0" name=""/>
        <dsp:cNvSpPr/>
      </dsp:nvSpPr>
      <dsp:spPr>
        <a:xfrm>
          <a:off x="8978503"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2011</a:t>
          </a:r>
          <a:endParaRPr lang="en-US" sz="6500" kern="1200" dirty="0">
            <a:latin typeface="Calibri" panose="020F0502020204030204" pitchFamily="34" charset="0"/>
            <a:cs typeface="Calibri" panose="020F0502020204030204" pitchFamily="34" charset="0"/>
          </a:endParaRPr>
        </a:p>
      </dsp:txBody>
      <dsp:txXfrm>
        <a:off x="9034787" y="657549"/>
        <a:ext cx="3090213" cy="1809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FA103-81C5-42F8-95CB-CA76DC98997C}">
      <dsp:nvSpPr>
        <dsp:cNvPr id="0" name=""/>
        <dsp:cNvSpPr/>
      </dsp:nvSpPr>
      <dsp:spPr>
        <a:xfrm>
          <a:off x="10715"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2008</a:t>
          </a:r>
          <a:endParaRPr lang="en-US" sz="6500" kern="1200" dirty="0">
            <a:latin typeface="Calibri" panose="020F0502020204030204" pitchFamily="34" charset="0"/>
            <a:cs typeface="Calibri" panose="020F0502020204030204" pitchFamily="34" charset="0"/>
          </a:endParaRPr>
        </a:p>
      </dsp:txBody>
      <dsp:txXfrm>
        <a:off x="66999" y="657549"/>
        <a:ext cx="3090213" cy="1809100"/>
      </dsp:txXfrm>
    </dsp:sp>
    <dsp:sp modelId="{76C46EF3-8452-4B80-B4A7-8BD6BDB7F066}">
      <dsp:nvSpPr>
        <dsp:cNvPr id="0" name=""/>
        <dsp:cNvSpPr/>
      </dsp:nvSpPr>
      <dsp:spPr>
        <a:xfrm>
          <a:off x="3533775" y="1164955"/>
          <a:ext cx="678989" cy="794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kern="1200"/>
        </a:p>
      </dsp:txBody>
      <dsp:txXfrm>
        <a:off x="3533775" y="1323813"/>
        <a:ext cx="475292" cy="476573"/>
      </dsp:txXfrm>
    </dsp:sp>
    <dsp:sp modelId="{7EC0781F-8B1C-4C74-BB8B-11C9747DE459}">
      <dsp:nvSpPr>
        <dsp:cNvPr id="0" name=""/>
        <dsp:cNvSpPr/>
      </dsp:nvSpPr>
      <dsp:spPr>
        <a:xfrm>
          <a:off x="4494609"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2009</a:t>
          </a:r>
          <a:endParaRPr lang="en-US" sz="6500" kern="1200" dirty="0">
            <a:latin typeface="Calibri" panose="020F0502020204030204" pitchFamily="34" charset="0"/>
            <a:cs typeface="Calibri" panose="020F0502020204030204" pitchFamily="34" charset="0"/>
          </a:endParaRPr>
        </a:p>
      </dsp:txBody>
      <dsp:txXfrm>
        <a:off x="4550893" y="657549"/>
        <a:ext cx="3090213" cy="1809100"/>
      </dsp:txXfrm>
    </dsp:sp>
    <dsp:sp modelId="{CFDA939A-D810-48B2-9638-1F9581A436B8}">
      <dsp:nvSpPr>
        <dsp:cNvPr id="0" name=""/>
        <dsp:cNvSpPr/>
      </dsp:nvSpPr>
      <dsp:spPr>
        <a:xfrm>
          <a:off x="8017668" y="1164955"/>
          <a:ext cx="678989" cy="794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kern="1200"/>
        </a:p>
      </dsp:txBody>
      <dsp:txXfrm>
        <a:off x="8017668" y="1323813"/>
        <a:ext cx="475292" cy="476573"/>
      </dsp:txXfrm>
    </dsp:sp>
    <dsp:sp modelId="{6543E772-C9EC-476E-8E37-B86256FD231F}">
      <dsp:nvSpPr>
        <dsp:cNvPr id="0" name=""/>
        <dsp:cNvSpPr/>
      </dsp:nvSpPr>
      <dsp:spPr>
        <a:xfrm>
          <a:off x="8978503"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2011</a:t>
          </a:r>
          <a:endParaRPr lang="en-US" sz="6500" kern="1200" dirty="0">
            <a:latin typeface="Calibri" panose="020F0502020204030204" pitchFamily="34" charset="0"/>
            <a:cs typeface="Calibri" panose="020F0502020204030204" pitchFamily="34" charset="0"/>
          </a:endParaRPr>
        </a:p>
      </dsp:txBody>
      <dsp:txXfrm>
        <a:off x="9034787" y="657549"/>
        <a:ext cx="3090213" cy="1809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FA103-81C5-42F8-95CB-CA76DC98997C}">
      <dsp:nvSpPr>
        <dsp:cNvPr id="0" name=""/>
        <dsp:cNvSpPr/>
      </dsp:nvSpPr>
      <dsp:spPr>
        <a:xfrm>
          <a:off x="10715"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2020</a:t>
          </a:r>
          <a:endParaRPr lang="en-US" sz="6500" kern="1200" dirty="0">
            <a:latin typeface="Calibri" panose="020F0502020204030204" pitchFamily="34" charset="0"/>
            <a:cs typeface="Calibri" panose="020F0502020204030204" pitchFamily="34" charset="0"/>
          </a:endParaRPr>
        </a:p>
      </dsp:txBody>
      <dsp:txXfrm>
        <a:off x="66999" y="657549"/>
        <a:ext cx="3090213" cy="1809100"/>
      </dsp:txXfrm>
    </dsp:sp>
    <dsp:sp modelId="{76C46EF3-8452-4B80-B4A7-8BD6BDB7F066}">
      <dsp:nvSpPr>
        <dsp:cNvPr id="0" name=""/>
        <dsp:cNvSpPr/>
      </dsp:nvSpPr>
      <dsp:spPr>
        <a:xfrm>
          <a:off x="3533775" y="1164955"/>
          <a:ext cx="678989" cy="794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kern="1200"/>
        </a:p>
      </dsp:txBody>
      <dsp:txXfrm>
        <a:off x="3533775" y="1323813"/>
        <a:ext cx="475292" cy="476573"/>
      </dsp:txXfrm>
    </dsp:sp>
    <dsp:sp modelId="{7EC0781F-8B1C-4C74-BB8B-11C9747DE459}">
      <dsp:nvSpPr>
        <dsp:cNvPr id="0" name=""/>
        <dsp:cNvSpPr/>
      </dsp:nvSpPr>
      <dsp:spPr>
        <a:xfrm>
          <a:off x="4494609"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2021</a:t>
          </a:r>
          <a:endParaRPr lang="en-US" sz="6500" kern="1200" dirty="0">
            <a:latin typeface="Calibri" panose="020F0502020204030204" pitchFamily="34" charset="0"/>
            <a:cs typeface="Calibri" panose="020F0502020204030204" pitchFamily="34" charset="0"/>
          </a:endParaRPr>
        </a:p>
      </dsp:txBody>
      <dsp:txXfrm>
        <a:off x="4550893" y="657549"/>
        <a:ext cx="3090213" cy="1809100"/>
      </dsp:txXfrm>
    </dsp:sp>
    <dsp:sp modelId="{CFDA939A-D810-48B2-9638-1F9581A436B8}">
      <dsp:nvSpPr>
        <dsp:cNvPr id="0" name=""/>
        <dsp:cNvSpPr/>
      </dsp:nvSpPr>
      <dsp:spPr>
        <a:xfrm>
          <a:off x="8017668" y="1164955"/>
          <a:ext cx="678989" cy="794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kern="1200"/>
        </a:p>
      </dsp:txBody>
      <dsp:txXfrm>
        <a:off x="8017668" y="1323813"/>
        <a:ext cx="475292" cy="476573"/>
      </dsp:txXfrm>
    </dsp:sp>
    <dsp:sp modelId="{6543E772-C9EC-476E-8E37-B86256FD231F}">
      <dsp:nvSpPr>
        <dsp:cNvPr id="0" name=""/>
        <dsp:cNvSpPr/>
      </dsp:nvSpPr>
      <dsp:spPr>
        <a:xfrm>
          <a:off x="8978503" y="601265"/>
          <a:ext cx="3202781" cy="192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latin typeface="Calibri" panose="020F0502020204030204" pitchFamily="34" charset="0"/>
              <a:cs typeface="Calibri" panose="020F0502020204030204" pitchFamily="34" charset="0"/>
            </a:rPr>
            <a:t>2023</a:t>
          </a:r>
          <a:endParaRPr lang="en-US" sz="6500" kern="1200" dirty="0">
            <a:latin typeface="Calibri" panose="020F0502020204030204" pitchFamily="34" charset="0"/>
            <a:cs typeface="Calibri" panose="020F0502020204030204" pitchFamily="34" charset="0"/>
          </a:endParaRPr>
        </a:p>
      </dsp:txBody>
      <dsp:txXfrm>
        <a:off x="9034787" y="657549"/>
        <a:ext cx="3090213" cy="1809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574E-990F-4DA5-9DE0-1D31B66E4EB3}">
      <dsp:nvSpPr>
        <dsp:cNvPr id="0" name=""/>
        <dsp:cNvSpPr/>
      </dsp:nvSpPr>
      <dsp:spPr>
        <a:xfrm rot="5400000">
          <a:off x="8254951" y="-3206899"/>
          <a:ext cx="2228983" cy="881830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r>
            <a:rPr lang="en-US" sz="4100" kern="1200" dirty="0" smtClean="0">
              <a:latin typeface="Calibri" panose="020F0502020204030204" pitchFamily="34" charset="0"/>
              <a:cs typeface="Calibri" panose="020F0502020204030204" pitchFamily="34" charset="0"/>
            </a:rPr>
            <a:t>CARES Act delivered </a:t>
          </a:r>
          <a:r>
            <a:rPr lang="en-US" sz="4100" b="1" u="sng" kern="1200" dirty="0" smtClean="0">
              <a:latin typeface="Calibri" panose="020F0502020204030204" pitchFamily="34" charset="0"/>
              <a:cs typeface="Calibri" panose="020F0502020204030204" pitchFamily="34" charset="0"/>
            </a:rPr>
            <a:t>$1.3 billion </a:t>
          </a:r>
          <a:r>
            <a:rPr lang="en-US" sz="4100" kern="1200" dirty="0" smtClean="0">
              <a:latin typeface="Calibri" panose="020F0502020204030204" pitchFamily="34" charset="0"/>
              <a:cs typeface="Calibri" panose="020F0502020204030204" pitchFamily="34" charset="0"/>
            </a:rPr>
            <a:t>through ESSER I</a:t>
          </a:r>
          <a:endParaRPr lang="en-US" sz="4100" kern="1200" dirty="0">
            <a:latin typeface="Calibri" panose="020F0502020204030204" pitchFamily="34" charset="0"/>
            <a:cs typeface="Calibri" panose="020F0502020204030204" pitchFamily="34" charset="0"/>
          </a:endParaRPr>
        </a:p>
        <a:p>
          <a:pPr marL="285750" lvl="1" indent="-285750" algn="l" defTabSz="1822450">
            <a:lnSpc>
              <a:spcPct val="90000"/>
            </a:lnSpc>
            <a:spcBef>
              <a:spcPct val="0"/>
            </a:spcBef>
            <a:spcAft>
              <a:spcPct val="15000"/>
            </a:spcAft>
            <a:buChar char="••"/>
          </a:pPr>
          <a:r>
            <a:rPr lang="en-US" sz="4100" kern="1200" dirty="0" smtClean="0">
              <a:latin typeface="Calibri" panose="020F0502020204030204" pitchFamily="34" charset="0"/>
              <a:cs typeface="Calibri" panose="020F0502020204030204" pitchFamily="34" charset="0"/>
            </a:rPr>
            <a:t>Largely supplanted for state savings</a:t>
          </a:r>
          <a:endParaRPr lang="en-US" sz="4100" kern="1200" dirty="0">
            <a:latin typeface="Calibri" panose="020F0502020204030204" pitchFamily="34" charset="0"/>
            <a:cs typeface="Calibri" panose="020F0502020204030204" pitchFamily="34" charset="0"/>
          </a:endParaRPr>
        </a:p>
      </dsp:txBody>
      <dsp:txXfrm rot="-5400000">
        <a:off x="4960293" y="196569"/>
        <a:ext cx="8709490" cy="2011363"/>
      </dsp:txXfrm>
    </dsp:sp>
    <dsp:sp modelId="{F0CBADB4-3305-4633-B91A-43D7E426D27A}">
      <dsp:nvSpPr>
        <dsp:cNvPr id="0" name=""/>
        <dsp:cNvSpPr/>
      </dsp:nvSpPr>
      <dsp:spPr>
        <a:xfrm>
          <a:off x="0" y="2040"/>
          <a:ext cx="4960293" cy="24004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b="1" kern="1200" dirty="0" smtClean="0">
              <a:latin typeface="Calibri" panose="020F0502020204030204" pitchFamily="34" charset="0"/>
              <a:cs typeface="Calibri" panose="020F0502020204030204" pitchFamily="34" charset="0"/>
            </a:rPr>
            <a:t>March 2020 </a:t>
          </a:r>
          <a:endParaRPr lang="en-US" sz="4000" b="1" kern="1200" dirty="0" smtClean="0">
            <a:latin typeface="Calibri" panose="020F0502020204030204" pitchFamily="34" charset="0"/>
            <a:cs typeface="Calibri" panose="020F0502020204030204" pitchFamily="34" charset="0"/>
          </a:endParaRPr>
        </a:p>
        <a:p>
          <a:pPr lvl="0" algn="ctr" defTabSz="1778000">
            <a:lnSpc>
              <a:spcPct val="90000"/>
            </a:lnSpc>
            <a:spcBef>
              <a:spcPct val="0"/>
            </a:spcBef>
            <a:spcAft>
              <a:spcPct val="35000"/>
            </a:spcAft>
          </a:pPr>
          <a:r>
            <a:rPr lang="en-US" sz="4000" b="1" kern="1200" dirty="0" smtClean="0">
              <a:latin typeface="Calibri" panose="020F0502020204030204" pitchFamily="34" charset="0"/>
              <a:cs typeface="Calibri" panose="020F0502020204030204" pitchFamily="34" charset="0"/>
            </a:rPr>
            <a:t>$</a:t>
          </a:r>
          <a:r>
            <a:rPr lang="en-US" sz="4000" b="1" kern="1200" dirty="0" smtClean="0">
              <a:latin typeface="Calibri" panose="020F0502020204030204" pitchFamily="34" charset="0"/>
              <a:cs typeface="Calibri" panose="020F0502020204030204" pitchFamily="34" charset="0"/>
            </a:rPr>
            <a:t>1.3 billion</a:t>
          </a:r>
          <a:endParaRPr lang="en-US" sz="4000" b="1" kern="1200" dirty="0">
            <a:latin typeface="Calibri" panose="020F0502020204030204" pitchFamily="34" charset="0"/>
            <a:cs typeface="Calibri" panose="020F0502020204030204" pitchFamily="34" charset="0"/>
          </a:endParaRPr>
        </a:p>
      </dsp:txBody>
      <dsp:txXfrm>
        <a:off x="117179" y="119219"/>
        <a:ext cx="4725935" cy="2166062"/>
      </dsp:txXfrm>
    </dsp:sp>
    <dsp:sp modelId="{F3CCBC4A-7D7F-4562-81F6-CFFC7ECD681C}">
      <dsp:nvSpPr>
        <dsp:cNvPr id="0" name=""/>
        <dsp:cNvSpPr/>
      </dsp:nvSpPr>
      <dsp:spPr>
        <a:xfrm rot="5400000">
          <a:off x="8254951" y="-629427"/>
          <a:ext cx="2228983" cy="881830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latin typeface="Calibri" panose="020F0502020204030204" pitchFamily="34" charset="0"/>
              <a:cs typeface="Calibri" panose="020F0502020204030204" pitchFamily="34" charset="0"/>
            </a:rPr>
            <a:t>Coronavirus Response and Relief Supplemental Appropriations Act (CRRSAA) provided </a:t>
          </a:r>
          <a:r>
            <a:rPr lang="en-US" sz="3600" b="1" u="sng" kern="1200" dirty="0" smtClean="0">
              <a:latin typeface="Calibri" panose="020F0502020204030204" pitchFamily="34" charset="0"/>
              <a:cs typeface="Calibri" panose="020F0502020204030204" pitchFamily="34" charset="0"/>
            </a:rPr>
            <a:t>$5.5 billion</a:t>
          </a:r>
          <a:r>
            <a:rPr lang="en-US" sz="3600" kern="1200" dirty="0" smtClean="0">
              <a:latin typeface="Calibri" panose="020F0502020204030204" pitchFamily="34" charset="0"/>
              <a:cs typeface="Calibri" panose="020F0502020204030204" pitchFamily="34" charset="0"/>
            </a:rPr>
            <a:t> to Texas in ESSER II funds</a:t>
          </a:r>
          <a:endParaRPr lang="en-US" sz="3600" kern="1200" dirty="0">
            <a:latin typeface="Calibri" panose="020F0502020204030204" pitchFamily="34" charset="0"/>
            <a:cs typeface="Calibri" panose="020F0502020204030204" pitchFamily="34" charset="0"/>
          </a:endParaRPr>
        </a:p>
      </dsp:txBody>
      <dsp:txXfrm rot="-5400000">
        <a:off x="4960293" y="2774041"/>
        <a:ext cx="8709490" cy="2011363"/>
      </dsp:txXfrm>
    </dsp:sp>
    <dsp:sp modelId="{1C3DB170-21A2-4098-89D3-80A7F05614F6}">
      <dsp:nvSpPr>
        <dsp:cNvPr id="0" name=""/>
        <dsp:cNvSpPr/>
      </dsp:nvSpPr>
      <dsp:spPr>
        <a:xfrm>
          <a:off x="0" y="2541772"/>
          <a:ext cx="4960293" cy="24758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ts val="0"/>
            </a:spcAft>
          </a:pPr>
          <a:r>
            <a:rPr lang="en-US" sz="4000" b="1" kern="1200" dirty="0" smtClean="0">
              <a:latin typeface="Calibri" panose="020F0502020204030204" pitchFamily="34" charset="0"/>
              <a:cs typeface="Calibri" panose="020F0502020204030204" pitchFamily="34" charset="0"/>
            </a:rPr>
            <a:t>Dec. 2020 </a:t>
          </a:r>
        </a:p>
        <a:p>
          <a:pPr lvl="0" algn="ctr" defTabSz="1778000">
            <a:lnSpc>
              <a:spcPct val="90000"/>
            </a:lnSpc>
            <a:spcBef>
              <a:spcPct val="0"/>
            </a:spcBef>
            <a:spcAft>
              <a:spcPts val="0"/>
            </a:spcAft>
          </a:pPr>
          <a:r>
            <a:rPr lang="en-US" sz="4000" b="1" kern="1200" dirty="0" smtClean="0">
              <a:latin typeface="Calibri" panose="020F0502020204030204" pitchFamily="34" charset="0"/>
              <a:cs typeface="Calibri" panose="020F0502020204030204" pitchFamily="34" charset="0"/>
            </a:rPr>
            <a:t>$5.5 billion</a:t>
          </a:r>
          <a:endParaRPr lang="en-US" sz="4000" b="1" kern="1200" dirty="0">
            <a:latin typeface="Calibri" panose="020F0502020204030204" pitchFamily="34" charset="0"/>
            <a:cs typeface="Calibri" panose="020F0502020204030204" pitchFamily="34" charset="0"/>
          </a:endParaRPr>
        </a:p>
      </dsp:txBody>
      <dsp:txXfrm>
        <a:off x="120863" y="2662635"/>
        <a:ext cx="4718567" cy="2234173"/>
      </dsp:txXfrm>
    </dsp:sp>
    <dsp:sp modelId="{58A98DA4-39CE-4800-801A-F07C3B715E48}">
      <dsp:nvSpPr>
        <dsp:cNvPr id="0" name=""/>
        <dsp:cNvSpPr/>
      </dsp:nvSpPr>
      <dsp:spPr>
        <a:xfrm>
          <a:off x="0" y="5156983"/>
          <a:ext cx="4960293" cy="2213325"/>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ts val="600"/>
            </a:spcAft>
          </a:pPr>
          <a:r>
            <a:rPr lang="en-US" sz="4000" b="1" kern="1200" dirty="0" smtClean="0">
              <a:latin typeface="Calibri" panose="020F0502020204030204" pitchFamily="34" charset="0"/>
              <a:cs typeface="Calibri" panose="020F0502020204030204" pitchFamily="34" charset="0"/>
            </a:rPr>
            <a:t>March 2021?</a:t>
          </a:r>
        </a:p>
        <a:p>
          <a:pPr lvl="0" algn="ctr" defTabSz="1778000">
            <a:lnSpc>
              <a:spcPct val="90000"/>
            </a:lnSpc>
            <a:spcBef>
              <a:spcPct val="0"/>
            </a:spcBef>
            <a:spcAft>
              <a:spcPts val="600"/>
            </a:spcAft>
          </a:pPr>
          <a:r>
            <a:rPr lang="en-US" sz="4000" b="1" kern="1200" dirty="0" smtClean="0">
              <a:latin typeface="Calibri" panose="020F0502020204030204" pitchFamily="34" charset="0"/>
              <a:cs typeface="Calibri" panose="020F0502020204030204" pitchFamily="34" charset="0"/>
            </a:rPr>
            <a:t>$12.9 billion?</a:t>
          </a:r>
          <a:endParaRPr lang="en-US" sz="4000" b="1" kern="1200" dirty="0">
            <a:latin typeface="Calibri" panose="020F0502020204030204" pitchFamily="34" charset="0"/>
            <a:cs typeface="Calibri" panose="020F0502020204030204" pitchFamily="34" charset="0"/>
          </a:endParaRPr>
        </a:p>
      </dsp:txBody>
      <dsp:txXfrm>
        <a:off x="108046" y="5265029"/>
        <a:ext cx="4744201" cy="19972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B574E-990F-4DA5-9DE0-1D31B66E4EB3}">
      <dsp:nvSpPr>
        <dsp:cNvPr id="0" name=""/>
        <dsp:cNvSpPr/>
      </dsp:nvSpPr>
      <dsp:spPr>
        <a:xfrm rot="5400000">
          <a:off x="8257831" y="-3208289"/>
          <a:ext cx="2223224" cy="881830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114300" rIns="228600" bIns="114300" numCol="1" spcCol="1270" anchor="ctr" anchorCtr="0">
          <a:noAutofit/>
        </a:bodyPr>
        <a:lstStyle/>
        <a:p>
          <a:pPr marL="285750" lvl="1" indent="-285750" algn="l" defTabSz="1822450">
            <a:lnSpc>
              <a:spcPct val="90000"/>
            </a:lnSpc>
            <a:spcBef>
              <a:spcPct val="0"/>
            </a:spcBef>
            <a:spcAft>
              <a:spcPct val="15000"/>
            </a:spcAft>
            <a:buChar char="••"/>
          </a:pPr>
          <a:r>
            <a:rPr lang="en-US" sz="4100" kern="1200" dirty="0" smtClean="0">
              <a:latin typeface="Calibri" panose="020F0502020204030204" pitchFamily="34" charset="0"/>
              <a:cs typeface="Calibri" panose="020F0502020204030204" pitchFamily="34" charset="0"/>
            </a:rPr>
            <a:t>CARES Act delivered </a:t>
          </a:r>
          <a:r>
            <a:rPr lang="en-US" sz="4100" b="1" u="sng" kern="1200" dirty="0" smtClean="0">
              <a:latin typeface="Calibri" panose="020F0502020204030204" pitchFamily="34" charset="0"/>
              <a:cs typeface="Calibri" panose="020F0502020204030204" pitchFamily="34" charset="0"/>
            </a:rPr>
            <a:t>$1.3 billion </a:t>
          </a:r>
          <a:r>
            <a:rPr lang="en-US" sz="4100" kern="1200" dirty="0" smtClean="0">
              <a:latin typeface="Calibri" panose="020F0502020204030204" pitchFamily="34" charset="0"/>
              <a:cs typeface="Calibri" panose="020F0502020204030204" pitchFamily="34" charset="0"/>
            </a:rPr>
            <a:t>through ESSER I</a:t>
          </a:r>
          <a:endParaRPr lang="en-US" sz="4100" kern="1200" dirty="0">
            <a:latin typeface="Calibri" panose="020F0502020204030204" pitchFamily="34" charset="0"/>
            <a:cs typeface="Calibri" panose="020F0502020204030204" pitchFamily="34" charset="0"/>
          </a:endParaRPr>
        </a:p>
        <a:p>
          <a:pPr marL="285750" lvl="1" indent="-285750" algn="l" defTabSz="1822450">
            <a:lnSpc>
              <a:spcPct val="90000"/>
            </a:lnSpc>
            <a:spcBef>
              <a:spcPct val="0"/>
            </a:spcBef>
            <a:spcAft>
              <a:spcPct val="15000"/>
            </a:spcAft>
            <a:buChar char="••"/>
          </a:pPr>
          <a:r>
            <a:rPr lang="en-US" sz="4100" kern="1200" dirty="0" smtClean="0">
              <a:latin typeface="Calibri" panose="020F0502020204030204" pitchFamily="34" charset="0"/>
              <a:cs typeface="Calibri" panose="020F0502020204030204" pitchFamily="34" charset="0"/>
            </a:rPr>
            <a:t>Largely supplanted for state savings</a:t>
          </a:r>
          <a:endParaRPr lang="en-US" sz="4100" kern="1200" dirty="0">
            <a:latin typeface="Calibri" panose="020F0502020204030204" pitchFamily="34" charset="0"/>
            <a:cs typeface="Calibri" panose="020F0502020204030204" pitchFamily="34" charset="0"/>
          </a:endParaRPr>
        </a:p>
      </dsp:txBody>
      <dsp:txXfrm rot="-5400000">
        <a:off x="4960294" y="197777"/>
        <a:ext cx="8709771" cy="2006166"/>
      </dsp:txXfrm>
    </dsp:sp>
    <dsp:sp modelId="{F0CBADB4-3305-4633-B91A-43D7E426D27A}">
      <dsp:nvSpPr>
        <dsp:cNvPr id="0" name=""/>
        <dsp:cNvSpPr/>
      </dsp:nvSpPr>
      <dsp:spPr>
        <a:xfrm>
          <a:off x="0" y="3751"/>
          <a:ext cx="4960293" cy="23942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b="1" kern="1200" dirty="0" smtClean="0">
              <a:latin typeface="Calibri" panose="020F0502020204030204" pitchFamily="34" charset="0"/>
              <a:cs typeface="Calibri" panose="020F0502020204030204" pitchFamily="34" charset="0"/>
            </a:rPr>
            <a:t>March 2020 </a:t>
          </a:r>
          <a:endParaRPr lang="en-US" sz="4000" b="1" kern="1200" dirty="0" smtClean="0">
            <a:latin typeface="Calibri" panose="020F0502020204030204" pitchFamily="34" charset="0"/>
            <a:cs typeface="Calibri" panose="020F0502020204030204" pitchFamily="34" charset="0"/>
          </a:endParaRPr>
        </a:p>
        <a:p>
          <a:pPr lvl="0" algn="ctr" defTabSz="1778000">
            <a:lnSpc>
              <a:spcPct val="90000"/>
            </a:lnSpc>
            <a:spcBef>
              <a:spcPct val="0"/>
            </a:spcBef>
            <a:spcAft>
              <a:spcPct val="35000"/>
            </a:spcAft>
          </a:pPr>
          <a:r>
            <a:rPr lang="en-US" sz="4000" b="1" kern="1200" dirty="0" smtClean="0">
              <a:latin typeface="Calibri" panose="020F0502020204030204" pitchFamily="34" charset="0"/>
              <a:cs typeface="Calibri" panose="020F0502020204030204" pitchFamily="34" charset="0"/>
            </a:rPr>
            <a:t>$</a:t>
          </a:r>
          <a:r>
            <a:rPr lang="en-US" sz="4000" b="1" kern="1200" dirty="0" smtClean="0">
              <a:latin typeface="Calibri" panose="020F0502020204030204" pitchFamily="34" charset="0"/>
              <a:cs typeface="Calibri" panose="020F0502020204030204" pitchFamily="34" charset="0"/>
            </a:rPr>
            <a:t>1.3 billion</a:t>
          </a:r>
          <a:endParaRPr lang="en-US" sz="4000" b="1" kern="1200" dirty="0">
            <a:latin typeface="Calibri" panose="020F0502020204030204" pitchFamily="34" charset="0"/>
            <a:cs typeface="Calibri" panose="020F0502020204030204" pitchFamily="34" charset="0"/>
          </a:endParaRPr>
        </a:p>
      </dsp:txBody>
      <dsp:txXfrm>
        <a:off x="116876" y="120627"/>
        <a:ext cx="4726541" cy="2160466"/>
      </dsp:txXfrm>
    </dsp:sp>
    <dsp:sp modelId="{F3CCBC4A-7D7F-4562-81F6-CFFC7ECD681C}">
      <dsp:nvSpPr>
        <dsp:cNvPr id="0" name=""/>
        <dsp:cNvSpPr/>
      </dsp:nvSpPr>
      <dsp:spPr>
        <a:xfrm rot="5400000">
          <a:off x="8257831" y="-637478"/>
          <a:ext cx="2223224" cy="881830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114300" rIns="228600" bIns="11430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latin typeface="Calibri" panose="020F0502020204030204" pitchFamily="34" charset="0"/>
              <a:cs typeface="Calibri" panose="020F0502020204030204" pitchFamily="34" charset="0"/>
            </a:rPr>
            <a:t>Coronavirus Response and Relief Supplemental Appropriations Act (CRRSAA) provided </a:t>
          </a:r>
          <a:r>
            <a:rPr lang="en-US" sz="3600" b="1" u="sng" kern="1200" dirty="0" smtClean="0">
              <a:latin typeface="Calibri" panose="020F0502020204030204" pitchFamily="34" charset="0"/>
              <a:cs typeface="Calibri" panose="020F0502020204030204" pitchFamily="34" charset="0"/>
            </a:rPr>
            <a:t>$5.5 billion</a:t>
          </a:r>
          <a:r>
            <a:rPr lang="en-US" sz="3600" kern="1200" dirty="0" smtClean="0">
              <a:latin typeface="Calibri" panose="020F0502020204030204" pitchFamily="34" charset="0"/>
              <a:cs typeface="Calibri" panose="020F0502020204030204" pitchFamily="34" charset="0"/>
            </a:rPr>
            <a:t> to Texas in ESSER II funds</a:t>
          </a:r>
          <a:endParaRPr lang="en-US" sz="3600" kern="1200" dirty="0">
            <a:latin typeface="Calibri" panose="020F0502020204030204" pitchFamily="34" charset="0"/>
            <a:cs typeface="Calibri" panose="020F0502020204030204" pitchFamily="34" charset="0"/>
          </a:endParaRPr>
        </a:p>
      </dsp:txBody>
      <dsp:txXfrm rot="-5400000">
        <a:off x="4960294" y="2768588"/>
        <a:ext cx="8709771" cy="2006166"/>
      </dsp:txXfrm>
    </dsp:sp>
    <dsp:sp modelId="{1C3DB170-21A2-4098-89D3-80A7F05614F6}">
      <dsp:nvSpPr>
        <dsp:cNvPr id="0" name=""/>
        <dsp:cNvSpPr/>
      </dsp:nvSpPr>
      <dsp:spPr>
        <a:xfrm>
          <a:off x="0" y="2536920"/>
          <a:ext cx="4960293" cy="24695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ts val="0"/>
            </a:spcAft>
          </a:pPr>
          <a:r>
            <a:rPr lang="en-US" sz="4000" b="1" kern="1200" dirty="0" smtClean="0">
              <a:latin typeface="Calibri" panose="020F0502020204030204" pitchFamily="34" charset="0"/>
              <a:cs typeface="Calibri" panose="020F0502020204030204" pitchFamily="34" charset="0"/>
            </a:rPr>
            <a:t>Dec. 2020 </a:t>
          </a:r>
        </a:p>
        <a:p>
          <a:pPr lvl="0" algn="ctr" defTabSz="1778000">
            <a:lnSpc>
              <a:spcPct val="90000"/>
            </a:lnSpc>
            <a:spcBef>
              <a:spcPct val="0"/>
            </a:spcBef>
            <a:spcAft>
              <a:spcPts val="0"/>
            </a:spcAft>
          </a:pPr>
          <a:r>
            <a:rPr lang="en-US" sz="4000" b="1" kern="1200" dirty="0" smtClean="0">
              <a:latin typeface="Calibri" panose="020F0502020204030204" pitchFamily="34" charset="0"/>
              <a:cs typeface="Calibri" panose="020F0502020204030204" pitchFamily="34" charset="0"/>
            </a:rPr>
            <a:t>$5.5 billion</a:t>
          </a:r>
          <a:endParaRPr lang="en-US" sz="4000" b="1" kern="1200" dirty="0">
            <a:latin typeface="Calibri" panose="020F0502020204030204" pitchFamily="34" charset="0"/>
            <a:cs typeface="Calibri" panose="020F0502020204030204" pitchFamily="34" charset="0"/>
          </a:endParaRPr>
        </a:p>
      </dsp:txBody>
      <dsp:txXfrm>
        <a:off x="120551" y="2657471"/>
        <a:ext cx="4719191" cy="2228399"/>
      </dsp:txXfrm>
    </dsp:sp>
    <dsp:sp modelId="{F3E40257-A533-4CDA-BC4B-3ED8D9F89F5D}">
      <dsp:nvSpPr>
        <dsp:cNvPr id="0" name=""/>
        <dsp:cNvSpPr/>
      </dsp:nvSpPr>
      <dsp:spPr>
        <a:xfrm rot="5400000">
          <a:off x="8257831" y="1847836"/>
          <a:ext cx="2223224" cy="881830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latin typeface="Calibri" panose="020F0502020204030204" pitchFamily="34" charset="0"/>
              <a:cs typeface="Calibri" panose="020F0502020204030204" pitchFamily="34" charset="0"/>
            </a:rPr>
            <a:t>Current proposal includes $130 billion for K-12 schools nationwide, meaning an estimated </a:t>
          </a:r>
          <a:r>
            <a:rPr lang="en-US" sz="3800" b="1" u="sng" kern="1200" dirty="0" smtClean="0">
              <a:latin typeface="Calibri" panose="020F0502020204030204" pitchFamily="34" charset="0"/>
              <a:cs typeface="Calibri" panose="020F0502020204030204" pitchFamily="34" charset="0"/>
            </a:rPr>
            <a:t>$12.9 billion </a:t>
          </a:r>
          <a:r>
            <a:rPr lang="en-US" sz="3800" kern="1200" dirty="0" smtClean="0">
              <a:latin typeface="Calibri" panose="020F0502020204030204" pitchFamily="34" charset="0"/>
              <a:cs typeface="Calibri" panose="020F0502020204030204" pitchFamily="34" charset="0"/>
            </a:rPr>
            <a:t>for Texas schools</a:t>
          </a:r>
          <a:endParaRPr lang="en-US" sz="3800" kern="1200" dirty="0">
            <a:latin typeface="Calibri" panose="020F0502020204030204" pitchFamily="34" charset="0"/>
            <a:cs typeface="Calibri" panose="020F0502020204030204" pitchFamily="34" charset="0"/>
          </a:endParaRPr>
        </a:p>
      </dsp:txBody>
      <dsp:txXfrm rot="-5400000">
        <a:off x="4960294" y="5253903"/>
        <a:ext cx="8709771" cy="2006166"/>
      </dsp:txXfrm>
    </dsp:sp>
    <dsp:sp modelId="{58A98DA4-39CE-4800-801A-F07C3B715E48}">
      <dsp:nvSpPr>
        <dsp:cNvPr id="0" name=""/>
        <dsp:cNvSpPr/>
      </dsp:nvSpPr>
      <dsp:spPr>
        <a:xfrm>
          <a:off x="0" y="5153183"/>
          <a:ext cx="4960293" cy="22076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ts val="600"/>
            </a:spcAft>
          </a:pPr>
          <a:r>
            <a:rPr lang="en-US" sz="4000" b="1" kern="1200" dirty="0" smtClean="0">
              <a:latin typeface="Calibri" panose="020F0502020204030204" pitchFamily="34" charset="0"/>
              <a:cs typeface="Calibri" panose="020F0502020204030204" pitchFamily="34" charset="0"/>
            </a:rPr>
            <a:t>March 2021?</a:t>
          </a:r>
        </a:p>
        <a:p>
          <a:pPr lvl="0" algn="ctr" defTabSz="1778000">
            <a:lnSpc>
              <a:spcPct val="90000"/>
            </a:lnSpc>
            <a:spcBef>
              <a:spcPct val="0"/>
            </a:spcBef>
            <a:spcAft>
              <a:spcPts val="600"/>
            </a:spcAft>
          </a:pPr>
          <a:r>
            <a:rPr lang="en-US" sz="4000" b="1" kern="1200" dirty="0" smtClean="0">
              <a:latin typeface="Calibri" panose="020F0502020204030204" pitchFamily="34" charset="0"/>
              <a:cs typeface="Calibri" panose="020F0502020204030204" pitchFamily="34" charset="0"/>
            </a:rPr>
            <a:t>$12.9 billion?</a:t>
          </a:r>
          <a:endParaRPr lang="en-US" sz="4000" b="1" kern="1200" dirty="0">
            <a:latin typeface="Calibri" panose="020F0502020204030204" pitchFamily="34" charset="0"/>
            <a:cs typeface="Calibri" panose="020F0502020204030204" pitchFamily="34" charset="0"/>
          </a:endParaRPr>
        </a:p>
      </dsp:txBody>
      <dsp:txXfrm>
        <a:off x="107766" y="5260949"/>
        <a:ext cx="4744761" cy="19920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2E134E95-D45B-42EE-B038-C8C041F92E62}" type="datetimeFigureOut">
              <a:rPr lang="en-US" smtClean="0"/>
              <a:t>3/1/2021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26DEEB6F-FBB1-4660-8404-85BA47470DDB}" type="slidenum">
              <a:rPr lang="en-US" smtClean="0"/>
              <a:t>‹#›</a:t>
            </a:fld>
            <a:endParaRPr lang="en-US" dirty="0"/>
          </a:p>
        </p:txBody>
      </p:sp>
    </p:spTree>
    <p:extLst>
      <p:ext uri="{BB962C8B-B14F-4D97-AF65-F5344CB8AC3E}">
        <p14:creationId xmlns:p14="http://schemas.microsoft.com/office/powerpoint/2010/main" val="287608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why, now we’re going to</a:t>
            </a:r>
            <a:r>
              <a:rPr lang="en-US" baseline="0" dirty="0" smtClean="0"/>
              <a:t> touch on who, how much, what, what, when, and where.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723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 did just</a:t>
            </a:r>
            <a:r>
              <a:rPr lang="en-US" baseline="0" dirty="0" smtClean="0"/>
              <a:t> that in the budget bills that were filed. This </a:t>
            </a:r>
            <a:r>
              <a:rPr lang="en-US" baseline="0" dirty="0" smtClean="0"/>
              <a:t>table is very telling about what our perspective should be in public education.  We are only 1 of 2 lines in the black.  When every other area of the state budget appears in red, it is hard for us to complain (much</a:t>
            </a:r>
            <a:r>
              <a:rPr lang="en-US" baseline="0" dirty="0" smtClean="0"/>
              <a:t>).  While we are far from where things will end up, this was a signal of priorities in the base budget bill.</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11</a:t>
            </a:fld>
            <a:endParaRPr lang="en-US" dirty="0"/>
          </a:p>
        </p:txBody>
      </p:sp>
    </p:spTree>
    <p:extLst>
      <p:ext uri="{BB962C8B-B14F-4D97-AF65-F5344CB8AC3E}">
        <p14:creationId xmlns:p14="http://schemas.microsoft.com/office/powerpoint/2010/main" val="269737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maybe it was an indication of just how much the State has actually saved from Pubic Education Funding</a:t>
            </a:r>
            <a:r>
              <a:rPr lang="en-US" baseline="0" dirty="0" smtClean="0"/>
              <a:t> they didn’t have to spend in the current biennium that they once thought they would.  Property values climbed much higher than they expected, so schools collected more in property taxes (and paid more in recapture) than originally anticipated.  On top of that, they were able to supplant state funds with the federal CARES Act/ESSER funds, generating more savings.  So when you see the Supplemental Appropriations bill make that funding reduction, that’s not a reduction you will ever feel, but it’s one the state certainly benefits from because they got to keep more money in their pocket.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12</a:t>
            </a:fld>
            <a:endParaRPr lang="en-US" dirty="0"/>
          </a:p>
        </p:txBody>
      </p:sp>
    </p:spTree>
    <p:extLst>
      <p:ext uri="{BB962C8B-B14F-4D97-AF65-F5344CB8AC3E}">
        <p14:creationId xmlns:p14="http://schemas.microsoft.com/office/powerpoint/2010/main" val="405644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base bills filed by the House and Senate are almost nearly identical,</a:t>
            </a:r>
            <a:r>
              <a:rPr lang="en-US" baseline="0" dirty="0" smtClean="0"/>
              <a:t> especially in the big ticket items of the Foundation School Program in Article 3.  The big news for schools is the commitments made in HB 3 are fully funded.  They also added on top of what was spent in the last two years another $3 billion to fund enrollment growth. (Two points on that: 1) we learned in 2011 not to take the funding of enrollment growth for granted; it wasn’t funded then, so now every budget when it is we have to be grateful and 2) our state enrollment is not going to grow by $3 billion this biennium.  Rather, this number is derived (in part) based on the overstated growth in enrollment due to the way the state supplanted federal stimulus dollars, which artificially drove down ADA to save state money).</a:t>
            </a:r>
          </a:p>
          <a:p>
            <a:r>
              <a:rPr lang="en-US" baseline="0" dirty="0" smtClean="0"/>
              <a:t>And that $1 billion they included for ongoing property tax compression, we believe that is a placeholder as more than $1 billion will be required for that.  </a:t>
            </a:r>
          </a:p>
          <a:p>
            <a:r>
              <a:rPr lang="en-US" baseline="0" dirty="0" smtClean="0"/>
              <a:t>Both of these are placeholders for now, but we are glad they are there, as it is difficult for the State to pass a bill that spends less on education than what was originally proposed. </a:t>
            </a:r>
          </a:p>
          <a:p>
            <a:r>
              <a:rPr lang="en-US" baseline="0" dirty="0" smtClean="0"/>
              <a:t>This budget bill made it clear that public education remains a priority for the Texas Legislature.</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13</a:t>
            </a:fld>
            <a:endParaRPr lang="en-US" dirty="0"/>
          </a:p>
        </p:txBody>
      </p:sp>
    </p:spTree>
    <p:extLst>
      <p:ext uri="{BB962C8B-B14F-4D97-AF65-F5344CB8AC3E}">
        <p14:creationId xmlns:p14="http://schemas.microsoft.com/office/powerpoint/2010/main" val="141208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dirty="0" smtClean="0"/>
              <a:t>showed you what the Comptroller said lawmakers</a:t>
            </a:r>
            <a:r>
              <a:rPr lang="en-US" baseline="0" dirty="0" smtClean="0"/>
              <a:t> have available to </a:t>
            </a:r>
            <a:r>
              <a:rPr lang="en-US" baseline="0" dirty="0" smtClean="0"/>
              <a:t>spend--$112.5 </a:t>
            </a:r>
            <a:r>
              <a:rPr lang="en-US" baseline="0" dirty="0" smtClean="0"/>
              <a:t>billion.  </a:t>
            </a:r>
            <a:r>
              <a:rPr lang="en-US" baseline="0" dirty="0" smtClean="0"/>
              <a:t>The </a:t>
            </a:r>
            <a:r>
              <a:rPr lang="en-US" baseline="0" dirty="0" smtClean="0"/>
              <a:t>budget that was introduced spends more than what they have they have available. </a:t>
            </a:r>
            <a:r>
              <a:rPr lang="en-US" baseline="0" dirty="0" smtClean="0"/>
              <a:t>That </a:t>
            </a:r>
            <a:r>
              <a:rPr lang="en-US" baseline="0" dirty="0" smtClean="0"/>
              <a:t>isn’t to say there aren’t ways to make that money available.  As you can see, they have tools available in the toolbox to get the job done.  They have $11.6 billion in the Rainy Day Fund, but if they spend all of that now and things don’t improve before they meet again in 2023, what then?  They can also use the tried and true trick of delaying the August 2023 FSP payment until September 2023.  That is a one-time thing they will eventually have to pay back, but it could make the money they need available now, available now.  Also, the manner in which they choose to spend all (or part) of the $5.5 billion the feds sent our way could also go a long way to fill their budgetary holes—and they have certainly done that before.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14</a:t>
            </a:fld>
            <a:endParaRPr lang="en-US" dirty="0"/>
          </a:p>
        </p:txBody>
      </p:sp>
    </p:spTree>
    <p:extLst>
      <p:ext uri="{BB962C8B-B14F-4D97-AF65-F5344CB8AC3E}">
        <p14:creationId xmlns:p14="http://schemas.microsoft.com/office/powerpoint/2010/main" val="3047841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House Bill 3</a:t>
            </a:r>
            <a:r>
              <a:rPr lang="en-US" baseline="0" dirty="0" smtClean="0"/>
              <a:t> was passed in 2019, lots of folks were grateful for the investment in schools and local property taxpayers, but lots of folks questioned the long-term sustainability of those investments.  Little did we know how short “long-term” would be.  Can the state manage to maintain those investments beyond school year 2020-21 or not? </a:t>
            </a:r>
            <a:endParaRPr lang="en-US" dirty="0"/>
          </a:p>
        </p:txBody>
      </p:sp>
      <p:sp>
        <p:nvSpPr>
          <p:cNvPr id="4" name="Slide Number Placeholder 3"/>
          <p:cNvSpPr>
            <a:spLocks noGrp="1"/>
          </p:cNvSpPr>
          <p:nvPr>
            <p:ph type="sldNum" sz="quarter" idx="10"/>
          </p:nvPr>
        </p:nvSpPr>
        <p:spPr/>
        <p:txBody>
          <a:bodyPr/>
          <a:lstStyle/>
          <a:p>
            <a:pPr defTabSz="931637">
              <a:defRPr/>
            </a:pPr>
            <a:fld id="{77542409-6A04-4DC6-AC3A-D3758287A8F2}" type="slidenum">
              <a:rPr lang="en-US">
                <a:solidFill>
                  <a:srgbClr val="4D3E2F"/>
                </a:solidFill>
                <a:latin typeface="Corbel" panose="020B0503020204020204"/>
              </a:rPr>
              <a:pPr defTabSz="931637">
                <a:defRPr/>
              </a:pPr>
              <a:t>15</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08474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you the increasing cost of property tax compression, based on the most recent property value data that became</a:t>
            </a:r>
            <a:r>
              <a:rPr lang="en-US" baseline="0" dirty="0" smtClean="0"/>
              <a:t> available in February.  You can see the original 7 cents of compression in FY 20 that applied to every district and what that cost the state.  Then we have stacked on the average compression statewide and what that will cost the state through FY 25.  Obviously some districts will see more compression due to variable rate compression, but this shows what we expect the averages to be and what that will cost overall.  Is this increasing cost something the state can afford to pay with no increasing source of revenue in place to cover the cost?  We need our state leaders to be aware of this.</a:t>
            </a:r>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C6236964-0B62-46BD-AA5F-FF6FE47B9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704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spend a moment talking about recapture. legislators promised $3.5 billion in recapture reductions over the course of the 20-21 biennium (the red line). The issue is that they were not promising to cut recapture by that much from where it was, but rather the cut was compared to how bad it would have been without HB 3, and those are very different numbers.  The </a:t>
            </a:r>
            <a:r>
              <a:rPr lang="en-US" baseline="0" dirty="0" smtClean="0"/>
              <a:t>blue area shows how bad recapture was estimated to be before HB 3.  We were on a steep </a:t>
            </a:r>
            <a:r>
              <a:rPr lang="en-US" baseline="0" dirty="0" smtClean="0"/>
              <a:t>climb. But </a:t>
            </a:r>
            <a:r>
              <a:rPr lang="en-US" baseline="0" dirty="0" smtClean="0"/>
              <a:t>as the gray area indicates, it looks as though it will end up being a $2.3 billion 2-year reduction instead.  Still a reduction, and still a change that prevented recapture from growing to $5 billion in one year, but I will also not be surprised if we begin to see a greater difference in the gray area and that red line when the numbers for reality become final. </a:t>
            </a:r>
            <a:r>
              <a:rPr lang="en-US" baseline="0" dirty="0" smtClean="0"/>
              <a:t>Recapture is still expected to climb to a record-setting $3 billion in one year by 2023.</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61533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talked before about</a:t>
            </a:r>
            <a:r>
              <a:rPr lang="en-US" baseline="0" dirty="0" smtClean="0"/>
              <a:t> how following the last economic recession, the influx of federal funds helped to postpone the effects of any state funding cuts for schools.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18</a:t>
            </a:fld>
            <a:endParaRPr lang="en-US" dirty="0"/>
          </a:p>
        </p:txBody>
      </p:sp>
    </p:spTree>
    <p:extLst>
      <p:ext uri="{BB962C8B-B14F-4D97-AF65-F5344CB8AC3E}">
        <p14:creationId xmlns:p14="http://schemas.microsoft.com/office/powerpoint/2010/main" val="106760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now, 2021 is shaping up to look an awful lot</a:t>
            </a:r>
            <a:r>
              <a:rPr lang="en-US" baseline="0" dirty="0" smtClean="0"/>
              <a:t> like 2009.  It’s important to make sure legislators are aware of this so that they can take steps to avoid 2023 becoming the next 2011. [CLICK] One of the ways they can do that is how they manage the federal stimulus dollars.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19</a:t>
            </a:fld>
            <a:endParaRPr lang="en-US" dirty="0"/>
          </a:p>
        </p:txBody>
      </p:sp>
    </p:spTree>
    <p:extLst>
      <p:ext uri="{BB962C8B-B14F-4D97-AF65-F5344CB8AC3E}">
        <p14:creationId xmlns:p14="http://schemas.microsoft.com/office/powerpoint/2010/main" val="2341297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detail the two packages already passed by the US</a:t>
            </a:r>
            <a:r>
              <a:rPr lang="en-US" baseline="0" dirty="0" smtClean="0"/>
              <a:t> Congress, there are some similarities and differences.  Some improvements were made in ESSER II, and obviously we’re talking about a much larger dollar amount (4x the amount of the first package).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20</a:t>
            </a:fld>
            <a:endParaRPr lang="en-US" dirty="0"/>
          </a:p>
        </p:txBody>
      </p:sp>
    </p:spTree>
    <p:extLst>
      <p:ext uri="{BB962C8B-B14F-4D97-AF65-F5344CB8AC3E}">
        <p14:creationId xmlns:p14="http://schemas.microsoft.com/office/powerpoint/2010/main" val="115787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Big</a:t>
            </a:r>
            <a:r>
              <a:rPr lang="en-US" baseline="0" dirty="0" smtClean="0"/>
              <a:t> Three—our Governor, Lt. Governor, and Speaker have a new member rounding out the three.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EEB6F-FBB1-4660-8404-85BA47470D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90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keep asking state leaders about these dollars, which are intended for our public schools to help schools respond to the effects of the pandemic.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8923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oh</a:t>
            </a:r>
            <a:r>
              <a:rPr lang="en-US" baseline="0" dirty="0" smtClean="0"/>
              <a:t> by the way, there is likely to be a lot more on the way.  The US House passed the $1.9 trillion package over the weekend, and the US Senate is hard at work with intent to pass it as well so that President Biden might sign it by mid-March.  If Texas appropriators didn’t know what to do with all that stimulus money before, now they are really going to be overwhelmed.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1911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on earth</a:t>
            </a:r>
            <a:r>
              <a:rPr lang="en-US" baseline="0" dirty="0" smtClean="0"/>
              <a:t> are we still waiting to hear about the hold harmless for the current school year? </a:t>
            </a:r>
            <a:r>
              <a:rPr lang="en-US" dirty="0" smtClean="0"/>
              <a:t>Commissioner </a:t>
            </a:r>
            <a:r>
              <a:rPr lang="en-US" dirty="0" smtClean="0"/>
              <a:t>says he is fairly optimistic and told</a:t>
            </a:r>
            <a:r>
              <a:rPr lang="en-US" baseline="0" dirty="0" smtClean="0"/>
              <a:t> schools “don’t stress about your budgets</a:t>
            </a:r>
            <a:r>
              <a:rPr lang="en-US" baseline="0" dirty="0" smtClean="0"/>
              <a:t>”  He’s said we will hear very, very soon (two </a:t>
            </a:r>
            <a:r>
              <a:rPr lang="en-US" baseline="0" dirty="0" err="1" smtClean="0"/>
              <a:t>verys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23</a:t>
            </a:fld>
            <a:endParaRPr lang="en-US" dirty="0"/>
          </a:p>
        </p:txBody>
      </p:sp>
    </p:spTree>
    <p:extLst>
      <p:ext uri="{BB962C8B-B14F-4D97-AF65-F5344CB8AC3E}">
        <p14:creationId xmlns:p14="http://schemas.microsoft.com/office/powerpoint/2010/main" val="1563585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t>
            </a:r>
            <a:r>
              <a:rPr lang="en-US" dirty="0" smtClean="0"/>
              <a:t>was </a:t>
            </a:r>
            <a:r>
              <a:rPr lang="en-US" dirty="0" smtClean="0"/>
              <a:t>February the time we </a:t>
            </a:r>
            <a:r>
              <a:rPr lang="en-US" dirty="0" smtClean="0"/>
              <a:t>expected </a:t>
            </a:r>
            <a:r>
              <a:rPr lang="en-US" dirty="0" smtClean="0"/>
              <a:t>to hear the answer? They just received updated property values, PEIMS submissions, and Comp Ed counts to give them a better idea of how much money they have (more so than the BRE), and this information will be used to make that decision.  It’s important to note that appropriators</a:t>
            </a:r>
            <a:r>
              <a:rPr lang="en-US" baseline="0" dirty="0" smtClean="0"/>
              <a:t> would rather tell schools much later in the process, but there is the understanding (through a lot of hard work and conversations) that schools need to know NOW, not months from now.</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24</a:t>
            </a:fld>
            <a:endParaRPr lang="en-US" dirty="0"/>
          </a:p>
        </p:txBody>
      </p:sp>
    </p:spTree>
    <p:extLst>
      <p:ext uri="{BB962C8B-B14F-4D97-AF65-F5344CB8AC3E}">
        <p14:creationId xmlns:p14="http://schemas.microsoft.com/office/powerpoint/2010/main" val="1784903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what’s the hold up? Perhaps</a:t>
            </a:r>
            <a:r>
              <a:rPr lang="en-US" baseline="0" dirty="0" smtClean="0"/>
              <a:t> it’s this: t</a:t>
            </a:r>
            <a:r>
              <a:rPr lang="en-US" dirty="0" smtClean="0"/>
              <a:t>he State of Texas has not yet agreed to receive the ESSER II funds because they are</a:t>
            </a:r>
            <a:r>
              <a:rPr lang="en-US" baseline="0" dirty="0" smtClean="0"/>
              <a:t> still negotiating and trying to determine options for how this provision applies.  The MOE language changed so that it isn’t quite as easy for the state to completely supplant the funding as they did before.  They want to use ESSER II funds to pay for the hold harmless, so it doesn’t cost the state anything.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25</a:t>
            </a:fld>
            <a:endParaRPr lang="en-US" dirty="0"/>
          </a:p>
        </p:txBody>
      </p:sp>
    </p:spTree>
    <p:extLst>
      <p:ext uri="{BB962C8B-B14F-4D97-AF65-F5344CB8AC3E}">
        <p14:creationId xmlns:p14="http://schemas.microsoft.com/office/powerpoint/2010/main" val="32469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coronavirus first</a:t>
            </a:r>
            <a:r>
              <a:rPr lang="en-US" baseline="0" dirty="0" smtClean="0"/>
              <a:t> hit a year ago, public schools showed up for their students and communities.  We served meals, we deployed remote learning in some cases overnight, we made deliveries to students’ homes, and did literally every thing possible to ensure our students never stopped learning and never stopped receiving the vital services schools provide.  None of this was motivated by money.  Schools are in this business because we care about kids and want to do what is best for them.</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27</a:t>
            </a:fld>
            <a:endParaRPr lang="en-US" dirty="0"/>
          </a:p>
        </p:txBody>
      </p:sp>
    </p:spTree>
    <p:extLst>
      <p:ext uri="{BB962C8B-B14F-4D97-AF65-F5344CB8AC3E}">
        <p14:creationId xmlns:p14="http://schemas.microsoft.com/office/powerpoint/2010/main" val="2324014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we are so busy doing the work, that we forget to brag about the work and the results we have achieved.  Whether this is the true reason or not, a lot has been said about the reason that the announcement about extending the hold harmless continues to be delayed is that its extension removes the incentive for schools to recover missing students.  Anyone who honestly thinks that hasn’t been paying attention.  We’re not in this business for the money.  </a:t>
            </a:r>
          </a:p>
          <a:p>
            <a:endParaRPr lang="en-US" baseline="0" dirty="0" smtClean="0"/>
          </a:p>
          <a:p>
            <a:r>
              <a:rPr lang="en-US" baseline="0" dirty="0" smtClean="0"/>
              <a:t>I also don’t think this is really the reason we don’t yet have an answer on the hold harmless.  But that really doesn’t matter.  Our job right now is to dispel these false rumors and wrong thinking.  Out job is to educate others of our efforts in a manner that leaves no room for doubt.</a:t>
            </a:r>
          </a:p>
          <a:p>
            <a:endParaRPr lang="en-US" baseline="0" dirty="0" smtClean="0"/>
          </a:p>
          <a:p>
            <a:r>
              <a:rPr lang="en-US" baseline="0" dirty="0" smtClean="0"/>
              <a:t>We also need to make it clear that to be fiscally responsible in our operations, we need to know now rather than later.</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28</a:t>
            </a:fld>
            <a:endParaRPr lang="en-US" dirty="0"/>
          </a:p>
        </p:txBody>
      </p:sp>
    </p:spTree>
    <p:extLst>
      <p:ext uri="{BB962C8B-B14F-4D97-AF65-F5344CB8AC3E}">
        <p14:creationId xmlns:p14="http://schemas.microsoft.com/office/powerpoint/2010/main" val="148974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Doug Williams so eloquently</a:t>
            </a:r>
            <a:r>
              <a:rPr lang="en-US" baseline="0" dirty="0" smtClean="0"/>
              <a:t> put it last week, we’ve lost a lot of ground with students and that is including the students we’ve worked so hard to recover, those who we’ve yet to recover, and those who have been trying to engage in learning all along through these trying circumstances.  The mental health challenges the pandemic has caused, not mention the constant disruptions, have taken their toll.  </a:t>
            </a:r>
          </a:p>
          <a:p>
            <a:endParaRPr lang="en-US" baseline="0" dirty="0" smtClean="0"/>
          </a:p>
          <a:p>
            <a:r>
              <a:rPr lang="en-US" baseline="0" dirty="0" smtClean="0"/>
              <a:t>Commissioner </a:t>
            </a:r>
            <a:r>
              <a:rPr lang="en-US" baseline="0" dirty="0" err="1" smtClean="0"/>
              <a:t>Morath</a:t>
            </a:r>
            <a:r>
              <a:rPr lang="en-US" baseline="0" dirty="0" smtClean="0"/>
              <a:t> loves to talk about what happened in Argentina in the 1980’s due to learning losses that were never addressed.  We can’t have that in the case of Texas students.  We must address these losses and talk about the additional time and resources they are going to require in order to address them.  We can’t wish this away.  It’s going to take hard work and some significant investments, and we have to make the case for that.</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29</a:t>
            </a:fld>
            <a:endParaRPr lang="en-US" dirty="0"/>
          </a:p>
        </p:txBody>
      </p:sp>
    </p:spTree>
    <p:extLst>
      <p:ext uri="{BB962C8B-B14F-4D97-AF65-F5344CB8AC3E}">
        <p14:creationId xmlns:p14="http://schemas.microsoft.com/office/powerpoint/2010/main" val="3279107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way to make our case is to plan for exactly your district will address</a:t>
            </a:r>
            <a:r>
              <a:rPr lang="en-US" baseline="0" dirty="0" smtClean="0"/>
              <a:t> learning loss.  If we don’t want to end up with a statewide program and Mike </a:t>
            </a:r>
            <a:r>
              <a:rPr lang="en-US" baseline="0" dirty="0" err="1" smtClean="0"/>
              <a:t>Morath</a:t>
            </a:r>
            <a:r>
              <a:rPr lang="en-US" baseline="0" dirty="0" smtClean="0"/>
              <a:t> telling us how his program is going to solve all the world’s problems, then we have to come up with plans of our own.  We have to determine what the specifics of our plans cost and share those details with the state leaders who can help us to get access to that money.  </a:t>
            </a:r>
          </a:p>
          <a:p>
            <a:endParaRPr lang="en-US" baseline="0" dirty="0" smtClean="0"/>
          </a:p>
          <a:p>
            <a:r>
              <a:rPr lang="en-US" baseline="0" dirty="0" smtClean="0"/>
              <a:t>We can’t keep saying “we need more resources” in the general sense.  We need to say “I need this much money to cover the cost of the additional staff time to provide summer school for this many students who have demonstrated they are behind.”  I need $X to hire an additional teacher in each grade level so that students identified with gaps in their learning can be in smaller classes and get the attention they need to catch them up to grade level again.  </a:t>
            </a:r>
          </a:p>
          <a:p>
            <a:endParaRPr lang="en-US" baseline="0" dirty="0" smtClean="0"/>
          </a:p>
          <a:p>
            <a:r>
              <a:rPr lang="en-US" baseline="0" dirty="0" smtClean="0"/>
              <a:t>Write a plan as though you are getting these additional dollars to make the case for why you need them.</a:t>
            </a:r>
          </a:p>
          <a:p>
            <a:endParaRPr lang="en-US" baseline="0" dirty="0" smtClean="0"/>
          </a:p>
          <a:p>
            <a:r>
              <a:rPr lang="en-US" baseline="0" dirty="0" smtClean="0"/>
              <a:t>We cannot simply say that we want to pay our teachers more for the jobs they are already doing.  We have to explain the extra time and effort that will be required and how much it will cost to pay for that.</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30</a:t>
            </a:fld>
            <a:endParaRPr lang="en-US" dirty="0"/>
          </a:p>
        </p:txBody>
      </p:sp>
    </p:spTree>
    <p:extLst>
      <p:ext uri="{BB962C8B-B14F-4D97-AF65-F5344CB8AC3E}">
        <p14:creationId xmlns:p14="http://schemas.microsoft.com/office/powerpoint/2010/main" val="1591483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the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32</a:t>
            </a:fld>
            <a:endParaRPr lang="en-US" dirty="0"/>
          </a:p>
        </p:txBody>
      </p:sp>
    </p:spTree>
    <p:extLst>
      <p:ext uri="{BB962C8B-B14F-4D97-AF65-F5344CB8AC3E}">
        <p14:creationId xmlns:p14="http://schemas.microsoft.com/office/powerpoint/2010/main" val="183814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members appointed</a:t>
            </a:r>
            <a:r>
              <a:rPr lang="en-US" baseline="0" dirty="0" smtClean="0"/>
              <a:t> to the Senate Education Committee. </a:t>
            </a:r>
            <a:r>
              <a:rPr lang="en-US" dirty="0" smtClean="0"/>
              <a:t>We </a:t>
            </a:r>
            <a:r>
              <a:rPr lang="en-US" dirty="0" smtClean="0"/>
              <a:t>see a lot of familiar</a:t>
            </a:r>
            <a:r>
              <a:rPr lang="en-US" baseline="0" dirty="0" smtClean="0"/>
              <a:t> faces returning to the committee, and three new additions.  </a:t>
            </a:r>
            <a:r>
              <a:rPr lang="en-US" baseline="0" dirty="0" smtClean="0"/>
              <a:t>They haven’t met yet, but when they do meet, it’s going to be on Thursdays.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a:t>
            </a:fld>
            <a:endParaRPr lang="en-US" dirty="0"/>
          </a:p>
        </p:txBody>
      </p:sp>
    </p:spTree>
    <p:extLst>
      <p:ext uri="{BB962C8B-B14F-4D97-AF65-F5344CB8AC3E}">
        <p14:creationId xmlns:p14="http://schemas.microsoft.com/office/powerpoint/2010/main" val="2616532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bill, filed by Calendars Committee Chairman Dustin Burrows. This bill is one of the Speaker’s top priorities. There are quite a few legislators with some very strong opinions about the state’s response to the pandemic, and how they were largely cut out of the process.  So this is their opportunity to weigh in.  It covers a broad range of topics that we can leave them to decide, but the section I want to bring to your attention is the one that impacts schools.  It would allow for off-campus programs (run by private entities) to educate students and then have those entities send the local school district a bill for those services.  That’s why I think we can safely label this provision as a voucher.  This type of arrangement can already happen should the duly elected trustees of a local school district see it as the best way to provide for students, and no additional statutory change is needed on this topic—at least not language like this.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34</a:t>
            </a:fld>
            <a:endParaRPr lang="en-US" dirty="0"/>
          </a:p>
        </p:txBody>
      </p:sp>
    </p:spTree>
    <p:extLst>
      <p:ext uri="{BB962C8B-B14F-4D97-AF65-F5344CB8AC3E}">
        <p14:creationId xmlns:p14="http://schemas.microsoft.com/office/powerpoint/2010/main" val="3048688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might need some help is on the topic of remote learning.  The</a:t>
            </a:r>
            <a:r>
              <a:rPr lang="en-US" baseline="0" dirty="0" smtClean="0"/>
              <a:t> Commissioner has said the agency allowed for the current flexibility with ADA for remote learning for a one-time emergency and that any use of such beyond that will need a stamp of approval from the Legislature.  That leaves us in the lurch until we see if any legislation may actually pass, as we won’t know until late May, and that makes it awfully hard to plan for next year.  There have been some bills filed on this topic, and I have highlighted one here by House Pub Ed Committee member (and former trustee) Rep. Keith Bell that would allow for local district decisions on this topic.  On anything related to virtual and remote learning, the devil is always in the details.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35</a:t>
            </a:fld>
            <a:endParaRPr lang="en-US" dirty="0"/>
          </a:p>
        </p:txBody>
      </p:sp>
    </p:spTree>
    <p:extLst>
      <p:ext uri="{BB962C8B-B14F-4D97-AF65-F5344CB8AC3E}">
        <p14:creationId xmlns:p14="http://schemas.microsoft.com/office/powerpoint/2010/main" val="1880085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all experienced in some shape or form over</a:t>
            </a:r>
            <a:r>
              <a:rPr lang="en-US" baseline="0" dirty="0" smtClean="0"/>
              <a:t> the past year how important available and reliable internet connections are, and this is probably the topic we see the most unity around than any other (even more than blame and hatred for ERCOT and the PUC!).  Broadband is an infrastructure issue that affects education, but extends well beyond our schools and should therefore be paid for in the state budget in a manner that in no way uses money designated for schools to address this state utilities and infrastructure need.  One of the top priorities identified by the Governor, Lt. Governor and Speaker is broadband connectivity.  Senate Bill 5 with 4 joint authors, and 11 other Senate co-authors not listed here.  House Bill 5 has 5 joint authors and 29 House co-authors.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36</a:t>
            </a:fld>
            <a:endParaRPr lang="en-US" dirty="0"/>
          </a:p>
        </p:txBody>
      </p:sp>
    </p:spTree>
    <p:extLst>
      <p:ext uri="{BB962C8B-B14F-4D97-AF65-F5344CB8AC3E}">
        <p14:creationId xmlns:p14="http://schemas.microsoft.com/office/powerpoint/2010/main" val="186162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times when a school finance bill passes, no one ever bothers to go back and check to see if the estimates were on the money, or if they missed the mark.</a:t>
            </a:r>
            <a:r>
              <a:rPr lang="en-US" baseline="0" dirty="0" smtClean="0"/>
              <a:t> Kudos to </a:t>
            </a:r>
            <a:r>
              <a:rPr lang="en-US" dirty="0" smtClean="0"/>
              <a:t>TEA for</a:t>
            </a:r>
            <a:r>
              <a:rPr lang="en-US" baseline="0" dirty="0" smtClean="0"/>
              <a:t> going </a:t>
            </a:r>
            <a:r>
              <a:rPr lang="en-US" dirty="0" smtClean="0"/>
              <a:t>through the exercise</a:t>
            </a:r>
            <a:r>
              <a:rPr lang="en-US" baseline="0" dirty="0" smtClean="0"/>
              <a:t> of comparing their estimates from 2019 to the reality of FY2020.  This chart shows us that place where they missed the mark the most was on the Formula Transition Grants.  What would happen if your district was this far off on the numbers you budgeted?</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37</a:t>
            </a:fld>
            <a:endParaRPr lang="en-US" dirty="0"/>
          </a:p>
        </p:txBody>
      </p:sp>
    </p:spTree>
    <p:extLst>
      <p:ext uri="{BB962C8B-B14F-4D97-AF65-F5344CB8AC3E}">
        <p14:creationId xmlns:p14="http://schemas.microsoft.com/office/powerpoint/2010/main" val="4282189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Transitions Grants cost A LOT more than the state projected. </a:t>
            </a:r>
            <a:r>
              <a:rPr lang="en-US" sz="1200" b="0" i="0" kern="1200" dirty="0" smtClean="0">
                <a:solidFill>
                  <a:schemeClr val="tx1"/>
                </a:solidFill>
                <a:effectLst/>
                <a:latin typeface="+mn-lt"/>
                <a:ea typeface="+mn-ea"/>
                <a:cs typeface="+mn-cs"/>
              </a:rPr>
              <a:t>The reason provided for this discrepancy is that actual property value growth far exceeded the assumptions as well as the move from prior year to current year values, which removed the "lag amounts“  In other words, the Transition Grants cost so much because</a:t>
            </a:r>
            <a:r>
              <a:rPr lang="en-US" sz="1200" b="0" i="0" kern="1200" baseline="0" dirty="0" smtClean="0">
                <a:solidFill>
                  <a:schemeClr val="tx1"/>
                </a:solidFill>
                <a:effectLst/>
                <a:latin typeface="+mn-lt"/>
                <a:ea typeface="+mn-ea"/>
                <a:cs typeface="+mn-cs"/>
              </a:rPr>
              <a:t> they are attempting to mitigate the losses districts experience due to the move to current year values from prior year values.  Our ability to say I told you so is cold comfort.   Even though the cost is $1.2 billion more than expected, don’t forget the state still managed to save $5.4 billion off the backs of the public schools.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while I am no longer concerned that the formula transition grants are at risk of being cut this session (in a session when the are looking for ways to spend on education in a temporary basis, spending on a grant that already has an expiration date in statute is a pretty easy sell), I am concerned that the cliff is growing larger for a number of districts and we will soon face another ASATR funding cliff scenario.</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38</a:t>
            </a:fld>
            <a:endParaRPr lang="en-US" dirty="0"/>
          </a:p>
        </p:txBody>
      </p:sp>
    </p:spTree>
    <p:extLst>
      <p:ext uri="{BB962C8B-B14F-4D97-AF65-F5344CB8AC3E}">
        <p14:creationId xmlns:p14="http://schemas.microsoft.com/office/powerpoint/2010/main" val="3275769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not yet seen legislation filed on this topic (as least not that I am aware</a:t>
            </a:r>
            <a:r>
              <a:rPr lang="en-US" baseline="0" dirty="0" smtClean="0"/>
              <a:t> of), but we have heard it continue to come up, even though the State is not facing the budget shortfall we once thought they would be.  It was also mentioned (briefly) in Senate Finance, so the topic has not gone away.</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39</a:t>
            </a:fld>
            <a:endParaRPr lang="en-US" dirty="0"/>
          </a:p>
        </p:txBody>
      </p:sp>
    </p:spTree>
    <p:extLst>
      <p:ext uri="{BB962C8B-B14F-4D97-AF65-F5344CB8AC3E}">
        <p14:creationId xmlns:p14="http://schemas.microsoft.com/office/powerpoint/2010/main" val="4202617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a lot of changes we would love to see lawmakers propose to improve the requirements and process for conducting elections.  However, there are a lot of ways legislators could make elections worse rather than better, so my assessment is that the best we can hope for this go round is that things don’t get worse and that we get to at least keep things the way they are.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40</a:t>
            </a:fld>
            <a:endParaRPr lang="en-US" dirty="0"/>
          </a:p>
        </p:txBody>
      </p:sp>
    </p:spTree>
    <p:extLst>
      <p:ext uri="{BB962C8B-B14F-4D97-AF65-F5344CB8AC3E}">
        <p14:creationId xmlns:p14="http://schemas.microsoft.com/office/powerpoint/2010/main" val="1958108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41</a:t>
            </a:fld>
            <a:endParaRPr lang="en-US" dirty="0"/>
          </a:p>
        </p:txBody>
      </p:sp>
    </p:spTree>
    <p:extLst>
      <p:ext uri="{BB962C8B-B14F-4D97-AF65-F5344CB8AC3E}">
        <p14:creationId xmlns:p14="http://schemas.microsoft.com/office/powerpoint/2010/main" val="3983033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expect Rep. </a:t>
            </a:r>
            <a:r>
              <a:rPr lang="en-US" dirty="0" err="1" smtClean="0"/>
              <a:t>Huberty</a:t>
            </a:r>
            <a:r>
              <a:rPr lang="en-US" baseline="0" dirty="0" smtClean="0"/>
              <a:t> and Senator Taylor (author and sponsor of HB 3) to file legislation to clean up the unintended consequences of that robust bill.  You can see the list of items they may address, and I also expect this bill to be the “dog with fleas” or the “Christmas tree” of the session because anything and everything could be added to it.  This bill will be one to watch.</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42</a:t>
            </a:fld>
            <a:endParaRPr lang="en-US" dirty="0"/>
          </a:p>
        </p:txBody>
      </p:sp>
    </p:spTree>
    <p:extLst>
      <p:ext uri="{BB962C8B-B14F-4D97-AF65-F5344CB8AC3E}">
        <p14:creationId xmlns:p14="http://schemas.microsoft.com/office/powerpoint/2010/main" val="1448100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43</a:t>
            </a:fld>
            <a:endParaRPr lang="en-US" dirty="0"/>
          </a:p>
        </p:txBody>
      </p:sp>
    </p:spTree>
    <p:extLst>
      <p:ext uri="{BB962C8B-B14F-4D97-AF65-F5344CB8AC3E}">
        <p14:creationId xmlns:p14="http://schemas.microsoft.com/office/powerpoint/2010/main" val="208040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t>
            </a:r>
            <a:r>
              <a:rPr lang="en-US" dirty="0" smtClean="0"/>
              <a:t>chairs </a:t>
            </a:r>
            <a:r>
              <a:rPr lang="en-US" dirty="0" smtClean="0"/>
              <a:t>to note </a:t>
            </a:r>
            <a:r>
              <a:rPr lang="en-US" dirty="0" smtClean="0"/>
              <a:t>include obviously Jane Nelson, who is chairing</a:t>
            </a:r>
            <a:r>
              <a:rPr lang="en-US" baseline="0" dirty="0" smtClean="0"/>
              <a:t> Senate Finance and responsible for shepherding the state budget bill, Bryan Hughes, who now chairs State Affairs. and Paul Bettencourt who chairs the new Local Government Committee, rather than the committee on property taxes he chaired last session.  The committee’s scope has been broadened, and we suspect that some of the bills referred to this committee will pertain to local schools.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5</a:t>
            </a:fld>
            <a:endParaRPr lang="en-US" dirty="0"/>
          </a:p>
        </p:txBody>
      </p:sp>
    </p:spTree>
    <p:extLst>
      <p:ext uri="{BB962C8B-B14F-4D97-AF65-F5344CB8AC3E}">
        <p14:creationId xmlns:p14="http://schemas.microsoft.com/office/powerpoint/2010/main" val="1538176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44</a:t>
            </a:fld>
            <a:endParaRPr lang="en-US" dirty="0"/>
          </a:p>
        </p:txBody>
      </p:sp>
    </p:spTree>
    <p:extLst>
      <p:ext uri="{BB962C8B-B14F-4D97-AF65-F5344CB8AC3E}">
        <p14:creationId xmlns:p14="http://schemas.microsoft.com/office/powerpoint/2010/main" val="261315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with a new Speaker,</a:t>
            </a:r>
            <a:r>
              <a:rPr lang="en-US" baseline="0" dirty="0" smtClean="0"/>
              <a:t> often come new committee chairmanships.  Harold Dutton of Houston was appointed as Chair of the House Public Education Committee.  He has been a member of the House since 1984, and spent 24 years on this committee he is now leading.  </a:t>
            </a:r>
            <a:endParaRPr lang="en-US" dirty="0" smtClean="0"/>
          </a:p>
          <a:p>
            <a:r>
              <a:rPr lang="en-US" dirty="0" smtClean="0"/>
              <a:t>This </a:t>
            </a:r>
            <a:r>
              <a:rPr lang="en-US" dirty="0" smtClean="0"/>
              <a:t>committee also picked up three new members,</a:t>
            </a:r>
            <a:r>
              <a:rPr lang="en-US" baseline="0" dirty="0" smtClean="0"/>
              <a:t> with the remainder returning.  What I can tell you about our new Chairman is that he is the first Democrat to serve as chair of this committee since 2002.  In the past, he has been a big supporter of charter schools.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6</a:t>
            </a:fld>
            <a:endParaRPr lang="en-US" dirty="0"/>
          </a:p>
        </p:txBody>
      </p:sp>
    </p:spTree>
    <p:extLst>
      <p:ext uri="{BB962C8B-B14F-4D97-AF65-F5344CB8AC3E}">
        <p14:creationId xmlns:p14="http://schemas.microsoft.com/office/powerpoint/2010/main" val="317897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new chairs to note include Appropriations Chair Greg Bonnen.</a:t>
            </a:r>
            <a:r>
              <a:rPr lang="en-US" baseline="0" dirty="0" smtClean="0"/>
              <a:t>  Last session, Chairman Bonnen oversaw Article III of the Budget for the House.  Dustin Burrows will serve in the very powerful post of chairing the Calendars Committee. Briscoe Cain of Deer Park, who has been very vocal about concerns regarding election fraud, will be chairing the House Elections Committee. </a:t>
            </a:r>
            <a:r>
              <a:rPr lang="en-US" baseline="0" dirty="0" smtClean="0"/>
              <a:t>Chris </a:t>
            </a:r>
            <a:r>
              <a:rPr lang="en-US" baseline="0" dirty="0" smtClean="0"/>
              <a:t>Paddie will be chairing the State Affairs </a:t>
            </a:r>
            <a:r>
              <a:rPr lang="en-US" baseline="0" dirty="0" smtClean="0"/>
              <a:t>Committee. Finally</a:t>
            </a:r>
            <a:r>
              <a:rPr lang="en-US" baseline="0" dirty="0" smtClean="0"/>
              <a:t>, Morgan Meyer will leading the Ways &amp; Means Committee, overseeing revenue and taxes, including many of the property tax bills that may be </a:t>
            </a:r>
            <a:r>
              <a:rPr lang="en-US" baseline="0" dirty="0" smtClean="0"/>
              <a:t>filed, and those pertaining to Chapter 313 Agreements.</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7</a:t>
            </a:fld>
            <a:endParaRPr lang="en-US" dirty="0"/>
          </a:p>
        </p:txBody>
      </p:sp>
    </p:spTree>
    <p:extLst>
      <p:ext uri="{BB962C8B-B14F-4D97-AF65-F5344CB8AC3E}">
        <p14:creationId xmlns:p14="http://schemas.microsoft.com/office/powerpoint/2010/main" val="146545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one point, we thought the sky was falling</a:t>
            </a:r>
            <a:r>
              <a:rPr lang="en-US" baseline="0" dirty="0" smtClean="0"/>
              <a:t> with our economy, but Comptroller Glenn Hegar was pretty optimistic about the rate of recovery for the State’s economy, so this next session of the presentation isn’t going to be as dreary as I once thought it would be.</a:t>
            </a:r>
            <a:endParaRPr lang="en-US" dirty="0"/>
          </a:p>
        </p:txBody>
      </p:sp>
      <p:sp>
        <p:nvSpPr>
          <p:cNvPr id="4" name="Slide Number Placeholder 3"/>
          <p:cNvSpPr>
            <a:spLocks noGrp="1"/>
          </p:cNvSpPr>
          <p:nvPr>
            <p:ph type="sldNum" sz="quarter" idx="10"/>
          </p:nvPr>
        </p:nvSpPr>
        <p:spPr/>
        <p:txBody>
          <a:bodyPr/>
          <a:lstStyle/>
          <a:p>
            <a:pPr defTabSz="914266"/>
            <a:fld id="{77542409-6A04-4DC6-AC3A-D3758287A8F2}" type="slidenum">
              <a:rPr lang="en-US">
                <a:solidFill>
                  <a:srgbClr val="4D3E2F"/>
                </a:solidFill>
                <a:latin typeface="Corbel" panose="020B0503020204020204"/>
              </a:rPr>
              <a:pPr defTabSz="914266"/>
              <a:t>8</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7042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learned the day before</a:t>
            </a:r>
            <a:r>
              <a:rPr lang="en-US" baseline="0" dirty="0" smtClean="0"/>
              <a:t> the session began was that we were only facing a shortfall of less than a billion.  However the State also had less to spend for the 22-23 than it spent in the current cycle, which in no way accounts for growth.  This estimate did not take into account billions in federal dollars the state will have available to spend though.</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9</a:t>
            </a:fld>
            <a:endParaRPr lang="en-US" dirty="0"/>
          </a:p>
        </p:txBody>
      </p:sp>
    </p:spTree>
    <p:extLst>
      <p:ext uri="{BB962C8B-B14F-4D97-AF65-F5344CB8AC3E}">
        <p14:creationId xmlns:p14="http://schemas.microsoft.com/office/powerpoint/2010/main" val="305402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a:t>
            </a:r>
            <a:r>
              <a:rPr lang="en-US" baseline="0" dirty="0" smtClean="0"/>
              <a:t> leaders (including other legislative leaders not shown here) all seem to agree that the state must honor its commitments to public schools, made in House Bill 3.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10</a:t>
            </a:fld>
            <a:endParaRPr lang="en-US" dirty="0"/>
          </a:p>
        </p:txBody>
      </p:sp>
    </p:spTree>
    <p:extLst>
      <p:ext uri="{BB962C8B-B14F-4D97-AF65-F5344CB8AC3E}">
        <p14:creationId xmlns:p14="http://schemas.microsoft.com/office/powerpoint/2010/main" val="371104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5.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9.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393472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2859475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2406948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5213383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86346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969221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652523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19972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96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34669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361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670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9929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59559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53172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8834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09574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170989930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26198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09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30278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1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28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0144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55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77396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22362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6496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78951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156858979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127825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29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182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47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17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1719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86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50896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61786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38188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401948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188703519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34618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038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49326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20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53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77986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52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77750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422733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61261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4131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188498451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247562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844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327592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340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388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671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3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19787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54919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23730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42286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35041584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2"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4"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0"/>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4" y="3089562"/>
            <a:ext cx="4087817" cy="5825838"/>
          </a:xfrm>
          <a:prstGeom prst="rect">
            <a:avLst/>
          </a:prstGeom>
        </p:spPr>
      </p:pic>
    </p:spTree>
    <p:extLst>
      <p:ext uri="{BB962C8B-B14F-4D97-AF65-F5344CB8AC3E}">
        <p14:creationId xmlns:p14="http://schemas.microsoft.com/office/powerpoint/2010/main" val="42431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95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1"/>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5" y="343390"/>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0"/>
            <a:ext cx="10424160" cy="674285"/>
          </a:xfrm>
        </p:spPr>
        <p:txBody>
          <a:bodyPr/>
          <a:lstStyle>
            <a:lvl1pPr marL="0" indent="0">
              <a:spcBef>
                <a:spcPts val="0"/>
              </a:spcBef>
              <a:buNone/>
              <a:defRPr sz="360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1" y="1482167"/>
            <a:ext cx="7152626" cy="7152624"/>
          </a:xfrm>
          <a:prstGeom prst="rect">
            <a:avLst/>
          </a:prstGeom>
        </p:spPr>
      </p:pic>
    </p:spTree>
    <p:extLst>
      <p:ext uri="{BB962C8B-B14F-4D97-AF65-F5344CB8AC3E}">
        <p14:creationId xmlns:p14="http://schemas.microsoft.com/office/powerpoint/2010/main" val="207696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1" y="2334422"/>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2" y="2321396"/>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3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49" y="2331720"/>
            <a:ext cx="6747063"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114549" y="3567589"/>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89"/>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784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4403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52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19"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49"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19" y="5169595"/>
            <a:ext cx="6233433" cy="3802955"/>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25578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1" y="1373884"/>
            <a:ext cx="9940016" cy="7598664"/>
          </a:xfrm>
        </p:spPr>
        <p:txBody>
          <a:bodyPr tIns="1371600">
            <a:normAutofit/>
          </a:bodyPr>
          <a:lstStyle>
            <a:lvl1pPr marL="0" indent="0" algn="ctr">
              <a:spcBef>
                <a:spcPts val="0"/>
              </a:spcBef>
              <a:buNone/>
              <a:defRPr sz="33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7426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96751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1"/>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1"/>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5" y="9944100"/>
            <a:ext cx="13716389" cy="342900"/>
          </a:xfrm>
          <a:prstGeom prst="rect">
            <a:avLst/>
          </a:prstGeom>
        </p:spPr>
        <p:txBody>
          <a:bodyPr/>
          <a:lstStyle/>
          <a:p>
            <a:pPr defTabSz="1371600"/>
            <a:r>
              <a:rPr lang="en-US" sz="2700" dirty="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00"/>
            <a:fld id="{9CD8D479-8942-46E8-A226-A4E01F7A105C}" type="slidenum">
              <a:rPr lang="en-US" sz="2700" smtClean="0">
                <a:solidFill>
                  <a:prstClr val="black"/>
                </a:solidFill>
              </a:rPr>
              <a:pPr defTabSz="1371600"/>
              <a:t>‹#›</a:t>
            </a:fld>
            <a:endParaRPr lang="en-US" sz="2700" dirty="0">
              <a:solidFill>
                <a:prstClr val="black"/>
              </a:solidFill>
            </a:endParaRPr>
          </a:p>
        </p:txBody>
      </p:sp>
    </p:spTree>
    <p:extLst>
      <p:ext uri="{BB962C8B-B14F-4D97-AF65-F5344CB8AC3E}">
        <p14:creationId xmlns:p14="http://schemas.microsoft.com/office/powerpoint/2010/main" val="14490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5" y="9944100"/>
            <a:ext cx="13716389" cy="342900"/>
          </a:xfrm>
          <a:prstGeom prst="rect">
            <a:avLst/>
          </a:prstGeom>
        </p:spPr>
        <p:txBody>
          <a:bodyPr/>
          <a:lstStyle/>
          <a:p>
            <a:pPr defTabSz="1371600"/>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00"/>
            <a:fld id="{8F82E0A0-C266-4798-8C8F-B9F91E9DA37E}" type="slidenum">
              <a:rPr lang="en-US" sz="2700" smtClean="0">
                <a:solidFill>
                  <a:prstClr val="black"/>
                </a:solidFill>
              </a:rPr>
              <a:pPr defTabSz="1371600"/>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37573442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76780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297067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548405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321156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1900239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343369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366434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186912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724581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156147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2849850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C00C-2AA2-4A7E-BBF1-2D56794FC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FF7E2-EF2B-4AE3-A698-782B8EAFF37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D1655E6-7D9E-4917-81B6-6A8E2B00F8D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72E022B-6638-493F-8B7A-D8ADB8F623F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©2019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BC2510D0-DB33-4433-9C22-6FBE07CA6AE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3AD5058-CDAF-4189-8437-BD52B82C84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E757D8F-5E86-4A1C-93EB-B992035A36C1}"/>
              </a:ext>
            </a:extLst>
          </p:cNvPr>
          <p:cNvCxnSpPr/>
          <p:nvPr userDrawn="1"/>
        </p:nvCxnSpPr>
        <p:spPr>
          <a:xfrm>
            <a:off x="1790298" y="1878171"/>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2541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086100"/>
            <a:ext cx="2235708" cy="5829300"/>
          </a:xfrm>
          <a:prstGeom prst="rect">
            <a:avLst/>
          </a:prstGeom>
        </p:spPr>
      </p:pic>
      <p:sp>
        <p:nvSpPr>
          <p:cNvPr id="9" name="Rectangle 8"/>
          <p:cNvSpPr/>
          <p:nvPr/>
        </p:nvSpPr>
        <p:spPr>
          <a:xfrm>
            <a:off x="2443233" y="71859"/>
            <a:ext cx="7676499" cy="89154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209" r="29738"/>
          <a:stretch/>
        </p:blipFill>
        <p:spPr>
          <a:xfrm>
            <a:off x="10256415" y="3086100"/>
            <a:ext cx="3736245" cy="5829300"/>
          </a:xfrm>
          <a:prstGeom prst="rect">
            <a:avLst/>
          </a:prstGeom>
        </p:spPr>
      </p:pic>
      <p:sp>
        <p:nvSpPr>
          <p:cNvPr id="2" name="Title 1"/>
          <p:cNvSpPr>
            <a:spLocks noGrp="1"/>
          </p:cNvSpPr>
          <p:nvPr>
            <p:ph type="ctrTitle"/>
          </p:nvPr>
        </p:nvSpPr>
        <p:spPr>
          <a:xfrm>
            <a:off x="2627666" y="4529559"/>
            <a:ext cx="7269480" cy="3581400"/>
          </a:xfrm>
        </p:spPr>
        <p:txBody>
          <a:bodyPr anchor="b">
            <a:normAutofit/>
          </a:bodyPr>
          <a:lstStyle>
            <a:lvl1pPr algn="l">
              <a:lnSpc>
                <a:spcPct val="90000"/>
              </a:lnSpc>
              <a:defRPr sz="72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2627666" y="8072841"/>
            <a:ext cx="7269480" cy="672084"/>
          </a:xfrm>
        </p:spPr>
        <p:txBody>
          <a:bodyPr>
            <a:normAutofit/>
          </a:bodyPr>
          <a:lstStyle>
            <a:lvl1pPr marL="0" indent="0" algn="l">
              <a:spcBef>
                <a:spcPts val="0"/>
              </a:spcBef>
              <a:buNone/>
              <a:defRPr sz="27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endParaRP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677" r="49539"/>
          <a:stretch/>
        </p:blipFill>
        <p:spPr>
          <a:xfrm>
            <a:off x="-8729" y="3088721"/>
            <a:ext cx="2244435" cy="5848160"/>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15749" t="15439" r="18991" b="14808"/>
          <a:stretch/>
        </p:blipFill>
        <p:spPr>
          <a:xfrm>
            <a:off x="14200186" y="3089562"/>
            <a:ext cx="4087817" cy="5825838"/>
          </a:xfrm>
          <a:prstGeom prst="rect">
            <a:avLst/>
          </a:prstGeom>
        </p:spPr>
      </p:pic>
    </p:spTree>
    <p:extLst>
      <p:ext uri="{BB962C8B-B14F-4D97-AF65-F5344CB8AC3E}">
        <p14:creationId xmlns:p14="http://schemas.microsoft.com/office/powerpoint/2010/main" val="364102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2115039" y="2189480"/>
            <a:ext cx="1617296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078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2" y="2"/>
            <a:ext cx="10233212" cy="8634791"/>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297FD5"/>
              </a:solidFill>
              <a:effectLst/>
              <a:uLnTx/>
              <a:uFillTx/>
              <a:latin typeface="Corbel" panose="020B0503020204020204"/>
              <a:ea typeface="+mn-ea"/>
              <a:cs typeface="+mn-cs"/>
            </a:endParaRPr>
          </a:p>
        </p:txBody>
      </p:sp>
      <p:sp>
        <p:nvSpPr>
          <p:cNvPr id="2" name="Title 1"/>
          <p:cNvSpPr>
            <a:spLocks noGrp="1"/>
          </p:cNvSpPr>
          <p:nvPr>
            <p:ph type="title"/>
          </p:nvPr>
        </p:nvSpPr>
        <p:spPr>
          <a:xfrm>
            <a:off x="395456" y="343391"/>
            <a:ext cx="9636053" cy="4715090"/>
          </a:xfrm>
        </p:spPr>
        <p:txBody>
          <a:bodyPr anchor="b"/>
          <a:lstStyle>
            <a:lvl1pPr>
              <a:defRPr sz="900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627666" y="8072842"/>
            <a:ext cx="10424160" cy="674285"/>
          </a:xfrm>
        </p:spPr>
        <p:txBody>
          <a:bodyPr/>
          <a:lstStyle>
            <a:lvl1pPr marL="0" indent="0">
              <a:spcBef>
                <a:spcPts val="0"/>
              </a:spcBef>
              <a:buNone/>
              <a:defRPr sz="3600">
                <a:solidFill>
                  <a:schemeClr val="bg1"/>
                </a:solidFill>
              </a:defRPr>
            </a:lvl1pPr>
            <a:lvl2pPr marL="685835" indent="0">
              <a:buNone/>
              <a:defRPr sz="3000"/>
            </a:lvl2pPr>
            <a:lvl3pPr marL="1371669" indent="0">
              <a:buNone/>
              <a:defRPr sz="2700"/>
            </a:lvl3pPr>
            <a:lvl4pPr marL="2057504" indent="0">
              <a:buNone/>
              <a:defRPr sz="2400"/>
            </a:lvl4pPr>
            <a:lvl5pPr marL="2743337" indent="0">
              <a:buNone/>
              <a:defRPr sz="2400"/>
            </a:lvl5pPr>
            <a:lvl6pPr marL="3429171" indent="0">
              <a:buNone/>
              <a:defRPr sz="2400"/>
            </a:lvl6pPr>
            <a:lvl7pPr marL="4115006" indent="0">
              <a:buNone/>
              <a:defRPr sz="2400"/>
            </a:lvl7pPr>
            <a:lvl8pPr marL="4800840" indent="0">
              <a:buNone/>
              <a:defRPr sz="2400"/>
            </a:lvl8pPr>
            <a:lvl9pPr marL="5486675" indent="0">
              <a:buNone/>
              <a:defRPr sz="2400"/>
            </a:lvl9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3437" y="8747124"/>
            <a:ext cx="4666149" cy="1322895"/>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911" t="9827" r="9995" b="10079"/>
          <a:stretch/>
        </p:blipFill>
        <p:spPr>
          <a:xfrm>
            <a:off x="10426963" y="1482167"/>
            <a:ext cx="7152626" cy="7152624"/>
          </a:xfrm>
          <a:prstGeom prst="rect">
            <a:avLst/>
          </a:prstGeom>
        </p:spPr>
      </p:pic>
    </p:spTree>
    <p:extLst>
      <p:ext uri="{BB962C8B-B14F-4D97-AF65-F5344CB8AC3E}">
        <p14:creationId xmlns:p14="http://schemas.microsoft.com/office/powerpoint/2010/main" val="67932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sz="half" idx="1"/>
          </p:nvPr>
        </p:nvSpPr>
        <p:spPr>
          <a:xfrm>
            <a:off x="2114552" y="2334423"/>
            <a:ext cx="6773957"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114233" y="2321397"/>
            <a:ext cx="6753299" cy="6931023"/>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p:cNvCxnSpPr/>
          <p:nvPr userDrawn="1"/>
        </p:nvCxnSpPr>
        <p:spPr>
          <a:xfrm>
            <a:off x="2114550" y="2189480"/>
            <a:ext cx="1617345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760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114550" y="2331720"/>
            <a:ext cx="6747063" cy="1235868"/>
          </a:xfrm>
        </p:spPr>
        <p:txBody>
          <a:bodyPr anchor="b">
            <a:normAutofit/>
          </a:bodyPr>
          <a:lstStyle>
            <a:lvl1pPr marL="0" indent="0">
              <a:spcBef>
                <a:spcPts val="0"/>
              </a:spcBef>
              <a:buNone/>
              <a:defRPr sz="33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p:cNvSpPr>
            <a:spLocks noGrp="1"/>
          </p:cNvSpPr>
          <p:nvPr>
            <p:ph sz="half" idx="2"/>
          </p:nvPr>
        </p:nvSpPr>
        <p:spPr>
          <a:xfrm>
            <a:off x="2114550" y="3567590"/>
            <a:ext cx="6747063"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113744" y="2331720"/>
            <a:ext cx="6753786" cy="1235868"/>
          </a:xfrm>
        </p:spPr>
        <p:txBody>
          <a:bodyPr anchor="b">
            <a:normAutofit/>
          </a:bodyPr>
          <a:lstStyle>
            <a:lvl1pPr marL="0" indent="0">
              <a:spcBef>
                <a:spcPts val="0"/>
              </a:spcBef>
              <a:buNone/>
              <a:defRPr sz="33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p:cNvSpPr>
            <a:spLocks noGrp="1"/>
          </p:cNvSpPr>
          <p:nvPr>
            <p:ph sz="quarter" idx="4"/>
          </p:nvPr>
        </p:nvSpPr>
        <p:spPr>
          <a:xfrm>
            <a:off x="9113744" y="3567590"/>
            <a:ext cx="6753786" cy="5716907"/>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2" name="Straight Connector 11"/>
          <p:cNvCxnSpPr/>
          <p:nvPr userDrawn="1"/>
        </p:nvCxnSpPr>
        <p:spPr>
          <a:xfrm>
            <a:off x="1845608" y="2221752"/>
            <a:ext cx="1617345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4208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1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Content Placeholder 2"/>
          <p:cNvSpPr>
            <a:spLocks noGrp="1"/>
          </p:cNvSpPr>
          <p:nvPr>
            <p:ph idx="1"/>
          </p:nvPr>
        </p:nvSpPr>
        <p:spPr>
          <a:xfrm>
            <a:off x="2114551" y="1373884"/>
            <a:ext cx="7825469" cy="7598664"/>
          </a:xfrm>
        </p:spPr>
        <p:txBody>
          <a:bodyPr/>
          <a:lstStyle>
            <a:lvl1pPr>
              <a:defRPr sz="33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940020" y="5169596"/>
            <a:ext cx="6233433" cy="3802955"/>
          </a:xfrm>
        </p:spPr>
        <p:txBody>
          <a:bodyPr>
            <a:normAutofit/>
          </a:bodyPr>
          <a:lstStyle>
            <a:lvl1pPr marL="0" indent="0">
              <a:spcBef>
                <a:spcPts val="1350"/>
              </a:spcBef>
              <a:buNone/>
              <a:defRPr sz="27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6" y="9944100"/>
            <a:ext cx="13716389" cy="342900"/>
          </a:xfrm>
          <a:prstGeom prst="rect">
            <a:avLst/>
          </a:prstGeom>
        </p:spPr>
        <p:txBody>
          <a:bodyPr/>
          <a:lstStyle/>
          <a:p>
            <a:pPr defTabSz="1371669"/>
            <a:r>
              <a:rPr lang="en-US" sz="270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69"/>
            <a:fld id="{9CD8D479-8942-46E8-A226-A4E01F7A105C}" type="slidenum">
              <a:rPr lang="en-US" sz="2700" smtClean="0">
                <a:solidFill>
                  <a:prstClr val="black"/>
                </a:solidFill>
              </a:rPr>
              <a:pPr defTabSz="1371669"/>
              <a:t>‹#›</a:t>
            </a:fld>
            <a:endParaRPr lang="en-US" sz="2700" dirty="0">
              <a:solidFill>
                <a:prstClr val="black"/>
              </a:solidFill>
            </a:endParaRPr>
          </a:p>
        </p:txBody>
      </p:sp>
    </p:spTree>
    <p:extLst>
      <p:ext uri="{BB962C8B-B14F-4D97-AF65-F5344CB8AC3E}">
        <p14:creationId xmlns:p14="http://schemas.microsoft.com/office/powerpoint/2010/main" val="34728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40020" y="1379424"/>
            <a:ext cx="6233433" cy="3799332"/>
          </a:xfrm>
        </p:spPr>
        <p:txBody>
          <a:bodyPr anchor="b"/>
          <a:lstStyle>
            <a:lvl1pPr>
              <a:defRPr sz="4800"/>
            </a:lvl1pPr>
          </a:lstStyle>
          <a:p>
            <a:r>
              <a:rPr lang="en-US"/>
              <a:t>Click to edit Master title style</a:t>
            </a:r>
            <a:endParaRPr/>
          </a:p>
        </p:txBody>
      </p:sp>
      <p:sp>
        <p:nvSpPr>
          <p:cNvPr id="3" name="Picture Placeholder 2"/>
          <p:cNvSpPr>
            <a:spLocks noGrp="1"/>
          </p:cNvSpPr>
          <p:nvPr>
            <p:ph type="pic" idx="1"/>
          </p:nvPr>
        </p:nvSpPr>
        <p:spPr>
          <a:xfrm>
            <a:off x="2" y="1373884"/>
            <a:ext cx="9940016" cy="7598664"/>
          </a:xfrm>
        </p:spPr>
        <p:txBody>
          <a:bodyPr tIns="1371600">
            <a:normAutofit/>
          </a:bodyPr>
          <a:lstStyle>
            <a:lvl1pPr marL="0" indent="0" algn="ctr">
              <a:spcBef>
                <a:spcPts val="0"/>
              </a:spcBef>
              <a:buNone/>
              <a:defRPr sz="33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dirty="0"/>
              <a:t>Click icon to add picture</a:t>
            </a:r>
            <a:endParaRPr dirty="0"/>
          </a:p>
        </p:txBody>
      </p:sp>
      <p:sp>
        <p:nvSpPr>
          <p:cNvPr id="4" name="Text Placeholder 3"/>
          <p:cNvSpPr>
            <a:spLocks noGrp="1"/>
          </p:cNvSpPr>
          <p:nvPr>
            <p:ph type="body" sz="half" idx="2"/>
          </p:nvPr>
        </p:nvSpPr>
        <p:spPr>
          <a:xfrm>
            <a:off x="9940020" y="5169596"/>
            <a:ext cx="6233433" cy="3802956"/>
          </a:xfrm>
        </p:spPr>
        <p:txBody>
          <a:bodyPr>
            <a:normAutofit/>
          </a:bodyPr>
          <a:lstStyle>
            <a:lvl1pPr marL="0" indent="0">
              <a:spcBef>
                <a:spcPts val="1350"/>
              </a:spcBef>
              <a:buNone/>
              <a:defRPr sz="27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6" name="Footer Placeholder 5"/>
          <p:cNvSpPr>
            <a:spLocks noGrp="1"/>
          </p:cNvSpPr>
          <p:nvPr>
            <p:ph type="ftr" sz="quarter" idx="11"/>
          </p:nvPr>
        </p:nvSpPr>
        <p:spPr>
          <a:xfrm>
            <a:off x="2456576" y="9944100"/>
            <a:ext cx="13716389" cy="342900"/>
          </a:xfrm>
          <a:prstGeom prst="rect">
            <a:avLst/>
          </a:prstGeom>
        </p:spPr>
        <p:txBody>
          <a:bodyPr/>
          <a:lstStyle/>
          <a:p>
            <a:pPr defTabSz="1371669"/>
            <a:r>
              <a:rPr lang="en-US" sz="2700" smtClean="0">
                <a:solidFill>
                  <a:prstClr val="black"/>
                </a:solidFill>
              </a:rPr>
              <a:t>Texas School Coalition</a:t>
            </a:r>
            <a:endParaRPr lang="en-US" sz="2700" dirty="0">
              <a:solidFill>
                <a:prstClr val="black"/>
              </a:solidFill>
            </a:endParaRPr>
          </a:p>
        </p:txBody>
      </p:sp>
      <p:sp>
        <p:nvSpPr>
          <p:cNvPr id="7" name="Slide Number Placeholder 6"/>
          <p:cNvSpPr>
            <a:spLocks noGrp="1"/>
          </p:cNvSpPr>
          <p:nvPr>
            <p:ph type="sldNum" sz="quarter" idx="12"/>
          </p:nvPr>
        </p:nvSpPr>
        <p:spPr>
          <a:xfrm>
            <a:off x="0" y="9944100"/>
            <a:ext cx="615603" cy="342900"/>
          </a:xfrm>
          <a:prstGeom prst="rect">
            <a:avLst/>
          </a:prstGeom>
        </p:spPr>
        <p:txBody>
          <a:bodyPr/>
          <a:lstStyle/>
          <a:p>
            <a:pPr defTabSz="1371669"/>
            <a:fld id="{9CD8D479-8942-46E8-A226-A4E01F7A105C}" type="slidenum">
              <a:rPr lang="en-US" sz="2700" smtClean="0">
                <a:solidFill>
                  <a:prstClr val="black"/>
                </a:solidFill>
              </a:rPr>
              <a:pPr defTabSz="1371669"/>
              <a:t>‹#›</a:t>
            </a:fld>
            <a:endParaRPr lang="en-US" sz="2700" dirty="0">
              <a:solidFill>
                <a:prstClr val="black"/>
              </a:solidFill>
            </a:endParaRPr>
          </a:p>
        </p:txBody>
      </p:sp>
    </p:spTree>
    <p:extLst>
      <p:ext uri="{BB962C8B-B14F-4D97-AF65-F5344CB8AC3E}">
        <p14:creationId xmlns:p14="http://schemas.microsoft.com/office/powerpoint/2010/main" val="42509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6" y="9944100"/>
            <a:ext cx="13716389" cy="342900"/>
          </a:xfrm>
          <a:prstGeom prst="rect">
            <a:avLst/>
          </a:prstGeom>
        </p:spPr>
        <p:txBody>
          <a:bodyPr/>
          <a:lstStyle/>
          <a:p>
            <a:pPr defTabSz="1371669"/>
            <a:r>
              <a:rPr lang="en-US" sz="270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69"/>
            <a:fld id="{9CD8D479-8942-46E8-A226-A4E01F7A105C}" type="slidenum">
              <a:rPr lang="en-US" sz="2700" smtClean="0">
                <a:solidFill>
                  <a:prstClr val="black"/>
                </a:solidFill>
              </a:rPr>
              <a:pPr defTabSz="1371669"/>
              <a:t>‹#›</a:t>
            </a:fld>
            <a:endParaRPr lang="en-US" sz="2700" dirty="0">
              <a:solidFill>
                <a:prstClr val="black"/>
              </a:solidFill>
            </a:endParaRPr>
          </a:p>
        </p:txBody>
      </p:sp>
    </p:spTree>
    <p:extLst>
      <p:ext uri="{BB962C8B-B14F-4D97-AF65-F5344CB8AC3E}">
        <p14:creationId xmlns:p14="http://schemas.microsoft.com/office/powerpoint/2010/main" val="328719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285752"/>
            <a:ext cx="3086100" cy="897969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57300" y="285752"/>
            <a:ext cx="11601450" cy="89796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2456576" y="9944100"/>
            <a:ext cx="13716389" cy="342900"/>
          </a:xfrm>
          <a:prstGeom prst="rect">
            <a:avLst/>
          </a:prstGeom>
        </p:spPr>
        <p:txBody>
          <a:bodyPr/>
          <a:lstStyle/>
          <a:p>
            <a:pPr defTabSz="1371669"/>
            <a:r>
              <a:rPr lang="en-US" sz="2700" smtClean="0">
                <a:solidFill>
                  <a:prstClr val="black"/>
                </a:solidFill>
              </a:rPr>
              <a:t>Texas School Coalition</a:t>
            </a:r>
            <a:endParaRPr lang="en-US" sz="2700" dirty="0">
              <a:solidFill>
                <a:prstClr val="black"/>
              </a:solidFill>
            </a:endParaRPr>
          </a:p>
        </p:txBody>
      </p:sp>
      <p:sp>
        <p:nvSpPr>
          <p:cNvPr id="6" name="Slide Number Placeholder 5"/>
          <p:cNvSpPr>
            <a:spLocks noGrp="1"/>
          </p:cNvSpPr>
          <p:nvPr>
            <p:ph type="sldNum" sz="quarter" idx="12"/>
          </p:nvPr>
        </p:nvSpPr>
        <p:spPr>
          <a:xfrm>
            <a:off x="0" y="9944100"/>
            <a:ext cx="615603" cy="342900"/>
          </a:xfrm>
          <a:prstGeom prst="rect">
            <a:avLst/>
          </a:prstGeom>
        </p:spPr>
        <p:txBody>
          <a:bodyPr/>
          <a:lstStyle/>
          <a:p>
            <a:pPr defTabSz="1371669"/>
            <a:fld id="{9CD8D479-8942-46E8-A226-A4E01F7A105C}" type="slidenum">
              <a:rPr lang="en-US" sz="2700" smtClean="0">
                <a:solidFill>
                  <a:prstClr val="black"/>
                </a:solidFill>
              </a:rPr>
              <a:pPr defTabSz="1371669"/>
              <a:t>‹#›</a:t>
            </a:fld>
            <a:endParaRPr lang="en-US" sz="2700" dirty="0">
              <a:solidFill>
                <a:prstClr val="black"/>
              </a:solidFill>
            </a:endParaRPr>
          </a:p>
        </p:txBody>
      </p:sp>
    </p:spTree>
    <p:extLst>
      <p:ext uri="{BB962C8B-B14F-4D97-AF65-F5344CB8AC3E}">
        <p14:creationId xmlns:p14="http://schemas.microsoft.com/office/powerpoint/2010/main" val="231106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a:t>Click to edit Master title style</a:t>
            </a:r>
            <a:endParaRPr/>
          </a:p>
        </p:txBody>
      </p:sp>
      <p:sp>
        <p:nvSpPr>
          <p:cNvPr id="4" name="Footer Placeholder 3"/>
          <p:cNvSpPr>
            <a:spLocks noGrp="1"/>
          </p:cNvSpPr>
          <p:nvPr>
            <p:ph type="ftr" sz="quarter" idx="11"/>
          </p:nvPr>
        </p:nvSpPr>
        <p:spPr>
          <a:xfrm>
            <a:off x="2456576" y="9944100"/>
            <a:ext cx="13716389" cy="342900"/>
          </a:xfrm>
          <a:prstGeom prst="rect">
            <a:avLst/>
          </a:prstGeom>
        </p:spPr>
        <p:txBody>
          <a:bodyPr/>
          <a:lstStyle/>
          <a:p>
            <a:pPr defTabSz="1371669"/>
            <a:endParaRPr lang="en-US" sz="2700" dirty="0">
              <a:solidFill>
                <a:prstClr val="black"/>
              </a:solidFill>
            </a:endParaRPr>
          </a:p>
        </p:txBody>
      </p:sp>
      <p:sp>
        <p:nvSpPr>
          <p:cNvPr id="5" name="Slide Number Placeholder 4"/>
          <p:cNvSpPr>
            <a:spLocks noGrp="1"/>
          </p:cNvSpPr>
          <p:nvPr>
            <p:ph type="sldNum" sz="quarter" idx="12"/>
          </p:nvPr>
        </p:nvSpPr>
        <p:spPr>
          <a:xfrm>
            <a:off x="16459200" y="9486900"/>
            <a:ext cx="1066800" cy="366714"/>
          </a:xfrm>
          <a:prstGeom prst="rect">
            <a:avLst/>
          </a:prstGeom>
        </p:spPr>
        <p:txBody>
          <a:bodyPr/>
          <a:lstStyle>
            <a:lvl1pPr>
              <a:defRPr>
                <a:solidFill>
                  <a:schemeClr val="tx1"/>
                </a:solidFill>
              </a:defRPr>
            </a:lvl1pPr>
            <a:extLst/>
          </a:lstStyle>
          <a:p>
            <a:pPr defTabSz="1371669"/>
            <a:fld id="{8F82E0A0-C266-4798-8C8F-B9F91E9DA37E}" type="slidenum">
              <a:rPr lang="en-US" sz="2700" smtClean="0">
                <a:solidFill>
                  <a:prstClr val="black"/>
                </a:solidFill>
              </a:rPr>
              <a:pPr defTabSz="1371669"/>
              <a:t>‹#›</a:t>
            </a:fld>
            <a:endParaRPr lang="en-US" sz="2700" dirty="0">
              <a:solidFill>
                <a:prstClr val="black"/>
              </a:solidFill>
            </a:endParaRPr>
          </a:p>
        </p:txBody>
      </p:sp>
      <p:sp>
        <p:nvSpPr>
          <p:cNvPr id="7" name="Rectangle 6"/>
          <p:cNvSpPr>
            <a:spLocks noGrp="1"/>
          </p:cNvSpPr>
          <p:nvPr>
            <p:ph sz="quarter" idx="13"/>
          </p:nvPr>
        </p:nvSpPr>
        <p:spPr>
          <a:xfrm>
            <a:off x="1219200" y="2705100"/>
            <a:ext cx="16306800" cy="6553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Tree>
    <p:extLst>
      <p:ext uri="{BB962C8B-B14F-4D97-AF65-F5344CB8AC3E}">
        <p14:creationId xmlns:p14="http://schemas.microsoft.com/office/powerpoint/2010/main" val="341212025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717790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1102222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192676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401810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21169525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77827488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2621125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10485088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38358782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17004148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0" y="414131"/>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1" y="2349002"/>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4"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7" y="7210209"/>
            <a:ext cx="1470323" cy="2390991"/>
          </a:xfrm>
          <a:prstGeom prst="rect">
            <a:avLst/>
          </a:prstGeom>
        </p:spPr>
      </p:pic>
    </p:spTree>
    <p:extLst>
      <p:ext uri="{BB962C8B-B14F-4D97-AF65-F5344CB8AC3E}">
        <p14:creationId xmlns:p14="http://schemas.microsoft.com/office/powerpoint/2010/main" val="243726772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00"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68" indent="-315468" algn="l" defTabSz="1371600"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368" indent="-233172" algn="l" defTabSz="1371600"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49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8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7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6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5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4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384" indent="-233172" algn="l" defTabSz="13716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3/1/2021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dirty="0">
              <a:solidFill>
                <a:prstClr val="black">
                  <a:tint val="75000"/>
                </a:prstClr>
              </a:solidFill>
            </a:endParaRPr>
          </a:p>
        </p:txBody>
      </p:sp>
    </p:spTree>
    <p:extLst>
      <p:ext uri="{BB962C8B-B14F-4D97-AF65-F5344CB8AC3E}">
        <p14:creationId xmlns:p14="http://schemas.microsoft.com/office/powerpoint/2010/main" val="346849068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3/1/2021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5745367"/>
      </p:ext>
    </p:extLst>
  </p:cSld>
  <p:clrMap bg1="lt1" tx1="dk1" bg2="lt2" tx2="dk2" accent1="accent1" accent2="accent2" accent3="accent3" accent4="accent4" accent5="accent5" accent6="accent6" hlink="hlink" folHlink="folHlink"/>
  <p:sldLayoutIdLst>
    <p:sldLayoutId id="214748382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9944100"/>
            <a:ext cx="2249424" cy="342900"/>
          </a:xfrm>
          <a:prstGeom prst="rect">
            <a:avLst/>
          </a:prstGeom>
          <a:gradFill>
            <a:gsLst>
              <a:gs pos="100000">
                <a:schemeClr val="accent3">
                  <a:lumMod val="20000"/>
                  <a:lumOff val="80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414016" y="9944100"/>
            <a:ext cx="15873984" cy="342900"/>
          </a:xfrm>
          <a:prstGeom prst="rect">
            <a:avLst/>
          </a:prstGeom>
          <a:gradFill>
            <a:gsLst>
              <a:gs pos="100000">
                <a:schemeClr val="accent3">
                  <a:lumMod val="60000"/>
                  <a:lumOff val="40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A66AC">
                  <a:lumMod val="75000"/>
                </a:srgbClr>
              </a:solidFill>
              <a:effectLst/>
              <a:uLnTx/>
              <a:uFillTx/>
              <a:latin typeface="Corbel" panose="020B0503020204020204"/>
              <a:ea typeface="+mn-ea"/>
              <a:cs typeface="+mn-cs"/>
            </a:endParaRPr>
          </a:p>
        </p:txBody>
      </p:sp>
      <p:sp>
        <p:nvSpPr>
          <p:cNvPr id="2" name="Title Placeholder 1"/>
          <p:cNvSpPr>
            <a:spLocks noGrp="1"/>
          </p:cNvSpPr>
          <p:nvPr>
            <p:ph type="title"/>
          </p:nvPr>
        </p:nvSpPr>
        <p:spPr>
          <a:xfrm>
            <a:off x="2115041" y="414132"/>
            <a:ext cx="13913855" cy="1775349"/>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2115043" y="2349003"/>
            <a:ext cx="13662485" cy="69310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Rectangle 8"/>
          <p:cNvSpPr/>
          <p:nvPr userDrawn="1"/>
        </p:nvSpPr>
        <p:spPr>
          <a:xfrm>
            <a:off x="16028896" y="0"/>
            <a:ext cx="2259107" cy="9944100"/>
          </a:xfrm>
          <a:prstGeom prst="rect">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45288" y="7210209"/>
            <a:ext cx="1470323" cy="2390991"/>
          </a:xfrm>
          <a:prstGeom prst="rect">
            <a:avLst/>
          </a:prstGeom>
        </p:spPr>
      </p:pic>
    </p:spTree>
    <p:extLst>
      <p:ext uri="{BB962C8B-B14F-4D97-AF65-F5344CB8AC3E}">
        <p14:creationId xmlns:p14="http://schemas.microsoft.com/office/powerpoint/2010/main" val="333214914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371669" rtl="0" eaLnBrk="1" latinLnBrk="0" hangingPunct="1">
        <a:spcBef>
          <a:spcPct val="0"/>
        </a:spcBef>
        <a:buNone/>
        <a:defRPr sz="5100" kern="1200">
          <a:solidFill>
            <a:schemeClr val="accent3">
              <a:lumMod val="75000"/>
            </a:schemeClr>
          </a:solidFill>
          <a:latin typeface="Calibri" panose="020F0502020204030204" pitchFamily="34" charset="0"/>
          <a:ea typeface="+mj-ea"/>
          <a:cs typeface="Calibri" panose="020F0502020204030204" pitchFamily="34" charset="0"/>
        </a:defRPr>
      </a:lvl1pPr>
    </p:titleStyle>
    <p:bodyStyle>
      <a:lvl1pPr marL="315485" indent="-315485" algn="l" defTabSz="1371669" rtl="0" eaLnBrk="1" latinLnBrk="0" hangingPunct="1">
        <a:lnSpc>
          <a:spcPct val="90000"/>
        </a:lnSpc>
        <a:spcBef>
          <a:spcPts val="1650"/>
        </a:spcBef>
        <a:buFont typeface="Arial" panose="020B0604020202020204" pitchFamily="34" charset="0"/>
        <a:buChar char="•"/>
        <a:defRPr sz="3300" kern="1200">
          <a:solidFill>
            <a:schemeClr val="tx1"/>
          </a:solidFill>
          <a:latin typeface="Calibri" panose="020F0502020204030204" pitchFamily="34" charset="0"/>
          <a:ea typeface="+mn-ea"/>
          <a:cs typeface="Calibri" panose="020F0502020204030204" pitchFamily="34" charset="0"/>
        </a:defRPr>
      </a:lvl1pPr>
      <a:lvl2pPr marL="658401" indent="-233184" algn="l" defTabSz="1371669" rtl="0" eaLnBrk="1" latinLnBrk="0" hangingPunct="1">
        <a:lnSpc>
          <a:spcPct val="90000"/>
        </a:lnSpc>
        <a:spcBef>
          <a:spcPts val="60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2pPr>
      <a:lvl3pPr marL="1015035"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357952"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700870"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043786"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6pPr>
      <a:lvl7pPr marL="2386704"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7pPr>
      <a:lvl8pPr marL="2729621"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8pPr>
      <a:lvl9pPr marL="3072537" indent="-233184" algn="l" defTabSz="1371669"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9pPr>
    </p:bodyStyle>
    <p:otherStyle>
      <a:defPPr>
        <a:defRPr/>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66.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8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8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12.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52454" y="1028700"/>
            <a:ext cx="11106846" cy="7409192"/>
          </a:xfrm>
          <a:prstGeom prst="rect">
            <a:avLst/>
          </a:prstGeom>
        </p:spPr>
      </p:pic>
      <p:pic>
        <p:nvPicPr>
          <p:cNvPr id="3" name="Picture 3"/>
          <p:cNvPicPr>
            <a:picLocks noChangeAspect="1"/>
          </p:cNvPicPr>
          <p:nvPr/>
        </p:nvPicPr>
        <p:blipFill>
          <a:blip r:embed="rId3"/>
          <a:srcRect/>
          <a:stretch>
            <a:fillRect/>
          </a:stretch>
        </p:blipFill>
        <p:spPr>
          <a:xfrm>
            <a:off x="13158450" y="7881593"/>
            <a:ext cx="4100850" cy="1158490"/>
          </a:xfrm>
          <a:prstGeom prst="rect">
            <a:avLst/>
          </a:prstGeom>
        </p:spPr>
      </p:pic>
      <p:sp>
        <p:nvSpPr>
          <p:cNvPr id="4" name="TextBox 4"/>
          <p:cNvSpPr txBox="1"/>
          <p:nvPr/>
        </p:nvSpPr>
        <p:spPr>
          <a:xfrm>
            <a:off x="1327415" y="771525"/>
            <a:ext cx="9703727" cy="2408448"/>
          </a:xfrm>
          <a:prstGeom prst="rect">
            <a:avLst/>
          </a:prstGeom>
        </p:spPr>
        <p:txBody>
          <a:bodyPr lIns="0" tIns="0" rIns="0" bIns="0" rtlCol="0" anchor="t">
            <a:spAutoFit/>
          </a:bodyPr>
          <a:lstStyle/>
          <a:p>
            <a:pPr marL="0" marR="0" lvl="0" indent="0" algn="l" defTabSz="914400" rtl="0" eaLnBrk="1" fontAlgn="auto" latinLnBrk="0" hangingPunct="1">
              <a:lnSpc>
                <a:spcPts val="9143"/>
              </a:lnSpc>
              <a:spcBef>
                <a:spcPts val="0"/>
              </a:spcBef>
              <a:spcAft>
                <a:spcPts val="0"/>
              </a:spcAft>
              <a:buClrTx/>
              <a:buSzTx/>
              <a:buFontTx/>
              <a:buNone/>
              <a:tabLst/>
              <a:defRPr/>
            </a:pPr>
            <a:r>
              <a:rPr kumimoji="0" lang="en-US" sz="6531" b="0" i="0" u="none" strike="noStrike" kern="1200" cap="none" spc="0" normalizeH="0" baseline="0" noProof="0">
                <a:ln>
                  <a:noFill/>
                </a:ln>
                <a:solidFill>
                  <a:srgbClr val="FFFFFF"/>
                </a:solidFill>
                <a:effectLst/>
                <a:uLnTx/>
                <a:uFillTx/>
                <a:latin typeface="Avenir Next LT Pro 1"/>
                <a:ea typeface="+mn-ea"/>
                <a:cs typeface="+mn-cs"/>
              </a:rPr>
              <a:t>Update on the </a:t>
            </a:r>
          </a:p>
          <a:p>
            <a:pPr marL="0" marR="0" lvl="0" indent="0" algn="l" defTabSz="914400" rtl="0" eaLnBrk="1" fontAlgn="auto" latinLnBrk="0" hangingPunct="1">
              <a:lnSpc>
                <a:spcPts val="9143"/>
              </a:lnSpc>
              <a:spcBef>
                <a:spcPts val="0"/>
              </a:spcBef>
              <a:spcAft>
                <a:spcPts val="0"/>
              </a:spcAft>
              <a:buClrTx/>
              <a:buSzTx/>
              <a:buFontTx/>
              <a:buNone/>
              <a:tabLst/>
              <a:defRPr/>
            </a:pPr>
            <a:r>
              <a:rPr kumimoji="0" lang="en-US" sz="6531" b="0" i="0" u="none" strike="noStrike" kern="1200" cap="none" spc="0" normalizeH="0" baseline="0" noProof="0">
                <a:ln>
                  <a:noFill/>
                </a:ln>
                <a:solidFill>
                  <a:srgbClr val="FFFFFF"/>
                </a:solidFill>
                <a:effectLst/>
                <a:uLnTx/>
                <a:uFillTx/>
                <a:latin typeface="Avenir Next LT Pro 1"/>
                <a:ea typeface="+mn-ea"/>
                <a:cs typeface="+mn-cs"/>
              </a:rPr>
              <a:t>87th Legislative Session</a:t>
            </a:r>
          </a:p>
        </p:txBody>
      </p:sp>
      <p:sp>
        <p:nvSpPr>
          <p:cNvPr id="5" name="TextBox 5"/>
          <p:cNvSpPr txBox="1"/>
          <p:nvPr/>
        </p:nvSpPr>
        <p:spPr>
          <a:xfrm>
            <a:off x="15642592" y="9163050"/>
            <a:ext cx="1616708" cy="463141"/>
          </a:xfrm>
          <a:prstGeom prst="rect">
            <a:avLst/>
          </a:prstGeom>
        </p:spPr>
        <p:txBody>
          <a:bodyPr lIns="0" tIns="0" rIns="0" bIns="0" rtlCol="0" anchor="t">
            <a:spAutoFit/>
          </a:bodyPr>
          <a:lstStyle/>
          <a:p>
            <a:pPr marL="0" marR="0" lvl="0" indent="0" algn="ctr" defTabSz="914400" rtl="0" eaLnBrk="1" fontAlgn="auto" latinLnBrk="0" hangingPunct="1">
              <a:lnSpc>
                <a:spcPts val="3379"/>
              </a:lnSpc>
              <a:spcBef>
                <a:spcPts val="0"/>
              </a:spcBef>
              <a:spcAft>
                <a:spcPts val="0"/>
              </a:spcAft>
              <a:buClrTx/>
              <a:buSzTx/>
              <a:buFontTx/>
              <a:buNone/>
              <a:tabLst/>
              <a:defRPr/>
            </a:pPr>
            <a:r>
              <a:rPr kumimoji="0" lang="en-US" sz="2413" b="0" i="0" u="none" strike="noStrike" kern="1200" cap="none" spc="0" normalizeH="0" baseline="0" noProof="0">
                <a:ln>
                  <a:noFill/>
                </a:ln>
                <a:solidFill>
                  <a:srgbClr val="FFFFFF"/>
                </a:solidFill>
                <a:effectLst/>
                <a:uLnTx/>
                <a:uFillTx/>
                <a:latin typeface="Avenir Next LT Pro 2"/>
                <a:ea typeface="+mn-ea"/>
                <a:cs typeface="+mn-cs"/>
              </a:rPr>
              <a:t>March 3, 2021</a:t>
            </a:r>
          </a:p>
        </p:txBody>
      </p:sp>
      <p:sp>
        <p:nvSpPr>
          <p:cNvPr id="6" name="TextBox 6"/>
          <p:cNvSpPr txBox="1"/>
          <p:nvPr/>
        </p:nvSpPr>
        <p:spPr>
          <a:xfrm>
            <a:off x="1184764" y="3456924"/>
            <a:ext cx="3077555" cy="754826"/>
          </a:xfrm>
          <a:prstGeom prst="rect">
            <a:avLst/>
          </a:prstGeom>
        </p:spPr>
        <p:txBody>
          <a:bodyPr lIns="0" tIns="0" rIns="0" bIns="0" rtlCol="0" anchor="t">
            <a:spAutoFit/>
          </a:bodyPr>
          <a:lstStyle/>
          <a:p>
            <a:pPr marL="0" marR="0" lvl="0" indent="0" algn="ctr" defTabSz="914400" rtl="0" eaLnBrk="1" fontAlgn="auto" latinLnBrk="0" hangingPunct="1">
              <a:lnSpc>
                <a:spcPts val="5577"/>
              </a:lnSpc>
              <a:spcBef>
                <a:spcPts val="0"/>
              </a:spcBef>
              <a:spcAft>
                <a:spcPts val="0"/>
              </a:spcAft>
              <a:buClrTx/>
              <a:buSzTx/>
              <a:buFontTx/>
              <a:buNone/>
              <a:tabLst/>
              <a:defRPr/>
            </a:pPr>
            <a:r>
              <a:rPr kumimoji="0" lang="en-US" sz="5577" b="0" i="0" u="none" strike="noStrike" kern="1200" cap="none" spc="0" normalizeH="0" baseline="0" noProof="0">
                <a:ln>
                  <a:noFill/>
                </a:ln>
                <a:solidFill>
                  <a:srgbClr val="7ED957"/>
                </a:solidFill>
                <a:effectLst/>
                <a:uLnTx/>
                <a:uFillTx/>
                <a:latin typeface="Big Shoulders Display Bold"/>
                <a:ea typeface="+mn-ea"/>
                <a:cs typeface="+mn-cs"/>
              </a:rPr>
              <a:t>IN THE DARK</a:t>
            </a:r>
          </a:p>
        </p:txBody>
      </p:sp>
      <p:sp>
        <p:nvSpPr>
          <p:cNvPr id="7" name="TextBox 7"/>
          <p:cNvSpPr txBox="1"/>
          <p:nvPr/>
        </p:nvSpPr>
        <p:spPr>
          <a:xfrm>
            <a:off x="1694765" y="4394661"/>
            <a:ext cx="5259126" cy="839195"/>
          </a:xfrm>
          <a:prstGeom prst="rect">
            <a:avLst/>
          </a:prstGeom>
        </p:spPr>
        <p:txBody>
          <a:bodyPr lIns="0" tIns="0" rIns="0" bIns="0" rtlCol="0" anchor="t">
            <a:spAutoFit/>
          </a:bodyPr>
          <a:lstStyle/>
          <a:p>
            <a:pPr marL="0" marR="0" lvl="0" indent="0" algn="l" defTabSz="914400" rtl="0" eaLnBrk="1" fontAlgn="auto" latinLnBrk="0" hangingPunct="1">
              <a:lnSpc>
                <a:spcPts val="6258"/>
              </a:lnSpc>
              <a:spcBef>
                <a:spcPts val="0"/>
              </a:spcBef>
              <a:spcAft>
                <a:spcPts val="0"/>
              </a:spcAft>
              <a:buClrTx/>
              <a:buSzTx/>
              <a:buFontTx/>
              <a:buNone/>
              <a:tabLst/>
              <a:defRPr/>
            </a:pPr>
            <a:r>
              <a:rPr kumimoji="0" lang="en-US" sz="6587" b="0" i="0" u="none" strike="noStrike" kern="1200" cap="none" spc="-85" normalizeH="0" baseline="0" noProof="0">
                <a:ln>
                  <a:noFill/>
                </a:ln>
                <a:solidFill>
                  <a:srgbClr val="E1DDD9"/>
                </a:solidFill>
                <a:effectLst/>
                <a:uLnTx/>
                <a:uFillTx/>
                <a:latin typeface="League Spartan"/>
                <a:ea typeface="+mn-ea"/>
                <a:cs typeface="+mn-cs"/>
              </a:rPr>
              <a:t>&amp; the cold</a:t>
            </a:r>
          </a:p>
        </p:txBody>
      </p:sp>
      <p:sp>
        <p:nvSpPr>
          <p:cNvPr id="8" name="TextBox 8"/>
          <p:cNvSpPr txBox="1"/>
          <p:nvPr/>
        </p:nvSpPr>
        <p:spPr>
          <a:xfrm>
            <a:off x="1694765" y="6070421"/>
            <a:ext cx="8551775" cy="1535945"/>
          </a:xfrm>
          <a:prstGeom prst="rect">
            <a:avLst/>
          </a:prstGeom>
        </p:spPr>
        <p:txBody>
          <a:bodyPr lIns="0" tIns="0" rIns="0" bIns="0" rtlCol="0" anchor="t">
            <a:spAutoFit/>
          </a:bodyPr>
          <a:lstStyle/>
          <a:p>
            <a:pPr marL="0" marR="0" lvl="0" indent="0" algn="l" defTabSz="914400" rtl="0" eaLnBrk="1" fontAlgn="auto" latinLnBrk="0" hangingPunct="1">
              <a:lnSpc>
                <a:spcPts val="5093"/>
              </a:lnSpc>
              <a:spcBef>
                <a:spcPts val="0"/>
              </a:spcBef>
              <a:spcAft>
                <a:spcPts val="0"/>
              </a:spcAft>
              <a:buClrTx/>
              <a:buSzTx/>
              <a:buFontTx/>
              <a:buNone/>
              <a:tabLst/>
              <a:defRPr/>
            </a:pPr>
            <a:r>
              <a:rPr kumimoji="0" lang="en-US" sz="5659" b="0" i="0" u="none" strike="noStrike" kern="1200" cap="none" spc="0" normalizeH="0" baseline="0" noProof="0">
                <a:ln>
                  <a:noFill/>
                </a:ln>
                <a:solidFill>
                  <a:srgbClr val="E2A165"/>
                </a:solidFill>
                <a:effectLst/>
                <a:uLnTx/>
                <a:uFillTx/>
                <a:latin typeface="Alyssum"/>
                <a:ea typeface="+mn-ea"/>
                <a:cs typeface="+mn-cs"/>
              </a:rPr>
              <a:t>AMID A </a:t>
            </a:r>
          </a:p>
          <a:p>
            <a:pPr marL="0" marR="0" lvl="0" indent="0" algn="l" defTabSz="914400" rtl="0" eaLnBrk="1" fontAlgn="auto" latinLnBrk="0" hangingPunct="1">
              <a:lnSpc>
                <a:spcPts val="6790"/>
              </a:lnSpc>
              <a:spcBef>
                <a:spcPts val="0"/>
              </a:spcBef>
              <a:spcAft>
                <a:spcPts val="0"/>
              </a:spcAft>
              <a:buClrTx/>
              <a:buSzTx/>
              <a:buFontTx/>
              <a:buNone/>
              <a:tabLst/>
              <a:defRPr/>
            </a:pPr>
            <a:r>
              <a:rPr kumimoji="0" lang="en-US" sz="6859" b="0" i="0" u="none" strike="noStrike" kern="1200" cap="none" spc="0" normalizeH="0" baseline="0" noProof="0">
                <a:ln>
                  <a:noFill/>
                </a:ln>
                <a:solidFill>
                  <a:srgbClr val="E2A165"/>
                </a:solidFill>
                <a:effectLst/>
                <a:uLnTx/>
                <a:uFillTx/>
                <a:latin typeface="Alyssum"/>
                <a:ea typeface="+mn-ea"/>
                <a:cs typeface="+mn-cs"/>
              </a:rPr>
              <a:t>PANDEMIC</a:t>
            </a:r>
          </a:p>
        </p:txBody>
      </p:sp>
      <p:sp>
        <p:nvSpPr>
          <p:cNvPr id="9" name="TextBox 9"/>
          <p:cNvSpPr txBox="1"/>
          <p:nvPr/>
        </p:nvSpPr>
        <p:spPr>
          <a:xfrm>
            <a:off x="520767" y="7854017"/>
            <a:ext cx="6638021" cy="857461"/>
          </a:xfrm>
          <a:prstGeom prst="rect">
            <a:avLst/>
          </a:prstGeom>
        </p:spPr>
        <p:txBody>
          <a:bodyPr lIns="0" tIns="0" rIns="0" bIns="0" rtlCol="0" anchor="t">
            <a:spAutoFit/>
          </a:bodyPr>
          <a:lstStyle/>
          <a:p>
            <a:pPr marL="0" marR="0" lvl="0" indent="0" algn="ctr" defTabSz="914400" rtl="0" eaLnBrk="1" fontAlgn="auto" latinLnBrk="0" hangingPunct="1">
              <a:lnSpc>
                <a:spcPts val="5790"/>
              </a:lnSpc>
              <a:spcBef>
                <a:spcPct val="0"/>
              </a:spcBef>
              <a:spcAft>
                <a:spcPts val="0"/>
              </a:spcAft>
              <a:buClrTx/>
              <a:buSzTx/>
              <a:buFontTx/>
              <a:buNone/>
              <a:tabLst/>
              <a:defRPr/>
            </a:pPr>
            <a:r>
              <a:rPr kumimoji="0" lang="en-US" sz="7238" b="0" i="0" u="none" strike="noStrike" kern="1200" cap="none" spc="0" normalizeH="0" baseline="0" noProof="0">
                <a:ln>
                  <a:noFill/>
                </a:ln>
                <a:solidFill>
                  <a:srgbClr val="FFDF2B"/>
                </a:solidFill>
                <a:effectLst/>
                <a:uLnTx/>
                <a:uFillTx/>
                <a:latin typeface="Brixton Sans Bold"/>
                <a:ea typeface="+mn-ea"/>
                <a:cs typeface="+mn-cs"/>
              </a:rPr>
              <a:t>&amp; Recession</a:t>
            </a:r>
          </a:p>
        </p:txBody>
      </p:sp>
      <p:sp>
        <p:nvSpPr>
          <p:cNvPr id="10" name="TextBox 10"/>
          <p:cNvSpPr txBox="1"/>
          <p:nvPr/>
        </p:nvSpPr>
        <p:spPr>
          <a:xfrm>
            <a:off x="1956132" y="4987361"/>
            <a:ext cx="4223147" cy="921136"/>
          </a:xfrm>
          <a:prstGeom prst="rect">
            <a:avLst/>
          </a:prstGeom>
        </p:spPr>
        <p:txBody>
          <a:bodyPr lIns="0" tIns="0" rIns="0" bIns="0" rtlCol="0" anchor="t">
            <a:spAutoFit/>
          </a:bodyPr>
          <a:lstStyle/>
          <a:p>
            <a:pPr marL="0" marR="0" lvl="0" indent="0" algn="ctr" defTabSz="914400" rtl="0" eaLnBrk="1" fontAlgn="auto" latinLnBrk="0" hangingPunct="1">
              <a:lnSpc>
                <a:spcPts val="7503"/>
              </a:lnSpc>
              <a:spcBef>
                <a:spcPts val="0"/>
              </a:spcBef>
              <a:spcAft>
                <a:spcPts val="0"/>
              </a:spcAft>
              <a:buClrTx/>
              <a:buSzTx/>
              <a:buFontTx/>
              <a:buNone/>
              <a:tabLst/>
              <a:defRPr/>
            </a:pPr>
            <a:r>
              <a:rPr kumimoji="0" lang="en-US" sz="5359" b="0" i="0" u="none" strike="noStrike" kern="1200" cap="none" spc="0" normalizeH="0" baseline="0" noProof="0">
                <a:ln>
                  <a:noFill/>
                </a:ln>
                <a:solidFill>
                  <a:srgbClr val="38B6FF"/>
                </a:solidFill>
                <a:effectLst/>
                <a:uLnTx/>
                <a:uFillTx/>
                <a:latin typeface="Bukhari Script"/>
                <a:ea typeface="+mn-ea"/>
                <a:cs typeface="+mn-cs"/>
              </a:rPr>
              <a:t>without water</a:t>
            </a:r>
          </a:p>
        </p:txBody>
      </p:sp>
      <p:pic>
        <p:nvPicPr>
          <p:cNvPr id="11" name="Picture 10"/>
          <p:cNvPicPr>
            <a:picLocks noChangeAspect="1"/>
          </p:cNvPicPr>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33120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6211" r="37817"/>
          <a:stretch/>
        </p:blipFill>
        <p:spPr>
          <a:xfrm>
            <a:off x="12573001" y="3295031"/>
            <a:ext cx="2903652" cy="2921307"/>
          </a:xfrm>
        </p:spPr>
      </p:pic>
      <p:sp>
        <p:nvSpPr>
          <p:cNvPr id="5" name="AutoShape 2" descr="Image result for dan patrick"/>
          <p:cNvSpPr>
            <a:spLocks noChangeAspect="1" noChangeArrowheads="1"/>
          </p:cNvSpPr>
          <p:nvPr/>
        </p:nvSpPr>
        <p:spPr bwMode="auto">
          <a:xfrm>
            <a:off x="155574" y="-144463"/>
            <a:ext cx="2333935" cy="23339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4" name="Picture 8" descr="Image result for greg abbott state of the sta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16" r="25434"/>
          <a:stretch/>
        </p:blipFill>
        <p:spPr bwMode="auto">
          <a:xfrm>
            <a:off x="919925" y="414372"/>
            <a:ext cx="2432875" cy="26702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16287" y="414371"/>
            <a:ext cx="7620000" cy="267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736974" y="577762"/>
            <a:ext cx="6778626" cy="2416046"/>
          </a:xfrm>
          <a:prstGeom prst="rect">
            <a:avLst/>
          </a:prstGeom>
          <a:noFill/>
        </p:spPr>
        <p:txBody>
          <a:bodyPr wrap="square" rtlCol="0">
            <a:spAutoFit/>
          </a:bodyPr>
          <a:lstStyle/>
          <a:p>
            <a:pPr>
              <a:spcAft>
                <a:spcPts val="1800"/>
              </a:spcAft>
            </a:pPr>
            <a:r>
              <a:rPr lang="en-US" sz="3600" dirty="0">
                <a:solidFill>
                  <a:schemeClr val="bg1"/>
                </a:solidFill>
              </a:rPr>
              <a:t>“</a:t>
            </a:r>
            <a:r>
              <a:rPr lang="en-US" sz="3600" b="1" dirty="0">
                <a:solidFill>
                  <a:schemeClr val="bg1"/>
                </a:solidFill>
                <a:latin typeface="Calibri" panose="020F0502020204030204" pitchFamily="34" charset="0"/>
                <a:cs typeface="Calibri" panose="020F0502020204030204" pitchFamily="34" charset="0"/>
              </a:rPr>
              <a:t>This session we must continue to fund education as we promised</a:t>
            </a:r>
            <a:r>
              <a:rPr lang="en-US" sz="3600" dirty="0" smtClean="0">
                <a:solidFill>
                  <a:schemeClr val="bg1"/>
                </a:solidFill>
                <a:latin typeface="Calibri" panose="020F0502020204030204" pitchFamily="34" charset="0"/>
                <a:cs typeface="Calibri" panose="020F0502020204030204" pitchFamily="34" charset="0"/>
              </a:rPr>
              <a:t>.”</a:t>
            </a:r>
          </a:p>
          <a:p>
            <a:pPr algn="r"/>
            <a:r>
              <a:rPr lang="en-US" sz="3600" dirty="0" smtClean="0">
                <a:solidFill>
                  <a:schemeClr val="bg1"/>
                </a:solidFill>
                <a:latin typeface="Calibri" panose="020F0502020204030204" pitchFamily="34" charset="0"/>
                <a:cs typeface="Calibri" panose="020F0502020204030204" pitchFamily="34" charset="0"/>
              </a:rPr>
              <a:t>-Governor Greg Abbott</a:t>
            </a:r>
          </a:p>
          <a:p>
            <a:pPr algn="r"/>
            <a:r>
              <a:rPr lang="en-US" sz="2800" dirty="0" smtClean="0">
                <a:solidFill>
                  <a:schemeClr val="bg1"/>
                </a:solidFill>
                <a:latin typeface="Calibri" panose="020F0502020204030204" pitchFamily="34" charset="0"/>
                <a:cs typeface="Calibri" panose="020F0502020204030204" pitchFamily="34" charset="0"/>
              </a:rPr>
              <a:t>February 1, 2021</a:t>
            </a:r>
            <a:endParaRPr lang="en-US" sz="2800" dirty="0">
              <a:solidFill>
                <a:schemeClr val="bg1"/>
              </a:solidFill>
              <a:latin typeface="Calibri" panose="020F0502020204030204" pitchFamily="34" charset="0"/>
              <a:cs typeface="Calibri" panose="020F0502020204030204" pitchFamily="34" charset="0"/>
            </a:endParaRPr>
          </a:p>
        </p:txBody>
      </p:sp>
      <p:sp>
        <p:nvSpPr>
          <p:cNvPr id="12" name="Rectangle 11"/>
          <p:cNvSpPr/>
          <p:nvPr/>
        </p:nvSpPr>
        <p:spPr>
          <a:xfrm>
            <a:off x="3124200" y="3306275"/>
            <a:ext cx="9448800" cy="2910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352801" y="3368168"/>
            <a:ext cx="9220200" cy="2785378"/>
          </a:xfrm>
          <a:prstGeom prst="rect">
            <a:avLst/>
          </a:prstGeom>
          <a:noFill/>
        </p:spPr>
        <p:txBody>
          <a:bodyPr wrap="square" rtlCol="0">
            <a:spAutoFit/>
          </a:bodyPr>
          <a:lstStyle/>
          <a:p>
            <a:pPr>
              <a:spcAft>
                <a:spcPts val="1800"/>
              </a:spcAft>
            </a:pPr>
            <a:r>
              <a:rPr lang="en-US" sz="3200" b="1" dirty="0" smtClean="0">
                <a:solidFill>
                  <a:schemeClr val="bg1"/>
                </a:solidFill>
                <a:latin typeface="Calibri" panose="020F0502020204030204" pitchFamily="34" charset="0"/>
                <a:cs typeface="Calibri" panose="020F0502020204030204" pitchFamily="34" charset="0"/>
              </a:rPr>
              <a:t>“This budget reflects our commitment to… maintaining the historic education funding increases and teacher pay raises established in 2019.”</a:t>
            </a:r>
          </a:p>
          <a:p>
            <a:r>
              <a:rPr lang="en-US" sz="3200" dirty="0" smtClean="0">
                <a:solidFill>
                  <a:schemeClr val="bg1"/>
                </a:solidFill>
                <a:latin typeface="Calibri" panose="020F0502020204030204" pitchFamily="34" charset="0"/>
                <a:cs typeface="Calibri" panose="020F0502020204030204" pitchFamily="34" charset="0"/>
              </a:rPr>
              <a:t>-Lt. Governor Dan Patrick</a:t>
            </a:r>
          </a:p>
          <a:p>
            <a:r>
              <a:rPr lang="en-US" sz="2800" dirty="0" smtClean="0">
                <a:solidFill>
                  <a:schemeClr val="bg1"/>
                </a:solidFill>
                <a:latin typeface="Calibri" panose="020F0502020204030204" pitchFamily="34" charset="0"/>
                <a:cs typeface="Calibri" panose="020F0502020204030204" pitchFamily="34" charset="0"/>
              </a:rPr>
              <a:t>January 21, 2021</a:t>
            </a:r>
            <a:endParaRPr lang="en-US" sz="2800" dirty="0">
              <a:solidFill>
                <a:schemeClr val="bg1"/>
              </a:solidFill>
              <a:latin typeface="Calibri" panose="020F0502020204030204" pitchFamily="34" charset="0"/>
              <a:cs typeface="Calibri" panose="020F0502020204030204" pitchFamily="34" charset="0"/>
            </a:endParaRPr>
          </a:p>
        </p:txBody>
      </p:sp>
      <p:pic>
        <p:nvPicPr>
          <p:cNvPr id="4106" name="Picture 10" descr="Newly elected Speaker of the Texas House Dade Phelan gives his acceptance address during the House opening ceremony for the 87th Texas Legislature at the Texas Capitol building in Austin, Texas, on Tuesday, Jan. 12, 2021. (Lynda M. González/The Dallas Morning New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655" r="19484"/>
          <a:stretch/>
        </p:blipFill>
        <p:spPr bwMode="auto">
          <a:xfrm>
            <a:off x="729236" y="6588259"/>
            <a:ext cx="2724454" cy="30139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458172" y="6588260"/>
            <a:ext cx="12391428" cy="3046988"/>
          </a:xfrm>
          <a:prstGeom prst="rect">
            <a:avLst/>
          </a:prstGeom>
          <a:solidFill>
            <a:schemeClr val="accent1"/>
          </a:solidFill>
        </p:spPr>
        <p:txBody>
          <a:bodyPr wrap="square" rtlCol="0">
            <a:spAutoFit/>
          </a:bodyPr>
          <a:lstStyle/>
          <a:p>
            <a:r>
              <a:rPr lang="en-US" sz="3200" b="1" dirty="0" smtClean="0">
                <a:solidFill>
                  <a:schemeClr val="bg1"/>
                </a:solidFill>
              </a:rPr>
              <a:t>“</a:t>
            </a:r>
            <a:r>
              <a:rPr lang="en-US" sz="3200" b="1" dirty="0" smtClean="0">
                <a:solidFill>
                  <a:schemeClr val="bg1"/>
                </a:solidFill>
                <a:latin typeface="Calibri" panose="020F0502020204030204" pitchFamily="34" charset="0"/>
                <a:cs typeface="Calibri" panose="020F0502020204030204" pitchFamily="34" charset="0"/>
              </a:rPr>
              <a:t>When the House last adjourned, we celebrated landmark property tax and school finance reform.  But now, Texas children are at risk of falling behind because of disruptions caused across the state as a result of the pandemic.  We cannot fail them when they need us most.”</a:t>
            </a:r>
          </a:p>
          <a:p>
            <a:pPr algn="r"/>
            <a:r>
              <a:rPr lang="en-US" sz="3200" dirty="0" smtClean="0">
                <a:solidFill>
                  <a:schemeClr val="bg1"/>
                </a:solidFill>
                <a:latin typeface="Calibri" panose="020F0502020204030204" pitchFamily="34" charset="0"/>
                <a:cs typeface="Calibri" panose="020F0502020204030204" pitchFamily="34" charset="0"/>
              </a:rPr>
              <a:t>-Speaker Dade Phelan</a:t>
            </a:r>
          </a:p>
          <a:p>
            <a:pPr algn="r"/>
            <a:r>
              <a:rPr lang="en-US" sz="2800" dirty="0" smtClean="0">
                <a:solidFill>
                  <a:schemeClr val="bg1"/>
                </a:solidFill>
                <a:latin typeface="Calibri" panose="020F0502020204030204" pitchFamily="34" charset="0"/>
                <a:cs typeface="Calibri" panose="020F0502020204030204" pitchFamily="34" charset="0"/>
              </a:rPr>
              <a:t>January 12, 2021</a:t>
            </a:r>
            <a:endParaRPr 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897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Senate Bill </a:t>
            </a:r>
            <a:r>
              <a:rPr lang="en-US" b="1" dirty="0" smtClean="0"/>
              <a:t>1 By Article, All Funds</a:t>
            </a:r>
            <a:endParaRPr lang="en-US" b="1" dirty="0"/>
          </a:p>
        </p:txBody>
      </p:sp>
      <p:pic>
        <p:nvPicPr>
          <p:cNvPr id="4" name="Picture 3"/>
          <p:cNvPicPr>
            <a:picLocks noChangeAspect="1"/>
          </p:cNvPicPr>
          <p:nvPr/>
        </p:nvPicPr>
        <p:blipFill rotWithShape="1">
          <a:blip r:embed="rId3"/>
          <a:srcRect l="17916" t="21852" r="16667" b="18148"/>
          <a:stretch/>
        </p:blipFill>
        <p:spPr>
          <a:xfrm>
            <a:off x="2137451" y="2476500"/>
            <a:ext cx="13588059" cy="7010400"/>
          </a:xfrm>
          <a:prstGeom prst="rect">
            <a:avLst/>
          </a:prstGeom>
        </p:spPr>
      </p:pic>
    </p:spTree>
    <p:extLst>
      <p:ext uri="{BB962C8B-B14F-4D97-AF65-F5344CB8AC3E}">
        <p14:creationId xmlns:p14="http://schemas.microsoft.com/office/powerpoint/2010/main" val="114989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$5.4 billion </a:t>
            </a:r>
            <a:r>
              <a:rPr lang="en-US" dirty="0" smtClean="0"/>
              <a:t>in State Savings from </a:t>
            </a:r>
            <a:r>
              <a:rPr lang="en-US" dirty="0"/>
              <a:t>Public Education </a:t>
            </a:r>
          </a:p>
        </p:txBody>
      </p:sp>
      <p:sp>
        <p:nvSpPr>
          <p:cNvPr id="3" name="Content Placeholder 2"/>
          <p:cNvSpPr>
            <a:spLocks noGrp="1"/>
          </p:cNvSpPr>
          <p:nvPr>
            <p:ph idx="1"/>
          </p:nvPr>
        </p:nvSpPr>
        <p:spPr>
          <a:xfrm>
            <a:off x="2115041" y="2781300"/>
            <a:ext cx="13662485" cy="6498725"/>
          </a:xfrm>
        </p:spPr>
        <p:txBody>
          <a:bodyPr>
            <a:normAutofit/>
          </a:bodyPr>
          <a:lstStyle/>
          <a:p>
            <a:pPr marL="0" indent="0">
              <a:spcAft>
                <a:spcPts val="1800"/>
              </a:spcAft>
              <a:buNone/>
            </a:pPr>
            <a:r>
              <a:rPr lang="en-US" sz="4000" dirty="0" smtClean="0"/>
              <a:t>Sources of savings included:  </a:t>
            </a:r>
          </a:p>
          <a:p>
            <a:pPr>
              <a:spcAft>
                <a:spcPts val="1800"/>
              </a:spcAft>
              <a:buFont typeface="Wingdings" panose="05000000000000000000" pitchFamily="2" charset="2"/>
              <a:buChar char="Ø"/>
            </a:pPr>
            <a:r>
              <a:rPr lang="en-US" sz="4000" b="1" dirty="0" smtClean="0"/>
              <a:t>$</a:t>
            </a:r>
            <a:r>
              <a:rPr lang="en-US" sz="4000" b="1" dirty="0"/>
              <a:t>1.3 billion </a:t>
            </a:r>
            <a:r>
              <a:rPr lang="en-US" sz="4000" dirty="0"/>
              <a:t>- higher than expected </a:t>
            </a:r>
            <a:r>
              <a:rPr lang="en-US" sz="4000" b="1" dirty="0"/>
              <a:t>recapture</a:t>
            </a:r>
          </a:p>
          <a:p>
            <a:pPr>
              <a:spcAft>
                <a:spcPts val="1800"/>
              </a:spcAft>
              <a:buFont typeface="Wingdings" panose="05000000000000000000" pitchFamily="2" charset="2"/>
              <a:buChar char="Ø"/>
            </a:pPr>
            <a:r>
              <a:rPr lang="en-US" sz="4000" b="1" dirty="0"/>
              <a:t>$1.5 billion</a:t>
            </a:r>
            <a:r>
              <a:rPr lang="en-US" sz="4000" dirty="0"/>
              <a:t> - </a:t>
            </a:r>
            <a:r>
              <a:rPr lang="en-US" sz="4000" dirty="0" smtClean="0"/>
              <a:t>higher </a:t>
            </a:r>
            <a:r>
              <a:rPr lang="en-US" sz="4000" b="1" dirty="0"/>
              <a:t>property values</a:t>
            </a:r>
            <a:r>
              <a:rPr lang="en-US" sz="4000" dirty="0"/>
              <a:t>/property tax collections</a:t>
            </a:r>
          </a:p>
          <a:p>
            <a:pPr>
              <a:spcAft>
                <a:spcPts val="1800"/>
              </a:spcAft>
              <a:buFont typeface="Wingdings" panose="05000000000000000000" pitchFamily="2" charset="2"/>
              <a:buChar char="Ø"/>
            </a:pPr>
            <a:r>
              <a:rPr lang="en-US" sz="4000" b="1" dirty="0"/>
              <a:t>$1.2 billion</a:t>
            </a:r>
            <a:r>
              <a:rPr lang="en-US" sz="4000" dirty="0"/>
              <a:t> - supplanting state funds with </a:t>
            </a:r>
            <a:r>
              <a:rPr lang="en-US" sz="4000" b="1" dirty="0"/>
              <a:t>federal ESSER dollars</a:t>
            </a:r>
          </a:p>
        </p:txBody>
      </p:sp>
      <p:sp>
        <p:nvSpPr>
          <p:cNvPr id="4" name="TextBox 3"/>
          <p:cNvSpPr txBox="1"/>
          <p:nvPr/>
        </p:nvSpPr>
        <p:spPr>
          <a:xfrm>
            <a:off x="7239000" y="7833475"/>
            <a:ext cx="7848600" cy="1446550"/>
          </a:xfrm>
          <a:prstGeom prst="rect">
            <a:avLst/>
          </a:prstGeom>
          <a:solidFill>
            <a:schemeClr val="accent3">
              <a:lumMod val="20000"/>
              <a:lumOff val="80000"/>
            </a:schemeClr>
          </a:solidFill>
        </p:spPr>
        <p:txBody>
          <a:bodyPr wrap="square" rtlCol="0">
            <a:spAutoFit/>
          </a:bodyPr>
          <a:lstStyle/>
          <a:p>
            <a:r>
              <a:rPr lang="en-US" sz="4400" dirty="0" smtClean="0">
                <a:latin typeface="Calibri" panose="020F0502020204030204" pitchFamily="34" charset="0"/>
                <a:cs typeface="Calibri" panose="020F0502020204030204" pitchFamily="34" charset="0"/>
              </a:rPr>
              <a:t>Supplemental Appropriations Act</a:t>
            </a:r>
          </a:p>
          <a:p>
            <a:r>
              <a:rPr lang="en-US" sz="4400" dirty="0" smtClean="0">
                <a:latin typeface="Calibri" panose="020F0502020204030204" pitchFamily="34" charset="0"/>
                <a:cs typeface="Calibri" panose="020F0502020204030204" pitchFamily="34" charset="0"/>
              </a:rPr>
              <a:t>House Bill 2</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433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Foundation School Program</a:t>
            </a:r>
            <a:endParaRPr lang="en-US" sz="6000" b="1" dirty="0"/>
          </a:p>
        </p:txBody>
      </p:sp>
      <p:sp>
        <p:nvSpPr>
          <p:cNvPr id="3" name="Content Placeholder 2"/>
          <p:cNvSpPr>
            <a:spLocks noGrp="1"/>
          </p:cNvSpPr>
          <p:nvPr>
            <p:ph idx="1"/>
          </p:nvPr>
        </p:nvSpPr>
        <p:spPr/>
        <p:txBody>
          <a:bodyPr/>
          <a:lstStyle/>
          <a:p>
            <a:pPr marL="0" indent="0">
              <a:spcAft>
                <a:spcPts val="1200"/>
              </a:spcAft>
              <a:buNone/>
            </a:pPr>
            <a:r>
              <a:rPr lang="en-US" sz="4000" dirty="0" smtClean="0"/>
              <a:t>(</a:t>
            </a:r>
            <a:r>
              <a:rPr lang="en-US" sz="4000" i="1" dirty="0" smtClean="0"/>
              <a:t>House and Senate base budget bills are nearly identical</a:t>
            </a:r>
            <a:r>
              <a:rPr lang="en-US" sz="4000" dirty="0" smtClean="0"/>
              <a:t>)</a:t>
            </a:r>
          </a:p>
          <a:p>
            <a:pPr>
              <a:spcAft>
                <a:spcPts val="1200"/>
              </a:spcAft>
            </a:pPr>
            <a:r>
              <a:rPr lang="en-US" sz="4800" dirty="0" smtClean="0"/>
              <a:t>Both </a:t>
            </a:r>
            <a:r>
              <a:rPr lang="en-US" sz="4800" b="1" dirty="0" smtClean="0"/>
              <a:t>fully fund HB 3</a:t>
            </a:r>
            <a:r>
              <a:rPr lang="en-US" sz="4800" dirty="0" smtClean="0"/>
              <a:t>, with no reductions to the school finance formulas</a:t>
            </a:r>
          </a:p>
          <a:p>
            <a:pPr lvl="1">
              <a:spcAft>
                <a:spcPts val="1200"/>
              </a:spcAft>
            </a:pPr>
            <a:r>
              <a:rPr lang="en-US" sz="4000" b="1" dirty="0" smtClean="0"/>
              <a:t>$3.1 billion </a:t>
            </a:r>
            <a:r>
              <a:rPr lang="en-US" sz="4000" dirty="0" smtClean="0"/>
              <a:t>increase to the FSP for enrollment growth (likely overstated due to the impact of ESSER in 20-21)</a:t>
            </a:r>
          </a:p>
          <a:p>
            <a:pPr lvl="1">
              <a:spcAft>
                <a:spcPts val="1200"/>
              </a:spcAft>
            </a:pPr>
            <a:r>
              <a:rPr lang="en-US" sz="4000" b="1" dirty="0" smtClean="0"/>
              <a:t>$1 billion </a:t>
            </a:r>
            <a:r>
              <a:rPr lang="en-US" sz="4000" dirty="0" smtClean="0"/>
              <a:t>increased spending for ongoing property tax rate compression</a:t>
            </a:r>
          </a:p>
          <a:p>
            <a:pPr marL="0" indent="0">
              <a:buNone/>
            </a:pPr>
            <a:endParaRPr lang="en-US" dirty="0" smtClean="0"/>
          </a:p>
          <a:p>
            <a:endParaRPr lang="en-US" dirty="0"/>
          </a:p>
        </p:txBody>
      </p:sp>
    </p:spTree>
    <p:extLst>
      <p:ext uri="{BB962C8B-B14F-4D97-AF65-F5344CB8AC3E}">
        <p14:creationId xmlns:p14="http://schemas.microsoft.com/office/powerpoint/2010/main" val="11049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General Revenue Available vs. Required</a:t>
            </a:r>
            <a:endParaRPr lang="en-US" sz="5400"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92770217"/>
              </p:ext>
            </p:extLst>
          </p:nvPr>
        </p:nvGraphicFramePr>
        <p:xfrm>
          <a:off x="2115040" y="2622550"/>
          <a:ext cx="13663614" cy="2011680"/>
        </p:xfrm>
        <a:graphic>
          <a:graphicData uri="http://schemas.openxmlformats.org/drawingml/2006/table">
            <a:tbl>
              <a:tblPr firstRow="1" bandRow="1">
                <a:tableStyleId>{5C22544A-7EE6-4342-B048-85BDC9FD1C3A}</a:tableStyleId>
              </a:tblPr>
              <a:tblGrid>
                <a:gridCol w="4554538">
                  <a:extLst>
                    <a:ext uri="{9D8B030D-6E8A-4147-A177-3AD203B41FA5}">
                      <a16:colId xmlns:a16="http://schemas.microsoft.com/office/drawing/2014/main" val="3386227049"/>
                    </a:ext>
                  </a:extLst>
                </a:gridCol>
                <a:gridCol w="5293822">
                  <a:extLst>
                    <a:ext uri="{9D8B030D-6E8A-4147-A177-3AD203B41FA5}">
                      <a16:colId xmlns:a16="http://schemas.microsoft.com/office/drawing/2014/main" val="202613767"/>
                    </a:ext>
                  </a:extLst>
                </a:gridCol>
                <a:gridCol w="3815254">
                  <a:extLst>
                    <a:ext uri="{9D8B030D-6E8A-4147-A177-3AD203B41FA5}">
                      <a16:colId xmlns:a16="http://schemas.microsoft.com/office/drawing/2014/main" val="3032043153"/>
                    </a:ext>
                  </a:extLst>
                </a:gridCol>
              </a:tblGrid>
              <a:tr h="370840">
                <a:tc>
                  <a:txBody>
                    <a:bodyPr/>
                    <a:lstStyle/>
                    <a:p>
                      <a:pPr algn="ctr"/>
                      <a:r>
                        <a:rPr lang="en-US" sz="4000" dirty="0" smtClean="0">
                          <a:latin typeface="Calibri" panose="020F0502020204030204" pitchFamily="34" charset="0"/>
                          <a:cs typeface="Calibri" panose="020F0502020204030204" pitchFamily="34" charset="0"/>
                        </a:rPr>
                        <a:t>Available to Spend</a:t>
                      </a:r>
                      <a:r>
                        <a:rPr lang="en-US" sz="4000" baseline="0" dirty="0" smtClean="0">
                          <a:latin typeface="Calibri" panose="020F0502020204030204" pitchFamily="34" charset="0"/>
                          <a:cs typeface="Calibri" panose="020F0502020204030204" pitchFamily="34" charset="0"/>
                        </a:rPr>
                        <a:t> (BRE)</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baseline="0" dirty="0" smtClean="0">
                          <a:latin typeface="Calibri" panose="020F0502020204030204" pitchFamily="34" charset="0"/>
                          <a:cs typeface="Calibri" panose="020F0502020204030204" pitchFamily="34" charset="0"/>
                        </a:rPr>
                        <a:t>Base Bill </a:t>
                      </a:r>
                    </a:p>
                    <a:p>
                      <a:pPr algn="ctr"/>
                      <a:r>
                        <a:rPr lang="en-US" sz="4000" baseline="0" dirty="0" smtClean="0">
                          <a:latin typeface="Calibri" panose="020F0502020204030204" pitchFamily="34" charset="0"/>
                          <a:cs typeface="Calibri" panose="020F0502020204030204" pitchFamily="34" charset="0"/>
                        </a:rPr>
                        <a:t>(SB 1)</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Difference</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61627869"/>
                  </a:ext>
                </a:extLst>
              </a:tr>
              <a:tr h="370840">
                <a:tc>
                  <a:txBody>
                    <a:bodyPr/>
                    <a:lstStyle/>
                    <a:p>
                      <a:pPr algn="ctr"/>
                      <a:r>
                        <a:rPr lang="en-US" sz="4000" dirty="0" smtClean="0">
                          <a:latin typeface="Calibri" panose="020F0502020204030204" pitchFamily="34" charset="0"/>
                          <a:cs typeface="Calibri" panose="020F0502020204030204" pitchFamily="34" charset="0"/>
                        </a:rPr>
                        <a:t>$112.5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$119.7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b="1" dirty="0" smtClean="0">
                          <a:solidFill>
                            <a:srgbClr val="FF0000"/>
                          </a:solidFill>
                          <a:latin typeface="Calibri" panose="020F0502020204030204" pitchFamily="34" charset="0"/>
                          <a:cs typeface="Calibri" panose="020F0502020204030204" pitchFamily="34" charset="0"/>
                        </a:rPr>
                        <a:t>$7.2 Billion</a:t>
                      </a:r>
                      <a:endParaRPr lang="en-US" sz="4000" b="1"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1473246"/>
                  </a:ext>
                </a:extLst>
              </a:tr>
            </a:tbl>
          </a:graphicData>
        </a:graphic>
      </p:graphicFrame>
      <p:sp>
        <p:nvSpPr>
          <p:cNvPr id="10" name="TextBox 9"/>
          <p:cNvSpPr txBox="1"/>
          <p:nvPr/>
        </p:nvSpPr>
        <p:spPr>
          <a:xfrm>
            <a:off x="9906000" y="6438900"/>
            <a:ext cx="5562600" cy="1569660"/>
          </a:xfrm>
          <a:prstGeom prst="rect">
            <a:avLst/>
          </a:prstGeom>
          <a:noFill/>
        </p:spPr>
        <p:txBody>
          <a:bodyPr wrap="square" rtlCol="0">
            <a:spAutoFit/>
          </a:bodyPr>
          <a:lstStyle/>
          <a:p>
            <a:r>
              <a:rPr lang="en-US" sz="4800" b="1" dirty="0" smtClean="0">
                <a:solidFill>
                  <a:schemeClr val="bg1"/>
                </a:solidFill>
                <a:latin typeface="Calibri" panose="020F0502020204030204" pitchFamily="34" charset="0"/>
                <a:cs typeface="Calibri" panose="020F0502020204030204" pitchFamily="34" charset="0"/>
              </a:rPr>
              <a:t>$11.6 expected in </a:t>
            </a:r>
          </a:p>
          <a:p>
            <a:r>
              <a:rPr lang="en-US" sz="4800" b="1" dirty="0" smtClean="0">
                <a:solidFill>
                  <a:schemeClr val="bg1"/>
                </a:solidFill>
                <a:latin typeface="Calibri" panose="020F0502020204030204" pitchFamily="34" charset="0"/>
                <a:cs typeface="Calibri" panose="020F0502020204030204" pitchFamily="34" charset="0"/>
              </a:rPr>
              <a:t>Rainy Day Fund</a:t>
            </a:r>
            <a:endParaRPr lang="en-US" sz="4800" b="1" dirty="0">
              <a:solidFill>
                <a:schemeClr val="bg1"/>
              </a:solidFill>
              <a:latin typeface="Calibri" panose="020F0502020204030204" pitchFamily="34" charset="0"/>
              <a:cs typeface="Calibri" panose="020F050202020403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08661535"/>
              </p:ext>
            </p:extLst>
          </p:nvPr>
        </p:nvGraphicFramePr>
        <p:xfrm>
          <a:off x="2362200" y="6436659"/>
          <a:ext cx="12192000" cy="2804160"/>
        </p:xfrm>
        <a:graphic>
          <a:graphicData uri="http://schemas.openxmlformats.org/drawingml/2006/table">
            <a:tbl>
              <a:tblPr firstRow="1" bandRow="1">
                <a:tableStyleId>{5C22544A-7EE6-4342-B048-85BDC9FD1C3A}</a:tableStyleId>
              </a:tblPr>
              <a:tblGrid>
                <a:gridCol w="8839200">
                  <a:extLst>
                    <a:ext uri="{9D8B030D-6E8A-4147-A177-3AD203B41FA5}">
                      <a16:colId xmlns:a16="http://schemas.microsoft.com/office/drawing/2014/main" val="3017897416"/>
                    </a:ext>
                  </a:extLst>
                </a:gridCol>
                <a:gridCol w="3352800">
                  <a:extLst>
                    <a:ext uri="{9D8B030D-6E8A-4147-A177-3AD203B41FA5}">
                      <a16:colId xmlns:a16="http://schemas.microsoft.com/office/drawing/2014/main" val="1412677489"/>
                    </a:ext>
                  </a:extLst>
                </a:gridCol>
              </a:tblGrid>
              <a:tr h="370840">
                <a:tc>
                  <a:txBody>
                    <a:bodyPr/>
                    <a:lstStyle/>
                    <a:p>
                      <a:pPr algn="ctr"/>
                      <a:r>
                        <a:rPr lang="en-US" sz="4000" dirty="0" smtClean="0">
                          <a:latin typeface="Calibri" panose="020F0502020204030204" pitchFamily="34" charset="0"/>
                          <a:cs typeface="Calibri" panose="020F0502020204030204" pitchFamily="34" charset="0"/>
                        </a:rPr>
                        <a:t>Tool</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Amount</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3966471"/>
                  </a:ext>
                </a:extLst>
              </a:tr>
              <a:tr h="370840">
                <a:tc>
                  <a:txBody>
                    <a:bodyPr/>
                    <a:lstStyle/>
                    <a:p>
                      <a:r>
                        <a:rPr lang="en-US" sz="4000" dirty="0" smtClean="0">
                          <a:latin typeface="Calibri" panose="020F0502020204030204" pitchFamily="34" charset="0"/>
                          <a:cs typeface="Calibri" panose="020F0502020204030204" pitchFamily="34" charset="0"/>
                        </a:rPr>
                        <a:t>Economic Stabilization</a:t>
                      </a:r>
                      <a:r>
                        <a:rPr lang="en-US" sz="4000" baseline="0" dirty="0" smtClean="0">
                          <a:latin typeface="Calibri" panose="020F0502020204030204" pitchFamily="34" charset="0"/>
                          <a:cs typeface="Calibri" panose="020F0502020204030204" pitchFamily="34" charset="0"/>
                        </a:rPr>
                        <a:t> Fund (Rainy Day)</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$11.6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51672005"/>
                  </a:ext>
                </a:extLst>
              </a:tr>
              <a:tr h="370840">
                <a:tc>
                  <a:txBody>
                    <a:bodyPr/>
                    <a:lstStyle/>
                    <a:p>
                      <a:r>
                        <a:rPr lang="en-US" sz="4000" dirty="0" smtClean="0">
                          <a:latin typeface="Calibri" panose="020F0502020204030204" pitchFamily="34" charset="0"/>
                          <a:cs typeface="Calibri" panose="020F0502020204030204" pitchFamily="34" charset="0"/>
                        </a:rPr>
                        <a:t>Delay</a:t>
                      </a:r>
                      <a:r>
                        <a:rPr lang="en-US" sz="4000" baseline="0" dirty="0" smtClean="0">
                          <a:latin typeface="Calibri" panose="020F0502020204030204" pitchFamily="34" charset="0"/>
                          <a:cs typeface="Calibri" panose="020F0502020204030204" pitchFamily="34" charset="0"/>
                        </a:rPr>
                        <a:t> August FSP Payment</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$2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65339205"/>
                  </a:ext>
                </a:extLst>
              </a:tr>
              <a:tr h="370840">
                <a:tc>
                  <a:txBody>
                    <a:bodyPr/>
                    <a:lstStyle/>
                    <a:p>
                      <a:r>
                        <a:rPr lang="en-US" sz="4000" dirty="0" smtClean="0">
                          <a:latin typeface="Calibri" panose="020F0502020204030204" pitchFamily="34" charset="0"/>
                          <a:cs typeface="Calibri" panose="020F0502020204030204" pitchFamily="34" charset="0"/>
                        </a:rPr>
                        <a:t>Federal</a:t>
                      </a:r>
                      <a:r>
                        <a:rPr lang="en-US" sz="4000" baseline="0" dirty="0" smtClean="0">
                          <a:latin typeface="Calibri" panose="020F0502020204030204" pitchFamily="34" charset="0"/>
                          <a:cs typeface="Calibri" panose="020F0502020204030204" pitchFamily="34" charset="0"/>
                        </a:rPr>
                        <a:t> Stimulus (ESSER 2)</a:t>
                      </a:r>
                      <a:endParaRPr lang="en-US" sz="4000" dirty="0">
                        <a:latin typeface="Calibri" panose="020F0502020204030204" pitchFamily="34" charset="0"/>
                        <a:cs typeface="Calibri" panose="020F0502020204030204" pitchFamily="34" charset="0"/>
                      </a:endParaRPr>
                    </a:p>
                  </a:txBody>
                  <a:tcPr/>
                </a:tc>
                <a:tc>
                  <a:txBody>
                    <a:bodyPr/>
                    <a:lstStyle/>
                    <a:p>
                      <a:r>
                        <a:rPr lang="en-US" sz="4000" dirty="0" smtClean="0">
                          <a:latin typeface="Calibri" panose="020F0502020204030204" pitchFamily="34" charset="0"/>
                          <a:cs typeface="Calibri" panose="020F0502020204030204" pitchFamily="34" charset="0"/>
                        </a:rPr>
                        <a:t>$5.5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32997867"/>
                  </a:ext>
                </a:extLst>
              </a:tr>
            </a:tbl>
          </a:graphicData>
        </a:graphic>
      </p:graphicFrame>
      <p:sp>
        <p:nvSpPr>
          <p:cNvPr id="13" name="TextBox 12"/>
          <p:cNvSpPr txBox="1"/>
          <p:nvPr/>
        </p:nvSpPr>
        <p:spPr>
          <a:xfrm>
            <a:off x="2393576" y="5728773"/>
            <a:ext cx="12192000" cy="707886"/>
          </a:xfrm>
          <a:prstGeom prst="rect">
            <a:avLst/>
          </a:prstGeom>
          <a:noFill/>
        </p:spPr>
        <p:txBody>
          <a:bodyPr wrap="square" rtlCol="0">
            <a:spAutoFit/>
          </a:bodyPr>
          <a:lstStyle/>
          <a:p>
            <a:pPr algn="ctr"/>
            <a:r>
              <a:rPr lang="en-US" sz="4000" b="1" dirty="0" smtClean="0">
                <a:latin typeface="Calibri" panose="020F0502020204030204" pitchFamily="34" charset="0"/>
                <a:cs typeface="Calibri" panose="020F0502020204030204" pitchFamily="34" charset="0"/>
              </a:rPr>
              <a:t>Tools Available in the Fiscal Toolbox</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957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Questions over sustainability of HB 3</a:t>
            </a:r>
          </a:p>
        </p:txBody>
      </p:sp>
      <p:sp>
        <p:nvSpPr>
          <p:cNvPr id="5" name="Content Placeholder 4"/>
          <p:cNvSpPr>
            <a:spLocks noGrp="1"/>
          </p:cNvSpPr>
          <p:nvPr>
            <p:ph idx="1"/>
          </p:nvPr>
        </p:nvSpPr>
        <p:spPr>
          <a:xfrm>
            <a:off x="2115040" y="2600462"/>
            <a:ext cx="13662485" cy="6931023"/>
          </a:xfrm>
        </p:spPr>
        <p:txBody>
          <a:bodyPr/>
          <a:lstStyle/>
          <a:p>
            <a:pPr marL="0" indent="0">
              <a:spcAft>
                <a:spcPts val="1800"/>
              </a:spcAft>
              <a:buNone/>
            </a:pPr>
            <a:r>
              <a:rPr lang="en-US" sz="5400" dirty="0" smtClean="0"/>
              <a:t>Given budget challenges, can lawmakers sustain the:</a:t>
            </a:r>
          </a:p>
          <a:p>
            <a:pPr marL="1030288" lvl="1" indent="-604838">
              <a:spcAft>
                <a:spcPts val="1800"/>
              </a:spcAft>
              <a:buFont typeface="Wingdings" panose="05000000000000000000" pitchFamily="2" charset="2"/>
              <a:buChar char="Ø"/>
            </a:pPr>
            <a:r>
              <a:rPr lang="en-US" sz="4400" dirty="0" smtClean="0"/>
              <a:t>Additional </a:t>
            </a:r>
            <a:r>
              <a:rPr lang="en-US" sz="4400" b="1" dirty="0" smtClean="0"/>
              <a:t>$6.4 </a:t>
            </a:r>
            <a:r>
              <a:rPr lang="en-US" sz="4400" b="1" dirty="0"/>
              <a:t>billion </a:t>
            </a:r>
            <a:r>
              <a:rPr lang="en-US" sz="4400" dirty="0" smtClean="0"/>
              <a:t>invested </a:t>
            </a:r>
            <a:r>
              <a:rPr lang="en-US" sz="4400" dirty="0"/>
              <a:t>into public </a:t>
            </a:r>
            <a:r>
              <a:rPr lang="en-US" sz="4400" dirty="0" smtClean="0"/>
              <a:t>schools</a:t>
            </a:r>
            <a:endParaRPr lang="en-US" sz="4400" dirty="0"/>
          </a:p>
          <a:p>
            <a:pPr marL="1030288" lvl="1" indent="-604838">
              <a:spcAft>
                <a:spcPts val="1800"/>
              </a:spcAft>
              <a:buFont typeface="Wingdings" panose="05000000000000000000" pitchFamily="2" charset="2"/>
              <a:buChar char="Ø"/>
            </a:pPr>
            <a:r>
              <a:rPr lang="en-US" sz="4400" dirty="0" smtClean="0"/>
              <a:t>Additional </a:t>
            </a:r>
            <a:r>
              <a:rPr lang="en-US" sz="4400" b="1" dirty="0" smtClean="0"/>
              <a:t>$5.2 </a:t>
            </a:r>
            <a:r>
              <a:rPr lang="en-US" sz="4400" b="1" dirty="0"/>
              <a:t>billion </a:t>
            </a:r>
            <a:r>
              <a:rPr lang="en-US" sz="4400" dirty="0" smtClean="0"/>
              <a:t>(and growing) for </a:t>
            </a:r>
            <a:r>
              <a:rPr lang="en-US" sz="4400" dirty="0"/>
              <a:t>property tax rate </a:t>
            </a:r>
            <a:r>
              <a:rPr lang="en-US" sz="4400" dirty="0" smtClean="0"/>
              <a:t>compression</a:t>
            </a:r>
            <a:endParaRPr lang="en-US" sz="4400" dirty="0"/>
          </a:p>
          <a:p>
            <a:pPr marL="0" indent="0">
              <a:spcAft>
                <a:spcPts val="1800"/>
              </a:spcAft>
              <a:buNone/>
            </a:pPr>
            <a:endParaRPr lang="en-US" sz="4800" dirty="0"/>
          </a:p>
          <a:p>
            <a:endParaRPr lang="en-US" dirty="0"/>
          </a:p>
        </p:txBody>
      </p:sp>
      <p:sp>
        <p:nvSpPr>
          <p:cNvPr id="3" name="Oval 2"/>
          <p:cNvSpPr/>
          <p:nvPr/>
        </p:nvSpPr>
        <p:spPr>
          <a:xfrm rot="672732">
            <a:off x="11887200" y="4995503"/>
            <a:ext cx="2018846" cy="5301704"/>
          </a:xfrm>
          <a:prstGeom prst="ellipse">
            <a:avLst/>
          </a:prstGeom>
          <a:noFill/>
        </p:spPr>
        <p:txBody>
          <a:bodyPr wrap="square" lIns="91440" tIns="45720" rIns="91440" bIns="45720">
            <a:spAutoFit/>
          </a:bodyPr>
          <a:lstStyle/>
          <a:p>
            <a:pPr algn="ctr"/>
            <a:r>
              <a:rPr lang="en-US" sz="239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3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97454154"/>
      </p:ext>
    </p:extLst>
  </p:cSld>
  <p:clrMapOvr>
    <a:masterClrMapping/>
  </p:clrMapOvr>
  <mc:AlternateContent xmlns:mc="http://schemas.openxmlformats.org/markup-compatibility/2006" xmlns:p14="http://schemas.microsoft.com/office/powerpoint/2010/main">
    <mc:Choice Requires="p14">
      <p:transition spd="med" p14:dur="700" advTm="38514">
        <p:fade/>
      </p:transition>
    </mc:Choice>
    <mc:Fallback xmlns="">
      <p:transition spd="med" advTm="38514">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998DFE-067D-4AD4-BF83-0A827602017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©2019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BA142577-BEC0-4729-AEE1-3965CE7EC21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3AD5058-CDAF-4189-8437-BD52B82C84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5AC8ABE-EC83-44C2-B796-468F6942C438}"/>
              </a:ext>
            </a:extLst>
          </p:cNvPr>
          <p:cNvSpPr txBox="1"/>
          <p:nvPr/>
        </p:nvSpPr>
        <p:spPr>
          <a:xfrm>
            <a:off x="452804" y="1613130"/>
            <a:ext cx="17382392" cy="1338828"/>
          </a:xfrm>
          <a:prstGeom prst="rect">
            <a:avLst/>
          </a:prstGeom>
          <a:solidFill>
            <a:schemeClr val="bg1"/>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a:ln>
                  <a:noFill/>
                </a:ln>
                <a:solidFill>
                  <a:prstClr val="white"/>
                </a:solidFill>
                <a:effectLst/>
                <a:uLnTx/>
                <a:uFillTx/>
                <a:latin typeface="Calibri"/>
                <a:ea typeface="+mn-ea"/>
                <a:cs typeface="+mn-cs"/>
              </a:rPr>
              <a:t>Comptroller’s Estimates are Statutorily Required October 1</a:t>
            </a:r>
            <a:r>
              <a:rPr kumimoji="0" lang="en-US" sz="4050" b="0" i="0" u="none" strike="noStrike" kern="1200" cap="none" spc="0" normalizeH="0" baseline="30000" noProof="0" dirty="0">
                <a:ln>
                  <a:noFill/>
                </a:ln>
                <a:solidFill>
                  <a:prstClr val="white"/>
                </a:solidFill>
                <a:effectLst/>
                <a:uLnTx/>
                <a:uFillTx/>
                <a:latin typeface="Calibri"/>
                <a:ea typeface="+mn-ea"/>
                <a:cs typeface="+mn-cs"/>
              </a:rPr>
              <a:t>st</a:t>
            </a:r>
            <a:r>
              <a:rPr kumimoji="0" lang="en-US" sz="4050" b="0" i="0" u="none" strike="noStrike" kern="1200" cap="none" spc="0" normalizeH="0" baseline="0" noProof="0" dirty="0">
                <a:ln>
                  <a:noFill/>
                </a:ln>
                <a:solidFill>
                  <a:prstClr val="white"/>
                </a:solidFill>
                <a:effectLst/>
                <a:uLnTx/>
                <a:uFillTx/>
                <a:latin typeface="Calibri"/>
                <a:ea typeface="+mn-ea"/>
                <a:cs typeface="+mn-cs"/>
              </a:rPr>
              <a:t> of even-numbered years &amp; March 1</a:t>
            </a:r>
            <a:r>
              <a:rPr kumimoji="0" lang="en-US" sz="4050" b="0" i="0" u="none" strike="noStrike" kern="1200" cap="none" spc="0" normalizeH="0" baseline="30000" noProof="0" dirty="0">
                <a:ln>
                  <a:noFill/>
                </a:ln>
                <a:solidFill>
                  <a:prstClr val="white"/>
                </a:solidFill>
                <a:effectLst/>
                <a:uLnTx/>
                <a:uFillTx/>
                <a:latin typeface="Calibri"/>
                <a:ea typeface="+mn-ea"/>
                <a:cs typeface="+mn-cs"/>
              </a:rPr>
              <a:t>st</a:t>
            </a:r>
            <a:r>
              <a:rPr kumimoji="0" lang="en-US" sz="4050" b="0" i="0" u="none" strike="noStrike" kern="1200" cap="none" spc="0" normalizeH="0" baseline="0" noProof="0" dirty="0">
                <a:ln>
                  <a:noFill/>
                </a:ln>
                <a:solidFill>
                  <a:prstClr val="white"/>
                </a:solidFill>
                <a:effectLst/>
                <a:uLnTx/>
                <a:uFillTx/>
                <a:latin typeface="Calibri"/>
                <a:ea typeface="+mn-ea"/>
                <a:cs typeface="+mn-cs"/>
              </a:rPr>
              <a:t> odd-numbered years</a:t>
            </a:r>
          </a:p>
        </p:txBody>
      </p:sp>
      <p:grpSp>
        <p:nvGrpSpPr>
          <p:cNvPr id="72" name="Group 71">
            <a:extLst>
              <a:ext uri="{FF2B5EF4-FFF2-40B4-BE49-F238E27FC236}">
                <a16:creationId xmlns:a16="http://schemas.microsoft.com/office/drawing/2014/main" id="{9D729889-6A35-4F9F-BD81-EC55049DCA0E}"/>
              </a:ext>
            </a:extLst>
          </p:cNvPr>
          <p:cNvGrpSpPr/>
          <p:nvPr/>
        </p:nvGrpSpPr>
        <p:grpSpPr>
          <a:xfrm>
            <a:off x="1219200" y="1265822"/>
            <a:ext cx="12126805" cy="7827377"/>
            <a:chOff x="2630755" y="447194"/>
            <a:chExt cx="7133731" cy="5858501"/>
          </a:xfrm>
        </p:grpSpPr>
        <p:grpSp>
          <p:nvGrpSpPr>
            <p:cNvPr id="11" name="Group 10">
              <a:extLst>
                <a:ext uri="{FF2B5EF4-FFF2-40B4-BE49-F238E27FC236}">
                  <a16:creationId xmlns:a16="http://schemas.microsoft.com/office/drawing/2014/main" id="{7C4218D4-8316-4D64-B6D8-858915F9408E}"/>
                </a:ext>
              </a:extLst>
            </p:cNvPr>
            <p:cNvGrpSpPr/>
            <p:nvPr/>
          </p:nvGrpSpPr>
          <p:grpSpPr>
            <a:xfrm>
              <a:off x="2630755" y="447194"/>
              <a:ext cx="7133731" cy="5124914"/>
              <a:chOff x="2630755" y="866543"/>
              <a:chExt cx="7133731" cy="5124914"/>
            </a:xfrm>
          </p:grpSpPr>
          <p:grpSp>
            <p:nvGrpSpPr>
              <p:cNvPr id="9" name="Group 8">
                <a:extLst>
                  <a:ext uri="{FF2B5EF4-FFF2-40B4-BE49-F238E27FC236}">
                    <a16:creationId xmlns:a16="http://schemas.microsoft.com/office/drawing/2014/main" id="{294F815B-489D-4C7A-BEB3-9135900C1435}"/>
                  </a:ext>
                </a:extLst>
              </p:cNvPr>
              <p:cNvGrpSpPr/>
              <p:nvPr/>
            </p:nvGrpSpPr>
            <p:grpSpPr>
              <a:xfrm>
                <a:off x="2647721" y="866543"/>
                <a:ext cx="6913524" cy="5124914"/>
                <a:chOff x="2647721" y="866543"/>
                <a:chExt cx="6913524" cy="5124914"/>
              </a:xfrm>
            </p:grpSpPr>
            <p:pic>
              <p:nvPicPr>
                <p:cNvPr id="7" name="Picture 6" descr="A picture containing chart&#10;&#10;Description automatically generated">
                  <a:extLst>
                    <a:ext uri="{FF2B5EF4-FFF2-40B4-BE49-F238E27FC236}">
                      <a16:creationId xmlns:a16="http://schemas.microsoft.com/office/drawing/2014/main" id="{7CE09DDA-A284-45D7-BF07-744DEE5EB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721" y="866543"/>
                  <a:ext cx="6913524" cy="5124914"/>
                </a:xfrm>
                <a:prstGeom prst="rect">
                  <a:avLst/>
                </a:prstGeom>
              </p:spPr>
            </p:pic>
            <p:sp>
              <p:nvSpPr>
                <p:cNvPr id="8" name="TextBox 7">
                  <a:extLst>
                    <a:ext uri="{FF2B5EF4-FFF2-40B4-BE49-F238E27FC236}">
                      <a16:creationId xmlns:a16="http://schemas.microsoft.com/office/drawing/2014/main" id="{0AE09285-3433-4B08-A999-A97E84E14C97}"/>
                    </a:ext>
                  </a:extLst>
                </p:cNvPr>
                <p:cNvSpPr txBox="1"/>
                <p:nvPr/>
              </p:nvSpPr>
              <p:spPr>
                <a:xfrm>
                  <a:off x="5418684" y="475102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$0.07</a:t>
                  </a:r>
                </a:p>
              </p:txBody>
            </p:sp>
            <p:sp>
              <p:nvSpPr>
                <p:cNvPr id="12" name="TextBox 11">
                  <a:extLst>
                    <a:ext uri="{FF2B5EF4-FFF2-40B4-BE49-F238E27FC236}">
                      <a16:creationId xmlns:a16="http://schemas.microsoft.com/office/drawing/2014/main" id="{D42C3FD6-FC42-4F58-B108-DE2F1A299AA2}"/>
                    </a:ext>
                  </a:extLst>
                </p:cNvPr>
                <p:cNvSpPr txBox="1"/>
                <p:nvPr/>
              </p:nvSpPr>
              <p:spPr>
                <a:xfrm>
                  <a:off x="4379006" y="475102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$0.07</a:t>
                  </a:r>
                </a:p>
              </p:txBody>
            </p:sp>
            <p:sp>
              <p:nvSpPr>
                <p:cNvPr id="15" name="TextBox 14">
                  <a:extLst>
                    <a:ext uri="{FF2B5EF4-FFF2-40B4-BE49-F238E27FC236}">
                      <a16:creationId xmlns:a16="http://schemas.microsoft.com/office/drawing/2014/main" id="{61ACDB29-4434-44EC-8A81-A3347D66F4BB}"/>
                    </a:ext>
                  </a:extLst>
                </p:cNvPr>
                <p:cNvSpPr txBox="1"/>
                <p:nvPr/>
              </p:nvSpPr>
              <p:spPr>
                <a:xfrm>
                  <a:off x="3317556" y="475102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$0.07</a:t>
                  </a:r>
                </a:p>
              </p:txBody>
            </p:sp>
            <p:sp>
              <p:nvSpPr>
                <p:cNvPr id="16" name="TextBox 15">
                  <a:extLst>
                    <a:ext uri="{FF2B5EF4-FFF2-40B4-BE49-F238E27FC236}">
                      <a16:creationId xmlns:a16="http://schemas.microsoft.com/office/drawing/2014/main" id="{2412D6EB-D146-4900-80AC-BCC8B8D12E84}"/>
                    </a:ext>
                  </a:extLst>
                </p:cNvPr>
                <p:cNvSpPr txBox="1"/>
                <p:nvPr/>
              </p:nvSpPr>
              <p:spPr>
                <a:xfrm>
                  <a:off x="8632703" y="475102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$0.07</a:t>
                  </a:r>
                </a:p>
              </p:txBody>
            </p:sp>
            <p:sp>
              <p:nvSpPr>
                <p:cNvPr id="17" name="TextBox 16">
                  <a:extLst>
                    <a:ext uri="{FF2B5EF4-FFF2-40B4-BE49-F238E27FC236}">
                      <a16:creationId xmlns:a16="http://schemas.microsoft.com/office/drawing/2014/main" id="{BA6F0DDC-2C8B-4474-953A-A3EBB9B3315A}"/>
                    </a:ext>
                  </a:extLst>
                </p:cNvPr>
                <p:cNvSpPr txBox="1"/>
                <p:nvPr/>
              </p:nvSpPr>
              <p:spPr>
                <a:xfrm>
                  <a:off x="7598774" y="475102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$0.07</a:t>
                  </a:r>
                </a:p>
              </p:txBody>
            </p:sp>
            <p:sp>
              <p:nvSpPr>
                <p:cNvPr id="18" name="TextBox 17">
                  <a:extLst>
                    <a:ext uri="{FF2B5EF4-FFF2-40B4-BE49-F238E27FC236}">
                      <a16:creationId xmlns:a16="http://schemas.microsoft.com/office/drawing/2014/main" id="{7539E660-617D-48C8-BD38-658D453A57F0}"/>
                    </a:ext>
                  </a:extLst>
                </p:cNvPr>
                <p:cNvSpPr txBox="1"/>
                <p:nvPr/>
              </p:nvSpPr>
              <p:spPr>
                <a:xfrm>
                  <a:off x="6513406" y="475102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$0.07</a:t>
                  </a:r>
                </a:p>
              </p:txBody>
            </p:sp>
            <p:sp>
              <p:nvSpPr>
                <p:cNvPr id="20" name="TextBox 19">
                  <a:extLst>
                    <a:ext uri="{FF2B5EF4-FFF2-40B4-BE49-F238E27FC236}">
                      <a16:creationId xmlns:a16="http://schemas.microsoft.com/office/drawing/2014/main" id="{76456D97-EE64-4665-84C2-AB74E91378F1}"/>
                    </a:ext>
                  </a:extLst>
                </p:cNvPr>
                <p:cNvSpPr txBox="1"/>
                <p:nvPr/>
              </p:nvSpPr>
              <p:spPr>
                <a:xfrm>
                  <a:off x="5418684" y="382549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$0.03</a:t>
                  </a:r>
                </a:p>
              </p:txBody>
            </p:sp>
            <p:sp>
              <p:nvSpPr>
                <p:cNvPr id="21" name="TextBox 20">
                  <a:extLst>
                    <a:ext uri="{FF2B5EF4-FFF2-40B4-BE49-F238E27FC236}">
                      <a16:creationId xmlns:a16="http://schemas.microsoft.com/office/drawing/2014/main" id="{2645F31D-398C-480A-A73D-94E793AE7AED}"/>
                    </a:ext>
                  </a:extLst>
                </p:cNvPr>
                <p:cNvSpPr txBox="1"/>
                <p:nvPr/>
              </p:nvSpPr>
              <p:spPr>
                <a:xfrm>
                  <a:off x="4379006" y="382549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$0.03</a:t>
                  </a:r>
                </a:p>
              </p:txBody>
            </p:sp>
            <p:sp>
              <p:nvSpPr>
                <p:cNvPr id="23" name="TextBox 22">
                  <a:extLst>
                    <a:ext uri="{FF2B5EF4-FFF2-40B4-BE49-F238E27FC236}">
                      <a16:creationId xmlns:a16="http://schemas.microsoft.com/office/drawing/2014/main" id="{550EDE6B-3231-402F-9714-14DF8B5AF05C}"/>
                    </a:ext>
                  </a:extLst>
                </p:cNvPr>
                <p:cNvSpPr txBox="1"/>
                <p:nvPr/>
              </p:nvSpPr>
              <p:spPr>
                <a:xfrm>
                  <a:off x="8632703" y="382549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$0.03</a:t>
                  </a:r>
                </a:p>
              </p:txBody>
            </p:sp>
            <p:sp>
              <p:nvSpPr>
                <p:cNvPr id="24" name="TextBox 23">
                  <a:extLst>
                    <a:ext uri="{FF2B5EF4-FFF2-40B4-BE49-F238E27FC236}">
                      <a16:creationId xmlns:a16="http://schemas.microsoft.com/office/drawing/2014/main" id="{EECEFD86-FA69-4EEE-80E0-BA0ABD1225FA}"/>
                    </a:ext>
                  </a:extLst>
                </p:cNvPr>
                <p:cNvSpPr txBox="1"/>
                <p:nvPr/>
              </p:nvSpPr>
              <p:spPr>
                <a:xfrm>
                  <a:off x="7598774" y="382549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$0.03</a:t>
                  </a:r>
                </a:p>
              </p:txBody>
            </p:sp>
            <p:sp>
              <p:nvSpPr>
                <p:cNvPr id="25" name="TextBox 24">
                  <a:extLst>
                    <a:ext uri="{FF2B5EF4-FFF2-40B4-BE49-F238E27FC236}">
                      <a16:creationId xmlns:a16="http://schemas.microsoft.com/office/drawing/2014/main" id="{992C4ADE-4264-42A7-B590-71313A1166EA}"/>
                    </a:ext>
                  </a:extLst>
                </p:cNvPr>
                <p:cNvSpPr txBox="1"/>
                <p:nvPr/>
              </p:nvSpPr>
              <p:spPr>
                <a:xfrm>
                  <a:off x="6513406" y="382549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$0.03</a:t>
                  </a:r>
                </a:p>
              </p:txBody>
            </p:sp>
            <p:sp>
              <p:nvSpPr>
                <p:cNvPr id="26" name="TextBox 25">
                  <a:extLst>
                    <a:ext uri="{FF2B5EF4-FFF2-40B4-BE49-F238E27FC236}">
                      <a16:creationId xmlns:a16="http://schemas.microsoft.com/office/drawing/2014/main" id="{D820EDC4-0424-4989-911A-23FA257AFD4E}"/>
                    </a:ext>
                  </a:extLst>
                </p:cNvPr>
                <p:cNvSpPr txBox="1"/>
                <p:nvPr/>
              </p:nvSpPr>
              <p:spPr>
                <a:xfrm>
                  <a:off x="5429900" y="3456693"/>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$0.01</a:t>
                  </a:r>
                </a:p>
              </p:txBody>
            </p:sp>
            <p:sp>
              <p:nvSpPr>
                <p:cNvPr id="29" name="TextBox 28">
                  <a:extLst>
                    <a:ext uri="{FF2B5EF4-FFF2-40B4-BE49-F238E27FC236}">
                      <a16:creationId xmlns:a16="http://schemas.microsoft.com/office/drawing/2014/main" id="{F634DDDE-B978-489E-A628-1A3E628BA63D}"/>
                    </a:ext>
                  </a:extLst>
                </p:cNvPr>
                <p:cNvSpPr txBox="1"/>
                <p:nvPr/>
              </p:nvSpPr>
              <p:spPr>
                <a:xfrm>
                  <a:off x="8643919" y="3456693"/>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$0.01</a:t>
                  </a:r>
                </a:p>
              </p:txBody>
            </p:sp>
            <p:sp>
              <p:nvSpPr>
                <p:cNvPr id="30" name="TextBox 29">
                  <a:extLst>
                    <a:ext uri="{FF2B5EF4-FFF2-40B4-BE49-F238E27FC236}">
                      <a16:creationId xmlns:a16="http://schemas.microsoft.com/office/drawing/2014/main" id="{71437CD7-9FBF-4920-8369-3F01D56A47D7}"/>
                    </a:ext>
                  </a:extLst>
                </p:cNvPr>
                <p:cNvSpPr txBox="1"/>
                <p:nvPr/>
              </p:nvSpPr>
              <p:spPr>
                <a:xfrm>
                  <a:off x="7609990" y="3456693"/>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$0.01</a:t>
                  </a:r>
                </a:p>
              </p:txBody>
            </p:sp>
            <p:sp>
              <p:nvSpPr>
                <p:cNvPr id="31" name="TextBox 30">
                  <a:extLst>
                    <a:ext uri="{FF2B5EF4-FFF2-40B4-BE49-F238E27FC236}">
                      <a16:creationId xmlns:a16="http://schemas.microsoft.com/office/drawing/2014/main" id="{5446CF05-94BA-4564-A1F1-A22B86F5B642}"/>
                    </a:ext>
                  </a:extLst>
                </p:cNvPr>
                <p:cNvSpPr txBox="1"/>
                <p:nvPr/>
              </p:nvSpPr>
              <p:spPr>
                <a:xfrm>
                  <a:off x="6524622" y="3456693"/>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$0.01</a:t>
                  </a:r>
                </a:p>
              </p:txBody>
            </p:sp>
            <p:sp>
              <p:nvSpPr>
                <p:cNvPr id="35" name="TextBox 34">
                  <a:extLst>
                    <a:ext uri="{FF2B5EF4-FFF2-40B4-BE49-F238E27FC236}">
                      <a16:creationId xmlns:a16="http://schemas.microsoft.com/office/drawing/2014/main" id="{E13672AF-D4DB-4B77-80EB-C9626269A471}"/>
                    </a:ext>
                  </a:extLst>
                </p:cNvPr>
                <p:cNvSpPr txBox="1"/>
                <p:nvPr/>
              </p:nvSpPr>
              <p:spPr>
                <a:xfrm>
                  <a:off x="8648815" y="312817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$0.02</a:t>
                  </a:r>
                </a:p>
              </p:txBody>
            </p:sp>
            <p:sp>
              <p:nvSpPr>
                <p:cNvPr id="36" name="TextBox 35">
                  <a:extLst>
                    <a:ext uri="{FF2B5EF4-FFF2-40B4-BE49-F238E27FC236}">
                      <a16:creationId xmlns:a16="http://schemas.microsoft.com/office/drawing/2014/main" id="{576C53B4-7DA3-44B1-A5E0-7DC248413C3B}"/>
                    </a:ext>
                  </a:extLst>
                </p:cNvPr>
                <p:cNvSpPr txBox="1"/>
                <p:nvPr/>
              </p:nvSpPr>
              <p:spPr>
                <a:xfrm>
                  <a:off x="7614886" y="312817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$0.02</a:t>
                  </a:r>
                </a:p>
              </p:txBody>
            </p:sp>
            <p:sp>
              <p:nvSpPr>
                <p:cNvPr id="37" name="TextBox 36">
                  <a:extLst>
                    <a:ext uri="{FF2B5EF4-FFF2-40B4-BE49-F238E27FC236}">
                      <a16:creationId xmlns:a16="http://schemas.microsoft.com/office/drawing/2014/main" id="{9FF7B67C-B911-4037-8DFA-6827AB74D88A}"/>
                    </a:ext>
                  </a:extLst>
                </p:cNvPr>
                <p:cNvSpPr txBox="1"/>
                <p:nvPr/>
              </p:nvSpPr>
              <p:spPr>
                <a:xfrm>
                  <a:off x="6529518" y="3128175"/>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$0.02</a:t>
                  </a:r>
                </a:p>
              </p:txBody>
            </p:sp>
            <p:sp>
              <p:nvSpPr>
                <p:cNvPr id="41" name="TextBox 40">
                  <a:extLst>
                    <a:ext uri="{FF2B5EF4-FFF2-40B4-BE49-F238E27FC236}">
                      <a16:creationId xmlns:a16="http://schemas.microsoft.com/office/drawing/2014/main" id="{601B5F26-6E7A-4D41-AAFF-6003C3977907}"/>
                    </a:ext>
                  </a:extLst>
                </p:cNvPr>
                <p:cNvSpPr txBox="1"/>
                <p:nvPr/>
              </p:nvSpPr>
              <p:spPr>
                <a:xfrm>
                  <a:off x="8637929" y="2637293"/>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$0.02</a:t>
                  </a:r>
                </a:p>
              </p:txBody>
            </p:sp>
            <p:sp>
              <p:nvSpPr>
                <p:cNvPr id="42" name="TextBox 41">
                  <a:extLst>
                    <a:ext uri="{FF2B5EF4-FFF2-40B4-BE49-F238E27FC236}">
                      <a16:creationId xmlns:a16="http://schemas.microsoft.com/office/drawing/2014/main" id="{4BD77B24-080A-4830-9556-CE3D60032AAE}"/>
                    </a:ext>
                  </a:extLst>
                </p:cNvPr>
                <p:cNvSpPr txBox="1"/>
                <p:nvPr/>
              </p:nvSpPr>
              <p:spPr>
                <a:xfrm>
                  <a:off x="7604000" y="2637293"/>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$0.02</a:t>
                  </a:r>
                </a:p>
              </p:txBody>
            </p:sp>
            <p:sp>
              <p:nvSpPr>
                <p:cNvPr id="50" name="TextBox 49">
                  <a:extLst>
                    <a:ext uri="{FF2B5EF4-FFF2-40B4-BE49-F238E27FC236}">
                      <a16:creationId xmlns:a16="http://schemas.microsoft.com/office/drawing/2014/main" id="{DD965AB6-68B2-4051-A349-A5D46DF6E605}"/>
                    </a:ext>
                  </a:extLst>
                </p:cNvPr>
                <p:cNvSpPr txBox="1"/>
                <p:nvPr/>
              </p:nvSpPr>
              <p:spPr>
                <a:xfrm>
                  <a:off x="8654805" y="2174528"/>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$0.02</a:t>
                  </a:r>
                </a:p>
              </p:txBody>
            </p:sp>
          </p:grpSp>
          <p:sp>
            <p:nvSpPr>
              <p:cNvPr id="10" name="Rectangle 9">
                <a:extLst>
                  <a:ext uri="{FF2B5EF4-FFF2-40B4-BE49-F238E27FC236}">
                    <a16:creationId xmlns:a16="http://schemas.microsoft.com/office/drawing/2014/main" id="{D4B6A00D-5DA3-4BC8-99E0-3A14EBD1B986}"/>
                  </a:ext>
                </a:extLst>
              </p:cNvPr>
              <p:cNvSpPr/>
              <p:nvPr/>
            </p:nvSpPr>
            <p:spPr>
              <a:xfrm>
                <a:off x="2630755" y="866543"/>
                <a:ext cx="7133731" cy="60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51" name="Rectangle 50">
              <a:extLst>
                <a:ext uri="{FF2B5EF4-FFF2-40B4-BE49-F238E27FC236}">
                  <a16:creationId xmlns:a16="http://schemas.microsoft.com/office/drawing/2014/main" id="{2EA727FA-6AFE-4FEE-BB98-81CC24FDE420}"/>
                </a:ext>
              </a:extLst>
            </p:cNvPr>
            <p:cNvSpPr/>
            <p:nvPr/>
          </p:nvSpPr>
          <p:spPr>
            <a:xfrm>
              <a:off x="3233854" y="5572108"/>
              <a:ext cx="6084648" cy="327988"/>
            </a:xfrm>
            <a:prstGeom prst="rect">
              <a:avLst/>
            </a:prstGeom>
            <a:gradFill flip="none" rotWithShape="1">
              <a:gsLst>
                <a:gs pos="22000">
                  <a:srgbClr val="CF4F01"/>
                </a:gs>
                <a:gs pos="55000">
                  <a:srgbClr val="FF9900"/>
                </a:gs>
                <a:gs pos="77000">
                  <a:srgbClr val="FFB84F"/>
                </a:gs>
                <a:gs pos="100000">
                  <a:srgbClr val="FFFFB7"/>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6" name="Group 55">
              <a:extLst>
                <a:ext uri="{FF2B5EF4-FFF2-40B4-BE49-F238E27FC236}">
                  <a16:creationId xmlns:a16="http://schemas.microsoft.com/office/drawing/2014/main" id="{F2E76410-EFAC-47A6-990C-771EB5968454}"/>
                </a:ext>
              </a:extLst>
            </p:cNvPr>
            <p:cNvGrpSpPr/>
            <p:nvPr/>
          </p:nvGrpSpPr>
          <p:grpSpPr>
            <a:xfrm>
              <a:off x="3270095" y="5741376"/>
              <a:ext cx="685799" cy="564319"/>
              <a:chOff x="3270095" y="5736102"/>
              <a:chExt cx="685799" cy="564319"/>
            </a:xfrm>
          </p:grpSpPr>
          <p:cxnSp>
            <p:nvCxnSpPr>
              <p:cNvPr id="53" name="Straight Connector 52">
                <a:extLst>
                  <a:ext uri="{FF2B5EF4-FFF2-40B4-BE49-F238E27FC236}">
                    <a16:creationId xmlns:a16="http://schemas.microsoft.com/office/drawing/2014/main" id="{C2FE078B-AF29-4656-997F-D43847F15EC3}"/>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D5B1B92-D5F9-426C-9DB0-44A298BD4BEC}"/>
                  </a:ext>
                </a:extLst>
              </p:cNvPr>
              <p:cNvSpPr txBox="1"/>
              <p:nvPr/>
            </p:nvSpPr>
            <p:spPr>
              <a:xfrm>
                <a:off x="3270095" y="5955478"/>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$0.07</a:t>
                </a:r>
              </a:p>
            </p:txBody>
          </p:sp>
        </p:grpSp>
        <p:grpSp>
          <p:nvGrpSpPr>
            <p:cNvPr id="57" name="Group 56">
              <a:extLst>
                <a:ext uri="{FF2B5EF4-FFF2-40B4-BE49-F238E27FC236}">
                  <a16:creationId xmlns:a16="http://schemas.microsoft.com/office/drawing/2014/main" id="{5B3D234A-99A5-4A4F-8877-E8036B18EC4A}"/>
                </a:ext>
              </a:extLst>
            </p:cNvPr>
            <p:cNvGrpSpPr/>
            <p:nvPr/>
          </p:nvGrpSpPr>
          <p:grpSpPr>
            <a:xfrm>
              <a:off x="4335034" y="5741376"/>
              <a:ext cx="685799" cy="564319"/>
              <a:chOff x="3270095" y="5736102"/>
              <a:chExt cx="685799" cy="564319"/>
            </a:xfrm>
          </p:grpSpPr>
          <p:cxnSp>
            <p:nvCxnSpPr>
              <p:cNvPr id="58" name="Straight Connector 57">
                <a:extLst>
                  <a:ext uri="{FF2B5EF4-FFF2-40B4-BE49-F238E27FC236}">
                    <a16:creationId xmlns:a16="http://schemas.microsoft.com/office/drawing/2014/main" id="{EE860779-E774-4F82-B28A-9A979C7BAD1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378BC2E-9999-412A-AECF-5D20A546102F}"/>
                  </a:ext>
                </a:extLst>
              </p:cNvPr>
              <p:cNvSpPr txBox="1"/>
              <p:nvPr/>
            </p:nvSpPr>
            <p:spPr>
              <a:xfrm>
                <a:off x="3270095" y="5955478"/>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$0.10</a:t>
                </a:r>
              </a:p>
            </p:txBody>
          </p:sp>
        </p:grpSp>
        <p:grpSp>
          <p:nvGrpSpPr>
            <p:cNvPr id="60" name="Group 59">
              <a:extLst>
                <a:ext uri="{FF2B5EF4-FFF2-40B4-BE49-F238E27FC236}">
                  <a16:creationId xmlns:a16="http://schemas.microsoft.com/office/drawing/2014/main" id="{134DB7CF-2339-4783-AC0B-81984B281774}"/>
                </a:ext>
              </a:extLst>
            </p:cNvPr>
            <p:cNvGrpSpPr/>
            <p:nvPr/>
          </p:nvGrpSpPr>
          <p:grpSpPr>
            <a:xfrm>
              <a:off x="5451805" y="5754076"/>
              <a:ext cx="685799" cy="538918"/>
              <a:chOff x="3270095" y="5736102"/>
              <a:chExt cx="685799" cy="538918"/>
            </a:xfrm>
          </p:grpSpPr>
          <p:cxnSp>
            <p:nvCxnSpPr>
              <p:cNvPr id="61" name="Straight Connector 60">
                <a:extLst>
                  <a:ext uri="{FF2B5EF4-FFF2-40B4-BE49-F238E27FC236}">
                    <a16:creationId xmlns:a16="http://schemas.microsoft.com/office/drawing/2014/main" id="{0DBF60D1-C700-455A-8DB5-F525EBD1AEE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8A62D01-9365-4B82-97C9-1E55B345872E}"/>
                  </a:ext>
                </a:extLst>
              </p:cNvPr>
              <p:cNvSpPr txBox="1"/>
              <p:nvPr/>
            </p:nvSpPr>
            <p:spPr>
              <a:xfrm>
                <a:off x="3270095" y="5930078"/>
                <a:ext cx="685799" cy="34494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$0.11</a:t>
                </a:r>
              </a:p>
            </p:txBody>
          </p:sp>
        </p:grpSp>
        <p:grpSp>
          <p:nvGrpSpPr>
            <p:cNvPr id="63" name="Group 62">
              <a:extLst>
                <a:ext uri="{FF2B5EF4-FFF2-40B4-BE49-F238E27FC236}">
                  <a16:creationId xmlns:a16="http://schemas.microsoft.com/office/drawing/2014/main" id="{F8D2CD08-6C85-4222-AD27-982B255F599B}"/>
                </a:ext>
              </a:extLst>
            </p:cNvPr>
            <p:cNvGrpSpPr/>
            <p:nvPr/>
          </p:nvGrpSpPr>
          <p:grpSpPr>
            <a:xfrm>
              <a:off x="6513405" y="5741376"/>
              <a:ext cx="685799" cy="564319"/>
              <a:chOff x="3270095" y="5736102"/>
              <a:chExt cx="685799" cy="564319"/>
            </a:xfrm>
          </p:grpSpPr>
          <p:cxnSp>
            <p:nvCxnSpPr>
              <p:cNvPr id="64" name="Straight Connector 63">
                <a:extLst>
                  <a:ext uri="{FF2B5EF4-FFF2-40B4-BE49-F238E27FC236}">
                    <a16:creationId xmlns:a16="http://schemas.microsoft.com/office/drawing/2014/main" id="{3B768A7A-1FBD-4AE1-8BC0-83961E2F1A29}"/>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646E8D-8AE2-4ED9-A00D-DDA8DC3A38E3}"/>
                  </a:ext>
                </a:extLst>
              </p:cNvPr>
              <p:cNvSpPr txBox="1"/>
              <p:nvPr/>
            </p:nvSpPr>
            <p:spPr>
              <a:xfrm>
                <a:off x="3270095" y="5955478"/>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$0.13</a:t>
                </a:r>
              </a:p>
            </p:txBody>
          </p:sp>
        </p:grpSp>
        <p:grpSp>
          <p:nvGrpSpPr>
            <p:cNvPr id="66" name="Group 65">
              <a:extLst>
                <a:ext uri="{FF2B5EF4-FFF2-40B4-BE49-F238E27FC236}">
                  <a16:creationId xmlns:a16="http://schemas.microsoft.com/office/drawing/2014/main" id="{5CF635E9-4089-4DDE-8674-BC6D783B8A12}"/>
                </a:ext>
              </a:extLst>
            </p:cNvPr>
            <p:cNvGrpSpPr/>
            <p:nvPr/>
          </p:nvGrpSpPr>
          <p:grpSpPr>
            <a:xfrm>
              <a:off x="7572478" y="5741376"/>
              <a:ext cx="685799" cy="564319"/>
              <a:chOff x="3270095" y="5736102"/>
              <a:chExt cx="685799" cy="564319"/>
            </a:xfrm>
          </p:grpSpPr>
          <p:cxnSp>
            <p:nvCxnSpPr>
              <p:cNvPr id="67" name="Straight Connector 66">
                <a:extLst>
                  <a:ext uri="{FF2B5EF4-FFF2-40B4-BE49-F238E27FC236}">
                    <a16:creationId xmlns:a16="http://schemas.microsoft.com/office/drawing/2014/main" id="{AF3E18C9-5365-404A-9223-1D4A4D11F5ED}"/>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23CF28E-3B73-4BB6-A5F4-A3986E541C1A}"/>
                  </a:ext>
                </a:extLst>
              </p:cNvPr>
              <p:cNvSpPr txBox="1"/>
              <p:nvPr/>
            </p:nvSpPr>
            <p:spPr>
              <a:xfrm>
                <a:off x="3270095" y="5955478"/>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$0.15</a:t>
                </a:r>
              </a:p>
            </p:txBody>
          </p:sp>
        </p:grpSp>
        <p:grpSp>
          <p:nvGrpSpPr>
            <p:cNvPr id="69" name="Group 68">
              <a:extLst>
                <a:ext uri="{FF2B5EF4-FFF2-40B4-BE49-F238E27FC236}">
                  <a16:creationId xmlns:a16="http://schemas.microsoft.com/office/drawing/2014/main" id="{7BF71BFB-A18F-48F4-91E6-4942A605ABA0}"/>
                </a:ext>
              </a:extLst>
            </p:cNvPr>
            <p:cNvGrpSpPr/>
            <p:nvPr/>
          </p:nvGrpSpPr>
          <p:grpSpPr>
            <a:xfrm>
              <a:off x="8656501" y="5741376"/>
              <a:ext cx="685799" cy="564319"/>
              <a:chOff x="3270095" y="5736102"/>
              <a:chExt cx="685799" cy="564319"/>
            </a:xfrm>
          </p:grpSpPr>
          <p:cxnSp>
            <p:nvCxnSpPr>
              <p:cNvPr id="70" name="Straight Connector 69">
                <a:extLst>
                  <a:ext uri="{FF2B5EF4-FFF2-40B4-BE49-F238E27FC236}">
                    <a16:creationId xmlns:a16="http://schemas.microsoft.com/office/drawing/2014/main" id="{BCC32A45-63B6-465C-993F-C27AF1C2D032}"/>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732F9B-5065-4679-856F-04105DB88FE7}"/>
                  </a:ext>
                </a:extLst>
              </p:cNvPr>
              <p:cNvSpPr txBox="1"/>
              <p:nvPr/>
            </p:nvSpPr>
            <p:spPr>
              <a:xfrm>
                <a:off x="3270095" y="5955478"/>
                <a:ext cx="685799" cy="3449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$0.17</a:t>
                </a:r>
              </a:p>
            </p:txBody>
          </p:sp>
        </p:grpSp>
      </p:grpSp>
      <p:sp>
        <p:nvSpPr>
          <p:cNvPr id="6" name="Title 5">
            <a:extLst>
              <a:ext uri="{FF2B5EF4-FFF2-40B4-BE49-F238E27FC236}">
                <a16:creationId xmlns:a16="http://schemas.microsoft.com/office/drawing/2014/main" id="{B56F5F24-D0F6-4214-B70F-718A02FE75FC}"/>
              </a:ext>
            </a:extLst>
          </p:cNvPr>
          <p:cNvSpPr>
            <a:spLocks noGrp="1"/>
          </p:cNvSpPr>
          <p:nvPr>
            <p:ph type="title"/>
          </p:nvPr>
        </p:nvSpPr>
        <p:spPr>
          <a:xfrm>
            <a:off x="68892" y="878268"/>
            <a:ext cx="18150215" cy="1079399"/>
          </a:xfrm>
        </p:spPr>
        <p:txBody>
          <a:bodyPr>
            <a:noAutofit/>
          </a:bodyPr>
          <a:lstStyle/>
          <a:p>
            <a:r>
              <a:rPr lang="en-US" sz="5400" dirty="0" smtClean="0"/>
              <a:t>Estimated Cost of Tax Rate Compression through FY25</a:t>
            </a:r>
            <a:endParaRPr lang="en-US" sz="5400" dirty="0">
              <a:latin typeface="+mn-lt"/>
            </a:endParaRPr>
          </a:p>
        </p:txBody>
      </p:sp>
      <p:sp>
        <p:nvSpPr>
          <p:cNvPr id="73" name="TextBox 72">
            <a:extLst>
              <a:ext uri="{FF2B5EF4-FFF2-40B4-BE49-F238E27FC236}">
                <a16:creationId xmlns:a16="http://schemas.microsoft.com/office/drawing/2014/main" id="{CD68A5EF-3CAE-43D1-89D9-594F824C3FB2}"/>
              </a:ext>
            </a:extLst>
          </p:cNvPr>
          <p:cNvSpPr txBox="1"/>
          <p:nvPr/>
        </p:nvSpPr>
        <p:spPr>
          <a:xfrm>
            <a:off x="13715361" y="2587704"/>
            <a:ext cx="3945251" cy="526297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columns show the original cost of each round of compression at the time it occurs.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area behind the columns shows the cumulative cost of compression.  Cumulative cost is higher because of growth in the tax base over time.  The cumulative number of pennies “purchased” through compression is shown below the graph.</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4295" y="8637165"/>
            <a:ext cx="3020012" cy="912068"/>
          </a:xfrm>
          <a:prstGeom prst="rect">
            <a:avLst/>
          </a:prstGeom>
        </p:spPr>
      </p:pic>
      <p:sp>
        <p:nvSpPr>
          <p:cNvPr id="13" name="TextBox 12"/>
          <p:cNvSpPr txBox="1"/>
          <p:nvPr/>
        </p:nvSpPr>
        <p:spPr>
          <a:xfrm>
            <a:off x="10785564" y="9534617"/>
            <a:ext cx="6854840" cy="30777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Developed in collaboration with the Texas Association of School Business Officials (TASBO)</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818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Recapture Reduction Promises vs. Reality</a:t>
            </a:r>
            <a:endParaRPr lang="en-US" sz="5400" b="1" dirty="0"/>
          </a:p>
        </p:txBody>
      </p:sp>
      <p:graphicFrame>
        <p:nvGraphicFramePr>
          <p:cNvPr id="5" name="Chart 4"/>
          <p:cNvGraphicFramePr>
            <a:graphicFrameLocks/>
          </p:cNvGraphicFramePr>
          <p:nvPr>
            <p:extLst>
              <p:ext uri="{D42A27DB-BD31-4B8C-83A1-F6EECF244321}">
                <p14:modId xmlns:p14="http://schemas.microsoft.com/office/powerpoint/2010/main" val="4115070910"/>
              </p:ext>
            </p:extLst>
          </p:nvPr>
        </p:nvGraphicFramePr>
        <p:xfrm>
          <a:off x="2115038" y="2189480"/>
          <a:ext cx="13741997" cy="7645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96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658600" y="4399430"/>
            <a:ext cx="2667000" cy="32004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p:cNvSpPr txBox="1"/>
          <p:nvPr/>
        </p:nvSpPr>
        <p:spPr>
          <a:xfrm>
            <a:off x="11658600" y="4599594"/>
            <a:ext cx="2667000" cy="2246769"/>
          </a:xfrm>
          <a:prstGeom prst="rect">
            <a:avLst/>
          </a:prstGeom>
          <a:noFill/>
        </p:spPr>
        <p:txBody>
          <a:bodyPr wrap="square" rtlCol="0">
            <a:spAutoFit/>
          </a:bodyPr>
          <a:lstStyle/>
          <a:p>
            <a:pPr algn="ctr"/>
            <a:r>
              <a:rPr lang="en-US" sz="2800" dirty="0" smtClean="0"/>
              <a:t>With stimulus dollars gone, holes remain, making funding cuts necessary</a:t>
            </a:r>
            <a:endParaRPr lang="en-US" sz="2800" dirty="0"/>
          </a:p>
        </p:txBody>
      </p:sp>
      <p:sp>
        <p:nvSpPr>
          <p:cNvPr id="14" name="Rectangle 13"/>
          <p:cNvSpPr/>
          <p:nvPr/>
        </p:nvSpPr>
        <p:spPr>
          <a:xfrm>
            <a:off x="7162800" y="4388224"/>
            <a:ext cx="2667000" cy="32004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p:cNvSpPr txBox="1"/>
          <p:nvPr/>
        </p:nvSpPr>
        <p:spPr>
          <a:xfrm>
            <a:off x="7162800" y="4588388"/>
            <a:ext cx="2667000" cy="2677656"/>
          </a:xfrm>
          <a:prstGeom prst="rect">
            <a:avLst/>
          </a:prstGeom>
          <a:noFill/>
        </p:spPr>
        <p:txBody>
          <a:bodyPr wrap="square" rtlCol="0">
            <a:spAutoFit/>
          </a:bodyPr>
          <a:lstStyle/>
          <a:p>
            <a:pPr algn="ctr"/>
            <a:r>
              <a:rPr lang="en-US" sz="2800" dirty="0" smtClean="0"/>
              <a:t>Texas receives federal stimulus funding from Congress, preventing need for funding cuts</a:t>
            </a:r>
            <a:endParaRPr lang="en-US" sz="2800" dirty="0"/>
          </a:p>
        </p:txBody>
      </p:sp>
      <p:sp>
        <p:nvSpPr>
          <p:cNvPr id="11" name="Rectangle 10"/>
          <p:cNvSpPr/>
          <p:nvPr/>
        </p:nvSpPr>
        <p:spPr>
          <a:xfrm>
            <a:off x="2667000" y="4457700"/>
            <a:ext cx="2667000" cy="32004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7" name="Diagram 6"/>
          <p:cNvGraphicFramePr/>
          <p:nvPr>
            <p:extLst>
              <p:ext uri="{D42A27DB-BD31-4B8C-83A1-F6EECF244321}">
                <p14:modId xmlns:p14="http://schemas.microsoft.com/office/powerpoint/2010/main" val="478528476"/>
              </p:ext>
            </p:extLst>
          </p:nvPr>
        </p:nvGraphicFramePr>
        <p:xfrm>
          <a:off x="2438400" y="1943100"/>
          <a:ext cx="12192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p:cNvSpPr>
            <a:spLocks noGrp="1"/>
          </p:cNvSpPr>
          <p:nvPr>
            <p:ph type="title"/>
          </p:nvPr>
        </p:nvSpPr>
        <p:spPr/>
        <p:txBody>
          <a:bodyPr>
            <a:normAutofit/>
          </a:bodyPr>
          <a:lstStyle/>
          <a:p>
            <a:r>
              <a:rPr lang="en-US" sz="6000" b="1" dirty="0" smtClean="0"/>
              <a:t>Events leading up to 2011 funding cuts</a:t>
            </a:r>
            <a:endParaRPr lang="en-US" sz="6000" b="1" dirty="0"/>
          </a:p>
        </p:txBody>
      </p:sp>
      <p:sp>
        <p:nvSpPr>
          <p:cNvPr id="13" name="TextBox 12"/>
          <p:cNvSpPr txBox="1"/>
          <p:nvPr/>
        </p:nvSpPr>
        <p:spPr>
          <a:xfrm>
            <a:off x="2667000" y="4657864"/>
            <a:ext cx="2667000" cy="2677656"/>
          </a:xfrm>
          <a:prstGeom prst="rect">
            <a:avLst/>
          </a:prstGeom>
          <a:noFill/>
        </p:spPr>
        <p:txBody>
          <a:bodyPr wrap="square" rtlCol="0">
            <a:spAutoFit/>
          </a:bodyPr>
          <a:lstStyle/>
          <a:p>
            <a:pPr algn="ctr"/>
            <a:r>
              <a:rPr lang="en-US" sz="2800" dirty="0" smtClean="0"/>
              <a:t>Economic Recession, coupled with increasing cost of property tax compression</a:t>
            </a:r>
            <a:endParaRPr lang="en-US" sz="2800" dirty="0"/>
          </a:p>
        </p:txBody>
      </p:sp>
    </p:spTree>
    <p:extLst>
      <p:ext uri="{BB962C8B-B14F-4D97-AF65-F5344CB8AC3E}">
        <p14:creationId xmlns:p14="http://schemas.microsoft.com/office/powerpoint/2010/main" val="67460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658600" y="4399430"/>
            <a:ext cx="2667000" cy="32004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p:cNvSpPr txBox="1"/>
          <p:nvPr/>
        </p:nvSpPr>
        <p:spPr>
          <a:xfrm>
            <a:off x="11658600" y="4599594"/>
            <a:ext cx="2667000" cy="2246769"/>
          </a:xfrm>
          <a:prstGeom prst="rect">
            <a:avLst/>
          </a:prstGeom>
          <a:noFill/>
        </p:spPr>
        <p:txBody>
          <a:bodyPr wrap="square" rtlCol="0">
            <a:spAutoFit/>
          </a:bodyPr>
          <a:lstStyle/>
          <a:p>
            <a:pPr algn="ctr"/>
            <a:r>
              <a:rPr lang="en-US" sz="2800" dirty="0" smtClean="0"/>
              <a:t>With stimulus dollars gone, holes remain, making funding cuts necessary</a:t>
            </a:r>
            <a:endParaRPr lang="en-US" sz="2800" dirty="0"/>
          </a:p>
        </p:txBody>
      </p:sp>
      <p:sp>
        <p:nvSpPr>
          <p:cNvPr id="14" name="Rectangle 13"/>
          <p:cNvSpPr/>
          <p:nvPr/>
        </p:nvSpPr>
        <p:spPr>
          <a:xfrm>
            <a:off x="7162800" y="4388224"/>
            <a:ext cx="2667000" cy="32004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p:cNvSpPr txBox="1"/>
          <p:nvPr/>
        </p:nvSpPr>
        <p:spPr>
          <a:xfrm>
            <a:off x="7162800" y="4588388"/>
            <a:ext cx="2667000" cy="2677656"/>
          </a:xfrm>
          <a:prstGeom prst="rect">
            <a:avLst/>
          </a:prstGeom>
          <a:noFill/>
        </p:spPr>
        <p:txBody>
          <a:bodyPr wrap="square" rtlCol="0">
            <a:spAutoFit/>
          </a:bodyPr>
          <a:lstStyle/>
          <a:p>
            <a:pPr algn="ctr"/>
            <a:r>
              <a:rPr lang="en-US" sz="2800" dirty="0" smtClean="0"/>
              <a:t>Texas receives federal stimulus funding from Congress, preventing need for funding cuts</a:t>
            </a:r>
            <a:endParaRPr lang="en-US" sz="2800" dirty="0"/>
          </a:p>
        </p:txBody>
      </p:sp>
      <p:sp>
        <p:nvSpPr>
          <p:cNvPr id="11" name="Rectangle 10"/>
          <p:cNvSpPr/>
          <p:nvPr/>
        </p:nvSpPr>
        <p:spPr>
          <a:xfrm>
            <a:off x="2667000" y="4457700"/>
            <a:ext cx="2667000" cy="32004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7" name="Diagram 6"/>
          <p:cNvGraphicFramePr/>
          <p:nvPr>
            <p:extLst>
              <p:ext uri="{D42A27DB-BD31-4B8C-83A1-F6EECF244321}">
                <p14:modId xmlns:p14="http://schemas.microsoft.com/office/powerpoint/2010/main" val="478528476"/>
              </p:ext>
            </p:extLst>
          </p:nvPr>
        </p:nvGraphicFramePr>
        <p:xfrm>
          <a:off x="2438400" y="1943100"/>
          <a:ext cx="12192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p:cNvSpPr>
            <a:spLocks noGrp="1"/>
          </p:cNvSpPr>
          <p:nvPr>
            <p:ph type="title"/>
          </p:nvPr>
        </p:nvSpPr>
        <p:spPr/>
        <p:txBody>
          <a:bodyPr>
            <a:normAutofit/>
          </a:bodyPr>
          <a:lstStyle/>
          <a:p>
            <a:r>
              <a:rPr lang="en-US" sz="6000" b="1" dirty="0" smtClean="0"/>
              <a:t>Events leading up to 2011 funding cuts</a:t>
            </a:r>
            <a:endParaRPr lang="en-US" sz="6000" b="1" dirty="0"/>
          </a:p>
        </p:txBody>
      </p:sp>
      <p:sp>
        <p:nvSpPr>
          <p:cNvPr id="13" name="TextBox 12"/>
          <p:cNvSpPr txBox="1"/>
          <p:nvPr/>
        </p:nvSpPr>
        <p:spPr>
          <a:xfrm>
            <a:off x="2667000" y="4657864"/>
            <a:ext cx="2667000" cy="2677656"/>
          </a:xfrm>
          <a:prstGeom prst="rect">
            <a:avLst/>
          </a:prstGeom>
          <a:noFill/>
        </p:spPr>
        <p:txBody>
          <a:bodyPr wrap="square" rtlCol="0">
            <a:spAutoFit/>
          </a:bodyPr>
          <a:lstStyle/>
          <a:p>
            <a:pPr algn="ctr"/>
            <a:r>
              <a:rPr lang="en-US" sz="2800" dirty="0" smtClean="0"/>
              <a:t>Economic Recession, coupled with increasing cost of property tax compression</a:t>
            </a:r>
            <a:endParaRPr lang="en-US" sz="2800" dirty="0"/>
          </a:p>
        </p:txBody>
      </p:sp>
      <p:graphicFrame>
        <p:nvGraphicFramePr>
          <p:cNvPr id="10" name="Diagram 9"/>
          <p:cNvGraphicFramePr/>
          <p:nvPr>
            <p:extLst>
              <p:ext uri="{D42A27DB-BD31-4B8C-83A1-F6EECF244321}">
                <p14:modId xmlns:p14="http://schemas.microsoft.com/office/powerpoint/2010/main" val="1124744774"/>
              </p:ext>
            </p:extLst>
          </p:nvPr>
        </p:nvGraphicFramePr>
        <p:xfrm>
          <a:off x="2411506" y="6846363"/>
          <a:ext cx="12192000" cy="3124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p:cNvSpPr txBox="1"/>
          <p:nvPr/>
        </p:nvSpPr>
        <p:spPr>
          <a:xfrm rot="19694818">
            <a:off x="8571525" y="8570177"/>
            <a:ext cx="2057400" cy="1595021"/>
          </a:xfrm>
          <a:prstGeom prst="upArrow">
            <a:avLst/>
          </a:prstGeom>
          <a:solidFill>
            <a:srgbClr val="FFC000"/>
          </a:solidFill>
        </p:spPr>
        <p:txBody>
          <a:bodyPr wrap="square" rtlCol="0">
            <a:spAutoFit/>
          </a:bodyPr>
          <a:lstStyle/>
          <a:p>
            <a:pPr algn="ctr"/>
            <a:r>
              <a:rPr lang="en-US" sz="2400" b="1" dirty="0" smtClean="0"/>
              <a:t>U R</a:t>
            </a:r>
          </a:p>
          <a:p>
            <a:pPr algn="ctr"/>
            <a:r>
              <a:rPr lang="en-US" sz="2400" b="1" dirty="0" smtClean="0"/>
              <a:t>HERE</a:t>
            </a:r>
          </a:p>
          <a:p>
            <a:pPr algn="ctr"/>
            <a:endParaRPr lang="en-US" sz="2400" b="1" dirty="0"/>
          </a:p>
        </p:txBody>
      </p:sp>
    </p:spTree>
    <p:extLst>
      <p:ext uri="{BB962C8B-B14F-4D97-AF65-F5344CB8AC3E}">
        <p14:creationId xmlns:p14="http://schemas.microsoft.com/office/powerpoint/2010/main" val="361133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270" r="23270"/>
          <a:stretch>
            <a:fillRect/>
          </a:stretch>
        </p:blipFill>
        <p:spPr>
          <a:xfrm>
            <a:off x="1028700" y="0"/>
            <a:ext cx="6158484" cy="8229600"/>
          </a:xfrm>
          <a:prstGeom prst="rect">
            <a:avLst/>
          </a:prstGeom>
        </p:spPr>
      </p:pic>
      <p:sp>
        <p:nvSpPr>
          <p:cNvPr id="3" name="TextBox 3"/>
          <p:cNvSpPr txBox="1"/>
          <p:nvPr/>
        </p:nvSpPr>
        <p:spPr>
          <a:xfrm>
            <a:off x="7940102" y="2119875"/>
            <a:ext cx="10084512" cy="1192634"/>
          </a:xfrm>
          <a:prstGeom prst="rect">
            <a:avLst/>
          </a:prstGeom>
        </p:spPr>
        <p:txBody>
          <a:bodyPr wrap="square" lIns="0" tIns="0" rIns="0" bIns="0" rtlCol="0" anchor="t">
            <a:spAutoFit/>
          </a:bodyPr>
          <a:lstStyle/>
          <a:p>
            <a:pPr defTabSz="914445">
              <a:lnSpc>
                <a:spcPts val="9285"/>
              </a:lnSpc>
            </a:pPr>
            <a:r>
              <a:rPr lang="en-US" sz="7737" b="1" dirty="0">
                <a:solidFill>
                  <a:srgbClr val="1B75BC"/>
                </a:solidFill>
              </a:rPr>
              <a:t>Presentation </a:t>
            </a:r>
            <a:r>
              <a:rPr lang="en-US" sz="7737" b="1" dirty="0">
                <a:solidFill>
                  <a:srgbClr val="1B75BC"/>
                </a:solidFill>
              </a:rPr>
              <a:t>Overview</a:t>
            </a:r>
            <a:endParaRPr lang="en-US" sz="7737" b="1" dirty="0">
              <a:solidFill>
                <a:srgbClr val="1B75BC"/>
              </a:solidFill>
            </a:endParaRPr>
          </a:p>
        </p:txBody>
      </p:sp>
      <p:sp>
        <p:nvSpPr>
          <p:cNvPr id="5" name="TextBox 5"/>
          <p:cNvSpPr txBox="1"/>
          <p:nvPr/>
        </p:nvSpPr>
        <p:spPr>
          <a:xfrm>
            <a:off x="7776815" y="4114801"/>
            <a:ext cx="9515141" cy="4108817"/>
          </a:xfrm>
          <a:prstGeom prst="rect">
            <a:avLst/>
          </a:prstGeom>
        </p:spPr>
        <p:txBody>
          <a:bodyPr wrap="square" lIns="0" tIns="0" rIns="0" bIns="0" rtlCol="0" anchor="t">
            <a:spAutoFit/>
          </a:bodyPr>
          <a:lstStyle/>
          <a:p>
            <a:pPr marL="428625" indent="-428625" defTabSz="1371600">
              <a:spcBef>
                <a:spcPts val="900"/>
              </a:spcBef>
              <a:spcAft>
                <a:spcPts val="900"/>
              </a:spcAft>
              <a:buFont typeface="Arial" panose="020B0604020202020204" pitchFamily="34" charset="0"/>
              <a:buChar char="•"/>
            </a:pPr>
            <a:r>
              <a:rPr lang="en-US" sz="3200" b="1" dirty="0" smtClean="0">
                <a:solidFill>
                  <a:prstClr val="black"/>
                </a:solidFill>
                <a:latin typeface="+mj-lt"/>
              </a:rPr>
              <a:t>Who’s Who?</a:t>
            </a:r>
            <a:endParaRPr lang="en-US" sz="3200" dirty="0">
              <a:solidFill>
                <a:prstClr val="black"/>
              </a:solidFill>
              <a:latin typeface="+mj-lt"/>
            </a:endParaRPr>
          </a:p>
          <a:p>
            <a:pPr marL="428625" indent="-428625" defTabSz="1371600">
              <a:spcBef>
                <a:spcPts val="900"/>
              </a:spcBef>
              <a:spcAft>
                <a:spcPts val="900"/>
              </a:spcAft>
              <a:buFont typeface="Arial" panose="020B0604020202020204" pitchFamily="34" charset="0"/>
              <a:buChar char="•"/>
            </a:pPr>
            <a:r>
              <a:rPr lang="en-US" sz="3200" b="1" dirty="0" smtClean="0">
                <a:solidFill>
                  <a:prstClr val="black"/>
                </a:solidFill>
                <a:latin typeface="+mj-lt"/>
              </a:rPr>
              <a:t>How much?</a:t>
            </a:r>
          </a:p>
          <a:p>
            <a:pPr marL="428625" indent="-428625" defTabSz="1371600">
              <a:spcBef>
                <a:spcPts val="900"/>
              </a:spcBef>
              <a:spcAft>
                <a:spcPts val="900"/>
              </a:spcAft>
              <a:buFont typeface="Arial" panose="020B0604020202020204" pitchFamily="34" charset="0"/>
              <a:buChar char="•"/>
            </a:pPr>
            <a:r>
              <a:rPr lang="en-US" sz="3200" b="1" dirty="0" smtClean="0">
                <a:solidFill>
                  <a:prstClr val="black"/>
                </a:solidFill>
                <a:latin typeface="+mj-lt"/>
              </a:rPr>
              <a:t>What do we need to do?</a:t>
            </a:r>
          </a:p>
          <a:p>
            <a:pPr marL="428625" indent="-428625" defTabSz="1371600">
              <a:spcBef>
                <a:spcPts val="900"/>
              </a:spcBef>
              <a:spcAft>
                <a:spcPts val="900"/>
              </a:spcAft>
              <a:buFont typeface="Arial" panose="020B0604020202020204" pitchFamily="34" charset="0"/>
              <a:buChar char="•"/>
            </a:pPr>
            <a:r>
              <a:rPr lang="en-US" sz="3200" b="1" dirty="0">
                <a:solidFill>
                  <a:prstClr val="black"/>
                </a:solidFill>
                <a:latin typeface="+mj-lt"/>
              </a:rPr>
              <a:t>When can we expect to know</a:t>
            </a:r>
            <a:r>
              <a:rPr lang="en-US" sz="3200" b="1" dirty="0" smtClean="0">
                <a:solidFill>
                  <a:prstClr val="black"/>
                </a:solidFill>
                <a:latin typeface="+mj-lt"/>
              </a:rPr>
              <a:t>?</a:t>
            </a:r>
            <a:endParaRPr lang="en-US" sz="3200" dirty="0">
              <a:solidFill>
                <a:prstClr val="black"/>
              </a:solidFill>
              <a:latin typeface="+mj-lt"/>
            </a:endParaRPr>
          </a:p>
          <a:p>
            <a:pPr marL="428625" indent="-428625" defTabSz="1371600">
              <a:spcBef>
                <a:spcPts val="900"/>
              </a:spcBef>
              <a:spcAft>
                <a:spcPts val="900"/>
              </a:spcAft>
              <a:buFont typeface="Arial" panose="020B0604020202020204" pitchFamily="34" charset="0"/>
              <a:buChar char="•"/>
            </a:pPr>
            <a:r>
              <a:rPr lang="en-US" sz="3200" b="1" dirty="0" smtClean="0">
                <a:solidFill>
                  <a:prstClr val="black"/>
                </a:solidFill>
                <a:latin typeface="+mj-lt"/>
              </a:rPr>
              <a:t>What else do we need to know?</a:t>
            </a:r>
            <a:endParaRPr lang="en-US" sz="3200" dirty="0">
              <a:solidFill>
                <a:prstClr val="black"/>
              </a:solidFill>
              <a:latin typeface="+mj-lt"/>
            </a:endParaRPr>
          </a:p>
          <a:p>
            <a:pPr marL="428625" indent="-428625" defTabSz="1371600">
              <a:spcBef>
                <a:spcPts val="900"/>
              </a:spcBef>
              <a:spcAft>
                <a:spcPts val="900"/>
              </a:spcAft>
              <a:buFont typeface="Arial" panose="020B0604020202020204" pitchFamily="34" charset="0"/>
              <a:buChar char="•"/>
            </a:pPr>
            <a:r>
              <a:rPr lang="en-US" sz="3200" b="1" dirty="0" smtClean="0">
                <a:solidFill>
                  <a:prstClr val="black"/>
                </a:solidFill>
                <a:latin typeface="+mj-lt"/>
              </a:rPr>
              <a:t>Questions</a:t>
            </a:r>
            <a:r>
              <a:rPr lang="en-US" sz="3200" b="1" dirty="0">
                <a:solidFill>
                  <a:prstClr val="black"/>
                </a:solidFill>
                <a:latin typeface="+mj-lt"/>
              </a:rPr>
              <a:t>?</a:t>
            </a:r>
            <a:endParaRPr lang="en-US" sz="3200" dirty="0">
              <a:solidFill>
                <a:prstClr val="black"/>
              </a:solidFill>
              <a:latin typeface="+mj-lt"/>
            </a:endParaRPr>
          </a:p>
        </p:txBody>
      </p:sp>
      <p:sp>
        <p:nvSpPr>
          <p:cNvPr id="6" name="AutoShape 6"/>
          <p:cNvSpPr/>
          <p:nvPr/>
        </p:nvSpPr>
        <p:spPr>
          <a:xfrm>
            <a:off x="7940102" y="3400014"/>
            <a:ext cx="6967884" cy="273915"/>
          </a:xfrm>
          <a:prstGeom prst="rect">
            <a:avLst/>
          </a:prstGeom>
          <a:solidFill>
            <a:srgbClr val="1B75BC"/>
          </a:solidFill>
        </p:spPr>
      </p:sp>
      <p:grpSp>
        <p:nvGrpSpPr>
          <p:cNvPr id="7" name="Group 7"/>
          <p:cNvGrpSpPr>
            <a:grpSpLocks noChangeAspect="1"/>
          </p:cNvGrpSpPr>
          <p:nvPr/>
        </p:nvGrpSpPr>
        <p:grpSpPr>
          <a:xfrm>
            <a:off x="1028701" y="8412904"/>
            <a:ext cx="3748196" cy="3748196"/>
            <a:chOff x="0" y="0"/>
            <a:chExt cx="2653030" cy="2653030"/>
          </a:xfrm>
        </p:grpSpPr>
        <p:sp>
          <p:nvSpPr>
            <p:cNvPr id="8" name="Freeform 8"/>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9" name="AutoShape 9"/>
          <p:cNvSpPr/>
          <p:nvPr/>
        </p:nvSpPr>
        <p:spPr>
          <a:xfrm>
            <a:off x="4965946" y="8412902"/>
            <a:ext cx="2240600" cy="2514600"/>
          </a:xfrm>
          <a:prstGeom prst="rect">
            <a:avLst/>
          </a:prstGeom>
          <a:solidFill>
            <a:srgbClr val="1B75BC"/>
          </a:solidFill>
        </p:spPr>
      </p:sp>
      <p:pic>
        <p:nvPicPr>
          <p:cNvPr id="10" name="Picture 10"/>
          <p:cNvPicPr>
            <a:picLocks noChangeAspect="1"/>
          </p:cNvPicPr>
          <p:nvPr/>
        </p:nvPicPr>
        <p:blipFill>
          <a:blip r:embed="rId4"/>
          <a:srcRect/>
          <a:stretch>
            <a:fillRect/>
          </a:stretch>
        </p:blipFill>
        <p:spPr>
          <a:xfrm>
            <a:off x="16625910" y="7856572"/>
            <a:ext cx="1286409" cy="2091722"/>
          </a:xfrm>
          <a:prstGeom prst="rect">
            <a:avLst/>
          </a:prstGeom>
        </p:spPr>
      </p:pic>
    </p:spTree>
    <p:extLst>
      <p:ext uri="{BB962C8B-B14F-4D97-AF65-F5344CB8AC3E}">
        <p14:creationId xmlns:p14="http://schemas.microsoft.com/office/powerpoint/2010/main" val="1112978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Comparing the Two Federal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8468106"/>
              </p:ext>
            </p:extLst>
          </p:nvPr>
        </p:nvGraphicFramePr>
        <p:xfrm>
          <a:off x="2115040" y="2324100"/>
          <a:ext cx="13663614" cy="3383280"/>
        </p:xfrm>
        <a:graphic>
          <a:graphicData uri="http://schemas.openxmlformats.org/drawingml/2006/table">
            <a:tbl>
              <a:tblPr firstRow="1" bandRow="1">
                <a:tableStyleId>{5C22544A-7EE6-4342-B048-85BDC9FD1C3A}</a:tableStyleId>
              </a:tblPr>
              <a:tblGrid>
                <a:gridCol w="5200650">
                  <a:extLst>
                    <a:ext uri="{9D8B030D-6E8A-4147-A177-3AD203B41FA5}">
                      <a16:colId xmlns:a16="http://schemas.microsoft.com/office/drawing/2014/main" val="2137066843"/>
                    </a:ext>
                  </a:extLst>
                </a:gridCol>
                <a:gridCol w="4343400">
                  <a:extLst>
                    <a:ext uri="{9D8B030D-6E8A-4147-A177-3AD203B41FA5}">
                      <a16:colId xmlns:a16="http://schemas.microsoft.com/office/drawing/2014/main" val="2796166118"/>
                    </a:ext>
                  </a:extLst>
                </a:gridCol>
                <a:gridCol w="4119564">
                  <a:extLst>
                    <a:ext uri="{9D8B030D-6E8A-4147-A177-3AD203B41FA5}">
                      <a16:colId xmlns:a16="http://schemas.microsoft.com/office/drawing/2014/main" val="2175987201"/>
                    </a:ext>
                  </a:extLst>
                </a:gridCol>
              </a:tblGrid>
              <a:tr h="37084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smtClean="0">
                          <a:latin typeface="Calibri" panose="020F0502020204030204" pitchFamily="34" charset="0"/>
                          <a:cs typeface="Calibri" panose="020F0502020204030204" pitchFamily="34" charset="0"/>
                        </a:rPr>
                        <a:t>ESSER I </a:t>
                      </a:r>
                      <a:r>
                        <a:rPr lang="en-US" sz="2400" dirty="0" smtClean="0">
                          <a:latin typeface="Calibri" panose="020F0502020204030204" pitchFamily="34" charset="0"/>
                          <a:cs typeface="Calibri" panose="020F0502020204030204" pitchFamily="34" charset="0"/>
                        </a:rPr>
                        <a:t>(May 2020)</a:t>
                      </a:r>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smtClean="0">
                          <a:latin typeface="Calibri" panose="020F0502020204030204" pitchFamily="34" charset="0"/>
                          <a:cs typeface="Calibri" panose="020F0502020204030204" pitchFamily="34" charset="0"/>
                        </a:rPr>
                        <a:t>ESSER II </a:t>
                      </a:r>
                      <a:r>
                        <a:rPr lang="en-US" sz="2400" dirty="0" smtClean="0">
                          <a:latin typeface="Calibri" panose="020F0502020204030204" pitchFamily="34" charset="0"/>
                          <a:cs typeface="Calibri" panose="020F0502020204030204" pitchFamily="34" charset="0"/>
                        </a:rPr>
                        <a:t>(December 2020)</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8376668"/>
                  </a:ext>
                </a:extLst>
              </a:tr>
              <a:tr h="370840">
                <a:tc>
                  <a:txBody>
                    <a:bodyPr/>
                    <a:lstStyle/>
                    <a:p>
                      <a:r>
                        <a:rPr lang="en-US" sz="3200" dirty="0" smtClean="0">
                          <a:latin typeface="Calibri" panose="020F0502020204030204" pitchFamily="34" charset="0"/>
                          <a:cs typeface="Calibri" panose="020F0502020204030204" pitchFamily="34" charset="0"/>
                        </a:rPr>
                        <a:t>Total Funding (nationwide)</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$13.2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$54.3</a:t>
                      </a:r>
                      <a:r>
                        <a:rPr lang="en-US" sz="4000" baseline="0" dirty="0" smtClean="0">
                          <a:latin typeface="Calibri" panose="020F0502020204030204" pitchFamily="34" charset="0"/>
                          <a:cs typeface="Calibri" panose="020F0502020204030204" pitchFamily="34" charset="0"/>
                        </a:rPr>
                        <a:t>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73006705"/>
                  </a:ext>
                </a:extLst>
              </a:tr>
              <a:tr h="370840">
                <a:tc>
                  <a:txBody>
                    <a:bodyPr/>
                    <a:lstStyle/>
                    <a:p>
                      <a:r>
                        <a:rPr lang="en-US" sz="3200" dirty="0" smtClean="0">
                          <a:latin typeface="Calibri" panose="020F0502020204030204" pitchFamily="34" charset="0"/>
                          <a:cs typeface="Calibri" panose="020F0502020204030204" pitchFamily="34" charset="0"/>
                        </a:rPr>
                        <a:t>Total</a:t>
                      </a:r>
                      <a:r>
                        <a:rPr lang="en-US" sz="3200" baseline="0" dirty="0" smtClean="0">
                          <a:latin typeface="Calibri" panose="020F0502020204030204" pitchFamily="34" charset="0"/>
                          <a:cs typeface="Calibri" panose="020F0502020204030204" pitchFamily="34" charset="0"/>
                        </a:rPr>
                        <a:t> Allocation to Texas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$1.29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$5.53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77051"/>
                  </a:ext>
                </a:extLst>
              </a:tr>
              <a:tr h="370840">
                <a:tc>
                  <a:txBody>
                    <a:bodyPr/>
                    <a:lstStyle/>
                    <a:p>
                      <a:r>
                        <a:rPr lang="en-US" sz="3200" dirty="0" smtClean="0">
                          <a:latin typeface="Calibri" panose="020F0502020204030204" pitchFamily="34" charset="0"/>
                          <a:cs typeface="Calibri" panose="020F0502020204030204" pitchFamily="34" charset="0"/>
                        </a:rPr>
                        <a:t>Allowed for State reservation</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$130 million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$553 million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72685008"/>
                  </a:ext>
                </a:extLst>
              </a:tr>
              <a:tr h="370840">
                <a:tc>
                  <a:txBody>
                    <a:bodyPr/>
                    <a:lstStyle/>
                    <a:p>
                      <a:r>
                        <a:rPr lang="en-US" sz="3200" dirty="0" smtClean="0">
                          <a:latin typeface="Calibri" panose="020F0502020204030204" pitchFamily="34" charset="0"/>
                          <a:cs typeface="Calibri" panose="020F0502020204030204" pitchFamily="34" charset="0"/>
                        </a:rPr>
                        <a:t>Must be Allocated to LEAs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latin typeface="Calibri" panose="020F0502020204030204" pitchFamily="34" charset="0"/>
                          <a:cs typeface="Calibri" panose="020F0502020204030204" pitchFamily="34" charset="0"/>
                        </a:rPr>
                        <a:t>$1.16 billion</a:t>
                      </a:r>
                      <a:endParaRPr lang="en-US" sz="4000" dirty="0">
                        <a:latin typeface="Calibri" panose="020F0502020204030204" pitchFamily="34" charset="0"/>
                        <a:cs typeface="Calibri" panose="020F0502020204030204" pitchFamily="34" charset="0"/>
                      </a:endParaRPr>
                    </a:p>
                  </a:txBody>
                  <a:tcPr/>
                </a:tc>
                <a:tc>
                  <a:txBody>
                    <a:bodyPr/>
                    <a:lstStyle/>
                    <a:p>
                      <a:pPr algn="ctr"/>
                      <a:r>
                        <a:rPr lang="en-US" sz="4000" dirty="0" smtClean="0">
                          <a:latin typeface="Calibri" panose="020F0502020204030204" pitchFamily="34" charset="0"/>
                          <a:cs typeface="Calibri" panose="020F0502020204030204" pitchFamily="34" charset="0"/>
                        </a:rPr>
                        <a:t>$4.98 billion</a:t>
                      </a:r>
                      <a:endParaRPr lang="en-US" sz="4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38177131"/>
                  </a:ext>
                </a:extLst>
              </a:tr>
            </a:tbl>
          </a:graphicData>
        </a:graphic>
      </p:graphicFrame>
      <p:sp>
        <p:nvSpPr>
          <p:cNvPr id="5" name="TextBox 4"/>
          <p:cNvSpPr txBox="1"/>
          <p:nvPr/>
        </p:nvSpPr>
        <p:spPr>
          <a:xfrm>
            <a:off x="2115040" y="6134100"/>
            <a:ext cx="13505960"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ESSER I required LEAs reserve/spend some funding on equitable services with private schools; ESSER II does not, as private schools receive dollars from a different pot of funding.</a:t>
            </a:r>
          </a:p>
          <a:p>
            <a:pPr marL="571500" indent="-5715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ESSER II requires schools to track use of funds to measure and address learning loss among students affected by the coronavirus and school closures.</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513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Federal Stimulus Dollars</a:t>
            </a:r>
          </a:p>
        </p:txBody>
      </p:sp>
      <p:graphicFrame>
        <p:nvGraphicFramePr>
          <p:cNvPr id="4" name="Diagram 3"/>
          <p:cNvGraphicFramePr/>
          <p:nvPr>
            <p:extLst>
              <p:ext uri="{D42A27DB-BD31-4B8C-83A1-F6EECF244321}">
                <p14:modId xmlns:p14="http://schemas.microsoft.com/office/powerpoint/2010/main" val="399558463"/>
              </p:ext>
            </p:extLst>
          </p:nvPr>
        </p:nvGraphicFramePr>
        <p:xfrm>
          <a:off x="1876469" y="2400300"/>
          <a:ext cx="13778594" cy="737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0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Federal </a:t>
            </a:r>
            <a:r>
              <a:rPr lang="en-US" sz="6600" b="1" dirty="0" smtClean="0"/>
              <a:t>Dollars for Texas K-12 Schools</a:t>
            </a:r>
            <a:endParaRPr lang="en-US" sz="6600" b="1" dirty="0"/>
          </a:p>
        </p:txBody>
      </p:sp>
      <p:graphicFrame>
        <p:nvGraphicFramePr>
          <p:cNvPr id="4" name="Diagram 3"/>
          <p:cNvGraphicFramePr/>
          <p:nvPr>
            <p:extLst>
              <p:ext uri="{D42A27DB-BD31-4B8C-83A1-F6EECF244321}">
                <p14:modId xmlns:p14="http://schemas.microsoft.com/office/powerpoint/2010/main" val="2473743486"/>
              </p:ext>
            </p:extLst>
          </p:nvPr>
        </p:nvGraphicFramePr>
        <p:xfrm>
          <a:off x="1876469" y="2400300"/>
          <a:ext cx="13778594" cy="737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88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ADA Hold Harmless</a:t>
            </a:r>
            <a:endParaRPr lang="en-US" sz="6000" b="1" dirty="0"/>
          </a:p>
        </p:txBody>
      </p:sp>
      <p:sp>
        <p:nvSpPr>
          <p:cNvPr id="3" name="Content Placeholder 2"/>
          <p:cNvSpPr>
            <a:spLocks noGrp="1"/>
          </p:cNvSpPr>
          <p:nvPr>
            <p:ph idx="1"/>
          </p:nvPr>
        </p:nvSpPr>
        <p:spPr/>
        <p:txBody>
          <a:bodyPr>
            <a:normAutofit/>
          </a:bodyPr>
          <a:lstStyle/>
          <a:p>
            <a:r>
              <a:rPr lang="en-US" sz="4400" dirty="0" smtClean="0"/>
              <a:t>Currently, the ADA Hold Harmless floor only applies to the first 3 six-weeks of the 2020-21 school year</a:t>
            </a:r>
          </a:p>
          <a:p>
            <a:pPr marL="860425" lvl="1" indent="-434975">
              <a:buFont typeface="Courier New" panose="02070309020205020404" pitchFamily="49" charset="0"/>
              <a:buChar char="o"/>
            </a:pPr>
            <a:r>
              <a:rPr lang="en-US" sz="3600" dirty="0" smtClean="0"/>
              <a:t>All or nothing for special program counts</a:t>
            </a:r>
          </a:p>
          <a:p>
            <a:pPr marL="860425" lvl="1" indent="-434975">
              <a:buFont typeface="Courier New" panose="02070309020205020404" pitchFamily="49" charset="0"/>
              <a:buChar char="o"/>
            </a:pPr>
            <a:r>
              <a:rPr lang="en-US" sz="3600" dirty="0" smtClean="0"/>
              <a:t>Attendance rate cap applies</a:t>
            </a:r>
          </a:p>
          <a:p>
            <a:pPr>
              <a:spcBef>
                <a:spcPts val="4200"/>
              </a:spcBef>
            </a:pPr>
            <a:r>
              <a:rPr lang="en-US" sz="4400" dirty="0" smtClean="0"/>
              <a:t>Potential extension to the hold harmless to remainder of school year under consideration</a:t>
            </a:r>
          </a:p>
          <a:p>
            <a:pPr marL="860425" lvl="1" indent="-434975">
              <a:buFont typeface="Courier New" panose="02070309020205020404" pitchFamily="49" charset="0"/>
              <a:buChar char="o"/>
            </a:pPr>
            <a:r>
              <a:rPr lang="en-US" sz="3600" dirty="0" smtClean="0"/>
              <a:t>Commissioner said to expect decision in </a:t>
            </a:r>
            <a:r>
              <a:rPr lang="en-US" sz="3600" dirty="0" smtClean="0"/>
              <a:t>February (now it’s March)</a:t>
            </a:r>
            <a:endParaRPr lang="en-US" sz="3600" dirty="0" smtClean="0"/>
          </a:p>
          <a:p>
            <a:pPr marL="860425" lvl="1" indent="-434975">
              <a:buFont typeface="Courier New" panose="02070309020205020404" pitchFamily="49" charset="0"/>
              <a:buChar char="o"/>
            </a:pPr>
            <a:r>
              <a:rPr lang="en-US" sz="3600" dirty="0" smtClean="0"/>
              <a:t>State leaders have expressed concern that not all districts are doing their due diligence to find missing students</a:t>
            </a:r>
            <a:endParaRPr lang="en-US" sz="3600" dirty="0"/>
          </a:p>
        </p:txBody>
      </p:sp>
    </p:spTree>
    <p:extLst>
      <p:ext uri="{BB962C8B-B14F-4D97-AF65-F5344CB8AC3E}">
        <p14:creationId xmlns:p14="http://schemas.microsoft.com/office/powerpoint/2010/main" val="42098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Will they or won’t they?</a:t>
            </a:r>
            <a:endParaRPr lang="en-US" sz="6600" b="1" dirty="0"/>
          </a:p>
        </p:txBody>
      </p:sp>
      <p:sp>
        <p:nvSpPr>
          <p:cNvPr id="3" name="Text Placeholder 2"/>
          <p:cNvSpPr>
            <a:spLocks noGrp="1"/>
          </p:cNvSpPr>
          <p:nvPr>
            <p:ph type="body" idx="1"/>
          </p:nvPr>
        </p:nvSpPr>
        <p:spPr>
          <a:xfrm>
            <a:off x="2114549" y="2331720"/>
            <a:ext cx="6115051" cy="1235868"/>
          </a:xfrm>
        </p:spPr>
        <p:txBody>
          <a:bodyPr>
            <a:normAutofit/>
          </a:bodyPr>
          <a:lstStyle/>
          <a:p>
            <a:pPr algn="ctr"/>
            <a:r>
              <a:rPr lang="en-US" sz="4400" dirty="0" smtClean="0"/>
              <a:t>State Budget Shortfall</a:t>
            </a:r>
            <a:endParaRPr lang="en-US" sz="4400" dirty="0"/>
          </a:p>
        </p:txBody>
      </p:sp>
      <p:sp>
        <p:nvSpPr>
          <p:cNvPr id="4" name="Content Placeholder 3"/>
          <p:cNvSpPr>
            <a:spLocks noGrp="1"/>
          </p:cNvSpPr>
          <p:nvPr>
            <p:ph sz="half" idx="2"/>
          </p:nvPr>
        </p:nvSpPr>
        <p:spPr>
          <a:xfrm>
            <a:off x="2114549" y="3567589"/>
            <a:ext cx="6115051" cy="5716907"/>
          </a:xfrm>
        </p:spPr>
        <p:txBody>
          <a:bodyPr/>
          <a:lstStyle/>
          <a:p>
            <a:r>
              <a:rPr lang="en-US" dirty="0" smtClean="0"/>
              <a:t>Budget deficit of $1 billion for 20-21</a:t>
            </a:r>
          </a:p>
          <a:p>
            <a:r>
              <a:rPr lang="en-US" dirty="0" smtClean="0"/>
              <a:t>Shortfall expected for the 22-23 biennium</a:t>
            </a:r>
          </a:p>
          <a:p>
            <a:r>
              <a:rPr lang="en-US" dirty="0" smtClean="0"/>
              <a:t>Need to save dollars for potentially larger budgetary challenges in </a:t>
            </a:r>
            <a:r>
              <a:rPr lang="en-US" dirty="0" smtClean="0"/>
              <a:t>2023</a:t>
            </a:r>
          </a:p>
          <a:p>
            <a:r>
              <a:rPr lang="en-US" dirty="0" smtClean="0"/>
              <a:t>Removes “incentive” for schools to recover missing students</a:t>
            </a:r>
            <a:endParaRPr lang="en-US" dirty="0"/>
          </a:p>
        </p:txBody>
      </p:sp>
      <p:sp>
        <p:nvSpPr>
          <p:cNvPr id="5" name="Text Placeholder 4"/>
          <p:cNvSpPr>
            <a:spLocks noGrp="1"/>
          </p:cNvSpPr>
          <p:nvPr>
            <p:ph type="body" sz="quarter" idx="3"/>
          </p:nvPr>
        </p:nvSpPr>
        <p:spPr/>
        <p:txBody>
          <a:bodyPr>
            <a:normAutofit/>
          </a:bodyPr>
          <a:lstStyle/>
          <a:p>
            <a:pPr algn="ctr"/>
            <a:r>
              <a:rPr lang="en-US" sz="4400" dirty="0" smtClean="0"/>
              <a:t>State Has the $$</a:t>
            </a:r>
            <a:endParaRPr lang="en-US" sz="4400" dirty="0"/>
          </a:p>
        </p:txBody>
      </p:sp>
      <p:sp>
        <p:nvSpPr>
          <p:cNvPr id="6" name="Content Placeholder 5"/>
          <p:cNvSpPr>
            <a:spLocks noGrp="1"/>
          </p:cNvSpPr>
          <p:nvPr>
            <p:ph sz="quarter" idx="4"/>
          </p:nvPr>
        </p:nvSpPr>
        <p:spPr>
          <a:xfrm>
            <a:off x="9113744" y="3567589"/>
            <a:ext cx="6753786" cy="6147911"/>
          </a:xfrm>
        </p:spPr>
        <p:txBody>
          <a:bodyPr>
            <a:normAutofit lnSpcReduction="10000"/>
          </a:bodyPr>
          <a:lstStyle/>
          <a:p>
            <a:r>
              <a:rPr lang="en-US" dirty="0" smtClean="0"/>
              <a:t>Dollars were appropriated last session for an ADA count that is quite a bit higher than what is called for by ADA floor</a:t>
            </a:r>
          </a:p>
          <a:p>
            <a:r>
              <a:rPr lang="en-US" dirty="0" smtClean="0"/>
              <a:t>One-third of districts are not expected to need the floor</a:t>
            </a:r>
          </a:p>
          <a:p>
            <a:r>
              <a:rPr lang="en-US" dirty="0" smtClean="0"/>
              <a:t>State saved </a:t>
            </a:r>
            <a:r>
              <a:rPr lang="en-US" dirty="0"/>
              <a:t>$5.4 </a:t>
            </a:r>
            <a:r>
              <a:rPr lang="en-US" dirty="0" smtClean="0"/>
              <a:t>billion in </a:t>
            </a:r>
            <a:r>
              <a:rPr lang="en-US" dirty="0"/>
              <a:t>the 20-21 biennium due to "shifts in estimated methods of finance based on updated estimates." </a:t>
            </a:r>
            <a:endParaRPr lang="en-US" dirty="0" smtClean="0"/>
          </a:p>
          <a:p>
            <a:r>
              <a:rPr lang="en-US" dirty="0" smtClean="0"/>
              <a:t>$5.5 billion in federal stimulus dollars that must be spent by January 2022</a:t>
            </a:r>
            <a:endParaRPr lang="en-US" dirty="0"/>
          </a:p>
        </p:txBody>
      </p:sp>
    </p:spTree>
    <p:extLst>
      <p:ext uri="{BB962C8B-B14F-4D97-AF65-F5344CB8AC3E}">
        <p14:creationId xmlns:p14="http://schemas.microsoft.com/office/powerpoint/2010/main" val="258749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State Maintenance of Effort</a:t>
            </a:r>
            <a:endParaRPr lang="en-US" sz="6600" b="1" dirty="0"/>
          </a:p>
        </p:txBody>
      </p:sp>
      <p:sp>
        <p:nvSpPr>
          <p:cNvPr id="3" name="Text Placeholder 2"/>
          <p:cNvSpPr>
            <a:spLocks noGrp="1"/>
          </p:cNvSpPr>
          <p:nvPr>
            <p:ph type="body" idx="1"/>
          </p:nvPr>
        </p:nvSpPr>
        <p:spPr/>
        <p:txBody>
          <a:bodyPr>
            <a:normAutofit/>
          </a:bodyPr>
          <a:lstStyle/>
          <a:p>
            <a:pPr algn="ctr"/>
            <a:r>
              <a:rPr lang="en-US" sz="4000" dirty="0" smtClean="0"/>
              <a:t>ESSER I</a:t>
            </a:r>
            <a:endParaRPr lang="en-US" sz="4000" dirty="0"/>
          </a:p>
        </p:txBody>
      </p:sp>
      <p:sp>
        <p:nvSpPr>
          <p:cNvPr id="4" name="Content Placeholder 3"/>
          <p:cNvSpPr>
            <a:spLocks noGrp="1"/>
          </p:cNvSpPr>
          <p:nvPr>
            <p:ph sz="half" idx="2"/>
          </p:nvPr>
        </p:nvSpPr>
        <p:spPr/>
        <p:txBody>
          <a:bodyPr>
            <a:normAutofit/>
          </a:bodyPr>
          <a:lstStyle/>
          <a:p>
            <a:pPr marL="0" indent="0">
              <a:buNone/>
            </a:pPr>
            <a:r>
              <a:rPr lang="en-US" dirty="0"/>
              <a:t>Under the CARES Act, a State </a:t>
            </a:r>
            <a:r>
              <a:rPr lang="en-US" dirty="0" smtClean="0"/>
              <a:t>must </a:t>
            </a:r>
            <a:r>
              <a:rPr lang="en-US" dirty="0"/>
              <a:t>maintain support for elementary and secondary education and State support for higher education in each of fiscal years (FY) 2020 and 2021 </a:t>
            </a:r>
            <a:r>
              <a:rPr lang="en-US" b="1" dirty="0"/>
              <a:t>at least at the level of such support </a:t>
            </a:r>
            <a:r>
              <a:rPr lang="en-US" dirty="0"/>
              <a:t>that is the average of the support for elementary and secondary education and higher education provided in the three fiscal years preceding the date of enactment of the CARES Act (FYs 2017, 2018, 2019).  </a:t>
            </a:r>
          </a:p>
          <a:p>
            <a:endParaRPr lang="en-US" dirty="0"/>
          </a:p>
        </p:txBody>
      </p:sp>
      <p:sp>
        <p:nvSpPr>
          <p:cNvPr id="5" name="Text Placeholder 4"/>
          <p:cNvSpPr>
            <a:spLocks noGrp="1"/>
          </p:cNvSpPr>
          <p:nvPr>
            <p:ph type="body" sz="quarter" idx="3"/>
          </p:nvPr>
        </p:nvSpPr>
        <p:spPr/>
        <p:txBody>
          <a:bodyPr>
            <a:normAutofit/>
          </a:bodyPr>
          <a:lstStyle/>
          <a:p>
            <a:pPr algn="ctr"/>
            <a:r>
              <a:rPr lang="en-US" sz="4000" dirty="0" smtClean="0"/>
              <a:t>ESSER II</a:t>
            </a:r>
            <a:endParaRPr lang="en-US" sz="4000" dirty="0"/>
          </a:p>
        </p:txBody>
      </p:sp>
      <p:sp>
        <p:nvSpPr>
          <p:cNvPr id="6" name="Content Placeholder 5"/>
          <p:cNvSpPr>
            <a:spLocks noGrp="1"/>
          </p:cNvSpPr>
          <p:nvPr>
            <p:ph sz="quarter" idx="4"/>
          </p:nvPr>
        </p:nvSpPr>
        <p:spPr/>
        <p:txBody>
          <a:bodyPr/>
          <a:lstStyle/>
          <a:p>
            <a:r>
              <a:rPr lang="en-US" dirty="0"/>
              <a:t>Under the CRRSA Act, a State </a:t>
            </a:r>
            <a:r>
              <a:rPr lang="en-US" dirty="0" smtClean="0"/>
              <a:t>must </a:t>
            </a:r>
            <a:r>
              <a:rPr lang="en-US" dirty="0"/>
              <a:t>maintain support for elementary and secondary education and higher education in FY 2022 based on the </a:t>
            </a:r>
            <a:r>
              <a:rPr lang="en-US" sz="3600" b="1" dirty="0"/>
              <a:t>proportional share of the State’s support</a:t>
            </a:r>
            <a:r>
              <a:rPr lang="en-US" b="1" dirty="0"/>
              <a:t> </a:t>
            </a:r>
            <a:r>
              <a:rPr lang="en-US" dirty="0"/>
              <a:t>for elementary and secondary education and higher education relative to the State’s overall spending averaged over FYs 2017, 2018, and 2019.</a:t>
            </a:r>
          </a:p>
          <a:p>
            <a:endParaRPr lang="en-US" dirty="0"/>
          </a:p>
        </p:txBody>
      </p:sp>
    </p:spTree>
    <p:extLst>
      <p:ext uri="{BB962C8B-B14F-4D97-AF65-F5344CB8AC3E}">
        <p14:creationId xmlns:p14="http://schemas.microsoft.com/office/powerpoint/2010/main" val="190281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2"/>
            <a:srcRect l="20760" r="20760"/>
            <a:stretch>
              <a:fillRect/>
            </a:stretch>
          </p:blipFill>
          <p:spPr>
            <a:xfrm>
              <a:off x="0" y="4834467"/>
              <a:ext cx="7162800" cy="9186333"/>
            </a:xfrm>
            <a:prstGeom prst="rect">
              <a:avLst/>
            </a:prstGeom>
          </p:spPr>
        </p:pic>
        <p:pic>
          <p:nvPicPr>
            <p:cNvPr id="4" name="Picture 4"/>
            <p:cNvPicPr>
              <a:picLocks noChangeAspect="1"/>
            </p:cNvPicPr>
            <p:nvPr/>
          </p:nvPicPr>
          <p:blipFill>
            <a:blip r:embed="rId3"/>
            <a:srcRect l="6920" r="6920"/>
            <a:stretch>
              <a:fillRect/>
            </a:stretch>
          </p:blipFill>
          <p:spPr>
            <a:xfrm>
              <a:off x="0" y="0"/>
              <a:ext cx="7162800" cy="4593167"/>
            </a:xfrm>
            <a:prstGeom prst="rect">
              <a:avLst/>
            </a:prstGeom>
          </p:spPr>
        </p:pic>
      </p:grpSp>
      <p:sp>
        <p:nvSpPr>
          <p:cNvPr id="5" name="AutoShape 5"/>
          <p:cNvSpPr/>
          <p:nvPr/>
        </p:nvSpPr>
        <p:spPr>
          <a:xfrm>
            <a:off x="-990600" y="-333313"/>
            <a:ext cx="10591800" cy="10858500"/>
          </a:xfrm>
          <a:prstGeom prst="rect">
            <a:avLst/>
          </a:prstGeom>
          <a:solidFill>
            <a:srgbClr val="1B75BC"/>
          </a:solidFill>
        </p:spPr>
      </p:sp>
      <p:grpSp>
        <p:nvGrpSpPr>
          <p:cNvPr id="6" name="Group 6"/>
          <p:cNvGrpSpPr/>
          <p:nvPr/>
        </p:nvGrpSpPr>
        <p:grpSpPr>
          <a:xfrm>
            <a:off x="1028700" y="2076307"/>
            <a:ext cx="7576255" cy="5553779"/>
            <a:chOff x="0" y="-133350"/>
            <a:chExt cx="10101673" cy="7405038"/>
          </a:xfrm>
        </p:grpSpPr>
        <p:sp>
          <p:nvSpPr>
            <p:cNvPr id="7" name="TextBox 7"/>
            <p:cNvSpPr txBox="1"/>
            <p:nvPr/>
          </p:nvSpPr>
          <p:spPr>
            <a:xfrm>
              <a:off x="0" y="-133350"/>
              <a:ext cx="10101673" cy="3611245"/>
            </a:xfrm>
            <a:prstGeom prst="rect">
              <a:avLst/>
            </a:prstGeom>
          </p:spPr>
          <p:txBody>
            <a:bodyPr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800" b="1" i="0" u="none" strike="noStrike" kern="1200" cap="none" spc="0" normalizeH="0" baseline="0" noProof="0" dirty="0" smtClean="0">
                  <a:ln>
                    <a:noFill/>
                  </a:ln>
                  <a:solidFill>
                    <a:srgbClr val="EFF3F4"/>
                  </a:solidFill>
                  <a:effectLst/>
                  <a:uLnTx/>
                  <a:uFillTx/>
                  <a:latin typeface="+mj-lt"/>
                </a:rPr>
                <a:t>What do we need to do?</a:t>
              </a:r>
              <a:endParaRPr kumimoji="0" lang="en-US" sz="8800" b="1" i="0" u="none" strike="noStrike" kern="1200" cap="none" spc="0" normalizeH="0" baseline="0" noProof="0" dirty="0">
                <a:ln>
                  <a:noFill/>
                </a:ln>
                <a:solidFill>
                  <a:srgbClr val="EFF3F4"/>
                </a:solidFill>
                <a:effectLst/>
                <a:uLnTx/>
                <a:uFillTx/>
                <a:latin typeface="+mj-lt"/>
              </a:endParaRPr>
            </a:p>
          </p:txBody>
        </p:sp>
        <p:sp>
          <p:nvSpPr>
            <p:cNvPr id="8" name="TextBox 8"/>
            <p:cNvSpPr txBox="1"/>
            <p:nvPr/>
          </p:nvSpPr>
          <p:spPr>
            <a:xfrm>
              <a:off x="0" y="3235598"/>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5835397"/>
              <a:ext cx="9492077" cy="143629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smtClean="0">
                  <a:ln>
                    <a:noFill/>
                  </a:ln>
                  <a:solidFill>
                    <a:srgbClr val="EFF3F4"/>
                  </a:solidFill>
                  <a:effectLst/>
                  <a:uLnTx/>
                  <a:uFillTx/>
                  <a:latin typeface="+mj-lt"/>
                  <a:ea typeface="+mn-ea"/>
                  <a:cs typeface="+mn-cs"/>
                </a:rPr>
                <a:t>As educators and public school advocates, what can we do to help?</a:t>
              </a:r>
              <a:endParaRPr kumimoji="0" lang="en-US" sz="2800" b="0" i="0" u="none" strike="noStrike" kern="1200" cap="none" spc="56" normalizeH="0" baseline="0" noProof="0" dirty="0">
                <a:ln>
                  <a:noFill/>
                </a:ln>
                <a:solidFill>
                  <a:srgbClr val="EFF3F4"/>
                </a:solidFill>
                <a:effectLst/>
                <a:uLnTx/>
                <a:uFillTx/>
                <a:latin typeface="+mj-lt"/>
                <a:ea typeface="+mn-ea"/>
                <a:cs typeface="+mn-cs"/>
              </a:endParaRPr>
            </a:p>
          </p:txBody>
        </p:sp>
        <p:sp>
          <p:nvSpPr>
            <p:cNvPr id="10" name="AutoShape 10"/>
            <p:cNvSpPr/>
            <p:nvPr/>
          </p:nvSpPr>
          <p:spPr>
            <a:xfrm>
              <a:off x="0" y="4804833"/>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4"/>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781133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Remind leaders schools can be trusted</a:t>
            </a:r>
            <a:endParaRPr lang="en-US" sz="60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86465" y="2364407"/>
            <a:ext cx="6143857" cy="4607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6245" y="3009900"/>
            <a:ext cx="3886200"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063" b="19496"/>
          <a:stretch/>
        </p:blipFill>
        <p:spPr>
          <a:xfrm>
            <a:off x="1828800" y="2501187"/>
            <a:ext cx="4543425" cy="4267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0" y="6600263"/>
            <a:ext cx="4238065" cy="3182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1176" y="6616708"/>
            <a:ext cx="4395224" cy="3296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833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Inform legislators of student recovery efforts</a:t>
            </a:r>
            <a:endParaRPr lang="en-US" sz="5400" b="1" dirty="0"/>
          </a:p>
        </p:txBody>
      </p:sp>
      <p:sp>
        <p:nvSpPr>
          <p:cNvPr id="3" name="Content Placeholder 2"/>
          <p:cNvSpPr>
            <a:spLocks noGrp="1"/>
          </p:cNvSpPr>
          <p:nvPr>
            <p:ph idx="1"/>
          </p:nvPr>
        </p:nvSpPr>
        <p:spPr/>
        <p:txBody>
          <a:bodyPr>
            <a:normAutofit/>
          </a:bodyPr>
          <a:lstStyle/>
          <a:p>
            <a:r>
              <a:rPr lang="en-US" sz="4400" dirty="0" smtClean="0"/>
              <a:t>Criticism that schools are not putting forth every effort continue</a:t>
            </a:r>
          </a:p>
          <a:p>
            <a:r>
              <a:rPr lang="en-US" sz="4400" dirty="0" smtClean="0"/>
              <a:t>Provide data to local legislators regarding students who are already re-enrolled and re-engaged</a:t>
            </a:r>
          </a:p>
          <a:p>
            <a:r>
              <a:rPr lang="en-US" sz="4400" dirty="0" smtClean="0"/>
              <a:t>Provide documentation of efforts taken by district to recover students</a:t>
            </a:r>
          </a:p>
          <a:p>
            <a:r>
              <a:rPr lang="en-US" sz="4400" dirty="0" smtClean="0"/>
              <a:t>Talk about how funding uncertainty                                     makes the budgeting process so                                              challenging</a:t>
            </a:r>
          </a:p>
        </p:txBody>
      </p:sp>
      <p:pic>
        <p:nvPicPr>
          <p:cNvPr id="4098" name="Picture 2" descr="Collaborative for Student Success | Committed to High Academic Standards"/>
          <p:cNvPicPr>
            <a:picLocks noChangeAspect="1" noChangeArrowheads="1"/>
          </p:cNvPicPr>
          <p:nvPr/>
        </p:nvPicPr>
        <p:blipFill rotWithShape="1">
          <a:blip r:embed="rId3">
            <a:extLst>
              <a:ext uri="{28A0092B-C50C-407E-A947-70E740481C1C}">
                <a14:useLocalDpi xmlns:a14="http://schemas.microsoft.com/office/drawing/2010/main" val="0"/>
              </a:ext>
            </a:extLst>
          </a:blip>
          <a:srcRect r="30118"/>
          <a:stretch/>
        </p:blipFill>
        <p:spPr bwMode="auto">
          <a:xfrm>
            <a:off x="10896600" y="6286500"/>
            <a:ext cx="465940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9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Acknowledge Learning Loss</a:t>
            </a:r>
            <a:endParaRPr lang="en-US" sz="6600" b="1" dirty="0"/>
          </a:p>
        </p:txBody>
      </p:sp>
      <p:sp>
        <p:nvSpPr>
          <p:cNvPr id="3" name="Content Placeholder 2"/>
          <p:cNvSpPr>
            <a:spLocks noGrp="1"/>
          </p:cNvSpPr>
          <p:nvPr>
            <p:ph idx="1"/>
          </p:nvPr>
        </p:nvSpPr>
        <p:spPr/>
        <p:txBody>
          <a:bodyPr>
            <a:normAutofit/>
          </a:bodyPr>
          <a:lstStyle/>
          <a:p>
            <a:pPr>
              <a:spcAft>
                <a:spcPts val="600"/>
              </a:spcAft>
            </a:pPr>
            <a:r>
              <a:rPr lang="en-US" sz="4000" dirty="0" smtClean="0"/>
              <a:t>Commissioner is reporting that students are </a:t>
            </a:r>
            <a:r>
              <a:rPr lang="en-US" sz="4000" b="1" dirty="0" smtClean="0"/>
              <a:t>3.2 months behind </a:t>
            </a:r>
            <a:r>
              <a:rPr lang="en-US" sz="4000" dirty="0" smtClean="0"/>
              <a:t>in math.</a:t>
            </a:r>
          </a:p>
          <a:p>
            <a:pPr>
              <a:spcAft>
                <a:spcPts val="600"/>
              </a:spcAft>
            </a:pPr>
            <a:r>
              <a:rPr lang="en-US" sz="4000" dirty="0" smtClean="0"/>
              <a:t>Every district lost months of classroom instruction</a:t>
            </a:r>
          </a:p>
          <a:p>
            <a:pPr>
              <a:spcAft>
                <a:spcPts val="600"/>
              </a:spcAft>
            </a:pPr>
            <a:r>
              <a:rPr lang="en-US" sz="4000" dirty="0" smtClean="0"/>
              <a:t>Both students who have not yet re-enrolled and those that have all experience learning loss</a:t>
            </a:r>
          </a:p>
          <a:p>
            <a:pPr>
              <a:spcAft>
                <a:spcPts val="600"/>
              </a:spcAft>
            </a:pPr>
            <a:r>
              <a:rPr lang="en-US" sz="4000" dirty="0" smtClean="0"/>
              <a:t>Learning loss has occurred in every district statewide </a:t>
            </a:r>
          </a:p>
          <a:p>
            <a:pPr>
              <a:spcAft>
                <a:spcPts val="600"/>
              </a:spcAft>
            </a:pPr>
            <a:r>
              <a:rPr lang="en-US" sz="4000" dirty="0" smtClean="0"/>
              <a:t>Learning loss requires additional staff time                                (and therefore additional resources)                                                to address</a:t>
            </a:r>
            <a:endParaRPr lang="en-US" sz="4000" dirty="0"/>
          </a:p>
        </p:txBody>
      </p:sp>
    </p:spTree>
    <p:extLst>
      <p:ext uri="{BB962C8B-B14F-4D97-AF65-F5344CB8AC3E}">
        <p14:creationId xmlns:p14="http://schemas.microsoft.com/office/powerpoint/2010/main" val="402292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3"/>
            <a:srcRect l="11198" r="43577"/>
            <a:stretch>
              <a:fillRect/>
            </a:stretch>
          </p:blipFill>
          <p:spPr>
            <a:xfrm>
              <a:off x="0" y="4834467"/>
              <a:ext cx="7162800" cy="9186333"/>
            </a:xfrm>
            <a:prstGeom prst="rect">
              <a:avLst/>
            </a:prstGeom>
          </p:spPr>
        </p:pic>
        <p:pic>
          <p:nvPicPr>
            <p:cNvPr id="4" name="Picture 4"/>
            <p:cNvPicPr>
              <a:picLocks noChangeAspect="1"/>
            </p:cNvPicPr>
            <p:nvPr/>
          </p:nvPicPr>
          <p:blipFill>
            <a:blip r:embed="rId4"/>
            <a:srcRect t="2145" b="2145"/>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1053956"/>
            <a:ext cx="7576255" cy="6991413"/>
            <a:chOff x="0" y="-171451"/>
            <a:chExt cx="10101673" cy="9321883"/>
          </a:xfrm>
        </p:grpSpPr>
        <p:sp>
          <p:nvSpPr>
            <p:cNvPr id="7" name="TextBox 7"/>
            <p:cNvSpPr txBox="1"/>
            <p:nvPr/>
          </p:nvSpPr>
          <p:spPr>
            <a:xfrm>
              <a:off x="0" y="-171451"/>
              <a:ext cx="10101673" cy="5437385"/>
            </a:xfrm>
            <a:prstGeom prst="rect">
              <a:avLst/>
            </a:prstGeom>
          </p:spPr>
          <p:txBody>
            <a:bodyPr lIns="0" tIns="0" rIns="0" bIns="0" rtlCol="0" anchor="t">
              <a:spAutoFit/>
            </a:bodyPr>
            <a:lstStyle/>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EFF3F4"/>
                  </a:solidFill>
                  <a:effectLst/>
                  <a:uLnTx/>
                  <a:uFillTx/>
                  <a:latin typeface="+mj-lt"/>
                </a:rPr>
                <a:t>Who's Who </a:t>
              </a:r>
              <a:endParaRPr kumimoji="0" lang="en-US" sz="7200" b="1" i="0" u="none" strike="noStrike" kern="1200" cap="none" spc="0" normalizeH="0" baseline="0" noProof="0" dirty="0" smtClean="0">
                <a:ln>
                  <a:noFill/>
                </a:ln>
                <a:solidFill>
                  <a:srgbClr val="EFF3F4"/>
                </a:solidFill>
                <a:effectLst/>
                <a:uLnTx/>
                <a:uFillTx/>
                <a:latin typeface="+mj-lt"/>
              </a:endParaRPr>
            </a:p>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EFF3F4"/>
                  </a:solidFill>
                  <a:effectLst/>
                  <a:uLnTx/>
                  <a:uFillTx/>
                  <a:latin typeface="+mj-lt"/>
                </a:rPr>
                <a:t>in </a:t>
              </a:r>
              <a:r>
                <a:rPr kumimoji="0" lang="en-US" sz="7200" b="1" i="0" u="none" strike="noStrike" kern="1200" cap="none" spc="0" normalizeH="0" baseline="0" noProof="0" dirty="0">
                  <a:ln>
                    <a:noFill/>
                  </a:ln>
                  <a:solidFill>
                    <a:srgbClr val="EFF3F4"/>
                  </a:solidFill>
                  <a:effectLst/>
                  <a:uLnTx/>
                  <a:uFillTx/>
                  <a:latin typeface="+mj-lt"/>
                </a:rPr>
                <a:t>the </a:t>
              </a:r>
              <a:endParaRPr kumimoji="0" lang="en-US" sz="7200" b="1" i="0" u="none" strike="noStrike" kern="1200" cap="none" spc="0" normalizeH="0" baseline="0" noProof="0" dirty="0" smtClean="0">
                <a:ln>
                  <a:noFill/>
                </a:ln>
                <a:solidFill>
                  <a:srgbClr val="EFF3F4"/>
                </a:solidFill>
                <a:effectLst/>
                <a:uLnTx/>
                <a:uFillTx/>
                <a:latin typeface="+mj-lt"/>
              </a:endParaRPr>
            </a:p>
            <a:p>
              <a:pPr marL="0" marR="0" lvl="0" indent="0" algn="l" defTabSz="914400" rtl="0" eaLnBrk="1" fontAlgn="auto" latinLnBrk="0" hangingPunct="1">
                <a:lnSpc>
                  <a:spcPts val="1056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EFF3F4"/>
                  </a:solidFill>
                  <a:effectLst/>
                  <a:uLnTx/>
                  <a:uFillTx/>
                  <a:latin typeface="+mj-lt"/>
                </a:rPr>
                <a:t>87</a:t>
              </a:r>
              <a:r>
                <a:rPr kumimoji="0" lang="en-US" sz="7200" b="1" i="0" u="none" strike="noStrike" kern="1200" cap="none" spc="0" normalizeH="0" baseline="30000" noProof="0" dirty="0" smtClean="0">
                  <a:ln>
                    <a:noFill/>
                  </a:ln>
                  <a:solidFill>
                    <a:srgbClr val="EFF3F4"/>
                  </a:solidFill>
                  <a:effectLst/>
                  <a:uLnTx/>
                  <a:uFillTx/>
                  <a:latin typeface="+mj-lt"/>
                </a:rPr>
                <a:t>th</a:t>
              </a:r>
              <a:r>
                <a:rPr kumimoji="0" lang="en-US" sz="7200" b="1" i="0" u="none" strike="noStrike" kern="1200" cap="none" spc="0" normalizeH="0" baseline="0" noProof="0" dirty="0" smtClean="0">
                  <a:ln>
                    <a:noFill/>
                  </a:ln>
                  <a:solidFill>
                    <a:srgbClr val="EFF3F4"/>
                  </a:solidFill>
                  <a:effectLst/>
                  <a:uLnTx/>
                  <a:uFillTx/>
                  <a:latin typeface="+mj-lt"/>
                </a:rPr>
                <a:t> Legislature</a:t>
              </a:r>
              <a:r>
                <a:rPr kumimoji="0" lang="en-US" sz="7200" b="1" i="0" u="none" strike="noStrike" kern="1200" cap="none" spc="0" normalizeH="0" baseline="0" noProof="0" dirty="0">
                  <a:ln>
                    <a:noFill/>
                  </a:ln>
                  <a:solidFill>
                    <a:srgbClr val="EFF3F4"/>
                  </a:solidFill>
                  <a:effectLst/>
                  <a:uLnTx/>
                  <a:uFillTx/>
                  <a:latin typeface="+mj-lt"/>
                </a:rPr>
                <a:t>?</a:t>
              </a:r>
            </a:p>
          </p:txBody>
        </p:sp>
        <p:sp>
          <p:nvSpPr>
            <p:cNvPr id="8" name="TextBox 8"/>
            <p:cNvSpPr txBox="1"/>
            <p:nvPr/>
          </p:nvSpPr>
          <p:spPr>
            <a:xfrm>
              <a:off x="0" y="5885664"/>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8485464"/>
              <a:ext cx="9492077" cy="664968"/>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smtClean="0">
                  <a:ln>
                    <a:noFill/>
                  </a:ln>
                  <a:solidFill>
                    <a:srgbClr val="EFF3F4"/>
                  </a:solidFill>
                  <a:effectLst/>
                  <a:uLnTx/>
                  <a:uFillTx/>
                  <a:latin typeface="Calibri"/>
                  <a:ea typeface="+mn-ea"/>
                  <a:cs typeface="+mn-cs"/>
                </a:rPr>
                <a:t>Let’s take a look at legislative leadership.</a:t>
              </a:r>
              <a:endParaRPr kumimoji="0" lang="en-US" sz="2800" b="0" i="0" u="none" strike="noStrike" kern="1200" cap="none" spc="56" normalizeH="0" baseline="0" noProof="0" dirty="0">
                <a:ln>
                  <a:noFill/>
                </a:ln>
                <a:solidFill>
                  <a:srgbClr val="EFF3F4"/>
                </a:solidFill>
                <a:effectLst/>
                <a:uLnTx/>
                <a:uFillTx/>
                <a:latin typeface="Calibri"/>
                <a:ea typeface="+mn-ea"/>
                <a:cs typeface="+mn-cs"/>
              </a:endParaRPr>
            </a:p>
          </p:txBody>
        </p:sp>
        <p:sp>
          <p:nvSpPr>
            <p:cNvPr id="10" name="AutoShape 10"/>
            <p:cNvSpPr/>
            <p:nvPr/>
          </p:nvSpPr>
          <p:spPr>
            <a:xfrm>
              <a:off x="0" y="745490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5"/>
          <a:srcRect/>
          <a:stretch>
            <a:fillRect/>
          </a:stretch>
        </p:blipFill>
        <p:spPr>
          <a:xfrm>
            <a:off x="16616096" y="7799146"/>
            <a:ext cx="1286409" cy="2091722"/>
          </a:xfrm>
          <a:prstGeom prst="rect">
            <a:avLst/>
          </a:prstGeom>
        </p:spPr>
      </p:pic>
      <p:sp>
        <p:nvSpPr>
          <p:cNvPr id="15" name="Rectangle 14"/>
          <p:cNvSpPr/>
          <p:nvPr/>
        </p:nvSpPr>
        <p:spPr>
          <a:xfrm>
            <a:off x="18321528" y="-174512"/>
            <a:ext cx="2012102" cy="1131022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73664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Plan to address learning loss</a:t>
            </a:r>
            <a:endParaRPr lang="en-US" sz="6600" b="1" dirty="0"/>
          </a:p>
        </p:txBody>
      </p:sp>
      <p:sp>
        <p:nvSpPr>
          <p:cNvPr id="3" name="Content Placeholder 2"/>
          <p:cNvSpPr>
            <a:spLocks noGrp="1"/>
          </p:cNvSpPr>
          <p:nvPr>
            <p:ph idx="1"/>
          </p:nvPr>
        </p:nvSpPr>
        <p:spPr>
          <a:xfrm>
            <a:off x="2115040" y="2628900"/>
            <a:ext cx="13662485" cy="6931023"/>
          </a:xfrm>
        </p:spPr>
        <p:txBody>
          <a:bodyPr>
            <a:normAutofit/>
          </a:bodyPr>
          <a:lstStyle/>
          <a:p>
            <a:pPr>
              <a:spcAft>
                <a:spcPts val="1800"/>
              </a:spcAft>
            </a:pPr>
            <a:r>
              <a:rPr lang="en-US" sz="4400" dirty="0" smtClean="0"/>
              <a:t>How will your address specifically address learning loss?</a:t>
            </a:r>
          </a:p>
          <a:p>
            <a:pPr>
              <a:spcAft>
                <a:spcPts val="1800"/>
              </a:spcAft>
            </a:pPr>
            <a:r>
              <a:rPr lang="en-US" sz="4400" dirty="0" smtClean="0"/>
              <a:t>Who will you target?</a:t>
            </a:r>
          </a:p>
          <a:p>
            <a:pPr>
              <a:spcAft>
                <a:spcPts val="1800"/>
              </a:spcAft>
            </a:pPr>
            <a:r>
              <a:rPr lang="en-US" sz="4400" dirty="0" smtClean="0"/>
              <a:t>When will you address it?</a:t>
            </a:r>
          </a:p>
          <a:p>
            <a:pPr>
              <a:spcAft>
                <a:spcPts val="1800"/>
              </a:spcAft>
            </a:pPr>
            <a:r>
              <a:rPr lang="en-US" sz="4400" b="1" dirty="0" smtClean="0"/>
              <a:t>How much does that cost?</a:t>
            </a:r>
            <a:endParaRPr lang="en-US" sz="4400" b="1" dirty="0"/>
          </a:p>
        </p:txBody>
      </p:sp>
      <p:sp>
        <p:nvSpPr>
          <p:cNvPr id="4" name="TextBox 3"/>
          <p:cNvSpPr txBox="1"/>
          <p:nvPr/>
        </p:nvSpPr>
        <p:spPr>
          <a:xfrm>
            <a:off x="9525000" y="6038197"/>
            <a:ext cx="5912718" cy="3507343"/>
          </a:xfrm>
          <a:prstGeom prst="roundRect">
            <a:avLst/>
          </a:prstGeom>
          <a:solidFill>
            <a:srgbClr val="1B75BC"/>
          </a:solidFill>
        </p:spPr>
        <p:txBody>
          <a:bodyPr wrap="square" rtlCol="0">
            <a:spAutoFit/>
          </a:bodyPr>
          <a:lstStyle/>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Summer school</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After school tutoring</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Saturday tutoring</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Pull-out with specialists</a:t>
            </a:r>
          </a:p>
          <a:p>
            <a:pPr marL="285750" indent="-285750">
              <a:buFont typeface="Arial" panose="020B0604020202020204" pitchFamily="34" charset="0"/>
              <a:buChar char="•"/>
            </a:pPr>
            <a:r>
              <a:rPr lang="en-US" sz="4000" b="1" dirty="0" smtClean="0">
                <a:solidFill>
                  <a:schemeClr val="bg1"/>
                </a:solidFill>
                <a:latin typeface="Calibri" panose="020F0502020204030204" pitchFamily="34" charset="0"/>
                <a:cs typeface="Calibri" panose="020F0502020204030204" pitchFamily="34" charset="0"/>
              </a:rPr>
              <a:t>Smaller class sizes</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47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2"/>
            <a:srcRect l="24009" r="24009"/>
            <a:stretch>
              <a:fillRect/>
            </a:stretch>
          </p:blipFill>
          <p:spPr>
            <a:xfrm>
              <a:off x="0" y="4834467"/>
              <a:ext cx="7162800" cy="9186333"/>
            </a:xfrm>
            <a:prstGeom prst="rect">
              <a:avLst/>
            </a:prstGeom>
          </p:spPr>
        </p:pic>
        <p:pic>
          <p:nvPicPr>
            <p:cNvPr id="4" name="Picture 4"/>
            <p:cNvPicPr>
              <a:picLocks noChangeAspect="1"/>
            </p:cNvPicPr>
            <p:nvPr/>
          </p:nvPicPr>
          <p:blipFill>
            <a:blip r:embed="rId3"/>
            <a:srcRect t="1906" b="1906"/>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1705943"/>
            <a:ext cx="7576255" cy="6252689"/>
            <a:chOff x="0" y="-142875"/>
            <a:chExt cx="10101673" cy="8336918"/>
          </a:xfrm>
        </p:grpSpPr>
        <p:sp>
          <p:nvSpPr>
            <p:cNvPr id="7" name="TextBox 7"/>
            <p:cNvSpPr txBox="1"/>
            <p:nvPr/>
          </p:nvSpPr>
          <p:spPr>
            <a:xfrm>
              <a:off x="0" y="-142875"/>
              <a:ext cx="10101673" cy="2935932"/>
            </a:xfrm>
            <a:prstGeom prst="rect">
              <a:avLst/>
            </a:prstGeom>
          </p:spPr>
          <p:txBody>
            <a:bodyPr lIns="0" tIns="0" rIns="0" bIns="0" rtlCol="0" anchor="t">
              <a:spAutoFit/>
            </a:bodyPr>
            <a:lstStyle/>
            <a:p>
              <a:pPr marL="0" marR="0" lvl="0" indent="0" algn="l" defTabSz="914400" rtl="0" eaLnBrk="1" fontAlgn="auto" latinLnBrk="0" hangingPunct="1">
                <a:lnSpc>
                  <a:spcPts val="8760"/>
                </a:lnSpc>
                <a:spcBef>
                  <a:spcPts val="0"/>
                </a:spcBef>
                <a:spcAft>
                  <a:spcPts val="0"/>
                </a:spcAft>
                <a:buClrTx/>
                <a:buSzTx/>
                <a:buFontTx/>
                <a:buNone/>
                <a:tabLst/>
                <a:defRPr/>
              </a:pPr>
              <a:r>
                <a:rPr kumimoji="0" lang="en-US" sz="7300" b="1" i="0" u="none" strike="noStrike" kern="1200" cap="none" spc="0" normalizeH="0" baseline="0" noProof="0" dirty="0">
                  <a:ln>
                    <a:noFill/>
                  </a:ln>
                  <a:solidFill>
                    <a:srgbClr val="EFF3F4"/>
                  </a:solidFill>
                  <a:effectLst/>
                  <a:uLnTx/>
                  <a:uFillTx/>
                  <a:latin typeface="+mj-lt"/>
                  <a:ea typeface="+mn-ea"/>
                  <a:cs typeface="+mn-cs"/>
                </a:rPr>
                <a:t>When can we expect to know?</a:t>
              </a:r>
            </a:p>
          </p:txBody>
        </p:sp>
        <p:sp>
          <p:nvSpPr>
            <p:cNvPr id="8" name="TextBox 8"/>
            <p:cNvSpPr txBox="1"/>
            <p:nvPr/>
          </p:nvSpPr>
          <p:spPr>
            <a:xfrm>
              <a:off x="0" y="3492984"/>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6092784"/>
              <a:ext cx="9492077" cy="210125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a:ln>
                    <a:noFill/>
                  </a:ln>
                  <a:solidFill>
                    <a:srgbClr val="EFF3F4"/>
                  </a:solidFill>
                  <a:effectLst/>
                  <a:uLnTx/>
                  <a:uFillTx/>
                  <a:ea typeface="+mn-ea"/>
                  <a:cs typeface="+mn-cs"/>
                </a:rPr>
                <a:t>Schools need to know sooner rather than later in order to plan responsibly.  You might want to plan for later though...</a:t>
              </a:r>
            </a:p>
          </p:txBody>
        </p:sp>
        <p:sp>
          <p:nvSpPr>
            <p:cNvPr id="10" name="AutoShape 10"/>
            <p:cNvSpPr/>
            <p:nvPr/>
          </p:nvSpPr>
          <p:spPr>
            <a:xfrm>
              <a:off x="0" y="506222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4"/>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699989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When budget bills have passed in the past</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84938"/>
              </p:ext>
            </p:extLst>
          </p:nvPr>
        </p:nvGraphicFramePr>
        <p:xfrm>
          <a:off x="2106075" y="2552700"/>
          <a:ext cx="13663614" cy="3718560"/>
        </p:xfrm>
        <a:graphic>
          <a:graphicData uri="http://schemas.openxmlformats.org/drawingml/2006/table">
            <a:tbl>
              <a:tblPr firstRow="1" bandRow="1">
                <a:tableStyleId>{5C22544A-7EE6-4342-B048-85BDC9FD1C3A}</a:tableStyleId>
              </a:tblPr>
              <a:tblGrid>
                <a:gridCol w="2914650">
                  <a:extLst>
                    <a:ext uri="{9D8B030D-6E8A-4147-A177-3AD203B41FA5}">
                      <a16:colId xmlns:a16="http://schemas.microsoft.com/office/drawing/2014/main" val="200299800"/>
                    </a:ext>
                  </a:extLst>
                </a:gridCol>
                <a:gridCol w="5486400">
                  <a:extLst>
                    <a:ext uri="{9D8B030D-6E8A-4147-A177-3AD203B41FA5}">
                      <a16:colId xmlns:a16="http://schemas.microsoft.com/office/drawing/2014/main" val="1119989014"/>
                    </a:ext>
                  </a:extLst>
                </a:gridCol>
                <a:gridCol w="5262564">
                  <a:extLst>
                    <a:ext uri="{9D8B030D-6E8A-4147-A177-3AD203B41FA5}">
                      <a16:colId xmlns:a16="http://schemas.microsoft.com/office/drawing/2014/main" val="1187377546"/>
                    </a:ext>
                  </a:extLst>
                </a:gridCol>
              </a:tblGrid>
              <a:tr h="370840">
                <a:tc>
                  <a:txBody>
                    <a:bodyPr/>
                    <a:lstStyle/>
                    <a:p>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Budget Passed</a:t>
                      </a:r>
                      <a:r>
                        <a:rPr lang="en-US" sz="4400" baseline="0" dirty="0" smtClean="0">
                          <a:latin typeface="Calibri" panose="020F0502020204030204" pitchFamily="34" charset="0"/>
                          <a:cs typeface="Calibri" panose="020F0502020204030204" pitchFamily="34" charset="0"/>
                        </a:rPr>
                        <a:t> by House</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Budget Passed</a:t>
                      </a:r>
                      <a:r>
                        <a:rPr lang="en-US" sz="4400" baseline="0" dirty="0" smtClean="0">
                          <a:latin typeface="Calibri" panose="020F0502020204030204" pitchFamily="34" charset="0"/>
                          <a:cs typeface="Calibri" panose="020F0502020204030204" pitchFamily="34" charset="0"/>
                        </a:rPr>
                        <a:t> by Senate</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76926050"/>
                  </a:ext>
                </a:extLst>
              </a:tr>
              <a:tr h="370840">
                <a:tc>
                  <a:txBody>
                    <a:bodyPr/>
                    <a:lstStyle/>
                    <a:p>
                      <a:pPr algn="ctr"/>
                      <a:r>
                        <a:rPr lang="en-US" sz="4400" dirty="0" smtClean="0">
                          <a:latin typeface="Calibri" panose="020F0502020204030204" pitchFamily="34" charset="0"/>
                          <a:cs typeface="Calibri" panose="020F0502020204030204" pitchFamily="34" charset="0"/>
                        </a:rPr>
                        <a:t>2015</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March 31</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14</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33009006"/>
                  </a:ext>
                </a:extLst>
              </a:tr>
              <a:tr h="370840">
                <a:tc>
                  <a:txBody>
                    <a:bodyPr/>
                    <a:lstStyle/>
                    <a:p>
                      <a:pPr algn="ctr"/>
                      <a:r>
                        <a:rPr lang="en-US" sz="4400" dirty="0" smtClean="0">
                          <a:latin typeface="Calibri" panose="020F0502020204030204" pitchFamily="34" charset="0"/>
                          <a:cs typeface="Calibri" panose="020F0502020204030204" pitchFamily="34" charset="0"/>
                        </a:rPr>
                        <a:t>2017</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6</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March 28</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86066526"/>
                  </a:ext>
                </a:extLst>
              </a:tr>
              <a:tr h="370840">
                <a:tc>
                  <a:txBody>
                    <a:bodyPr/>
                    <a:lstStyle/>
                    <a:p>
                      <a:pPr algn="ctr"/>
                      <a:r>
                        <a:rPr lang="en-US" sz="4400" dirty="0" smtClean="0">
                          <a:latin typeface="Calibri" panose="020F0502020204030204" pitchFamily="34" charset="0"/>
                          <a:cs typeface="Calibri" panose="020F0502020204030204" pitchFamily="34" charset="0"/>
                        </a:rPr>
                        <a:t>2019</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March 27</a:t>
                      </a:r>
                      <a:endParaRPr lang="en-US" sz="4400" dirty="0">
                        <a:latin typeface="Calibri" panose="020F0502020204030204" pitchFamily="34" charset="0"/>
                        <a:cs typeface="Calibri" panose="020F0502020204030204" pitchFamily="34" charset="0"/>
                      </a:endParaRPr>
                    </a:p>
                  </a:txBody>
                  <a:tcPr/>
                </a:tc>
                <a:tc>
                  <a:txBody>
                    <a:bodyPr/>
                    <a:lstStyle/>
                    <a:p>
                      <a:pPr algn="ctr"/>
                      <a:r>
                        <a:rPr lang="en-US" sz="4400" dirty="0" smtClean="0">
                          <a:latin typeface="Calibri" panose="020F0502020204030204" pitchFamily="34" charset="0"/>
                          <a:cs typeface="Calibri" panose="020F0502020204030204" pitchFamily="34" charset="0"/>
                        </a:rPr>
                        <a:t>April 9</a:t>
                      </a:r>
                      <a:endParaRPr lang="en-US" sz="4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69432844"/>
                  </a:ext>
                </a:extLst>
              </a:tr>
            </a:tbl>
          </a:graphicData>
        </a:graphic>
      </p:graphicFrame>
      <p:sp>
        <p:nvSpPr>
          <p:cNvPr id="5" name="TextBox 4"/>
          <p:cNvSpPr txBox="1"/>
          <p:nvPr/>
        </p:nvSpPr>
        <p:spPr>
          <a:xfrm>
            <a:off x="2106075" y="6668098"/>
            <a:ext cx="13639800" cy="3170099"/>
          </a:xfrm>
          <a:prstGeom prst="rect">
            <a:avLst/>
          </a:prstGeom>
          <a:noFill/>
        </p:spPr>
        <p:txBody>
          <a:bodyPr wrap="square" rtlCol="0">
            <a:spAutoFit/>
          </a:bodyPr>
          <a:lstStyle/>
          <a:p>
            <a:pPr marL="457200" indent="-457200">
              <a:buFont typeface="Arial" panose="020B0604020202020204" pitchFamily="34" charset="0"/>
              <a:buChar char="•"/>
            </a:pPr>
            <a:r>
              <a:rPr lang="en-US" sz="4000" dirty="0" smtClean="0">
                <a:latin typeface="Calibri" panose="020F0502020204030204" pitchFamily="34" charset="0"/>
                <a:cs typeface="Calibri" panose="020F0502020204030204" pitchFamily="34" charset="0"/>
              </a:rPr>
              <a:t>Comptroller said to expect updated BRE in late April/early May</a:t>
            </a:r>
          </a:p>
          <a:p>
            <a:pPr marL="457200" indent="-457200">
              <a:buFont typeface="Arial" panose="020B0604020202020204" pitchFamily="34" charset="0"/>
              <a:buChar char="•"/>
            </a:pPr>
            <a:r>
              <a:rPr lang="en-US" sz="4000" dirty="0" smtClean="0">
                <a:latin typeface="Calibri" panose="020F0502020204030204" pitchFamily="34" charset="0"/>
                <a:cs typeface="Calibri" panose="020F0502020204030204" pitchFamily="34" charset="0"/>
              </a:rPr>
              <a:t>Month-long Conference Committee, with final passage on: </a:t>
            </a:r>
          </a:p>
          <a:p>
            <a:pPr marL="1028700" lvl="1" indent="-571500">
              <a:buFont typeface="Courier New" panose="02070309020205020404" pitchFamily="49" charset="0"/>
              <a:buChar char="o"/>
            </a:pPr>
            <a:r>
              <a:rPr lang="en-US" sz="4000" dirty="0" smtClean="0">
                <a:latin typeface="Calibri" panose="020F0502020204030204" pitchFamily="34" charset="0"/>
                <a:cs typeface="Calibri" panose="020F0502020204030204" pitchFamily="34" charset="0"/>
              </a:rPr>
              <a:t>May 29, 2015</a:t>
            </a:r>
          </a:p>
          <a:p>
            <a:pPr marL="1028700" lvl="1" indent="-571500">
              <a:buFont typeface="Courier New" panose="02070309020205020404" pitchFamily="49" charset="0"/>
              <a:buChar char="o"/>
            </a:pPr>
            <a:r>
              <a:rPr lang="en-US" sz="4000" dirty="0" smtClean="0">
                <a:latin typeface="Calibri" panose="020F0502020204030204" pitchFamily="34" charset="0"/>
                <a:cs typeface="Calibri" panose="020F0502020204030204" pitchFamily="34" charset="0"/>
              </a:rPr>
              <a:t>May 27 , 2017</a:t>
            </a:r>
            <a:endParaRPr lang="en-US" sz="4000" dirty="0">
              <a:latin typeface="Calibri" panose="020F0502020204030204" pitchFamily="34" charset="0"/>
              <a:cs typeface="Calibri" panose="020F0502020204030204" pitchFamily="34" charset="0"/>
            </a:endParaRPr>
          </a:p>
          <a:p>
            <a:pPr marL="1028700" lvl="1" indent="-571500">
              <a:buFont typeface="Courier New" panose="02070309020205020404" pitchFamily="49" charset="0"/>
              <a:buChar char="o"/>
            </a:pPr>
            <a:r>
              <a:rPr lang="en-US" sz="4000" dirty="0" smtClean="0">
                <a:latin typeface="Calibri" panose="020F0502020204030204" pitchFamily="34" charset="0"/>
                <a:cs typeface="Calibri" panose="020F0502020204030204" pitchFamily="34" charset="0"/>
              </a:rPr>
              <a:t>May 26, 2019</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53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2"/>
            <a:srcRect l="24009" r="24009"/>
            <a:stretch>
              <a:fillRect/>
            </a:stretch>
          </p:blipFill>
          <p:spPr>
            <a:xfrm>
              <a:off x="0" y="4834467"/>
              <a:ext cx="7162800" cy="9186333"/>
            </a:xfrm>
            <a:prstGeom prst="rect">
              <a:avLst/>
            </a:prstGeom>
          </p:spPr>
        </p:pic>
        <p:pic>
          <p:nvPicPr>
            <p:cNvPr id="4" name="Picture 4"/>
            <p:cNvPicPr>
              <a:picLocks noChangeAspect="1"/>
            </p:cNvPicPr>
            <p:nvPr/>
          </p:nvPicPr>
          <p:blipFill>
            <a:blip r:embed="rId3"/>
            <a:srcRect t="7249" b="7249"/>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239343"/>
            <a:ext cx="7576255" cy="5714079"/>
            <a:chOff x="0" y="-142875"/>
            <a:chExt cx="10101673" cy="7618772"/>
          </a:xfrm>
        </p:grpSpPr>
        <p:sp>
          <p:nvSpPr>
            <p:cNvPr id="7" name="TextBox 7"/>
            <p:cNvSpPr txBox="1"/>
            <p:nvPr/>
          </p:nvSpPr>
          <p:spPr>
            <a:xfrm>
              <a:off x="0" y="-142875"/>
              <a:ext cx="10101673" cy="3009371"/>
            </a:xfrm>
            <a:prstGeom prst="rect">
              <a:avLst/>
            </a:prstGeom>
          </p:spPr>
          <p:txBody>
            <a:bodyPr lIns="0" tIns="0" rIns="0" bIns="0" rtlCol="0" anchor="t">
              <a:spAutoFit/>
            </a:bodyPr>
            <a:lstStyle/>
            <a:p>
              <a:pPr marL="0" marR="0" lvl="0" indent="0" algn="l" defTabSz="914400" rtl="0" eaLnBrk="1" fontAlgn="auto" latinLnBrk="0" hangingPunct="1">
                <a:lnSpc>
                  <a:spcPts val="876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FF3F4"/>
                  </a:solidFill>
                  <a:effectLst/>
                  <a:uLnTx/>
                  <a:uFillTx/>
                  <a:latin typeface="+mj-lt"/>
                </a:rPr>
                <a:t>What else do we need to know?</a:t>
              </a:r>
            </a:p>
          </p:txBody>
        </p:sp>
        <p:sp>
          <p:nvSpPr>
            <p:cNvPr id="8" name="TextBox 8"/>
            <p:cNvSpPr txBox="1"/>
            <p:nvPr/>
          </p:nvSpPr>
          <p:spPr>
            <a:xfrm>
              <a:off x="0" y="3492984"/>
              <a:ext cx="9492077" cy="65722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6092784"/>
              <a:ext cx="9492077" cy="1383113"/>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2800" b="0" i="0" u="none" strike="noStrike" kern="1200" cap="none" spc="56" normalizeH="0" baseline="0" noProof="0" dirty="0">
                  <a:ln>
                    <a:noFill/>
                  </a:ln>
                  <a:solidFill>
                    <a:srgbClr val="EFF3F4"/>
                  </a:solidFill>
                  <a:effectLst/>
                  <a:uLnTx/>
                  <a:uFillTx/>
                  <a:ea typeface="+mn-ea"/>
                  <a:cs typeface="+mn-cs"/>
                </a:rPr>
                <a:t>With so many issues out there, what else needs to be on your radar?</a:t>
              </a:r>
            </a:p>
          </p:txBody>
        </p:sp>
        <p:sp>
          <p:nvSpPr>
            <p:cNvPr id="10" name="AutoShape 10"/>
            <p:cNvSpPr/>
            <p:nvPr/>
          </p:nvSpPr>
          <p:spPr>
            <a:xfrm>
              <a:off x="0" y="506222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4"/>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4042559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HB 3: Pandemic Response Act (by Burrows)</a:t>
            </a:r>
            <a:endParaRPr lang="en-US" sz="5400" b="1" dirty="0"/>
          </a:p>
        </p:txBody>
      </p:sp>
      <p:sp>
        <p:nvSpPr>
          <p:cNvPr id="3" name="Content Placeholder 2"/>
          <p:cNvSpPr>
            <a:spLocks noGrp="1"/>
          </p:cNvSpPr>
          <p:nvPr>
            <p:ph idx="1"/>
          </p:nvPr>
        </p:nvSpPr>
        <p:spPr/>
        <p:txBody>
          <a:bodyPr>
            <a:normAutofit/>
          </a:bodyPr>
          <a:lstStyle/>
          <a:p>
            <a:r>
              <a:rPr lang="en-US" dirty="0" smtClean="0"/>
              <a:t>Details and plans for state response, including powers and duties of the Governor</a:t>
            </a:r>
          </a:p>
          <a:p>
            <a:r>
              <a:rPr lang="en-US" dirty="0" smtClean="0"/>
              <a:t>Civil liability protections</a:t>
            </a:r>
          </a:p>
          <a:p>
            <a:r>
              <a:rPr lang="en-US" dirty="0" smtClean="0"/>
              <a:t>Local and </a:t>
            </a:r>
            <a:r>
              <a:rPr lang="en-US" dirty="0" err="1" smtClean="0"/>
              <a:t>Interjurisdictional</a:t>
            </a:r>
            <a:r>
              <a:rPr lang="en-US" dirty="0" smtClean="0"/>
              <a:t> Pandemic Emergency Management</a:t>
            </a:r>
          </a:p>
          <a:p>
            <a:r>
              <a:rPr lang="en-US" dirty="0" smtClean="0"/>
              <a:t>Limitation on property tax rates of certain counties and municipalities</a:t>
            </a:r>
          </a:p>
          <a:p>
            <a:r>
              <a:rPr lang="en-US" sz="3600" dirty="0" smtClean="0"/>
              <a:t>Off-Campus Programs Approved for Average Daily Attendance During Pandemic Disaster</a:t>
            </a:r>
          </a:p>
          <a:p>
            <a:pPr lvl="1"/>
            <a:r>
              <a:rPr lang="en-US" sz="2800" dirty="0" smtClean="0"/>
              <a:t>Allows instructional program by entity other than a public school</a:t>
            </a:r>
          </a:p>
          <a:p>
            <a:pPr lvl="1"/>
            <a:r>
              <a:rPr lang="en-US" sz="2800" dirty="0" smtClean="0"/>
              <a:t>Student ADA funding goes to district of residence, and district must compensate off-campus instructional program, according to the bill submitted by that program</a:t>
            </a:r>
            <a:endParaRPr lang="en-US" dirty="0" smtClean="0"/>
          </a:p>
          <a:p>
            <a:r>
              <a:rPr lang="en-US" dirty="0" smtClean="0"/>
              <a:t>Referred to House State Affairs Committee</a:t>
            </a:r>
          </a:p>
          <a:p>
            <a:endParaRPr lang="en-US" dirty="0" smtClean="0"/>
          </a:p>
          <a:p>
            <a:endParaRPr lang="en-US" dirty="0"/>
          </a:p>
        </p:txBody>
      </p:sp>
      <p:sp>
        <p:nvSpPr>
          <p:cNvPr id="4" name="Rectangle 3"/>
          <p:cNvSpPr/>
          <p:nvPr/>
        </p:nvSpPr>
        <p:spPr>
          <a:xfrm rot="20599714">
            <a:off x="7884650" y="6033474"/>
            <a:ext cx="5371983" cy="1569660"/>
          </a:xfrm>
          <a:prstGeom prst="rect">
            <a:avLst/>
          </a:prstGeom>
          <a:noFill/>
          <a:ln>
            <a:solidFill>
              <a:schemeClr val="bg2">
                <a:lumMod val="75000"/>
              </a:schemeClr>
            </a:solidFill>
          </a:ln>
        </p:spPr>
        <p:txBody>
          <a:bodyPr wrap="none" lIns="91440" tIns="45720" rIns="91440" bIns="45720">
            <a:spAutoFit/>
          </a:bodyPr>
          <a:lstStyle/>
          <a:p>
            <a:pPr algn="ctr"/>
            <a:r>
              <a:rPr lang="en-US" sz="9600" b="1" cap="none" spc="0" dirty="0" smtClean="0">
                <a:ln w="22225">
                  <a:solidFill>
                    <a:schemeClr val="accent2"/>
                  </a:solidFill>
                  <a:prstDash val="solid"/>
                </a:ln>
                <a:solidFill>
                  <a:srgbClr val="FF0000"/>
                </a:solidFill>
                <a:effectLst/>
                <a:latin typeface="Britannic Bold" panose="020B0903060703020204" pitchFamily="34" charset="0"/>
              </a:rPr>
              <a:t>VOUCHER</a:t>
            </a:r>
            <a:endParaRPr lang="en-US" sz="9600" b="1" cap="none" spc="0" dirty="0">
              <a:ln w="22225">
                <a:solidFill>
                  <a:schemeClr val="accent2"/>
                </a:solidFill>
                <a:prstDash val="solid"/>
              </a:ln>
              <a:solidFill>
                <a:srgbClr val="FF0000"/>
              </a:solidFill>
              <a:effectLst/>
              <a:latin typeface="Britannic Bold" panose="020B0903060703020204" pitchFamily="34" charset="0"/>
            </a:endParaRPr>
          </a:p>
        </p:txBody>
      </p:sp>
    </p:spTree>
    <p:extLst>
      <p:ext uri="{BB962C8B-B14F-4D97-AF65-F5344CB8AC3E}">
        <p14:creationId xmlns:p14="http://schemas.microsoft.com/office/powerpoint/2010/main" val="382239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Remote learning</a:t>
            </a:r>
            <a:endParaRPr lang="en-US" sz="5400" b="1" dirty="0"/>
          </a:p>
        </p:txBody>
      </p:sp>
      <p:sp>
        <p:nvSpPr>
          <p:cNvPr id="3" name="Content Placeholder 2"/>
          <p:cNvSpPr>
            <a:spLocks noGrp="1"/>
          </p:cNvSpPr>
          <p:nvPr>
            <p:ph idx="1"/>
          </p:nvPr>
        </p:nvSpPr>
        <p:spPr>
          <a:xfrm>
            <a:off x="2115041" y="2705100"/>
            <a:ext cx="13662485" cy="6574925"/>
          </a:xfrm>
        </p:spPr>
        <p:txBody>
          <a:bodyPr>
            <a:normAutofit/>
          </a:bodyPr>
          <a:lstStyle/>
          <a:p>
            <a:pPr>
              <a:spcBef>
                <a:spcPts val="1800"/>
              </a:spcBef>
              <a:spcAft>
                <a:spcPts val="1800"/>
              </a:spcAft>
            </a:pPr>
            <a:r>
              <a:rPr lang="en-US" sz="4000" dirty="0" smtClean="0"/>
              <a:t>What happens in 2021-22 and beyond?</a:t>
            </a:r>
          </a:p>
          <a:p>
            <a:r>
              <a:rPr lang="en-US" sz="4000" b="1" dirty="0" smtClean="0"/>
              <a:t>HB 1468 </a:t>
            </a:r>
            <a:r>
              <a:rPr lang="en-US" sz="4000" dirty="0" smtClean="0"/>
              <a:t>(by Rep. Keith Bell): Would allow a school district to provide ongoing full-time virtual offerings for the district’s students according to district-determined criteria</a:t>
            </a:r>
            <a:endParaRPr lang="en-US" sz="4000" dirty="0"/>
          </a:p>
        </p:txBody>
      </p:sp>
    </p:spTree>
    <p:extLst>
      <p:ext uri="{BB962C8B-B14F-4D97-AF65-F5344CB8AC3E}">
        <p14:creationId xmlns:p14="http://schemas.microsoft.com/office/powerpoint/2010/main" val="380951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Broadband</a:t>
            </a:r>
            <a:endParaRPr lang="en-US" sz="6600" b="1" dirty="0"/>
          </a:p>
        </p:txBody>
      </p:sp>
      <p:sp>
        <p:nvSpPr>
          <p:cNvPr id="3" name="Content Placeholder 2"/>
          <p:cNvSpPr>
            <a:spLocks noGrp="1"/>
          </p:cNvSpPr>
          <p:nvPr>
            <p:ph idx="1"/>
          </p:nvPr>
        </p:nvSpPr>
        <p:spPr>
          <a:xfrm>
            <a:off x="2115041" y="2705100"/>
            <a:ext cx="13662485" cy="6574925"/>
          </a:xfrm>
        </p:spPr>
        <p:txBody>
          <a:bodyPr>
            <a:normAutofit/>
          </a:bodyPr>
          <a:lstStyle/>
          <a:p>
            <a:pPr>
              <a:spcBef>
                <a:spcPts val="1800"/>
              </a:spcBef>
              <a:spcAft>
                <a:spcPts val="1800"/>
              </a:spcAft>
            </a:pPr>
            <a:r>
              <a:rPr lang="en-US" sz="4000" dirty="0" smtClean="0"/>
              <a:t>The need for available and reliable internet services is essential for public education, as well as higher education, hospitals, businesses, residents, and many others</a:t>
            </a:r>
          </a:p>
          <a:p>
            <a:r>
              <a:rPr lang="en-US" sz="4000" b="1" dirty="0" smtClean="0"/>
              <a:t>SB 5 </a:t>
            </a:r>
            <a:r>
              <a:rPr lang="en-US" sz="4000" dirty="0" smtClean="0"/>
              <a:t>(by Nichols, Hancock, Perry, and West)</a:t>
            </a:r>
          </a:p>
          <a:p>
            <a:r>
              <a:rPr lang="en-US" sz="4000" b="1" dirty="0" smtClean="0"/>
              <a:t>HB 5</a:t>
            </a:r>
            <a:r>
              <a:rPr lang="en-US" sz="4000" dirty="0" smtClean="0"/>
              <a:t> (by Ashby, Anderson, </a:t>
            </a:r>
            <a:r>
              <a:rPr lang="en-US" sz="4000" dirty="0" err="1" smtClean="0"/>
              <a:t>Paddie</a:t>
            </a:r>
            <a:r>
              <a:rPr lang="en-US" sz="4000" dirty="0" smtClean="0"/>
              <a:t>, Price, and Canales)</a:t>
            </a:r>
            <a:endParaRPr lang="en-US" sz="4000" dirty="0"/>
          </a:p>
        </p:txBody>
      </p:sp>
    </p:spTree>
    <p:extLst>
      <p:ext uri="{BB962C8B-B14F-4D97-AF65-F5344CB8AC3E}">
        <p14:creationId xmlns:p14="http://schemas.microsoft.com/office/powerpoint/2010/main" val="359089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800100"/>
            <a:ext cx="15889554" cy="8741208"/>
          </a:xfrm>
          <a:prstGeom prst="rect">
            <a:avLst/>
          </a:prstGeom>
        </p:spPr>
      </p:pic>
      <p:sp>
        <p:nvSpPr>
          <p:cNvPr id="3" name="Oval 2"/>
          <p:cNvSpPr/>
          <p:nvPr/>
        </p:nvSpPr>
        <p:spPr>
          <a:xfrm>
            <a:off x="228600" y="8801100"/>
            <a:ext cx="88392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34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Formula Transition Grants</a:t>
            </a:r>
            <a:endParaRPr lang="en-US" sz="5400" b="1" dirty="0"/>
          </a:p>
        </p:txBody>
      </p:sp>
      <p:sp>
        <p:nvSpPr>
          <p:cNvPr id="3" name="Content Placeholder 2"/>
          <p:cNvSpPr>
            <a:spLocks noGrp="1"/>
          </p:cNvSpPr>
          <p:nvPr>
            <p:ph idx="1"/>
          </p:nvPr>
        </p:nvSpPr>
        <p:spPr>
          <a:xfrm>
            <a:off x="2115041" y="2705100"/>
            <a:ext cx="13662485" cy="6574925"/>
          </a:xfrm>
        </p:spPr>
        <p:txBody>
          <a:bodyPr>
            <a:normAutofit/>
          </a:bodyPr>
          <a:lstStyle/>
          <a:p>
            <a:pPr>
              <a:spcAft>
                <a:spcPts val="1800"/>
              </a:spcAft>
            </a:pPr>
            <a:r>
              <a:rPr lang="en-US" sz="4000" dirty="0" smtClean="0"/>
              <a:t>TEA estimated $110 million cost missed the mark</a:t>
            </a:r>
          </a:p>
          <a:p>
            <a:pPr>
              <a:spcAft>
                <a:spcPts val="1800"/>
              </a:spcAft>
            </a:pPr>
            <a:r>
              <a:rPr lang="en-US" sz="4000" dirty="0" smtClean="0"/>
              <a:t>Actual cost of Formula Transition Grants: </a:t>
            </a:r>
            <a:r>
              <a:rPr lang="en-US" sz="4000" b="1" dirty="0" smtClean="0"/>
              <a:t>$1.3 billion</a:t>
            </a:r>
          </a:p>
          <a:p>
            <a:pPr>
              <a:spcAft>
                <a:spcPts val="1800"/>
              </a:spcAft>
            </a:pPr>
            <a:r>
              <a:rPr lang="en-US" sz="4000" dirty="0" smtClean="0"/>
              <a:t>Stop-gap required by one-third of districts</a:t>
            </a:r>
          </a:p>
          <a:p>
            <a:pPr>
              <a:spcAft>
                <a:spcPts val="1800"/>
              </a:spcAft>
            </a:pPr>
            <a:r>
              <a:rPr lang="en-US" sz="4000" dirty="0" smtClean="0"/>
              <a:t>What happens when they expire?</a:t>
            </a:r>
            <a:endParaRPr lang="en-US" sz="4000" dirty="0"/>
          </a:p>
        </p:txBody>
      </p:sp>
      <p:sp>
        <p:nvSpPr>
          <p:cNvPr id="4" name="TextBox 3"/>
          <p:cNvSpPr txBox="1"/>
          <p:nvPr/>
        </p:nvSpPr>
        <p:spPr>
          <a:xfrm>
            <a:off x="8610600" y="6743700"/>
            <a:ext cx="7010400" cy="2962513"/>
          </a:xfrm>
          <a:prstGeom prst="roundRect">
            <a:avLst/>
          </a:prstGeom>
          <a:solidFill>
            <a:schemeClr val="accent2">
              <a:lumMod val="40000"/>
              <a:lumOff val="60000"/>
            </a:schemeClr>
          </a:solidFill>
        </p:spPr>
        <p:txBody>
          <a:bodyPr wrap="square" rtlCol="0">
            <a:spAutoFit/>
          </a:bodyPr>
          <a:lstStyle/>
          <a:p>
            <a:r>
              <a:rPr lang="en-US" sz="2800" b="1" dirty="0" smtClean="0">
                <a:latin typeface="Calibri" panose="020F0502020204030204" pitchFamily="34" charset="0"/>
                <a:cs typeface="Calibri" panose="020F0502020204030204" pitchFamily="34" charset="0"/>
              </a:rPr>
              <a:t>Any one-time money provided to address learning loss must be provided ON TOP OF school finance formulas so those dollars can be used to help students, not simply off-set transition grant dollars that would have already been provided by the state.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District Fund Balances</a:t>
            </a:r>
            <a:endParaRPr lang="en-US" b="1" dirty="0"/>
          </a:p>
        </p:txBody>
      </p:sp>
      <p:sp>
        <p:nvSpPr>
          <p:cNvPr id="3" name="Content Placeholder 2"/>
          <p:cNvSpPr>
            <a:spLocks noGrp="1"/>
          </p:cNvSpPr>
          <p:nvPr>
            <p:ph idx="1"/>
          </p:nvPr>
        </p:nvSpPr>
        <p:spPr/>
        <p:txBody>
          <a:bodyPr>
            <a:normAutofit/>
          </a:bodyPr>
          <a:lstStyle/>
          <a:p>
            <a:pPr>
              <a:spcAft>
                <a:spcPts val="1800"/>
              </a:spcAft>
            </a:pPr>
            <a:r>
              <a:rPr lang="en-US" sz="4000" dirty="0" smtClean="0"/>
              <a:t>Rep. Dan </a:t>
            </a:r>
            <a:r>
              <a:rPr lang="en-US" sz="4000" dirty="0" err="1" smtClean="0"/>
              <a:t>Huberty</a:t>
            </a:r>
            <a:r>
              <a:rPr lang="en-US" sz="4000" dirty="0" smtClean="0"/>
              <a:t> has not let the topic drop</a:t>
            </a:r>
          </a:p>
          <a:p>
            <a:pPr>
              <a:spcAft>
                <a:spcPts val="1800"/>
              </a:spcAft>
            </a:pPr>
            <a:r>
              <a:rPr lang="en-US" sz="4000" dirty="0" smtClean="0"/>
              <a:t>Statewide </a:t>
            </a:r>
            <a:r>
              <a:rPr lang="en-US" sz="4000" dirty="0"/>
              <a:t>districts have </a:t>
            </a:r>
            <a:r>
              <a:rPr lang="en-US" sz="4000" b="1" dirty="0"/>
              <a:t>$15.3 billion </a:t>
            </a:r>
            <a:r>
              <a:rPr lang="en-US" sz="4000" dirty="0"/>
              <a:t>in fund </a:t>
            </a:r>
            <a:r>
              <a:rPr lang="en-US" sz="4000" dirty="0" smtClean="0"/>
              <a:t>balances</a:t>
            </a:r>
          </a:p>
          <a:p>
            <a:pPr>
              <a:spcAft>
                <a:spcPts val="1800"/>
              </a:spcAft>
            </a:pPr>
            <a:r>
              <a:rPr lang="en-US" sz="4000" b="1" dirty="0" smtClean="0"/>
              <a:t>$7 billion </a:t>
            </a:r>
            <a:r>
              <a:rPr lang="en-US" sz="4000" dirty="0" smtClean="0"/>
              <a:t>of that exceeds the minimum requirement to maintain funding for 90 days of operations</a:t>
            </a:r>
            <a:endParaRPr lang="en-US" sz="4000" dirty="0"/>
          </a:p>
        </p:txBody>
      </p:sp>
    </p:spTree>
    <p:extLst>
      <p:ext uri="{BB962C8B-B14F-4D97-AF65-F5344CB8AC3E}">
        <p14:creationId xmlns:p14="http://schemas.microsoft.com/office/powerpoint/2010/main" val="210423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Senate Education Committee</a:t>
            </a:r>
            <a:endParaRPr lang="en-US" sz="60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03" t="7925" r="9091" b="9204"/>
          <a:stretch/>
        </p:blipFill>
        <p:spPr>
          <a:xfrm>
            <a:off x="2115041" y="2476501"/>
            <a:ext cx="13429760" cy="7312880"/>
          </a:xfrm>
          <a:prstGeom prst="rect">
            <a:avLst/>
          </a:prstGeom>
        </p:spPr>
      </p:pic>
    </p:spTree>
    <p:extLst>
      <p:ext uri="{BB962C8B-B14F-4D97-AF65-F5344CB8AC3E}">
        <p14:creationId xmlns:p14="http://schemas.microsoft.com/office/powerpoint/2010/main" val="31006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Elections</a:t>
            </a:r>
            <a:endParaRPr lang="en-US" sz="5400" b="1" dirty="0"/>
          </a:p>
        </p:txBody>
      </p:sp>
      <p:sp>
        <p:nvSpPr>
          <p:cNvPr id="3" name="Content Placeholder 2"/>
          <p:cNvSpPr>
            <a:spLocks noGrp="1"/>
          </p:cNvSpPr>
          <p:nvPr>
            <p:ph idx="1"/>
          </p:nvPr>
        </p:nvSpPr>
        <p:spPr>
          <a:xfrm>
            <a:off x="2115041" y="2349003"/>
            <a:ext cx="13662485" cy="4013698"/>
          </a:xfrm>
        </p:spPr>
        <p:txBody>
          <a:bodyPr>
            <a:normAutofit/>
          </a:bodyPr>
          <a:lstStyle/>
          <a:p>
            <a:pPr>
              <a:spcAft>
                <a:spcPts val="1200"/>
              </a:spcAft>
            </a:pPr>
            <a:r>
              <a:rPr lang="en-US" sz="3600" b="1" dirty="0" smtClean="0"/>
              <a:t>HB 330 </a:t>
            </a:r>
            <a:r>
              <a:rPr lang="en-US" sz="3600" dirty="0" smtClean="0"/>
              <a:t>(by Cain): would require a supermajority for a political subdivision to pass a bond and participation from at least 20% of registered eligible voters (as well as many other statutory changes related to election integrity not covered in HB 329)</a:t>
            </a:r>
          </a:p>
          <a:p>
            <a:pPr>
              <a:spcAft>
                <a:spcPts val="1200"/>
              </a:spcAft>
            </a:pPr>
            <a:r>
              <a:rPr lang="en-US" sz="3600" dirty="0" smtClean="0"/>
              <a:t>HB 664 (by </a:t>
            </a:r>
            <a:r>
              <a:rPr lang="en-US" sz="3600" dirty="0" err="1" smtClean="0"/>
              <a:t>Landgraf</a:t>
            </a:r>
            <a:r>
              <a:rPr lang="en-US" sz="3600" dirty="0" smtClean="0"/>
              <a:t>): would require all bond elections in November</a:t>
            </a:r>
            <a:endParaRPr lang="en-US" sz="3600" dirty="0"/>
          </a:p>
        </p:txBody>
      </p:sp>
      <p:sp>
        <p:nvSpPr>
          <p:cNvPr id="5" name="TextBox 4"/>
          <p:cNvSpPr txBox="1"/>
          <p:nvPr/>
        </p:nvSpPr>
        <p:spPr>
          <a:xfrm>
            <a:off x="8458200" y="7124700"/>
            <a:ext cx="7014567" cy="2308324"/>
          </a:xfrm>
          <a:prstGeom prst="rect">
            <a:avLst/>
          </a:prstGeom>
          <a:solidFill>
            <a:schemeClr val="accent2">
              <a:lumMod val="40000"/>
              <a:lumOff val="60000"/>
            </a:schemeClr>
          </a:solidFill>
        </p:spPr>
        <p:txBody>
          <a:bodyPr wrap="square" rtlCol="0">
            <a:spAutoFit/>
          </a:bodyPr>
          <a:lstStyle/>
          <a:p>
            <a:r>
              <a:rPr lang="en-US" sz="3600" b="1" dirty="0">
                <a:latin typeface="Calibri" panose="020F0502020204030204" pitchFamily="34" charset="0"/>
                <a:cs typeface="Calibri" panose="020F0502020204030204" pitchFamily="34" charset="0"/>
              </a:rPr>
              <a:t>In a democracy, the majority rules; super-majority requirements give disproportionate influence to a minority of voters</a:t>
            </a:r>
            <a:r>
              <a:rPr lang="en-US" sz="3600" b="1" dirty="0" smtClean="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95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313 Agreements for School Districts</a:t>
            </a:r>
            <a:endParaRPr lang="en-US" b="1" dirty="0"/>
          </a:p>
        </p:txBody>
      </p:sp>
      <p:sp>
        <p:nvSpPr>
          <p:cNvPr id="3" name="Content Placeholder 2"/>
          <p:cNvSpPr>
            <a:spLocks noGrp="1"/>
          </p:cNvSpPr>
          <p:nvPr>
            <p:ph idx="1"/>
          </p:nvPr>
        </p:nvSpPr>
        <p:spPr>
          <a:xfrm>
            <a:off x="2115041" y="2857500"/>
            <a:ext cx="13662485" cy="6422525"/>
          </a:xfrm>
        </p:spPr>
        <p:txBody>
          <a:bodyPr>
            <a:normAutofit/>
          </a:bodyPr>
          <a:lstStyle/>
          <a:p>
            <a:pPr>
              <a:spcAft>
                <a:spcPts val="1800"/>
              </a:spcAft>
            </a:pPr>
            <a:r>
              <a:rPr lang="en-US" sz="3600" dirty="0"/>
              <a:t>Chapter 313 is subject to expiration December 31, 2022, unless the Legislature acts to continue it</a:t>
            </a:r>
            <a:r>
              <a:rPr lang="en-US" sz="3600" dirty="0" smtClean="0"/>
              <a:t>.</a:t>
            </a:r>
          </a:p>
          <a:p>
            <a:pPr>
              <a:spcAft>
                <a:spcPts val="1800"/>
              </a:spcAft>
            </a:pPr>
            <a:r>
              <a:rPr lang="en-US" sz="3600" b="1" dirty="0" smtClean="0"/>
              <a:t>HB 1556 </a:t>
            </a:r>
            <a:r>
              <a:rPr lang="en-US" sz="3600" dirty="0" smtClean="0"/>
              <a:t>(by Murphy) would renew the Chapter and make significant changes, many of which are not beneficial to school districts and might make such agreements far less of an appealing tool.</a:t>
            </a:r>
            <a:endParaRPr lang="en-US" sz="3600" dirty="0"/>
          </a:p>
        </p:txBody>
      </p:sp>
    </p:spTree>
    <p:extLst>
      <p:ext uri="{BB962C8B-B14F-4D97-AF65-F5344CB8AC3E}">
        <p14:creationId xmlns:p14="http://schemas.microsoft.com/office/powerpoint/2010/main" val="299330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HB 3 Clean up</a:t>
            </a:r>
            <a:endParaRPr lang="en-US" sz="6000" b="1" dirty="0"/>
          </a:p>
        </p:txBody>
      </p:sp>
      <p:sp>
        <p:nvSpPr>
          <p:cNvPr id="3" name="Content Placeholder 2"/>
          <p:cNvSpPr>
            <a:spLocks noGrp="1"/>
          </p:cNvSpPr>
          <p:nvPr>
            <p:ph idx="1"/>
          </p:nvPr>
        </p:nvSpPr>
        <p:spPr/>
        <p:txBody>
          <a:bodyPr/>
          <a:lstStyle/>
          <a:p>
            <a:pPr>
              <a:spcAft>
                <a:spcPts val="1200"/>
              </a:spcAft>
            </a:pPr>
            <a:r>
              <a:rPr lang="en-US" sz="3600" dirty="0" smtClean="0"/>
              <a:t>Bills expected to be filed by Senator Taylor and Rep. </a:t>
            </a:r>
            <a:r>
              <a:rPr lang="en-US" sz="3600" dirty="0" err="1" smtClean="0"/>
              <a:t>Huberty</a:t>
            </a:r>
            <a:endParaRPr lang="en-US" sz="3600" dirty="0" smtClean="0"/>
          </a:p>
          <a:p>
            <a:pPr>
              <a:spcAft>
                <a:spcPts val="1200"/>
              </a:spcAft>
            </a:pPr>
            <a:r>
              <a:rPr lang="en-US" sz="3600" dirty="0" smtClean="0"/>
              <a:t>CTE for small and mid-sized districts</a:t>
            </a:r>
          </a:p>
          <a:p>
            <a:pPr>
              <a:spcAft>
                <a:spcPts val="1200"/>
              </a:spcAft>
            </a:pPr>
            <a:r>
              <a:rPr lang="en-US" sz="3600" dirty="0" smtClean="0"/>
              <a:t>Spending requirements flexibility?</a:t>
            </a:r>
          </a:p>
          <a:p>
            <a:pPr>
              <a:spcAft>
                <a:spcPts val="1200"/>
              </a:spcAft>
            </a:pPr>
            <a:r>
              <a:rPr lang="en-US" sz="3600" dirty="0" smtClean="0"/>
              <a:t>Fast Growth Allotment</a:t>
            </a:r>
          </a:p>
          <a:p>
            <a:pPr>
              <a:spcAft>
                <a:spcPts val="1200"/>
              </a:spcAft>
            </a:pPr>
            <a:r>
              <a:rPr lang="en-US" sz="3600" dirty="0" smtClean="0"/>
              <a:t>CCMR bonuses</a:t>
            </a:r>
          </a:p>
          <a:p>
            <a:pPr marL="0" indent="0">
              <a:buNone/>
            </a:pPr>
            <a:endParaRPr lang="en-US" dirty="0" smtClean="0"/>
          </a:p>
          <a:p>
            <a:endParaRPr lang="en-US" dirty="0"/>
          </a:p>
        </p:txBody>
      </p:sp>
      <p:pic>
        <p:nvPicPr>
          <p:cNvPr id="5122" name="Picture 2" descr="https://rchsvt.org/wp-content/uploads/2018/03/Flea-tick-150x1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82930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ere to Download Free Clip Art of Christmas Trees | Christmas tree clipart,  Cute christmas tree, Cartoon christmas 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957" y="3389150"/>
            <a:ext cx="5476875" cy="632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In Summary</a:t>
            </a:r>
            <a:endParaRPr lang="en-US" sz="6000" b="1" dirty="0"/>
          </a:p>
        </p:txBody>
      </p:sp>
      <p:sp>
        <p:nvSpPr>
          <p:cNvPr id="3" name="Content Placeholder 2"/>
          <p:cNvSpPr>
            <a:spLocks noGrp="1"/>
          </p:cNvSpPr>
          <p:nvPr>
            <p:ph idx="1"/>
          </p:nvPr>
        </p:nvSpPr>
        <p:spPr>
          <a:xfrm>
            <a:off x="2108944" y="2324100"/>
            <a:ext cx="13801770" cy="7400111"/>
          </a:xfrm>
        </p:spPr>
        <p:txBody>
          <a:bodyPr>
            <a:normAutofit lnSpcReduction="10000"/>
          </a:bodyPr>
          <a:lstStyle/>
          <a:p>
            <a:pPr>
              <a:spcAft>
                <a:spcPts val="1800"/>
              </a:spcAft>
            </a:pPr>
            <a:r>
              <a:rPr lang="en-US" sz="4000" dirty="0" smtClean="0"/>
              <a:t>Limited access due to the Pandemic</a:t>
            </a:r>
            <a:endParaRPr lang="en-US" sz="4000" dirty="0" smtClean="0"/>
          </a:p>
          <a:p>
            <a:pPr>
              <a:spcAft>
                <a:spcPts val="1800"/>
              </a:spcAft>
            </a:pPr>
            <a:r>
              <a:rPr lang="en-US" sz="4000" dirty="0" smtClean="0"/>
              <a:t>Limited attention due to weather/energy crisis</a:t>
            </a:r>
            <a:endParaRPr lang="en-US" sz="4000" dirty="0" smtClean="0"/>
          </a:p>
          <a:p>
            <a:pPr>
              <a:spcAft>
                <a:spcPts val="1800"/>
              </a:spcAft>
            </a:pPr>
            <a:r>
              <a:rPr lang="en-US" sz="4000" dirty="0" smtClean="0"/>
              <a:t>Not limited on funds due to the Feds</a:t>
            </a:r>
          </a:p>
          <a:p>
            <a:pPr>
              <a:spcAft>
                <a:spcPts val="1800"/>
              </a:spcAft>
            </a:pPr>
            <a:r>
              <a:rPr lang="en-US" sz="4000" dirty="0" smtClean="0"/>
              <a:t>Limited information on what to expect until late in the game</a:t>
            </a:r>
            <a:endParaRPr lang="en-US" sz="4000" dirty="0" smtClean="0"/>
          </a:p>
          <a:p>
            <a:pPr>
              <a:spcAft>
                <a:spcPts val="1800"/>
              </a:spcAft>
            </a:pPr>
            <a:r>
              <a:rPr lang="en-US" sz="4000" dirty="0" smtClean="0"/>
              <a:t>Challenge of getting our points across to address needs for learning loss, health &amp; safety (including mental health), and addressing both short and long-term shortcomings of HB 3</a:t>
            </a:r>
            <a:endParaRPr lang="en-US" sz="4000" dirty="0" smtClean="0"/>
          </a:p>
          <a:p>
            <a:pPr>
              <a:spcAft>
                <a:spcPts val="1800"/>
              </a:spcAft>
            </a:pPr>
            <a:r>
              <a:rPr lang="en-US" sz="4000" dirty="0" smtClean="0"/>
              <a:t>Challenge of defending against bills that would limit local control, open the door to private school/vendor choice, and otherwise harm standing of public schools</a:t>
            </a:r>
            <a:endParaRPr lang="en-US" sz="4000" dirty="0" smtClean="0"/>
          </a:p>
        </p:txBody>
      </p:sp>
    </p:spTree>
    <p:extLst>
      <p:ext uri="{BB962C8B-B14F-4D97-AF65-F5344CB8AC3E}">
        <p14:creationId xmlns:p14="http://schemas.microsoft.com/office/powerpoint/2010/main" val="533729892"/>
      </p:ext>
    </p:extLst>
  </p:cSld>
  <p:clrMapOvr>
    <a:masterClrMapping/>
  </p:clrMapOvr>
  <mc:AlternateContent xmlns:mc="http://schemas.openxmlformats.org/markup-compatibility/2006" xmlns:p14="http://schemas.microsoft.com/office/powerpoint/2010/main">
    <mc:Choice Requires="p14">
      <p:transition spd="med" p14:dur="700" advTm="42025">
        <p:fade/>
      </p:transition>
    </mc:Choice>
    <mc:Fallback xmlns="">
      <p:transition spd="med" advTm="42025">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5372100" cy="10515600"/>
            <a:chOff x="0" y="0"/>
            <a:chExt cx="7162800" cy="14020800"/>
          </a:xfrm>
        </p:grpSpPr>
        <p:pic>
          <p:nvPicPr>
            <p:cNvPr id="3" name="Picture 3"/>
            <p:cNvPicPr>
              <a:picLocks noChangeAspect="1"/>
            </p:cNvPicPr>
            <p:nvPr/>
          </p:nvPicPr>
          <p:blipFill>
            <a:blip r:embed="rId3"/>
            <a:srcRect t="12270" b="2202"/>
            <a:stretch>
              <a:fillRect/>
            </a:stretch>
          </p:blipFill>
          <p:spPr>
            <a:xfrm>
              <a:off x="0" y="4834467"/>
              <a:ext cx="7162800" cy="9186333"/>
            </a:xfrm>
            <a:prstGeom prst="rect">
              <a:avLst/>
            </a:prstGeom>
          </p:spPr>
        </p:pic>
        <p:pic>
          <p:nvPicPr>
            <p:cNvPr id="4" name="Picture 4"/>
            <p:cNvPicPr>
              <a:picLocks noChangeAspect="1"/>
            </p:cNvPicPr>
            <p:nvPr/>
          </p:nvPicPr>
          <p:blipFill>
            <a:blip r:embed="rId4"/>
            <a:srcRect t="1815" b="1815"/>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657122"/>
            <a:ext cx="7576255" cy="6263461"/>
            <a:chOff x="0" y="-9525"/>
            <a:chExt cx="10101673" cy="8351280"/>
          </a:xfrm>
        </p:grpSpPr>
        <p:sp>
          <p:nvSpPr>
            <p:cNvPr id="7" name="TextBox 7"/>
            <p:cNvSpPr txBox="1"/>
            <p:nvPr/>
          </p:nvSpPr>
          <p:spPr>
            <a:xfrm>
              <a:off x="0" y="-9525"/>
              <a:ext cx="10101673" cy="1641475"/>
            </a:xfrm>
            <a:prstGeom prst="rect">
              <a:avLst/>
            </a:prstGeom>
          </p:spPr>
          <p:txBody>
            <a:bodyPr lIns="0" tIns="0" rIns="0" bIns="0" rtlCol="0" anchor="t">
              <a:spAutoFit/>
            </a:bodyPr>
            <a:lstStyle/>
            <a:p>
              <a:pPr>
                <a:lnSpc>
                  <a:spcPts val="9600"/>
                </a:lnSpc>
              </a:pPr>
              <a:r>
                <a:rPr lang="en-US" sz="8000" b="1" dirty="0">
                  <a:solidFill>
                    <a:srgbClr val="EFF3F4"/>
                  </a:solidFill>
                  <a:latin typeface="+mj-lt"/>
                </a:rPr>
                <a:t>Questions?</a:t>
              </a:r>
            </a:p>
          </p:txBody>
        </p:sp>
        <p:sp>
          <p:nvSpPr>
            <p:cNvPr id="8" name="TextBox 8"/>
            <p:cNvSpPr txBox="1"/>
            <p:nvPr/>
          </p:nvSpPr>
          <p:spPr>
            <a:xfrm>
              <a:off x="0" y="2141704"/>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751029"/>
              <a:ext cx="9492077" cy="3590726"/>
            </a:xfrm>
            <a:prstGeom prst="rect">
              <a:avLst/>
            </a:prstGeom>
          </p:spPr>
          <p:txBody>
            <a:bodyPr lIns="0" tIns="0" rIns="0" bIns="0" rtlCol="0" anchor="t">
              <a:spAutoFit/>
            </a:bodyPr>
            <a:lstStyle/>
            <a:p>
              <a:pPr>
                <a:lnSpc>
                  <a:spcPts val="4199"/>
                </a:lnSpc>
              </a:pPr>
              <a:r>
                <a:rPr lang="en-US" sz="3600" spc="56" dirty="0">
                  <a:solidFill>
                    <a:srgbClr val="EFF3F4"/>
                  </a:solidFill>
                  <a:latin typeface="+mj-lt"/>
                </a:rPr>
                <a:t>Christy Rome</a:t>
              </a:r>
            </a:p>
            <a:p>
              <a:pPr>
                <a:lnSpc>
                  <a:spcPts val="4199"/>
                </a:lnSpc>
              </a:pPr>
              <a:r>
                <a:rPr lang="en-US" sz="3200" spc="55" dirty="0">
                  <a:solidFill>
                    <a:srgbClr val="EFF3F4"/>
                  </a:solidFill>
                  <a:latin typeface="+mj-lt"/>
                </a:rPr>
                <a:t>Executive Director</a:t>
              </a:r>
            </a:p>
            <a:p>
              <a:pPr>
                <a:lnSpc>
                  <a:spcPts val="4199"/>
                </a:lnSpc>
              </a:pPr>
              <a:r>
                <a:rPr lang="en-US" sz="3200" spc="55" dirty="0">
                  <a:solidFill>
                    <a:srgbClr val="EFF3F4"/>
                  </a:solidFill>
                  <a:latin typeface="+mj-lt"/>
                </a:rPr>
                <a:t>Texas School Coalition</a:t>
              </a:r>
            </a:p>
            <a:p>
              <a:pPr>
                <a:lnSpc>
                  <a:spcPts val="4199"/>
                </a:lnSpc>
              </a:pPr>
              <a:r>
                <a:rPr lang="en-US" sz="3200" spc="55" dirty="0">
                  <a:solidFill>
                    <a:srgbClr val="EFF3F4"/>
                  </a:solidFill>
                  <a:latin typeface="+mj-lt"/>
                </a:rPr>
                <a:t>christy@txsc.org</a:t>
              </a:r>
            </a:p>
            <a:p>
              <a:pPr>
                <a:lnSpc>
                  <a:spcPts val="4200"/>
                </a:lnSpc>
              </a:pPr>
              <a:r>
                <a:rPr lang="en-US" sz="3200" spc="55" dirty="0" smtClean="0">
                  <a:solidFill>
                    <a:srgbClr val="EFF3F4"/>
                  </a:solidFill>
                  <a:latin typeface="+mj-lt"/>
                </a:rPr>
                <a:t>512-732-9072</a:t>
              </a:r>
              <a:endParaRPr lang="en-US" sz="3200" spc="55" dirty="0">
                <a:solidFill>
                  <a:srgbClr val="EFF3F4"/>
                </a:solidFill>
                <a:latin typeface="+mj-lt"/>
              </a:endParaRPr>
            </a:p>
          </p:txBody>
        </p:sp>
        <p:sp>
          <p:nvSpPr>
            <p:cNvPr id="10" name="AutoShape 10"/>
            <p:cNvSpPr/>
            <p:nvPr/>
          </p:nvSpPr>
          <p:spPr>
            <a:xfrm>
              <a:off x="0" y="3710940"/>
              <a:ext cx="1524000" cy="152400"/>
            </a:xfrm>
            <a:prstGeom prst="rect">
              <a:avLst/>
            </a:prstGeom>
            <a:solidFill>
              <a:srgbClr val="EFF3F4"/>
            </a:solidFill>
          </p:spPr>
        </p:sp>
      </p:grpSp>
      <p:grpSp>
        <p:nvGrpSpPr>
          <p:cNvPr id="11" name="Group 11"/>
          <p:cNvGrpSpPr>
            <a:grpSpLocks noChangeAspect="1"/>
          </p:cNvGrpSpPr>
          <p:nvPr/>
        </p:nvGrpSpPr>
        <p:grpSpPr>
          <a:xfrm>
            <a:off x="15423302" y="7384202"/>
            <a:ext cx="3748195" cy="3748195"/>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5"/>
          <a:srcRect/>
          <a:stretch>
            <a:fillRect/>
          </a:stretch>
        </p:blipFill>
        <p:spPr>
          <a:xfrm>
            <a:off x="16616096" y="7799146"/>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Other </a:t>
            </a:r>
            <a:r>
              <a:rPr lang="en-US" sz="5400" b="1" dirty="0" smtClean="0"/>
              <a:t>Senate </a:t>
            </a:r>
            <a:r>
              <a:rPr lang="en-US" sz="5400" b="1" dirty="0" smtClean="0"/>
              <a:t>Committee Chairs to note</a:t>
            </a:r>
            <a:endParaRPr lang="en-US" sz="5400" b="1" dirty="0"/>
          </a:p>
        </p:txBody>
      </p:sp>
      <p:sp>
        <p:nvSpPr>
          <p:cNvPr id="4" name="TextBox 3"/>
          <p:cNvSpPr txBox="1"/>
          <p:nvPr/>
        </p:nvSpPr>
        <p:spPr>
          <a:xfrm>
            <a:off x="3903523" y="2538136"/>
            <a:ext cx="4953000" cy="1938992"/>
          </a:xfrm>
          <a:prstGeom prst="rect">
            <a:avLst/>
          </a:prstGeom>
          <a:noFill/>
        </p:spPr>
        <p:txBody>
          <a:bodyPr wrap="square" rtlCol="0">
            <a:spAutoFit/>
          </a:bodyPr>
          <a:lstStyle/>
          <a:p>
            <a:r>
              <a:rPr lang="en-US" sz="2400" dirty="0" smtClean="0"/>
              <a:t>Jane Nelson</a:t>
            </a:r>
            <a:endParaRPr lang="en-US" sz="2400" dirty="0" smtClean="0"/>
          </a:p>
          <a:p>
            <a:r>
              <a:rPr lang="en-US" sz="2400" dirty="0" smtClean="0"/>
              <a:t>(</a:t>
            </a:r>
            <a:r>
              <a:rPr lang="en-US" sz="2400" dirty="0" smtClean="0"/>
              <a:t>R-Flower Mound)</a:t>
            </a:r>
            <a:endParaRPr lang="en-US" sz="2400" dirty="0" smtClean="0"/>
          </a:p>
          <a:p>
            <a:endParaRPr lang="en-US" sz="2400" dirty="0"/>
          </a:p>
          <a:p>
            <a:r>
              <a:rPr lang="en-US" sz="2400" dirty="0" smtClean="0"/>
              <a:t>Senate Finance Committee</a:t>
            </a:r>
          </a:p>
          <a:p>
            <a:r>
              <a:rPr lang="en-US" sz="2400" dirty="0" smtClean="0"/>
              <a:t>Chair</a:t>
            </a:r>
            <a:endParaRPr lang="en-US" sz="2400" dirty="0"/>
          </a:p>
        </p:txBody>
      </p:sp>
      <p:sp>
        <p:nvSpPr>
          <p:cNvPr id="10" name="TextBox 9"/>
          <p:cNvSpPr txBox="1"/>
          <p:nvPr/>
        </p:nvSpPr>
        <p:spPr>
          <a:xfrm>
            <a:off x="3964484" y="4931508"/>
            <a:ext cx="4953000" cy="1938992"/>
          </a:xfrm>
          <a:prstGeom prst="rect">
            <a:avLst/>
          </a:prstGeom>
          <a:noFill/>
        </p:spPr>
        <p:txBody>
          <a:bodyPr wrap="square" rtlCol="0">
            <a:spAutoFit/>
          </a:bodyPr>
          <a:lstStyle/>
          <a:p>
            <a:r>
              <a:rPr lang="en-US" sz="2400" dirty="0" smtClean="0"/>
              <a:t>Bryan Hughes</a:t>
            </a:r>
            <a:endParaRPr lang="en-US" sz="2400" dirty="0" smtClean="0"/>
          </a:p>
          <a:p>
            <a:r>
              <a:rPr lang="en-US" sz="2400" dirty="0" smtClean="0"/>
              <a:t>(</a:t>
            </a:r>
            <a:r>
              <a:rPr lang="en-US" sz="2400" dirty="0" smtClean="0"/>
              <a:t>R-Mineola)</a:t>
            </a:r>
            <a:endParaRPr lang="en-US" sz="2400" dirty="0" smtClean="0"/>
          </a:p>
          <a:p>
            <a:endParaRPr lang="en-US" sz="2400" dirty="0"/>
          </a:p>
          <a:p>
            <a:r>
              <a:rPr lang="en-US" sz="2400" dirty="0" smtClean="0"/>
              <a:t>Senate State Affairs Committee</a:t>
            </a:r>
            <a:endParaRPr lang="en-US" sz="2400" dirty="0" smtClean="0"/>
          </a:p>
          <a:p>
            <a:r>
              <a:rPr lang="en-US" sz="2400" dirty="0" smtClean="0"/>
              <a:t>Chair</a:t>
            </a:r>
            <a:endParaRPr lang="en-US" sz="2400" dirty="0"/>
          </a:p>
        </p:txBody>
      </p:sp>
      <p:sp>
        <p:nvSpPr>
          <p:cNvPr id="11" name="TextBox 10"/>
          <p:cNvSpPr txBox="1"/>
          <p:nvPr/>
        </p:nvSpPr>
        <p:spPr>
          <a:xfrm>
            <a:off x="3964484" y="7295432"/>
            <a:ext cx="4953000" cy="1938992"/>
          </a:xfrm>
          <a:prstGeom prst="rect">
            <a:avLst/>
          </a:prstGeom>
          <a:noFill/>
        </p:spPr>
        <p:txBody>
          <a:bodyPr wrap="square" rtlCol="0">
            <a:spAutoFit/>
          </a:bodyPr>
          <a:lstStyle/>
          <a:p>
            <a:r>
              <a:rPr lang="en-US" sz="2400" dirty="0" smtClean="0"/>
              <a:t>Paul Bettencourt</a:t>
            </a:r>
            <a:endParaRPr lang="en-US" sz="2400" dirty="0" smtClean="0"/>
          </a:p>
          <a:p>
            <a:r>
              <a:rPr lang="en-US" sz="2400" dirty="0" smtClean="0"/>
              <a:t>(</a:t>
            </a:r>
            <a:r>
              <a:rPr lang="en-US" sz="2400" dirty="0" smtClean="0"/>
              <a:t>R-Houston)</a:t>
            </a:r>
            <a:endParaRPr lang="en-US" sz="2400" dirty="0" smtClean="0"/>
          </a:p>
          <a:p>
            <a:endParaRPr lang="en-US" sz="2400" dirty="0"/>
          </a:p>
          <a:p>
            <a:r>
              <a:rPr lang="en-US" sz="2400" dirty="0" smtClean="0"/>
              <a:t>Senate Local Government Committee</a:t>
            </a:r>
            <a:endParaRPr lang="en-US" sz="2400" dirty="0" smtClean="0"/>
          </a:p>
          <a:p>
            <a:r>
              <a:rPr lang="en-US" sz="2400" dirty="0" smtClean="0"/>
              <a:t>Chair</a:t>
            </a:r>
            <a:endParaRPr lang="en-US" sz="2400" dirty="0"/>
          </a:p>
        </p:txBody>
      </p:sp>
      <p:pic>
        <p:nvPicPr>
          <p:cNvPr id="3" name="Picture 2" descr="Jane  Ne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800" y="2400300"/>
            <a:ext cx="1683696" cy="2244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ryan  Hug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799" y="4772444"/>
            <a:ext cx="1728273" cy="2304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aul  Bettencou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040" y="7200900"/>
            <a:ext cx="1668456" cy="233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1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House Public Education Committee</a:t>
            </a:r>
            <a:endParaRPr lang="en-US" sz="60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396" r="1712" b="7756"/>
          <a:stretch/>
        </p:blipFill>
        <p:spPr>
          <a:xfrm>
            <a:off x="1979795" y="2476500"/>
            <a:ext cx="13966224" cy="6781800"/>
          </a:xfrm>
          <a:prstGeom prst="rect">
            <a:avLst/>
          </a:prstGeom>
        </p:spPr>
      </p:pic>
    </p:spTree>
    <p:extLst>
      <p:ext uri="{BB962C8B-B14F-4D97-AF65-F5344CB8AC3E}">
        <p14:creationId xmlns:p14="http://schemas.microsoft.com/office/powerpoint/2010/main" val="19094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Other House Committee Chairs to note</a:t>
            </a:r>
            <a:endParaRPr lang="en-US" sz="5400" b="1" dirty="0"/>
          </a:p>
        </p:txBody>
      </p:sp>
      <p:pic>
        <p:nvPicPr>
          <p:cNvPr id="2050" name="Picture 2" descr="Member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040" y="2400300"/>
            <a:ext cx="1618760" cy="2266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mber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040" y="4767872"/>
            <a:ext cx="1618760" cy="22662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mber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040" y="7200900"/>
            <a:ext cx="1618760" cy="22662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ember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1967" y="7200900"/>
            <a:ext cx="1618760" cy="22662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ember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7207" y="4767872"/>
            <a:ext cx="1649240" cy="23089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3523" y="2538136"/>
            <a:ext cx="4953000" cy="1938992"/>
          </a:xfrm>
          <a:prstGeom prst="rect">
            <a:avLst/>
          </a:prstGeom>
          <a:noFill/>
        </p:spPr>
        <p:txBody>
          <a:bodyPr wrap="square" rtlCol="0">
            <a:spAutoFit/>
          </a:bodyPr>
          <a:lstStyle/>
          <a:p>
            <a:r>
              <a:rPr lang="en-US" sz="2400" dirty="0" smtClean="0"/>
              <a:t>Greg Bonnen</a:t>
            </a:r>
          </a:p>
          <a:p>
            <a:r>
              <a:rPr lang="en-US" sz="2400" dirty="0" smtClean="0"/>
              <a:t>(R-Friendswood)</a:t>
            </a:r>
          </a:p>
          <a:p>
            <a:endParaRPr lang="en-US" sz="2400" dirty="0"/>
          </a:p>
          <a:p>
            <a:r>
              <a:rPr lang="en-US" sz="2400" dirty="0" smtClean="0"/>
              <a:t>House Appropriations Committee Chair</a:t>
            </a:r>
            <a:endParaRPr lang="en-US" sz="2400" dirty="0"/>
          </a:p>
        </p:txBody>
      </p:sp>
      <p:sp>
        <p:nvSpPr>
          <p:cNvPr id="10" name="TextBox 9"/>
          <p:cNvSpPr txBox="1"/>
          <p:nvPr/>
        </p:nvSpPr>
        <p:spPr>
          <a:xfrm>
            <a:off x="3964484" y="4931508"/>
            <a:ext cx="4953000" cy="1938992"/>
          </a:xfrm>
          <a:prstGeom prst="rect">
            <a:avLst/>
          </a:prstGeom>
          <a:noFill/>
        </p:spPr>
        <p:txBody>
          <a:bodyPr wrap="square" rtlCol="0">
            <a:spAutoFit/>
          </a:bodyPr>
          <a:lstStyle/>
          <a:p>
            <a:r>
              <a:rPr lang="en-US" sz="2400" dirty="0" smtClean="0"/>
              <a:t>Dustin Burrows</a:t>
            </a:r>
          </a:p>
          <a:p>
            <a:r>
              <a:rPr lang="en-US" sz="2400" dirty="0" smtClean="0"/>
              <a:t>(R-Lubbock)</a:t>
            </a:r>
          </a:p>
          <a:p>
            <a:endParaRPr lang="en-US" sz="2400" dirty="0"/>
          </a:p>
          <a:p>
            <a:r>
              <a:rPr lang="en-US" sz="2400" dirty="0" smtClean="0"/>
              <a:t>House Calendars Committee </a:t>
            </a:r>
          </a:p>
          <a:p>
            <a:r>
              <a:rPr lang="en-US" sz="2400" dirty="0" smtClean="0"/>
              <a:t>Chair</a:t>
            </a:r>
            <a:endParaRPr lang="en-US" sz="2400" dirty="0"/>
          </a:p>
        </p:txBody>
      </p:sp>
      <p:sp>
        <p:nvSpPr>
          <p:cNvPr id="11" name="TextBox 10"/>
          <p:cNvSpPr txBox="1"/>
          <p:nvPr/>
        </p:nvSpPr>
        <p:spPr>
          <a:xfrm>
            <a:off x="3964484" y="7295432"/>
            <a:ext cx="4953000" cy="1938992"/>
          </a:xfrm>
          <a:prstGeom prst="rect">
            <a:avLst/>
          </a:prstGeom>
          <a:noFill/>
        </p:spPr>
        <p:txBody>
          <a:bodyPr wrap="square" rtlCol="0">
            <a:spAutoFit/>
          </a:bodyPr>
          <a:lstStyle/>
          <a:p>
            <a:r>
              <a:rPr lang="en-US" sz="2400" dirty="0" smtClean="0"/>
              <a:t>Briscoe Cain</a:t>
            </a:r>
          </a:p>
          <a:p>
            <a:r>
              <a:rPr lang="en-US" sz="2400" dirty="0" smtClean="0"/>
              <a:t>(R-Deer Park)</a:t>
            </a:r>
          </a:p>
          <a:p>
            <a:endParaRPr lang="en-US" sz="2400" dirty="0"/>
          </a:p>
          <a:p>
            <a:r>
              <a:rPr lang="en-US" sz="2400" dirty="0" smtClean="0"/>
              <a:t>House Elections Committee </a:t>
            </a:r>
          </a:p>
          <a:p>
            <a:r>
              <a:rPr lang="en-US" sz="2400" dirty="0" smtClean="0"/>
              <a:t>Chair</a:t>
            </a:r>
            <a:endParaRPr lang="en-US" sz="2400" dirty="0"/>
          </a:p>
        </p:txBody>
      </p:sp>
      <p:sp>
        <p:nvSpPr>
          <p:cNvPr id="12" name="TextBox 11"/>
          <p:cNvSpPr txBox="1"/>
          <p:nvPr/>
        </p:nvSpPr>
        <p:spPr>
          <a:xfrm>
            <a:off x="10845210" y="4767872"/>
            <a:ext cx="4953000" cy="1938992"/>
          </a:xfrm>
          <a:prstGeom prst="rect">
            <a:avLst/>
          </a:prstGeom>
          <a:noFill/>
        </p:spPr>
        <p:txBody>
          <a:bodyPr wrap="square" rtlCol="0">
            <a:spAutoFit/>
          </a:bodyPr>
          <a:lstStyle/>
          <a:p>
            <a:r>
              <a:rPr lang="en-US" sz="2400" dirty="0" smtClean="0"/>
              <a:t>Chris Paddie</a:t>
            </a:r>
          </a:p>
          <a:p>
            <a:r>
              <a:rPr lang="en-US" sz="2400" dirty="0" smtClean="0"/>
              <a:t>(R-Marshall)</a:t>
            </a:r>
          </a:p>
          <a:p>
            <a:endParaRPr lang="en-US" sz="2400" dirty="0"/>
          </a:p>
          <a:p>
            <a:r>
              <a:rPr lang="en-US" sz="2400" dirty="0" smtClean="0"/>
              <a:t>House State Affairs Committee </a:t>
            </a:r>
          </a:p>
          <a:p>
            <a:r>
              <a:rPr lang="en-US" sz="2400" dirty="0" smtClean="0"/>
              <a:t>Chair</a:t>
            </a:r>
            <a:endParaRPr lang="en-US" sz="2400" dirty="0"/>
          </a:p>
        </p:txBody>
      </p:sp>
      <p:sp>
        <p:nvSpPr>
          <p:cNvPr id="13" name="TextBox 12"/>
          <p:cNvSpPr txBox="1"/>
          <p:nvPr/>
        </p:nvSpPr>
        <p:spPr>
          <a:xfrm>
            <a:off x="10845210" y="7295432"/>
            <a:ext cx="4953000" cy="1938992"/>
          </a:xfrm>
          <a:prstGeom prst="rect">
            <a:avLst/>
          </a:prstGeom>
          <a:noFill/>
        </p:spPr>
        <p:txBody>
          <a:bodyPr wrap="square" rtlCol="0">
            <a:spAutoFit/>
          </a:bodyPr>
          <a:lstStyle/>
          <a:p>
            <a:r>
              <a:rPr lang="en-US" sz="2400" dirty="0" smtClean="0"/>
              <a:t>Morgan Meyer</a:t>
            </a:r>
          </a:p>
          <a:p>
            <a:r>
              <a:rPr lang="en-US" sz="2400" dirty="0" smtClean="0"/>
              <a:t>(R-Dallas)</a:t>
            </a:r>
          </a:p>
          <a:p>
            <a:endParaRPr lang="en-US" sz="2400" dirty="0"/>
          </a:p>
          <a:p>
            <a:r>
              <a:rPr lang="en-US" sz="2400" dirty="0" smtClean="0"/>
              <a:t>House Ways &amp; Means Committee </a:t>
            </a:r>
          </a:p>
          <a:p>
            <a:r>
              <a:rPr lang="en-US" sz="2400" dirty="0" smtClean="0"/>
              <a:t>Chair</a:t>
            </a:r>
            <a:endParaRPr lang="en-US" sz="2400" dirty="0"/>
          </a:p>
        </p:txBody>
      </p:sp>
      <p:pic>
        <p:nvPicPr>
          <p:cNvPr id="1026" name="Picture 2" descr="Member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7207" y="2400300"/>
            <a:ext cx="1603520" cy="22449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814730" y="2400300"/>
            <a:ext cx="4953000" cy="1938992"/>
          </a:xfrm>
          <a:prstGeom prst="rect">
            <a:avLst/>
          </a:prstGeom>
          <a:noFill/>
        </p:spPr>
        <p:txBody>
          <a:bodyPr wrap="square" rtlCol="0">
            <a:spAutoFit/>
          </a:bodyPr>
          <a:lstStyle/>
          <a:p>
            <a:r>
              <a:rPr lang="en-US" sz="2400" dirty="0" smtClean="0"/>
              <a:t>Terry Wilson</a:t>
            </a:r>
            <a:endParaRPr lang="en-US" sz="2400" dirty="0" smtClean="0"/>
          </a:p>
          <a:p>
            <a:r>
              <a:rPr lang="en-US" sz="2400" dirty="0" smtClean="0"/>
              <a:t>(</a:t>
            </a:r>
            <a:r>
              <a:rPr lang="en-US" sz="2400" dirty="0" smtClean="0"/>
              <a:t>R-Marble Falls)</a:t>
            </a:r>
            <a:endParaRPr lang="en-US" sz="2400" dirty="0" smtClean="0"/>
          </a:p>
          <a:p>
            <a:endParaRPr lang="en-US" sz="2400" dirty="0"/>
          </a:p>
          <a:p>
            <a:r>
              <a:rPr lang="en-US" sz="2400" dirty="0" smtClean="0"/>
              <a:t>House </a:t>
            </a:r>
            <a:r>
              <a:rPr lang="en-US" sz="2400" dirty="0" smtClean="0"/>
              <a:t>Appropriations Subcommittee</a:t>
            </a:r>
            <a:endParaRPr lang="en-US" sz="2400" dirty="0" smtClean="0"/>
          </a:p>
          <a:p>
            <a:r>
              <a:rPr lang="en-US" sz="2400" dirty="0" smtClean="0"/>
              <a:t>Chair for Article III</a:t>
            </a:r>
            <a:endParaRPr lang="en-US" sz="2400" dirty="0"/>
          </a:p>
        </p:txBody>
      </p:sp>
    </p:spTree>
    <p:extLst>
      <p:ext uri="{BB962C8B-B14F-4D97-AF65-F5344CB8AC3E}">
        <p14:creationId xmlns:p14="http://schemas.microsoft.com/office/powerpoint/2010/main" val="342060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6" y="-114300"/>
            <a:ext cx="5372100" cy="10515600"/>
            <a:chOff x="0" y="0"/>
            <a:chExt cx="7162800" cy="14020800"/>
          </a:xfrm>
        </p:grpSpPr>
        <p:pic>
          <p:nvPicPr>
            <p:cNvPr id="3" name="Picture 3"/>
            <p:cNvPicPr>
              <a:picLocks noChangeAspect="1"/>
            </p:cNvPicPr>
            <p:nvPr/>
          </p:nvPicPr>
          <p:blipFill>
            <a:blip r:embed="rId3"/>
            <a:srcRect l="38694" r="38694"/>
            <a:stretch>
              <a:fillRect/>
            </a:stretch>
          </p:blipFill>
          <p:spPr>
            <a:xfrm>
              <a:off x="0" y="4834467"/>
              <a:ext cx="7162800" cy="9186333"/>
            </a:xfrm>
            <a:prstGeom prst="rect">
              <a:avLst/>
            </a:prstGeom>
          </p:spPr>
        </p:pic>
        <p:pic>
          <p:nvPicPr>
            <p:cNvPr id="4" name="Picture 4"/>
            <p:cNvPicPr>
              <a:picLocks noChangeAspect="1"/>
            </p:cNvPicPr>
            <p:nvPr/>
          </p:nvPicPr>
          <p:blipFill>
            <a:blip r:embed="rId4"/>
            <a:srcRect t="1921" b="1921"/>
            <a:stretch>
              <a:fillRect/>
            </a:stretch>
          </p:blipFill>
          <p:spPr>
            <a:xfrm>
              <a:off x="0" y="0"/>
              <a:ext cx="7162800"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740130" y="2227709"/>
            <a:ext cx="7853134" cy="5505120"/>
            <a:chOff x="-384761" y="885552"/>
            <a:chExt cx="10470843" cy="7340159"/>
          </a:xfrm>
        </p:grpSpPr>
        <p:sp>
          <p:nvSpPr>
            <p:cNvPr id="7" name="TextBox 7"/>
            <p:cNvSpPr txBox="1"/>
            <p:nvPr/>
          </p:nvSpPr>
          <p:spPr>
            <a:xfrm>
              <a:off x="-384761" y="885552"/>
              <a:ext cx="10413996" cy="1621982"/>
            </a:xfrm>
            <a:prstGeom prst="rect">
              <a:avLst/>
            </a:prstGeom>
          </p:spPr>
          <p:txBody>
            <a:bodyPr wrap="square" lIns="0" tIns="0" rIns="0" bIns="0" rtlCol="0" anchor="t">
              <a:spAutoFit/>
            </a:bodyPr>
            <a:lstStyle/>
            <a:p>
              <a:pPr defTabSz="914445">
                <a:lnSpc>
                  <a:spcPts val="8640"/>
                </a:lnSpc>
              </a:pPr>
              <a:r>
                <a:rPr lang="en-US" sz="11500" b="1" dirty="0" smtClean="0">
                  <a:solidFill>
                    <a:srgbClr val="EFF3F4"/>
                  </a:solidFill>
                  <a:latin typeface="+mj-lt"/>
                </a:rPr>
                <a:t>How much?</a:t>
              </a:r>
              <a:endParaRPr lang="en-US" sz="11500" b="1" dirty="0">
                <a:solidFill>
                  <a:srgbClr val="EFF3F4"/>
                </a:solidFill>
                <a:latin typeface="+mj-lt"/>
              </a:endParaRPr>
            </a:p>
          </p:txBody>
        </p:sp>
        <p:sp>
          <p:nvSpPr>
            <p:cNvPr id="8" name="TextBox 8"/>
            <p:cNvSpPr txBox="1"/>
            <p:nvPr/>
          </p:nvSpPr>
          <p:spPr>
            <a:xfrm>
              <a:off x="0" y="4907765"/>
              <a:ext cx="9492077" cy="649751"/>
            </a:xfrm>
            <a:prstGeom prst="rect">
              <a:avLst/>
            </a:prstGeom>
          </p:spPr>
          <p:txBody>
            <a:bodyPr lIns="0" tIns="0" rIns="0" bIns="0" rtlCol="0" anchor="t">
              <a:spAutoFit/>
            </a:bodyPr>
            <a:lstStyle/>
            <a:p>
              <a:pPr defTabSz="914445">
                <a:lnSpc>
                  <a:spcPts val="3840"/>
                </a:lnSpc>
              </a:pPr>
              <a:endParaRPr dirty="0">
                <a:solidFill>
                  <a:prstClr val="black"/>
                </a:solidFill>
                <a:latin typeface="Calibri"/>
              </a:endParaRPr>
            </a:p>
          </p:txBody>
        </p:sp>
        <p:sp>
          <p:nvSpPr>
            <p:cNvPr id="9" name="TextBox 9"/>
            <p:cNvSpPr txBox="1"/>
            <p:nvPr/>
          </p:nvSpPr>
          <p:spPr>
            <a:xfrm>
              <a:off x="0" y="7507566"/>
              <a:ext cx="10086082" cy="718145"/>
            </a:xfrm>
            <a:prstGeom prst="rect">
              <a:avLst/>
            </a:prstGeom>
          </p:spPr>
          <p:txBody>
            <a:bodyPr wrap="square" lIns="0" tIns="0" rIns="0" bIns="0" rtlCol="0" anchor="t">
              <a:spAutoFit/>
            </a:bodyPr>
            <a:lstStyle/>
            <a:p>
              <a:pPr defTabSz="914445">
                <a:lnSpc>
                  <a:spcPts val="4200"/>
                </a:lnSpc>
              </a:pPr>
              <a:r>
                <a:rPr lang="en-US" sz="3600" spc="56" dirty="0" smtClean="0">
                  <a:solidFill>
                    <a:srgbClr val="EFF3F4"/>
                  </a:solidFill>
                  <a:latin typeface="+mj-lt"/>
                </a:rPr>
                <a:t>State budget overview</a:t>
              </a:r>
              <a:endParaRPr lang="en-US" sz="3600" spc="56" dirty="0">
                <a:solidFill>
                  <a:srgbClr val="EFF3F4"/>
                </a:solidFill>
                <a:latin typeface="+mj-lt"/>
              </a:endParaRPr>
            </a:p>
          </p:txBody>
        </p:sp>
        <p:sp>
          <p:nvSpPr>
            <p:cNvPr id="10" name="AutoShape 10"/>
            <p:cNvSpPr/>
            <p:nvPr/>
          </p:nvSpPr>
          <p:spPr>
            <a:xfrm>
              <a:off x="0" y="6477000"/>
              <a:ext cx="1524000" cy="152400"/>
            </a:xfrm>
            <a:prstGeom prst="rect">
              <a:avLst/>
            </a:prstGeom>
            <a:solidFill>
              <a:srgbClr val="EFF3F4"/>
            </a:solidFill>
          </p:spPr>
        </p:sp>
      </p:grpSp>
      <p:grpSp>
        <p:nvGrpSpPr>
          <p:cNvPr id="11" name="Group 11"/>
          <p:cNvGrpSpPr>
            <a:grpSpLocks noChangeAspect="1"/>
          </p:cNvGrpSpPr>
          <p:nvPr/>
        </p:nvGrpSpPr>
        <p:grpSpPr>
          <a:xfrm>
            <a:off x="15423304" y="7384204"/>
            <a:ext cx="3748196" cy="3748196"/>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1B75BC"/>
            </a:solidFill>
          </p:spPr>
        </p:sp>
      </p:grpSp>
      <p:sp>
        <p:nvSpPr>
          <p:cNvPr id="13" name="AutoShape 13"/>
          <p:cNvSpPr/>
          <p:nvPr/>
        </p:nvSpPr>
        <p:spPr>
          <a:xfrm>
            <a:off x="15423302" y="-1028700"/>
            <a:ext cx="3048000" cy="8229600"/>
          </a:xfrm>
          <a:prstGeom prst="rect">
            <a:avLst/>
          </a:prstGeom>
          <a:solidFill>
            <a:srgbClr val="1B75BC"/>
          </a:solidFill>
        </p:spPr>
      </p:sp>
      <p:pic>
        <p:nvPicPr>
          <p:cNvPr id="14" name="Picture 14"/>
          <p:cNvPicPr>
            <a:picLocks noChangeAspect="1"/>
          </p:cNvPicPr>
          <p:nvPr/>
        </p:nvPicPr>
        <p:blipFill>
          <a:blip r:embed="rId5"/>
          <a:srcRect/>
          <a:stretch>
            <a:fillRect/>
          </a:stretch>
        </p:blipFill>
        <p:spPr>
          <a:xfrm>
            <a:off x="16616097" y="7799147"/>
            <a:ext cx="1286409" cy="2091722"/>
          </a:xfrm>
          <a:prstGeom prst="rect">
            <a:avLst/>
          </a:prstGeom>
        </p:spPr>
      </p:pic>
      <p:sp>
        <p:nvSpPr>
          <p:cNvPr id="15" name="Rectangle 14"/>
          <p:cNvSpPr/>
          <p:nvPr/>
        </p:nvSpPr>
        <p:spPr>
          <a:xfrm>
            <a:off x="18288000" y="-1170876"/>
            <a:ext cx="1984917" cy="12305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16" name="Rectangle 15"/>
          <p:cNvSpPr/>
          <p:nvPr/>
        </p:nvSpPr>
        <p:spPr>
          <a:xfrm>
            <a:off x="15234356" y="10401302"/>
            <a:ext cx="4470965" cy="1142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Tree>
    <p:extLst>
      <p:ext uri="{BB962C8B-B14F-4D97-AF65-F5344CB8AC3E}">
        <p14:creationId xmlns:p14="http://schemas.microsoft.com/office/powerpoint/2010/main" val="3608795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Biennial Revenue Estimate</a:t>
            </a:r>
            <a:endParaRPr lang="en-US" b="1" dirty="0"/>
          </a:p>
        </p:txBody>
      </p:sp>
      <p:pic>
        <p:nvPicPr>
          <p:cNvPr id="5" name="Picture 4" descr="Chart, treemap chart&#10;&#10;Description automatically generated">
            <a:extLst>
              <a:ext uri="{FF2B5EF4-FFF2-40B4-BE49-F238E27FC236}">
                <a16:creationId xmlns:a16="http://schemas.microsoft.com/office/drawing/2014/main" id="{C1212432-0125-490E-992E-7A3880EB6B3B}"/>
              </a:ext>
            </a:extLst>
          </p:cNvPr>
          <p:cNvPicPr>
            <a:picLocks noChangeAspect="1"/>
          </p:cNvPicPr>
          <p:nvPr/>
        </p:nvPicPr>
        <p:blipFill rotWithShape="1">
          <a:blip r:embed="rId3">
            <a:extLst>
              <a:ext uri="{28A0092B-C50C-407E-A947-70E740481C1C}">
                <a14:useLocalDpi xmlns:a14="http://schemas.microsoft.com/office/drawing/2010/main" val="0"/>
              </a:ext>
            </a:extLst>
          </a:blip>
          <a:srcRect r="2223"/>
          <a:stretch/>
        </p:blipFill>
        <p:spPr>
          <a:xfrm>
            <a:off x="2115040" y="2212340"/>
            <a:ext cx="10000760" cy="7655560"/>
          </a:xfrm>
          <a:prstGeom prst="rect">
            <a:avLst/>
          </a:prstGeom>
        </p:spPr>
      </p:pic>
      <p:sp>
        <p:nvSpPr>
          <p:cNvPr id="3" name="TextBox 2"/>
          <p:cNvSpPr txBox="1"/>
          <p:nvPr/>
        </p:nvSpPr>
        <p:spPr>
          <a:xfrm>
            <a:off x="11582400" y="5067300"/>
            <a:ext cx="3581400" cy="2139851"/>
          </a:xfrm>
          <a:prstGeom prst="leftArrow">
            <a:avLst/>
          </a:prstGeom>
          <a:solidFill>
            <a:schemeClr val="accent3">
              <a:lumMod val="20000"/>
              <a:lumOff val="80000"/>
            </a:schemeClr>
          </a:solidFill>
          <a:ln>
            <a:solidFill>
              <a:schemeClr val="accent3"/>
            </a:solidFill>
          </a:ln>
        </p:spPr>
        <p:txBody>
          <a:bodyPr wrap="square" rtlCol="0">
            <a:spAutoFit/>
          </a:bodyPr>
          <a:lstStyle/>
          <a:p>
            <a:r>
              <a:rPr lang="en-US" sz="3200" b="1" dirty="0" smtClean="0">
                <a:solidFill>
                  <a:srgbClr val="C00000"/>
                </a:solidFill>
                <a:latin typeface="Calibri" panose="020F0502020204030204" pitchFamily="34" charset="0"/>
                <a:cs typeface="Calibri" panose="020F0502020204030204" pitchFamily="34" charset="0"/>
              </a:rPr>
              <a:t>-$0.95 billion </a:t>
            </a:r>
          </a:p>
          <a:p>
            <a:r>
              <a:rPr lang="en-US" sz="3200" b="1" dirty="0" smtClean="0">
                <a:latin typeface="Calibri" panose="020F0502020204030204" pitchFamily="34" charset="0"/>
                <a:cs typeface="Calibri" panose="020F0502020204030204" pitchFamily="34" charset="0"/>
              </a:rPr>
              <a:t>20-21 Shortfall</a:t>
            </a:r>
          </a:p>
        </p:txBody>
      </p:sp>
      <p:sp>
        <p:nvSpPr>
          <p:cNvPr id="6" name="TextBox 5"/>
          <p:cNvSpPr txBox="1"/>
          <p:nvPr/>
        </p:nvSpPr>
        <p:spPr>
          <a:xfrm>
            <a:off x="11818620" y="7734300"/>
            <a:ext cx="4179795" cy="2873514"/>
          </a:xfrm>
          <a:prstGeom prst="leftArrow">
            <a:avLst/>
          </a:prstGeom>
          <a:solidFill>
            <a:schemeClr val="accent3">
              <a:lumMod val="20000"/>
              <a:lumOff val="80000"/>
            </a:schemeClr>
          </a:solidFill>
          <a:ln>
            <a:solidFill>
              <a:schemeClr val="accent3"/>
            </a:solidFill>
          </a:ln>
        </p:spPr>
        <p:txBody>
          <a:bodyPr wrap="square" rtlCol="0">
            <a:spAutoFit/>
          </a:bodyPr>
          <a:lstStyle/>
          <a:p>
            <a:r>
              <a:rPr lang="en-US" sz="3200" b="1" dirty="0" smtClean="0">
                <a:latin typeface="Calibri" panose="020F0502020204030204" pitchFamily="34" charset="0"/>
                <a:cs typeface="Calibri" panose="020F0502020204030204" pitchFamily="34" charset="0"/>
              </a:rPr>
              <a:t>$112.5 billion </a:t>
            </a:r>
          </a:p>
          <a:p>
            <a:r>
              <a:rPr lang="en-US" sz="2800" b="1" dirty="0" smtClean="0">
                <a:latin typeface="Calibri" panose="020F0502020204030204" pitchFamily="34" charset="0"/>
                <a:cs typeface="Calibri" panose="020F0502020204030204" pitchFamily="34" charset="0"/>
              </a:rPr>
              <a:t>GR available to spend 22-23</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850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Ecology 16x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30956</TotalTime>
  <Words>5990</Words>
  <Application>Microsoft Office PowerPoint</Application>
  <PresentationFormat>Custom</PresentationFormat>
  <Paragraphs>430</Paragraphs>
  <Slides>44</Slides>
  <Notes>40</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44</vt:i4>
      </vt:variant>
    </vt:vector>
  </HeadingPairs>
  <TitlesOfParts>
    <vt:vector size="68" baseType="lpstr">
      <vt:lpstr>Bukhari Script</vt:lpstr>
      <vt:lpstr>Wingdings</vt:lpstr>
      <vt:lpstr>Calibri</vt:lpstr>
      <vt:lpstr>Arial</vt:lpstr>
      <vt:lpstr>Avenir Next LT Pro 1</vt:lpstr>
      <vt:lpstr>Alyssum</vt:lpstr>
      <vt:lpstr>Corbel</vt:lpstr>
      <vt:lpstr>Avenir Next LT Pro 2</vt:lpstr>
      <vt:lpstr>Courier New</vt:lpstr>
      <vt:lpstr>Britannic Bold</vt:lpstr>
      <vt:lpstr>Big Shoulders Display Bold</vt:lpstr>
      <vt:lpstr>Brixton Sans Bold</vt:lpstr>
      <vt:lpstr>League Spartan</vt:lpstr>
      <vt:lpstr>Office Theme</vt:lpstr>
      <vt:lpstr>Ecology 16x9</vt:lpstr>
      <vt:lpstr>1_Ecology 16x9</vt:lpstr>
      <vt:lpstr>2_Ecology 16x9</vt:lpstr>
      <vt:lpstr>4_Ecology 16x9</vt:lpstr>
      <vt:lpstr>6_Ecology 16x9</vt:lpstr>
      <vt:lpstr>3_Office Theme</vt:lpstr>
      <vt:lpstr>5_Office Theme</vt:lpstr>
      <vt:lpstr>5_Ecology 16x9</vt:lpstr>
      <vt:lpstr>6_Office Theme</vt:lpstr>
      <vt:lpstr>7_Ecology 16x9</vt:lpstr>
      <vt:lpstr>PowerPoint Presentation</vt:lpstr>
      <vt:lpstr>PowerPoint Presentation</vt:lpstr>
      <vt:lpstr>PowerPoint Presentation</vt:lpstr>
      <vt:lpstr>Senate Education Committee</vt:lpstr>
      <vt:lpstr>Other Senate Committee Chairs to note</vt:lpstr>
      <vt:lpstr>House Public Education Committee</vt:lpstr>
      <vt:lpstr>Other House Committee Chairs to note</vt:lpstr>
      <vt:lpstr>PowerPoint Presentation</vt:lpstr>
      <vt:lpstr>Biennial Revenue Estimate</vt:lpstr>
      <vt:lpstr>PowerPoint Presentation</vt:lpstr>
      <vt:lpstr>Senate Bill 1 By Article, All Funds</vt:lpstr>
      <vt:lpstr>$5.4 billion in State Savings from Public Education </vt:lpstr>
      <vt:lpstr>Foundation School Program</vt:lpstr>
      <vt:lpstr>General Revenue Available vs. Required</vt:lpstr>
      <vt:lpstr>Questions over sustainability of HB 3</vt:lpstr>
      <vt:lpstr>Estimated Cost of Tax Rate Compression through FY25</vt:lpstr>
      <vt:lpstr>Recapture Reduction Promises vs. Reality</vt:lpstr>
      <vt:lpstr>Events leading up to 2011 funding cuts</vt:lpstr>
      <vt:lpstr>Events leading up to 2011 funding cuts</vt:lpstr>
      <vt:lpstr>Comparing the Two Federal Packages</vt:lpstr>
      <vt:lpstr>Federal Stimulus Dollars</vt:lpstr>
      <vt:lpstr>Federal Dollars for Texas K-12 Schools</vt:lpstr>
      <vt:lpstr>ADA Hold Harmless</vt:lpstr>
      <vt:lpstr>Will they or won’t they?</vt:lpstr>
      <vt:lpstr>State Maintenance of Effort</vt:lpstr>
      <vt:lpstr>PowerPoint Presentation</vt:lpstr>
      <vt:lpstr>Remind leaders schools can be trusted</vt:lpstr>
      <vt:lpstr>Inform legislators of student recovery efforts</vt:lpstr>
      <vt:lpstr>Acknowledge Learning Loss</vt:lpstr>
      <vt:lpstr>Plan to address learning loss</vt:lpstr>
      <vt:lpstr>PowerPoint Presentation</vt:lpstr>
      <vt:lpstr>When budget bills have passed in the past</vt:lpstr>
      <vt:lpstr>PowerPoint Presentation</vt:lpstr>
      <vt:lpstr>HB 3: Pandemic Response Act (by Burrows)</vt:lpstr>
      <vt:lpstr>Remote learning</vt:lpstr>
      <vt:lpstr>Broadband</vt:lpstr>
      <vt:lpstr>PowerPoint Presentation</vt:lpstr>
      <vt:lpstr>Formula Transition Grants</vt:lpstr>
      <vt:lpstr>District Fund Balances</vt:lpstr>
      <vt:lpstr>Elections</vt:lpstr>
      <vt:lpstr>Chapter 313 Agreements for School Districts</vt:lpstr>
      <vt:lpstr>HB 3 Clean up</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Election Results &amp; What That Means for 2021</dc:title>
  <dc:creator>Christy Rome</dc:creator>
  <cp:lastModifiedBy>Christy Rome</cp:lastModifiedBy>
  <cp:revision>229</cp:revision>
  <cp:lastPrinted>2021-02-08T16:47:41Z</cp:lastPrinted>
  <dcterms:created xsi:type="dcterms:W3CDTF">2006-08-16T00:00:00Z</dcterms:created>
  <dcterms:modified xsi:type="dcterms:W3CDTF">2021-03-04T17:44:53Z</dcterms:modified>
  <dc:identifier>DAECi4Hu0P0</dc:identifier>
</cp:coreProperties>
</file>