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0.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1.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 id="2147483661" r:id="rId3"/>
    <p:sldMasterId id="2147483667" r:id="rId4"/>
    <p:sldMasterId id="2147483670" r:id="rId5"/>
  </p:sldMasterIdLst>
  <p:notesMasterIdLst>
    <p:notesMasterId r:id="rId33"/>
  </p:notesMasterIdLst>
  <p:handoutMasterIdLst>
    <p:handoutMasterId r:id="rId34"/>
  </p:handoutMasterIdLst>
  <p:sldIdLst>
    <p:sldId id="737" r:id="rId6"/>
    <p:sldId id="680" r:id="rId7"/>
    <p:sldId id="682" r:id="rId8"/>
    <p:sldId id="683" r:id="rId9"/>
    <p:sldId id="695" r:id="rId10"/>
    <p:sldId id="685" r:id="rId11"/>
    <p:sldId id="754" r:id="rId12"/>
    <p:sldId id="686" r:id="rId13"/>
    <p:sldId id="687" r:id="rId14"/>
    <p:sldId id="688" r:id="rId15"/>
    <p:sldId id="689" r:id="rId16"/>
    <p:sldId id="758" r:id="rId17"/>
    <p:sldId id="690" r:id="rId18"/>
    <p:sldId id="691" r:id="rId19"/>
    <p:sldId id="692" r:id="rId20"/>
    <p:sldId id="693" r:id="rId21"/>
    <p:sldId id="694" r:id="rId22"/>
    <p:sldId id="735" r:id="rId23"/>
    <p:sldId id="759" r:id="rId24"/>
    <p:sldId id="746" r:id="rId25"/>
    <p:sldId id="747" r:id="rId26"/>
    <p:sldId id="748" r:id="rId27"/>
    <p:sldId id="750" r:id="rId28"/>
    <p:sldId id="760" r:id="rId29"/>
    <p:sldId id="761" r:id="rId30"/>
    <p:sldId id="756" r:id="rId31"/>
    <p:sldId id="715" r:id="rId3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75BC"/>
    <a:srgbClr val="FFFFFF"/>
    <a:srgbClr val="2797C9"/>
    <a:srgbClr val="338BC9"/>
    <a:srgbClr val="107BC6"/>
    <a:srgbClr val="3585BB"/>
    <a:srgbClr val="643498"/>
    <a:srgbClr val="9966FF"/>
    <a:srgbClr val="008000"/>
    <a:srgbClr val="66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9" autoAdjust="0"/>
    <p:restoredTop sz="76754" autoAdjust="0"/>
  </p:normalViewPr>
  <p:slideViewPr>
    <p:cSldViewPr snapToGrid="0">
      <p:cViewPr varScale="1">
        <p:scale>
          <a:sx n="64" d="100"/>
          <a:sy n="64" d="100"/>
        </p:scale>
        <p:origin x="1118" y="58"/>
      </p:cViewPr>
      <p:guideLst>
        <p:guide orient="horz" pos="2160"/>
        <p:guide pos="3840"/>
      </p:guideLst>
    </p:cSldViewPr>
  </p:slideViewPr>
  <p:outlineViewPr>
    <p:cViewPr>
      <p:scale>
        <a:sx n="33" d="100"/>
        <a:sy n="33" d="100"/>
      </p:scale>
      <p:origin x="0" y="-30740"/>
    </p:cViewPr>
  </p:outlineViewPr>
  <p:notesTextViewPr>
    <p:cViewPr>
      <p:scale>
        <a:sx n="3" d="2"/>
        <a:sy n="3" d="2"/>
      </p:scale>
      <p:origin x="0" y="0"/>
    </p:cViewPr>
  </p:notesTextViewPr>
  <p:notesViewPr>
    <p:cSldViewPr snapToGrid="0">
      <p:cViewPr varScale="1">
        <p:scale>
          <a:sx n="61" d="100"/>
          <a:sy n="61" d="100"/>
        </p:scale>
        <p:origin x="2563" y="3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4.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3.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slideMaster" Target="slideMasters/slideMaster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CRome\Dropbox\Texas%20School%20Coalition\Total%20Recapture%201994_202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Chart%20in%20Microsoft%20PowerPoint"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CRome\Dropbox\Texas%20School%20Coalition\Total%20Recapture%201994_2021.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CRome\Dropbox\Texas%20School%20Coalition\86th%20Legislature\HB%203\Total%20Recapture_Current%20Law%20vs%20HB%203.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45948657854467"/>
          <c:y val="2.9754098360655738E-2"/>
          <c:w val="0.88254051342145534"/>
          <c:h val="0.75684910287853358"/>
        </c:manualLayout>
      </c:layout>
      <c:lineChart>
        <c:grouping val="standard"/>
        <c:varyColors val="0"/>
        <c:ser>
          <c:idx val="0"/>
          <c:order val="0"/>
          <c:tx>
            <c:strRef>
              <c:f>'M&amp;O and I&amp;S Combined'!$B$1</c:f>
              <c:strCache>
                <c:ptCount val="1"/>
                <c:pt idx="0">
                  <c:v>Local</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numRef>
              <c:f>'M&amp;O and I&amp;S Combined'!$A$2:$A$13</c:f>
              <c:numCache>
                <c:formatCode>General</c:formatCode>
                <c:ptCount val="12"/>
                <c:pt idx="0">
                  <c:v>2008</c:v>
                </c:pt>
                <c:pt idx="1">
                  <c:v>2009</c:v>
                </c:pt>
                <c:pt idx="2">
                  <c:v>2010</c:v>
                </c:pt>
                <c:pt idx="3">
                  <c:v>2011</c:v>
                </c:pt>
                <c:pt idx="4">
                  <c:v>2012</c:v>
                </c:pt>
                <c:pt idx="5">
                  <c:v>2013</c:v>
                </c:pt>
                <c:pt idx="6">
                  <c:v>2014</c:v>
                </c:pt>
                <c:pt idx="7">
                  <c:v>2015</c:v>
                </c:pt>
                <c:pt idx="8">
                  <c:v>2016</c:v>
                </c:pt>
                <c:pt idx="9">
                  <c:v>2017</c:v>
                </c:pt>
                <c:pt idx="10">
                  <c:v>2018</c:v>
                </c:pt>
                <c:pt idx="11">
                  <c:v>2019</c:v>
                </c:pt>
              </c:numCache>
            </c:numRef>
          </c:cat>
          <c:val>
            <c:numRef>
              <c:f>'M&amp;O and I&amp;S Combined'!$B$2:$B$13</c:f>
              <c:numCache>
                <c:formatCode>0.0%</c:formatCode>
                <c:ptCount val="12"/>
                <c:pt idx="0">
                  <c:v>0.51500000000000001</c:v>
                </c:pt>
                <c:pt idx="1">
                  <c:v>0.54499999999999993</c:v>
                </c:pt>
                <c:pt idx="2">
                  <c:v>0.53400000000000003</c:v>
                </c:pt>
                <c:pt idx="3">
                  <c:v>0.52</c:v>
                </c:pt>
                <c:pt idx="4">
                  <c:v>0.54099999999999993</c:v>
                </c:pt>
                <c:pt idx="5">
                  <c:v>0.55099999999999993</c:v>
                </c:pt>
                <c:pt idx="6">
                  <c:v>0.54899999999999993</c:v>
                </c:pt>
                <c:pt idx="7">
                  <c:v>0.56499999999999995</c:v>
                </c:pt>
                <c:pt idx="8">
                  <c:v>0.56299999999999994</c:v>
                </c:pt>
                <c:pt idx="9">
                  <c:v>0.58200000000000007</c:v>
                </c:pt>
                <c:pt idx="10">
                  <c:v>0.59899999999999998</c:v>
                </c:pt>
                <c:pt idx="11">
                  <c:v>0.62</c:v>
                </c:pt>
              </c:numCache>
            </c:numRef>
          </c:val>
          <c:smooth val="0"/>
          <c:extLst>
            <c:ext xmlns:c16="http://schemas.microsoft.com/office/drawing/2014/chart" uri="{C3380CC4-5D6E-409C-BE32-E72D297353CC}">
              <c16:uniqueId val="{00000000-4A0E-43C8-80D9-AA764318A6D8}"/>
            </c:ext>
          </c:extLst>
        </c:ser>
        <c:ser>
          <c:idx val="1"/>
          <c:order val="1"/>
          <c:tx>
            <c:strRef>
              <c:f>'M&amp;O and I&amp;S Combined'!$C$1</c:f>
              <c:strCache>
                <c:ptCount val="1"/>
                <c:pt idx="0">
                  <c:v>State</c:v>
                </c:pt>
              </c:strCache>
            </c:strRef>
          </c:tx>
          <c:spPr>
            <a:ln w="34925" cap="rnd">
              <a:solidFill>
                <a:srgbClr val="C00000"/>
              </a:solidFill>
              <a:round/>
            </a:ln>
            <a:effectLst>
              <a:outerShdw blurRad="57150" dist="19050" dir="5400000" algn="ctr" rotWithShape="0">
                <a:srgbClr val="000000">
                  <a:alpha val="63000"/>
                </a:srgbClr>
              </a:outerShdw>
            </a:effectLst>
          </c:spPr>
          <c:marker>
            <c:symbol val="none"/>
          </c:marker>
          <c:cat>
            <c:numRef>
              <c:f>'M&amp;O and I&amp;S Combined'!$A$2:$A$13</c:f>
              <c:numCache>
                <c:formatCode>General</c:formatCode>
                <c:ptCount val="12"/>
                <c:pt idx="0">
                  <c:v>2008</c:v>
                </c:pt>
                <c:pt idx="1">
                  <c:v>2009</c:v>
                </c:pt>
                <c:pt idx="2">
                  <c:v>2010</c:v>
                </c:pt>
                <c:pt idx="3">
                  <c:v>2011</c:v>
                </c:pt>
                <c:pt idx="4">
                  <c:v>2012</c:v>
                </c:pt>
                <c:pt idx="5">
                  <c:v>2013</c:v>
                </c:pt>
                <c:pt idx="6">
                  <c:v>2014</c:v>
                </c:pt>
                <c:pt idx="7">
                  <c:v>2015</c:v>
                </c:pt>
                <c:pt idx="8">
                  <c:v>2016</c:v>
                </c:pt>
                <c:pt idx="9">
                  <c:v>2017</c:v>
                </c:pt>
                <c:pt idx="10">
                  <c:v>2018</c:v>
                </c:pt>
                <c:pt idx="11">
                  <c:v>2019</c:v>
                </c:pt>
              </c:numCache>
            </c:numRef>
          </c:cat>
          <c:val>
            <c:numRef>
              <c:f>'M&amp;O and I&amp;S Combined'!$C$2:$C$13</c:f>
              <c:numCache>
                <c:formatCode>0.0%</c:formatCode>
                <c:ptCount val="12"/>
                <c:pt idx="0">
                  <c:v>0.48499999999999999</c:v>
                </c:pt>
                <c:pt idx="1">
                  <c:v>0.45500000000000002</c:v>
                </c:pt>
                <c:pt idx="2">
                  <c:v>0.46600000000000003</c:v>
                </c:pt>
                <c:pt idx="3">
                  <c:v>0.48</c:v>
                </c:pt>
                <c:pt idx="4">
                  <c:v>0.45900000000000002</c:v>
                </c:pt>
                <c:pt idx="5">
                  <c:v>0.44900000000000001</c:v>
                </c:pt>
                <c:pt idx="6">
                  <c:v>0.45100000000000001</c:v>
                </c:pt>
                <c:pt idx="7">
                  <c:v>0.435</c:v>
                </c:pt>
                <c:pt idx="8">
                  <c:v>0.437</c:v>
                </c:pt>
                <c:pt idx="9">
                  <c:v>0.41799999999999998</c:v>
                </c:pt>
                <c:pt idx="10">
                  <c:v>0.40100000000000002</c:v>
                </c:pt>
                <c:pt idx="11">
                  <c:v>0.38</c:v>
                </c:pt>
              </c:numCache>
            </c:numRef>
          </c:val>
          <c:smooth val="0"/>
          <c:extLst>
            <c:ext xmlns:c16="http://schemas.microsoft.com/office/drawing/2014/chart" uri="{C3380CC4-5D6E-409C-BE32-E72D297353CC}">
              <c16:uniqueId val="{00000001-4A0E-43C8-80D9-AA764318A6D8}"/>
            </c:ext>
          </c:extLst>
        </c:ser>
        <c:dLbls>
          <c:showLegendKey val="0"/>
          <c:showVal val="0"/>
          <c:showCatName val="0"/>
          <c:showSerName val="0"/>
          <c:showPercent val="0"/>
          <c:showBubbleSize val="0"/>
        </c:dLbls>
        <c:smooth val="0"/>
        <c:axId val="196011344"/>
        <c:axId val="196008432"/>
      </c:lineChart>
      <c:catAx>
        <c:axId val="19601134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6008432"/>
        <c:crosses val="autoZero"/>
        <c:auto val="1"/>
        <c:lblAlgn val="ctr"/>
        <c:lblOffset val="100"/>
        <c:noMultiLvlLbl val="0"/>
      </c:catAx>
      <c:valAx>
        <c:axId val="196008432"/>
        <c:scaling>
          <c:orientation val="minMax"/>
          <c:min val="0.30000000000000004"/>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19601134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8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'Annual Recapture'!$C$1</c:f>
              <c:strCache>
                <c:ptCount val="1"/>
                <c:pt idx="0">
                  <c:v>Total Recapture</c:v>
                </c:pt>
              </c:strCache>
            </c:strRef>
          </c:tx>
          <c:spPr>
            <a:solidFill>
              <a:schemeClr val="accent1"/>
            </a:solidFill>
            <a:ln>
              <a:noFill/>
            </a:ln>
            <a:effectLst/>
          </c:spPr>
          <c:cat>
            <c:strRef>
              <c:f>'Annual Recapture'!$B$2:$B$29</c:f>
              <c:strCache>
                <c:ptCount val="28"/>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strCache>
            </c:strRef>
          </c:cat>
          <c:val>
            <c:numRef>
              <c:f>'Annual Recapture'!$C$2:$C$29</c:f>
              <c:numCache>
                <c:formatCode>_("$"* #,##0_);_("$"* \(#,##0\);_("$"* "-"??_);_(@_)</c:formatCode>
                <c:ptCount val="28"/>
                <c:pt idx="0">
                  <c:v>131480545</c:v>
                </c:pt>
                <c:pt idx="1">
                  <c:v>259663862</c:v>
                </c:pt>
                <c:pt idx="2">
                  <c:v>265525052</c:v>
                </c:pt>
                <c:pt idx="3">
                  <c:v>209329356</c:v>
                </c:pt>
                <c:pt idx="4">
                  <c:v>244894409</c:v>
                </c:pt>
                <c:pt idx="5">
                  <c:v>479084854</c:v>
                </c:pt>
                <c:pt idx="6">
                  <c:v>466462963</c:v>
                </c:pt>
                <c:pt idx="7">
                  <c:v>530152838</c:v>
                </c:pt>
                <c:pt idx="8">
                  <c:v>760957736</c:v>
                </c:pt>
                <c:pt idx="9">
                  <c:v>971535061</c:v>
                </c:pt>
                <c:pt idx="10">
                  <c:v>1075602976</c:v>
                </c:pt>
                <c:pt idx="11">
                  <c:v>1114880702</c:v>
                </c:pt>
                <c:pt idx="12">
                  <c:v>1298985554</c:v>
                </c:pt>
                <c:pt idx="13">
                  <c:v>1426512022</c:v>
                </c:pt>
                <c:pt idx="14">
                  <c:v>1137319193</c:v>
                </c:pt>
                <c:pt idx="15">
                  <c:v>1434887246</c:v>
                </c:pt>
                <c:pt idx="16">
                  <c:v>1071219907</c:v>
                </c:pt>
                <c:pt idx="17">
                  <c:v>1038261804</c:v>
                </c:pt>
                <c:pt idx="18">
                  <c:v>1085016723</c:v>
                </c:pt>
                <c:pt idx="19">
                  <c:v>1066593162</c:v>
                </c:pt>
                <c:pt idx="20">
                  <c:v>1205151768</c:v>
                </c:pt>
                <c:pt idx="21">
                  <c:v>1484287303</c:v>
                </c:pt>
                <c:pt idx="22">
                  <c:v>1577358545</c:v>
                </c:pt>
                <c:pt idx="23">
                  <c:v>1713796281</c:v>
                </c:pt>
                <c:pt idx="24">
                  <c:v>2051394043</c:v>
                </c:pt>
                <c:pt idx="25">
                  <c:v>2836854546</c:v>
                </c:pt>
                <c:pt idx="26">
                  <c:v>3570000000</c:v>
                </c:pt>
                <c:pt idx="27">
                  <c:v>4130000000</c:v>
                </c:pt>
              </c:numCache>
            </c:numRef>
          </c:val>
          <c:extLst>
            <c:ext xmlns:c16="http://schemas.microsoft.com/office/drawing/2014/chart" uri="{C3380CC4-5D6E-409C-BE32-E72D297353CC}">
              <c16:uniqueId val="{00000000-F884-48F3-A2B0-6592EF5972AA}"/>
            </c:ext>
          </c:extLst>
        </c:ser>
        <c:dLbls>
          <c:showLegendKey val="0"/>
          <c:showVal val="0"/>
          <c:showCatName val="0"/>
          <c:showSerName val="0"/>
          <c:showPercent val="0"/>
          <c:showBubbleSize val="0"/>
        </c:dLbls>
        <c:axId val="998166479"/>
        <c:axId val="998163567"/>
      </c:areaChart>
      <c:catAx>
        <c:axId val="998166479"/>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998163567"/>
        <c:crosses val="autoZero"/>
        <c:auto val="1"/>
        <c:lblAlgn val="ctr"/>
        <c:lblOffset val="100"/>
        <c:noMultiLvlLbl val="0"/>
      </c:catAx>
      <c:valAx>
        <c:axId val="998163567"/>
        <c:scaling>
          <c:orientation val="minMax"/>
          <c:max val="4500000000"/>
        </c:scaling>
        <c:delete val="0"/>
        <c:axPos val="l"/>
        <c:majorGridlines>
          <c:spPr>
            <a:ln w="9525" cap="flat" cmpd="sng" algn="ctr">
              <a:solidFill>
                <a:schemeClr val="tx1">
                  <a:lumMod val="15000"/>
                  <a:lumOff val="85000"/>
                </a:schemeClr>
              </a:solidFill>
              <a:round/>
            </a:ln>
            <a:effectLst/>
          </c:spPr>
        </c:majorGridlines>
        <c:numFmt formatCode="&quot;$&quot;#,##0.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998166479"/>
        <c:crosses val="autoZero"/>
        <c:crossBetween val="midCat"/>
        <c:minorUnit val="5000000"/>
        <c:dispUnits>
          <c:builtInUnit val="billions"/>
          <c:dispUnitsLbl>
            <c:layout/>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Sheet2!$A$11</c:f>
              <c:strCache>
                <c:ptCount val="1"/>
                <c:pt idx="0">
                  <c:v>Basic Allotment</c:v>
                </c:pt>
              </c:strCache>
            </c:strRef>
          </c:tx>
          <c:spPr>
            <a:solidFill>
              <a:schemeClr val="accent1"/>
            </a:solidFill>
            <a:ln>
              <a:noFill/>
            </a:ln>
            <a:effectLst/>
          </c:spPr>
          <c:invertIfNegative val="0"/>
          <c:cat>
            <c:numRef>
              <c:f>Sheet2!$B$10:$K$10</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Sheet2!$B$11:$K$11</c:f>
              <c:numCache>
                <c:formatCode>"$"#,##0</c:formatCode>
                <c:ptCount val="10"/>
                <c:pt idx="0">
                  <c:v>4765</c:v>
                </c:pt>
                <c:pt idx="1">
                  <c:v>4765</c:v>
                </c:pt>
                <c:pt idx="2">
                  <c:v>4765</c:v>
                </c:pt>
                <c:pt idx="3">
                  <c:v>4765</c:v>
                </c:pt>
                <c:pt idx="4">
                  <c:v>4950</c:v>
                </c:pt>
                <c:pt idx="5">
                  <c:v>5040</c:v>
                </c:pt>
                <c:pt idx="6">
                  <c:v>5140</c:v>
                </c:pt>
                <c:pt idx="7">
                  <c:v>5140</c:v>
                </c:pt>
                <c:pt idx="8">
                  <c:v>5140</c:v>
                </c:pt>
                <c:pt idx="9">
                  <c:v>5140</c:v>
                </c:pt>
              </c:numCache>
            </c:numRef>
          </c:val>
          <c:extLst>
            <c:ext xmlns:c16="http://schemas.microsoft.com/office/drawing/2014/chart" uri="{C3380CC4-5D6E-409C-BE32-E72D297353CC}">
              <c16:uniqueId val="{00000000-3A2B-40A8-9830-15D075D408D6}"/>
            </c:ext>
          </c:extLst>
        </c:ser>
        <c:dLbls>
          <c:showLegendKey val="0"/>
          <c:showVal val="0"/>
          <c:showCatName val="0"/>
          <c:showSerName val="0"/>
          <c:showPercent val="0"/>
          <c:showBubbleSize val="0"/>
        </c:dLbls>
        <c:gapWidth val="219"/>
        <c:overlap val="-27"/>
        <c:axId val="1003852351"/>
        <c:axId val="1003846943"/>
      </c:barChart>
      <c:lineChart>
        <c:grouping val="standard"/>
        <c:varyColors val="0"/>
        <c:ser>
          <c:idx val="1"/>
          <c:order val="1"/>
          <c:tx>
            <c:strRef>
              <c:f>Sheet2!$A$12</c:f>
              <c:strCache>
                <c:ptCount val="1"/>
                <c:pt idx="0">
                  <c:v>Inflation</c:v>
                </c:pt>
              </c:strCache>
            </c:strRef>
          </c:tx>
          <c:spPr>
            <a:ln w="28575" cap="rnd">
              <a:noFill/>
              <a:round/>
            </a:ln>
            <a:effectLst/>
          </c:spPr>
          <c:marker>
            <c:symbol val="none"/>
          </c:marker>
          <c:cat>
            <c:numRef>
              <c:f>Sheet2!$B$10:$K$10</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Sheet2!$B$12:$K$12</c:f>
              <c:numCache>
                <c:formatCode>"$"#,##0</c:formatCode>
                <c:ptCount val="10"/>
                <c:pt idx="0">
                  <c:v>4765</c:v>
                </c:pt>
                <c:pt idx="1">
                  <c:v>4888.8900000000003</c:v>
                </c:pt>
                <c:pt idx="2">
                  <c:v>4998.4850000000006</c:v>
                </c:pt>
                <c:pt idx="3">
                  <c:v>5069.96</c:v>
                </c:pt>
                <c:pt idx="4">
                  <c:v>5341.05</c:v>
                </c:pt>
                <c:pt idx="5">
                  <c:v>5453.28</c:v>
                </c:pt>
                <c:pt idx="6">
                  <c:v>5602.5999999999995</c:v>
                </c:pt>
                <c:pt idx="7">
                  <c:v>5700.26</c:v>
                </c:pt>
                <c:pt idx="8">
                  <c:v>5797.92</c:v>
                </c:pt>
                <c:pt idx="9">
                  <c:v>5885.3</c:v>
                </c:pt>
              </c:numCache>
            </c:numRef>
          </c:val>
          <c:smooth val="0"/>
          <c:extLst>
            <c:ext xmlns:c16="http://schemas.microsoft.com/office/drawing/2014/chart" uri="{C3380CC4-5D6E-409C-BE32-E72D297353CC}">
              <c16:uniqueId val="{00000001-3A2B-40A8-9830-15D075D408D6}"/>
            </c:ext>
          </c:extLst>
        </c:ser>
        <c:dLbls>
          <c:showLegendKey val="0"/>
          <c:showVal val="0"/>
          <c:showCatName val="0"/>
          <c:showSerName val="0"/>
          <c:showPercent val="0"/>
          <c:showBubbleSize val="0"/>
        </c:dLbls>
        <c:marker val="1"/>
        <c:smooth val="0"/>
        <c:axId val="1003852351"/>
        <c:axId val="1003846943"/>
      </c:lineChart>
      <c:catAx>
        <c:axId val="10038523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Arial Narrow" panose="020B0606020202030204" pitchFamily="34" charset="0"/>
                <a:ea typeface="+mn-ea"/>
                <a:cs typeface="Arial" panose="020B0604020202020204" pitchFamily="34" charset="0"/>
              </a:defRPr>
            </a:pPr>
            <a:endParaRPr lang="en-US"/>
          </a:p>
        </c:txPr>
        <c:crossAx val="1003846943"/>
        <c:crosses val="autoZero"/>
        <c:auto val="1"/>
        <c:lblAlgn val="ctr"/>
        <c:lblOffset val="100"/>
        <c:noMultiLvlLbl val="0"/>
      </c:catAx>
      <c:valAx>
        <c:axId val="1003846943"/>
        <c:scaling>
          <c:orientation val="minMax"/>
          <c:max val="6000"/>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Arial Narrow" panose="020B0606020202030204" pitchFamily="34" charset="0"/>
                <a:ea typeface="+mn-ea"/>
                <a:cs typeface="Arial" panose="020B0604020202020204" pitchFamily="34" charset="0"/>
              </a:defRPr>
            </a:pPr>
            <a:endParaRPr lang="en-US"/>
          </a:p>
        </c:txPr>
        <c:crossAx val="1003852351"/>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Sheet2!$A$11</c:f>
              <c:strCache>
                <c:ptCount val="1"/>
                <c:pt idx="0">
                  <c:v>Basic Allotment</c:v>
                </c:pt>
              </c:strCache>
            </c:strRef>
          </c:tx>
          <c:spPr>
            <a:solidFill>
              <a:schemeClr val="accent1"/>
            </a:solidFill>
            <a:ln>
              <a:noFill/>
            </a:ln>
            <a:effectLst/>
          </c:spPr>
          <c:invertIfNegative val="0"/>
          <c:cat>
            <c:numRef>
              <c:f>Sheet2!$B$10:$K$10</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Sheet2!$B$11:$K$11</c:f>
              <c:numCache>
                <c:formatCode>"$"#,##0</c:formatCode>
                <c:ptCount val="10"/>
                <c:pt idx="0">
                  <c:v>4765</c:v>
                </c:pt>
                <c:pt idx="1">
                  <c:v>4765</c:v>
                </c:pt>
                <c:pt idx="2">
                  <c:v>4765</c:v>
                </c:pt>
                <c:pt idx="3">
                  <c:v>4765</c:v>
                </c:pt>
                <c:pt idx="4">
                  <c:v>4950</c:v>
                </c:pt>
                <c:pt idx="5">
                  <c:v>5040</c:v>
                </c:pt>
                <c:pt idx="6">
                  <c:v>5140</c:v>
                </c:pt>
                <c:pt idx="7">
                  <c:v>5140</c:v>
                </c:pt>
                <c:pt idx="8">
                  <c:v>5140</c:v>
                </c:pt>
                <c:pt idx="9">
                  <c:v>5140</c:v>
                </c:pt>
              </c:numCache>
            </c:numRef>
          </c:val>
          <c:extLst>
            <c:ext xmlns:c16="http://schemas.microsoft.com/office/drawing/2014/chart" uri="{C3380CC4-5D6E-409C-BE32-E72D297353CC}">
              <c16:uniqueId val="{00000000-3A2B-40A8-9830-15D075D408D6}"/>
            </c:ext>
          </c:extLst>
        </c:ser>
        <c:dLbls>
          <c:showLegendKey val="0"/>
          <c:showVal val="0"/>
          <c:showCatName val="0"/>
          <c:showSerName val="0"/>
          <c:showPercent val="0"/>
          <c:showBubbleSize val="0"/>
        </c:dLbls>
        <c:gapWidth val="219"/>
        <c:overlap val="-27"/>
        <c:axId val="1003852351"/>
        <c:axId val="1003846943"/>
      </c:barChart>
      <c:lineChart>
        <c:grouping val="standard"/>
        <c:varyColors val="0"/>
        <c:ser>
          <c:idx val="1"/>
          <c:order val="1"/>
          <c:tx>
            <c:strRef>
              <c:f>Sheet2!$A$12</c:f>
              <c:strCache>
                <c:ptCount val="1"/>
                <c:pt idx="0">
                  <c:v>Inflation</c:v>
                </c:pt>
              </c:strCache>
            </c:strRef>
          </c:tx>
          <c:spPr>
            <a:ln w="50800" cap="rnd">
              <a:solidFill>
                <a:srgbClr val="C00000"/>
              </a:solidFill>
              <a:round/>
            </a:ln>
            <a:effectLst/>
          </c:spPr>
          <c:marker>
            <c:symbol val="none"/>
          </c:marker>
          <c:cat>
            <c:numRef>
              <c:f>Sheet2!$B$10:$K$10</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Sheet2!$B$12:$K$12</c:f>
              <c:numCache>
                <c:formatCode>"$"#,##0</c:formatCode>
                <c:ptCount val="10"/>
                <c:pt idx="0">
                  <c:v>4765</c:v>
                </c:pt>
                <c:pt idx="1">
                  <c:v>4888.8900000000003</c:v>
                </c:pt>
                <c:pt idx="2">
                  <c:v>4998.4850000000006</c:v>
                </c:pt>
                <c:pt idx="3">
                  <c:v>5069.96</c:v>
                </c:pt>
                <c:pt idx="4">
                  <c:v>5341.05</c:v>
                </c:pt>
                <c:pt idx="5">
                  <c:v>5453.28</c:v>
                </c:pt>
                <c:pt idx="6">
                  <c:v>5602.5999999999995</c:v>
                </c:pt>
                <c:pt idx="7">
                  <c:v>5700.26</c:v>
                </c:pt>
                <c:pt idx="8">
                  <c:v>5797.92</c:v>
                </c:pt>
                <c:pt idx="9">
                  <c:v>5885.3</c:v>
                </c:pt>
              </c:numCache>
            </c:numRef>
          </c:val>
          <c:smooth val="0"/>
          <c:extLst>
            <c:ext xmlns:c16="http://schemas.microsoft.com/office/drawing/2014/chart" uri="{C3380CC4-5D6E-409C-BE32-E72D297353CC}">
              <c16:uniqueId val="{00000001-3A2B-40A8-9830-15D075D408D6}"/>
            </c:ext>
          </c:extLst>
        </c:ser>
        <c:dLbls>
          <c:showLegendKey val="0"/>
          <c:showVal val="0"/>
          <c:showCatName val="0"/>
          <c:showSerName val="0"/>
          <c:showPercent val="0"/>
          <c:showBubbleSize val="0"/>
        </c:dLbls>
        <c:marker val="1"/>
        <c:smooth val="0"/>
        <c:axId val="1003852351"/>
        <c:axId val="1003846943"/>
      </c:lineChart>
      <c:catAx>
        <c:axId val="10038523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Arial Narrow" panose="020B0606020202030204" pitchFamily="34" charset="0"/>
                <a:ea typeface="+mn-ea"/>
                <a:cs typeface="Arial" panose="020B0604020202020204" pitchFamily="34" charset="0"/>
              </a:defRPr>
            </a:pPr>
            <a:endParaRPr lang="en-US"/>
          </a:p>
        </c:txPr>
        <c:crossAx val="1003846943"/>
        <c:crosses val="autoZero"/>
        <c:auto val="1"/>
        <c:lblAlgn val="ctr"/>
        <c:lblOffset val="100"/>
        <c:noMultiLvlLbl val="0"/>
      </c:catAx>
      <c:valAx>
        <c:axId val="1003846943"/>
        <c:scaling>
          <c:orientation val="minMax"/>
          <c:max val="6000"/>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Arial Narrow" panose="020B0606020202030204" pitchFamily="34" charset="0"/>
                <a:ea typeface="+mn-ea"/>
                <a:cs typeface="Arial" panose="020B0604020202020204" pitchFamily="34" charset="0"/>
              </a:defRPr>
            </a:pPr>
            <a:endParaRPr lang="en-US"/>
          </a:p>
        </c:txPr>
        <c:crossAx val="1003852351"/>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8204410188163102E-2"/>
          <c:y val="4.9177201422406225E-2"/>
          <c:w val="0.86760029958455132"/>
          <c:h val="0.7310159189101848"/>
        </c:manualLayout>
      </c:layout>
      <c:lineChart>
        <c:grouping val="standard"/>
        <c:varyColors val="0"/>
        <c:ser>
          <c:idx val="0"/>
          <c:order val="0"/>
          <c:tx>
            <c:strRef>
              <c:f>'[Chart in Microsoft PowerPoint]M&amp;O and I&amp;S Combined'!$B$1</c:f>
              <c:strCache>
                <c:ptCount val="1"/>
                <c:pt idx="0">
                  <c:v>Local</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numRef>
              <c:f>'[Chart in Microsoft PowerPoint]M&amp;O and I&amp;S Combined'!$A$2:$A$13</c:f>
              <c:numCache>
                <c:formatCode>General</c:formatCod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numCache>
            </c:numRef>
          </c:cat>
          <c:val>
            <c:numRef>
              <c:f>'[Chart in Microsoft PowerPoint]M&amp;O and I&amp;S Combined'!$B$2:$B$13</c:f>
              <c:numCache>
                <c:formatCode>0.0%</c:formatCode>
                <c:ptCount val="12"/>
                <c:pt idx="0">
                  <c:v>0.53400000000000003</c:v>
                </c:pt>
                <c:pt idx="1">
                  <c:v>0.52</c:v>
                </c:pt>
                <c:pt idx="2">
                  <c:v>0.54099999999999993</c:v>
                </c:pt>
                <c:pt idx="3">
                  <c:v>0.55099999999999993</c:v>
                </c:pt>
                <c:pt idx="4">
                  <c:v>0.54899999999999993</c:v>
                </c:pt>
                <c:pt idx="5">
                  <c:v>0.56499999999999995</c:v>
                </c:pt>
                <c:pt idx="6">
                  <c:v>0.56299999999999994</c:v>
                </c:pt>
                <c:pt idx="7">
                  <c:v>0.58200000000000007</c:v>
                </c:pt>
                <c:pt idx="8">
                  <c:v>0.59899999999999998</c:v>
                </c:pt>
                <c:pt idx="9">
                  <c:v>0.62</c:v>
                </c:pt>
                <c:pt idx="10">
                  <c:v>0.55000000000000004</c:v>
                </c:pt>
                <c:pt idx="11">
                  <c:v>0.55000000000000004</c:v>
                </c:pt>
              </c:numCache>
            </c:numRef>
          </c:val>
          <c:smooth val="0"/>
          <c:extLst>
            <c:ext xmlns:c16="http://schemas.microsoft.com/office/drawing/2014/chart" uri="{C3380CC4-5D6E-409C-BE32-E72D297353CC}">
              <c16:uniqueId val="{00000000-C41A-442F-8CD1-6473AEBD5CED}"/>
            </c:ext>
          </c:extLst>
        </c:ser>
        <c:ser>
          <c:idx val="1"/>
          <c:order val="1"/>
          <c:tx>
            <c:strRef>
              <c:f>'[Chart in Microsoft PowerPoint]M&amp;O and I&amp;S Combined'!$C$1</c:f>
              <c:strCache>
                <c:ptCount val="1"/>
                <c:pt idx="0">
                  <c:v>State</c:v>
                </c:pt>
              </c:strCache>
            </c:strRef>
          </c:tx>
          <c:spPr>
            <a:ln w="34925" cap="rnd">
              <a:solidFill>
                <a:srgbClr val="C00000"/>
              </a:solidFill>
              <a:round/>
            </a:ln>
            <a:effectLst>
              <a:outerShdw blurRad="57150" dist="19050" dir="5400000" algn="ctr" rotWithShape="0">
                <a:srgbClr val="000000">
                  <a:alpha val="63000"/>
                </a:srgbClr>
              </a:outerShdw>
            </a:effectLst>
          </c:spPr>
          <c:marker>
            <c:symbol val="none"/>
          </c:marker>
          <c:cat>
            <c:numRef>
              <c:f>'[Chart in Microsoft PowerPoint]M&amp;O and I&amp;S Combined'!$A$2:$A$13</c:f>
              <c:numCache>
                <c:formatCode>General</c:formatCod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numCache>
            </c:numRef>
          </c:cat>
          <c:val>
            <c:numRef>
              <c:f>'[Chart in Microsoft PowerPoint]M&amp;O and I&amp;S Combined'!$C$2:$C$13</c:f>
              <c:numCache>
                <c:formatCode>0.0%</c:formatCode>
                <c:ptCount val="12"/>
                <c:pt idx="0">
                  <c:v>0.46600000000000003</c:v>
                </c:pt>
                <c:pt idx="1">
                  <c:v>0.48</c:v>
                </c:pt>
                <c:pt idx="2">
                  <c:v>0.45900000000000002</c:v>
                </c:pt>
                <c:pt idx="3">
                  <c:v>0.44900000000000001</c:v>
                </c:pt>
                <c:pt idx="4">
                  <c:v>0.45100000000000001</c:v>
                </c:pt>
                <c:pt idx="5">
                  <c:v>0.435</c:v>
                </c:pt>
                <c:pt idx="6">
                  <c:v>0.437</c:v>
                </c:pt>
                <c:pt idx="7">
                  <c:v>0.41799999999999998</c:v>
                </c:pt>
                <c:pt idx="8">
                  <c:v>0.40100000000000002</c:v>
                </c:pt>
                <c:pt idx="9">
                  <c:v>0.38</c:v>
                </c:pt>
                <c:pt idx="10">
                  <c:v>0.45</c:v>
                </c:pt>
                <c:pt idx="11">
                  <c:v>0.45</c:v>
                </c:pt>
              </c:numCache>
            </c:numRef>
          </c:val>
          <c:smooth val="0"/>
          <c:extLst>
            <c:ext xmlns:c16="http://schemas.microsoft.com/office/drawing/2014/chart" uri="{C3380CC4-5D6E-409C-BE32-E72D297353CC}">
              <c16:uniqueId val="{00000001-C41A-442F-8CD1-6473AEBD5CED}"/>
            </c:ext>
          </c:extLst>
        </c:ser>
        <c:dLbls>
          <c:showLegendKey val="0"/>
          <c:showVal val="0"/>
          <c:showCatName val="0"/>
          <c:showSerName val="0"/>
          <c:showPercent val="0"/>
          <c:showBubbleSize val="0"/>
        </c:dLbls>
        <c:smooth val="0"/>
        <c:axId val="196011344"/>
        <c:axId val="196008432"/>
      </c:lineChart>
      <c:catAx>
        <c:axId val="19601134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6008432"/>
        <c:crosses val="autoZero"/>
        <c:auto val="1"/>
        <c:lblAlgn val="ctr"/>
        <c:lblOffset val="100"/>
        <c:noMultiLvlLbl val="0"/>
      </c:catAx>
      <c:valAx>
        <c:axId val="196008432"/>
        <c:scaling>
          <c:orientation val="minMax"/>
          <c:min val="0.30000000000000004"/>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9601134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2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'Annual Recapture HB3'!$C$1</c:f>
              <c:strCache>
                <c:ptCount val="1"/>
                <c:pt idx="0">
                  <c:v>Total Recapture</c:v>
                </c:pt>
              </c:strCache>
            </c:strRef>
          </c:tx>
          <c:spPr>
            <a:solidFill>
              <a:schemeClr val="accent3"/>
            </a:solidFill>
            <a:ln>
              <a:noFill/>
            </a:ln>
            <a:effectLst/>
          </c:spPr>
          <c:cat>
            <c:strRef>
              <c:f>'Annual Recapture HB3'!$B$2:$B$29</c:f>
              <c:strCache>
                <c:ptCount val="28"/>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strCache>
            </c:strRef>
          </c:cat>
          <c:val>
            <c:numRef>
              <c:f>'Annual Recapture HB3'!$C$2:$C$29</c:f>
              <c:numCache>
                <c:formatCode>_("$"* #,##0_);_("$"* \(#,##0\);_("$"* "-"??_);_(@_)</c:formatCode>
                <c:ptCount val="28"/>
                <c:pt idx="0">
                  <c:v>131480545</c:v>
                </c:pt>
                <c:pt idx="1">
                  <c:v>259663862</c:v>
                </c:pt>
                <c:pt idx="2">
                  <c:v>265525052</c:v>
                </c:pt>
                <c:pt idx="3">
                  <c:v>209329356</c:v>
                </c:pt>
                <c:pt idx="4">
                  <c:v>244894409</c:v>
                </c:pt>
                <c:pt idx="5">
                  <c:v>479084854</c:v>
                </c:pt>
                <c:pt idx="6">
                  <c:v>466462963</c:v>
                </c:pt>
                <c:pt idx="7">
                  <c:v>530152838</c:v>
                </c:pt>
                <c:pt idx="8">
                  <c:v>760957736</c:v>
                </c:pt>
                <c:pt idx="9">
                  <c:v>971535061</c:v>
                </c:pt>
                <c:pt idx="10">
                  <c:v>1075602976</c:v>
                </c:pt>
                <c:pt idx="11">
                  <c:v>1114880702</c:v>
                </c:pt>
                <c:pt idx="12">
                  <c:v>1298985554</c:v>
                </c:pt>
                <c:pt idx="13">
                  <c:v>1426512022</c:v>
                </c:pt>
                <c:pt idx="14">
                  <c:v>1137319193</c:v>
                </c:pt>
                <c:pt idx="15">
                  <c:v>1434887246</c:v>
                </c:pt>
                <c:pt idx="16">
                  <c:v>1071219907</c:v>
                </c:pt>
                <c:pt idx="17">
                  <c:v>1038261804</c:v>
                </c:pt>
                <c:pt idx="18">
                  <c:v>1085016723</c:v>
                </c:pt>
                <c:pt idx="19">
                  <c:v>1066593162</c:v>
                </c:pt>
                <c:pt idx="20">
                  <c:v>1205151768</c:v>
                </c:pt>
                <c:pt idx="21">
                  <c:v>1484287303</c:v>
                </c:pt>
                <c:pt idx="22">
                  <c:v>1577358545</c:v>
                </c:pt>
                <c:pt idx="23">
                  <c:v>1713796281</c:v>
                </c:pt>
                <c:pt idx="24">
                  <c:v>2051394043</c:v>
                </c:pt>
                <c:pt idx="25">
                  <c:v>2836854546</c:v>
                </c:pt>
                <c:pt idx="26">
                  <c:v>1984453788</c:v>
                </c:pt>
                <c:pt idx="27">
                  <c:v>2210000000</c:v>
                </c:pt>
              </c:numCache>
            </c:numRef>
          </c:val>
          <c:extLst>
            <c:ext xmlns:c16="http://schemas.microsoft.com/office/drawing/2014/chart" uri="{C3380CC4-5D6E-409C-BE32-E72D297353CC}">
              <c16:uniqueId val="{00000000-265B-4E4C-839D-E696719014B7}"/>
            </c:ext>
          </c:extLst>
        </c:ser>
        <c:dLbls>
          <c:showLegendKey val="0"/>
          <c:showVal val="0"/>
          <c:showCatName val="0"/>
          <c:showSerName val="0"/>
          <c:showPercent val="0"/>
          <c:showBubbleSize val="0"/>
        </c:dLbls>
        <c:axId val="1004682207"/>
        <c:axId val="1004682623"/>
      </c:areaChart>
      <c:catAx>
        <c:axId val="100468220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004682623"/>
        <c:crosses val="autoZero"/>
        <c:auto val="1"/>
        <c:lblAlgn val="ctr"/>
        <c:lblOffset val="100"/>
        <c:noMultiLvlLbl val="0"/>
      </c:catAx>
      <c:valAx>
        <c:axId val="1004682623"/>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004682207"/>
        <c:crosses val="autoZero"/>
        <c:crossBetween val="midCat"/>
        <c:dispUnits>
          <c:builtInUnit val="billions"/>
          <c:dispUnitsLbl>
            <c:layout/>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'Compare CL &amp; HB3'!$C$1</c:f>
              <c:strCache>
                <c:ptCount val="1"/>
                <c:pt idx="0">
                  <c:v>Total Recapture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cat>
            <c:strRef>
              <c:f>'Compare CL &amp; HB3'!$B$2:$B$11</c:f>
              <c:strCache>
                <c:ptCount val="10"/>
                <c:pt idx="0">
                  <c:v>2012</c:v>
                </c:pt>
                <c:pt idx="1">
                  <c:v>2013</c:v>
                </c:pt>
                <c:pt idx="2">
                  <c:v>2014</c:v>
                </c:pt>
                <c:pt idx="3">
                  <c:v>2015</c:v>
                </c:pt>
                <c:pt idx="4">
                  <c:v>2016</c:v>
                </c:pt>
                <c:pt idx="5">
                  <c:v>2017</c:v>
                </c:pt>
                <c:pt idx="6">
                  <c:v>2018</c:v>
                </c:pt>
                <c:pt idx="7">
                  <c:v>2019</c:v>
                </c:pt>
                <c:pt idx="8">
                  <c:v>2020*</c:v>
                </c:pt>
                <c:pt idx="9">
                  <c:v>2021*</c:v>
                </c:pt>
              </c:strCache>
            </c:strRef>
          </c:cat>
          <c:val>
            <c:numRef>
              <c:f>'Compare CL &amp; HB3'!$C$2:$C$11</c:f>
              <c:numCache>
                <c:formatCode>_("$"* #,##0_);_("$"* \(#,##0\);_("$"* "-"??_);_(@_)</c:formatCode>
                <c:ptCount val="10"/>
                <c:pt idx="0">
                  <c:v>1085016723</c:v>
                </c:pt>
                <c:pt idx="1">
                  <c:v>1066593162</c:v>
                </c:pt>
                <c:pt idx="2">
                  <c:v>1205151768</c:v>
                </c:pt>
                <c:pt idx="3">
                  <c:v>1484287303</c:v>
                </c:pt>
                <c:pt idx="4">
                  <c:v>1577358545</c:v>
                </c:pt>
                <c:pt idx="5">
                  <c:v>1713796281</c:v>
                </c:pt>
                <c:pt idx="6">
                  <c:v>2051394043</c:v>
                </c:pt>
                <c:pt idx="7">
                  <c:v>2836854546</c:v>
                </c:pt>
                <c:pt idx="8">
                  <c:v>3570000000</c:v>
                </c:pt>
                <c:pt idx="9">
                  <c:v>4130000000</c:v>
                </c:pt>
              </c:numCache>
            </c:numRef>
          </c:val>
          <c:extLst>
            <c:ext xmlns:c16="http://schemas.microsoft.com/office/drawing/2014/chart" uri="{C3380CC4-5D6E-409C-BE32-E72D297353CC}">
              <c16:uniqueId val="{00000000-67F9-4A8E-A6EA-ABD450A65C8E}"/>
            </c:ext>
          </c:extLst>
        </c:ser>
        <c:dLbls>
          <c:showLegendKey val="0"/>
          <c:showVal val="0"/>
          <c:showCatName val="0"/>
          <c:showSerName val="0"/>
          <c:showPercent val="0"/>
          <c:showBubbleSize val="0"/>
        </c:dLbls>
        <c:axId val="921949519"/>
        <c:axId val="921953263"/>
      </c:areaChart>
      <c:lineChart>
        <c:grouping val="standard"/>
        <c:varyColors val="0"/>
        <c:ser>
          <c:idx val="1"/>
          <c:order val="1"/>
          <c:tx>
            <c:strRef>
              <c:f>'Compare CL &amp; HB3'!$D$1</c:f>
              <c:strCache>
                <c:ptCount val="1"/>
                <c:pt idx="0">
                  <c:v>Recapture under HB 3</c:v>
                </c:pt>
              </c:strCache>
            </c:strRef>
          </c:tx>
          <c:spPr>
            <a:ln w="76200" cap="rnd">
              <a:solidFill>
                <a:srgbClr val="C00000"/>
              </a:solidFill>
              <a:round/>
            </a:ln>
            <a:effectLst>
              <a:outerShdw blurRad="57150" dist="19050" dir="5400000" algn="ctr" rotWithShape="0">
                <a:srgbClr val="000000">
                  <a:alpha val="63000"/>
                </a:srgbClr>
              </a:outerShdw>
            </a:effectLst>
          </c:spPr>
          <c:marker>
            <c:symbol val="none"/>
          </c:marker>
          <c:cat>
            <c:strRef>
              <c:f>'Compare CL &amp; HB3'!$B$2:$B$11</c:f>
              <c:strCache>
                <c:ptCount val="10"/>
                <c:pt idx="0">
                  <c:v>2012</c:v>
                </c:pt>
                <c:pt idx="1">
                  <c:v>2013</c:v>
                </c:pt>
                <c:pt idx="2">
                  <c:v>2014</c:v>
                </c:pt>
                <c:pt idx="3">
                  <c:v>2015</c:v>
                </c:pt>
                <c:pt idx="4">
                  <c:v>2016</c:v>
                </c:pt>
                <c:pt idx="5">
                  <c:v>2017</c:v>
                </c:pt>
                <c:pt idx="6">
                  <c:v>2018</c:v>
                </c:pt>
                <c:pt idx="7">
                  <c:v>2019</c:v>
                </c:pt>
                <c:pt idx="8">
                  <c:v>2020*</c:v>
                </c:pt>
                <c:pt idx="9">
                  <c:v>2021*</c:v>
                </c:pt>
              </c:strCache>
            </c:strRef>
          </c:cat>
          <c:val>
            <c:numRef>
              <c:f>'Compare CL &amp; HB3'!$D$2:$D$11</c:f>
              <c:numCache>
                <c:formatCode>_("$"* #,##0_);_("$"* \(#,##0\);_("$"* "-"??_);_(@_)</c:formatCode>
                <c:ptCount val="10"/>
                <c:pt idx="0">
                  <c:v>1085016723</c:v>
                </c:pt>
                <c:pt idx="1">
                  <c:v>1066593162</c:v>
                </c:pt>
                <c:pt idx="2">
                  <c:v>1205151768</c:v>
                </c:pt>
                <c:pt idx="3">
                  <c:v>1484287303</c:v>
                </c:pt>
                <c:pt idx="4">
                  <c:v>1577358545</c:v>
                </c:pt>
                <c:pt idx="5">
                  <c:v>1713796281</c:v>
                </c:pt>
                <c:pt idx="6">
                  <c:v>2051394043</c:v>
                </c:pt>
                <c:pt idx="7">
                  <c:v>2836854546</c:v>
                </c:pt>
                <c:pt idx="8">
                  <c:v>1984453788</c:v>
                </c:pt>
                <c:pt idx="9">
                  <c:v>2210000000</c:v>
                </c:pt>
              </c:numCache>
            </c:numRef>
          </c:val>
          <c:smooth val="0"/>
          <c:extLst>
            <c:ext xmlns:c16="http://schemas.microsoft.com/office/drawing/2014/chart" uri="{C3380CC4-5D6E-409C-BE32-E72D297353CC}">
              <c16:uniqueId val="{00000001-67F9-4A8E-A6EA-ABD450A65C8E}"/>
            </c:ext>
          </c:extLst>
        </c:ser>
        <c:dLbls>
          <c:showLegendKey val="0"/>
          <c:showVal val="0"/>
          <c:showCatName val="0"/>
          <c:showSerName val="0"/>
          <c:showPercent val="0"/>
          <c:showBubbleSize val="0"/>
        </c:dLbls>
        <c:marker val="1"/>
        <c:smooth val="0"/>
        <c:axId val="921949519"/>
        <c:axId val="921953263"/>
      </c:lineChart>
      <c:catAx>
        <c:axId val="921949519"/>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0" spcFirstLastPara="1" vertOverflow="ellipsis" wrap="square" anchor="ctr" anchorCtr="1"/>
          <a:lstStyle/>
          <a:p>
            <a:pPr>
              <a:defRPr sz="2000" b="0"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crossAx val="921953263"/>
        <c:crosses val="autoZero"/>
        <c:auto val="1"/>
        <c:lblAlgn val="ctr"/>
        <c:lblOffset val="100"/>
        <c:noMultiLvlLbl val="0"/>
      </c:catAx>
      <c:valAx>
        <c:axId val="921953263"/>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Arial Narrow" panose="020B0606020202030204" pitchFamily="34" charset="0"/>
                <a:ea typeface="+mn-ea"/>
                <a:cs typeface="Arial" panose="020B0604020202020204" pitchFamily="34" charset="0"/>
              </a:defRPr>
            </a:pPr>
            <a:endParaRPr lang="en-US"/>
          </a:p>
        </c:txPr>
        <c:crossAx val="921949519"/>
        <c:crosses val="autoZero"/>
        <c:crossBetween val="between"/>
        <c:dispUnits>
          <c:builtInUnit val="billions"/>
          <c:dispUnitsLbl>
            <c:layout/>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Sheet2!$A$11</c:f>
              <c:strCache>
                <c:ptCount val="1"/>
                <c:pt idx="0">
                  <c:v>Basic Allotment</c:v>
                </c:pt>
              </c:strCache>
            </c:strRef>
          </c:tx>
          <c:spPr>
            <a:solidFill>
              <a:schemeClr val="accent1"/>
            </a:solidFill>
            <a:ln>
              <a:noFill/>
            </a:ln>
            <a:effectLst/>
          </c:spPr>
          <c:invertIfNegative val="0"/>
          <c:cat>
            <c:numRef>
              <c:f>Sheet2!$B$10:$M$10</c:f>
              <c:numCache>
                <c:formatCode>General</c:formatCod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numCache>
            </c:numRef>
          </c:cat>
          <c:val>
            <c:numRef>
              <c:f>Sheet2!$B$11:$M$11</c:f>
              <c:numCache>
                <c:formatCode>"$"#,##0</c:formatCode>
                <c:ptCount val="12"/>
                <c:pt idx="0">
                  <c:v>4765</c:v>
                </c:pt>
                <c:pt idx="1">
                  <c:v>4765</c:v>
                </c:pt>
                <c:pt idx="2">
                  <c:v>4765</c:v>
                </c:pt>
                <c:pt idx="3">
                  <c:v>4765</c:v>
                </c:pt>
                <c:pt idx="4">
                  <c:v>4950</c:v>
                </c:pt>
                <c:pt idx="5">
                  <c:v>5040</c:v>
                </c:pt>
                <c:pt idx="6">
                  <c:v>5140</c:v>
                </c:pt>
                <c:pt idx="7">
                  <c:v>5140</c:v>
                </c:pt>
                <c:pt idx="8">
                  <c:v>5140</c:v>
                </c:pt>
                <c:pt idx="9">
                  <c:v>5140</c:v>
                </c:pt>
                <c:pt idx="10">
                  <c:v>6160</c:v>
                </c:pt>
                <c:pt idx="11">
                  <c:v>6160</c:v>
                </c:pt>
              </c:numCache>
            </c:numRef>
          </c:val>
          <c:extLst>
            <c:ext xmlns:c16="http://schemas.microsoft.com/office/drawing/2014/chart" uri="{C3380CC4-5D6E-409C-BE32-E72D297353CC}">
              <c16:uniqueId val="{00000000-9D52-4A2E-B3BC-189D33611A20}"/>
            </c:ext>
          </c:extLst>
        </c:ser>
        <c:dLbls>
          <c:showLegendKey val="0"/>
          <c:showVal val="0"/>
          <c:showCatName val="0"/>
          <c:showSerName val="0"/>
          <c:showPercent val="0"/>
          <c:showBubbleSize val="0"/>
        </c:dLbls>
        <c:gapWidth val="219"/>
        <c:overlap val="-27"/>
        <c:axId val="994920575"/>
        <c:axId val="993136943"/>
      </c:barChart>
      <c:catAx>
        <c:axId val="9949205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crossAx val="993136943"/>
        <c:crosses val="autoZero"/>
        <c:auto val="1"/>
        <c:lblAlgn val="ctr"/>
        <c:lblOffset val="100"/>
        <c:noMultiLvlLbl val="0"/>
      </c:catAx>
      <c:valAx>
        <c:axId val="993136943"/>
        <c:scaling>
          <c:orientation val="minMax"/>
          <c:max val="6500"/>
          <c:min val="0"/>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crossAx val="99492057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30E08F2E-5F06-4CE2-A139-452A1382A6F0}" type="datetimeFigureOut">
              <a:rPr lang="en-US"/>
              <a:t>2/24/2020</a:t>
            </a:fld>
            <a:endParaRPr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828588A-5C4E-401A-AECC-B6F63A9DE965}" type="slidenum">
              <a:rPr/>
              <a:t>‹#›</a:t>
            </a:fld>
            <a:endParaRPr dirty="0"/>
          </a:p>
        </p:txBody>
      </p:sp>
    </p:spTree>
    <p:extLst>
      <p:ext uri="{BB962C8B-B14F-4D97-AF65-F5344CB8AC3E}">
        <p14:creationId xmlns:p14="http://schemas.microsoft.com/office/powerpoint/2010/main" val="10599797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A4C5DC6-1594-414D-9341-ABA08739246C}" type="datetimeFigureOut">
              <a:rPr lang="en-US"/>
              <a:t>2/24/2020</a:t>
            </a:fld>
            <a:endParaRPr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7542409-6A04-4DC6-AC3A-D3758287A8F2}" type="slidenum">
              <a:rPr/>
              <a:t>‹#›</a:t>
            </a:fld>
            <a:endParaRPr dirty="0"/>
          </a:p>
        </p:txBody>
      </p:sp>
    </p:spTree>
    <p:extLst>
      <p:ext uri="{BB962C8B-B14F-4D97-AF65-F5344CB8AC3E}">
        <p14:creationId xmlns:p14="http://schemas.microsoft.com/office/powerpoint/2010/main" val="2541150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1</a:t>
            </a:fld>
            <a:endParaRPr lang="en-US" dirty="0"/>
          </a:p>
        </p:txBody>
      </p:sp>
    </p:spTree>
    <p:extLst>
      <p:ext uri="{BB962C8B-B14F-4D97-AF65-F5344CB8AC3E}">
        <p14:creationId xmlns:p14="http://schemas.microsoft.com/office/powerpoint/2010/main" val="3031553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dirty="0" smtClean="0"/>
              <a:t>The state </a:t>
            </a:r>
            <a:r>
              <a:rPr lang="en-US" dirty="0"/>
              <a:t>share of </a:t>
            </a:r>
            <a:r>
              <a:rPr lang="en-US" dirty="0" smtClean="0"/>
              <a:t>funding</a:t>
            </a:r>
            <a:r>
              <a:rPr lang="en-US" baseline="0" dirty="0" smtClean="0"/>
              <a:t> was on the decline…</a:t>
            </a:r>
            <a:endParaRPr lang="en-US" dirty="0"/>
          </a:p>
        </p:txBody>
      </p:sp>
      <p:sp>
        <p:nvSpPr>
          <p:cNvPr id="4" name="Slide Number Placeholder 3"/>
          <p:cNvSpPr>
            <a:spLocks noGrp="1"/>
          </p:cNvSpPr>
          <p:nvPr>
            <p:ph type="sldNum" sz="quarter" idx="10"/>
          </p:nvPr>
        </p:nvSpPr>
        <p:spPr/>
        <p:txBody>
          <a:bodyPr/>
          <a:lstStyle/>
          <a:p>
            <a:pPr defTabSz="881279">
              <a:defRPr/>
            </a:pPr>
            <a:fld id="{77542409-6A04-4DC6-AC3A-D3758287A8F2}" type="slidenum">
              <a:rPr lang="en-US">
                <a:solidFill>
                  <a:srgbClr val="4D3E2F"/>
                </a:solidFill>
                <a:latin typeface="Corbel" panose="020B0503020204020204"/>
              </a:rPr>
              <a:pPr defTabSz="881279">
                <a:defRPr/>
              </a:pPr>
              <a:t>2</a:t>
            </a:fld>
            <a:endParaRPr lang="en-US" dirty="0">
              <a:solidFill>
                <a:srgbClr val="4D3E2F"/>
              </a:solidFill>
              <a:latin typeface="Corbel" panose="020B0503020204020204"/>
            </a:endParaRPr>
          </a:p>
        </p:txBody>
      </p:sp>
    </p:spTree>
    <p:extLst>
      <p:ext uri="{BB962C8B-B14F-4D97-AF65-F5344CB8AC3E}">
        <p14:creationId xmlns:p14="http://schemas.microsoft.com/office/powerpoint/2010/main" val="997074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absent legislative change, recapture was going to exceed $4 billion in ONE</a:t>
            </a:r>
            <a:r>
              <a:rPr lang="en-US" baseline="0" dirty="0" smtClean="0"/>
              <a:t> year by 2021.</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3</a:t>
            </a:fld>
            <a:endParaRPr lang="en-US" dirty="0"/>
          </a:p>
        </p:txBody>
      </p:sp>
    </p:spTree>
    <p:extLst>
      <p:ext uri="{BB962C8B-B14F-4D97-AF65-F5344CB8AC3E}">
        <p14:creationId xmlns:p14="http://schemas.microsoft.com/office/powerpoint/2010/main" val="11481181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local revenue and recapture were climbing…the basic allotment stayed flat.</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4</a:t>
            </a:fld>
            <a:endParaRPr lang="en-US" dirty="0"/>
          </a:p>
        </p:txBody>
      </p:sp>
    </p:spTree>
    <p:extLst>
      <p:ext uri="{BB962C8B-B14F-4D97-AF65-F5344CB8AC3E}">
        <p14:creationId xmlns:p14="http://schemas.microsoft.com/office/powerpoint/2010/main" val="23446531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local revenue and recapture were climbing…the basic allotment stayed flat.  And</a:t>
            </a:r>
            <a:r>
              <a:rPr lang="en-US" baseline="0" dirty="0" smtClean="0"/>
              <a:t> it certainly didn’t keep up with inflation, much less deliver additional dollars to schools.</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5</a:t>
            </a:fld>
            <a:endParaRPr lang="en-US" dirty="0"/>
          </a:p>
        </p:txBody>
      </p:sp>
    </p:spTree>
    <p:extLst>
      <p:ext uri="{BB962C8B-B14F-4D97-AF65-F5344CB8AC3E}">
        <p14:creationId xmlns:p14="http://schemas.microsoft.com/office/powerpoint/2010/main" val="1460424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we complained about our out-of-date</a:t>
            </a:r>
            <a:r>
              <a:rPr lang="en-US" baseline="0" dirty="0" smtClean="0"/>
              <a:t> formulas that weren’t keeping up with the times.</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6</a:t>
            </a:fld>
            <a:endParaRPr lang="en-US" dirty="0"/>
          </a:p>
        </p:txBody>
      </p:sp>
    </p:spTree>
    <p:extLst>
      <p:ext uri="{BB962C8B-B14F-4D97-AF65-F5344CB8AC3E}">
        <p14:creationId xmlns:p14="http://schemas.microsoft.com/office/powerpoint/2010/main" val="3261438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Then the 86</a:t>
            </a:r>
            <a:r>
              <a:rPr lang="en-US" baseline="30000" dirty="0" smtClean="0"/>
              <a:t>th</a:t>
            </a:r>
            <a:r>
              <a:rPr lang="en-US" dirty="0" smtClean="0"/>
              <a:t> Legislative Session happened</a:t>
            </a:r>
            <a:r>
              <a:rPr lang="en-US" baseline="0" dirty="0" smtClean="0"/>
              <a:t> and school finance was the priorities for state leaders and legislators alike.</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7</a:t>
            </a:fld>
            <a:endParaRPr lang="en-US" dirty="0"/>
          </a:p>
        </p:txBody>
      </p:sp>
    </p:spTree>
    <p:extLst>
      <p:ext uri="{BB962C8B-B14F-4D97-AF65-F5344CB8AC3E}">
        <p14:creationId xmlns:p14="http://schemas.microsoft.com/office/powerpoint/2010/main" val="1112906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therefore </a:t>
            </a:r>
            <a:r>
              <a:rPr lang="en-US" dirty="0" smtClean="0"/>
              <a:t>HB 3 fixes all that folks were complaining about (and then some).</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8</a:t>
            </a:fld>
            <a:endParaRPr lang="en-US" dirty="0"/>
          </a:p>
        </p:txBody>
      </p:sp>
    </p:spTree>
    <p:extLst>
      <p:ext uri="{BB962C8B-B14F-4D97-AF65-F5344CB8AC3E}">
        <p14:creationId xmlns:p14="http://schemas.microsoft.com/office/powerpoint/2010/main" val="231875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dirty="0"/>
              <a:t>The trend line has taken an upwards turn.  And it’s going to flatline now, but it’s not down at that embarrassing 38% number anymore.</a:t>
            </a:r>
          </a:p>
        </p:txBody>
      </p:sp>
      <p:sp>
        <p:nvSpPr>
          <p:cNvPr id="4" name="Slide Number Placeholder 3"/>
          <p:cNvSpPr>
            <a:spLocks noGrp="1"/>
          </p:cNvSpPr>
          <p:nvPr>
            <p:ph type="sldNum" sz="quarter" idx="10"/>
          </p:nvPr>
        </p:nvSpPr>
        <p:spPr/>
        <p:txBody>
          <a:bodyPr/>
          <a:lstStyle/>
          <a:p>
            <a:pPr defTabSz="881279">
              <a:defRPr/>
            </a:pPr>
            <a:fld id="{77542409-6A04-4DC6-AC3A-D3758287A8F2}" type="slidenum">
              <a:rPr lang="en-US">
                <a:solidFill>
                  <a:srgbClr val="4D3E2F"/>
                </a:solidFill>
                <a:latin typeface="Corbel" panose="020B0503020204020204"/>
              </a:rPr>
              <a:pPr defTabSz="881279">
                <a:defRPr/>
              </a:pPr>
              <a:t>9</a:t>
            </a:fld>
            <a:endParaRPr lang="en-US" dirty="0">
              <a:solidFill>
                <a:srgbClr val="4D3E2F"/>
              </a:solidFill>
              <a:latin typeface="Corbel" panose="020B0503020204020204"/>
            </a:endParaRPr>
          </a:p>
        </p:txBody>
      </p:sp>
    </p:spTree>
    <p:extLst>
      <p:ext uri="{BB962C8B-B14F-4D97-AF65-F5344CB8AC3E}">
        <p14:creationId xmlns:p14="http://schemas.microsoft.com/office/powerpoint/2010/main" val="3688888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now instead</a:t>
            </a:r>
            <a:r>
              <a:rPr lang="en-US" baseline="0" dirty="0" smtClean="0"/>
              <a:t> of that continuous spike, we have seen a sharp decline in recapture.</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10</a:t>
            </a:fld>
            <a:endParaRPr lang="en-US" dirty="0"/>
          </a:p>
        </p:txBody>
      </p:sp>
    </p:spTree>
    <p:extLst>
      <p:ext uri="{BB962C8B-B14F-4D97-AF65-F5344CB8AC3E}">
        <p14:creationId xmlns:p14="http://schemas.microsoft.com/office/powerpoint/2010/main" val="1857872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to illustrate the difference</a:t>
            </a:r>
            <a:r>
              <a:rPr lang="en-US" baseline="0" dirty="0" smtClean="0"/>
              <a:t> we’re talking about between a world without HB 3 and one with it, we’re talking about a [CLICK] reduction of $3.5 billion (46%) over the biennium compared to what districts (and taxpayers) would have had to pay without HB 3.  </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11</a:t>
            </a:fld>
            <a:endParaRPr lang="en-US" dirty="0"/>
          </a:p>
        </p:txBody>
      </p:sp>
    </p:spTree>
    <p:extLst>
      <p:ext uri="{BB962C8B-B14F-4D97-AF65-F5344CB8AC3E}">
        <p14:creationId xmlns:p14="http://schemas.microsoft.com/office/powerpoint/2010/main" val="37162118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also 78 districts in the state that sent checks to the state last year that get to keep 100% of their local revenue local</a:t>
            </a:r>
            <a:r>
              <a:rPr lang="en-US" baseline="0" dirty="0" smtClean="0"/>
              <a:t> this school year (you aren’t one of them, but we can still be happy for the other 78).</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12</a:t>
            </a:fld>
            <a:endParaRPr lang="en-US" dirty="0"/>
          </a:p>
        </p:txBody>
      </p:sp>
    </p:spTree>
    <p:extLst>
      <p:ext uri="{BB962C8B-B14F-4D97-AF65-F5344CB8AC3E}">
        <p14:creationId xmlns:p14="http://schemas.microsoft.com/office/powerpoint/2010/main" val="2076143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the Basis Allotment isn’t flat</a:t>
            </a:r>
            <a:r>
              <a:rPr lang="en-US" baseline="0" dirty="0" smtClean="0"/>
              <a:t> anymore.  We’re looking at an almost 20% increase.  </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13</a:t>
            </a:fld>
            <a:endParaRPr lang="en-US" dirty="0"/>
          </a:p>
        </p:txBody>
      </p:sp>
    </p:spTree>
    <p:extLst>
      <p:ext uri="{BB962C8B-B14F-4D97-AF65-F5344CB8AC3E}">
        <p14:creationId xmlns:p14="http://schemas.microsoft.com/office/powerpoint/2010/main" val="8715484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Good-bye 80’s and 90’s</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14</a:t>
            </a:fld>
            <a:endParaRPr lang="en-US" dirty="0"/>
          </a:p>
        </p:txBody>
      </p:sp>
    </p:spTree>
    <p:extLst>
      <p:ext uri="{BB962C8B-B14F-4D97-AF65-F5344CB8AC3E}">
        <p14:creationId xmlns:p14="http://schemas.microsoft.com/office/powerpoint/2010/main" val="27597517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to 2019.  From now on we are going to be complaining about everything that was last updated “all the way back in 2019…”</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15</a:t>
            </a:fld>
            <a:endParaRPr lang="en-US" dirty="0"/>
          </a:p>
        </p:txBody>
      </p:sp>
    </p:spTree>
    <p:extLst>
      <p:ext uri="{BB962C8B-B14F-4D97-AF65-F5344CB8AC3E}">
        <p14:creationId xmlns:p14="http://schemas.microsoft.com/office/powerpoint/2010/main" val="15444832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got everything we asked for.  A</a:t>
            </a:r>
            <a:r>
              <a:rPr lang="en-US" baseline="0" dirty="0" smtClean="0"/>
              <a:t> SIGNIFICANT investment in education ($6.4 billion for schools, and $5.2 billion for property tax reform).  But it’s the reduction in property taxes that increase the state share and reduce recapture.  It’s not the same as reducing recapture by allowing districts to keep more of their local dollars…it’s a matter of telling districts that they can collect less instead.  And they certainly increased the Basic Allotment (though they paid for that increase not with a 20% increase in funds, but rather revisions to update the formulas).  </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16</a:t>
            </a:fld>
            <a:endParaRPr lang="en-US" dirty="0"/>
          </a:p>
        </p:txBody>
      </p:sp>
    </p:spTree>
    <p:extLst>
      <p:ext uri="{BB962C8B-B14F-4D97-AF65-F5344CB8AC3E}">
        <p14:creationId xmlns:p14="http://schemas.microsoft.com/office/powerpoint/2010/main" val="12941757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while it addressed what we asked for, it’s like a parent asking a child to complete a task at home…the child may literally do what</a:t>
            </a:r>
            <a:r>
              <a:rPr lang="en-US" baseline="0" dirty="0" smtClean="0"/>
              <a:t> they were asked, but not in the way the parent intended.</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17</a:t>
            </a:fld>
            <a:endParaRPr lang="en-US" dirty="0"/>
          </a:p>
        </p:txBody>
      </p:sp>
    </p:spTree>
    <p:extLst>
      <p:ext uri="{BB962C8B-B14F-4D97-AF65-F5344CB8AC3E}">
        <p14:creationId xmlns:p14="http://schemas.microsoft.com/office/powerpoint/2010/main" val="36485849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the current tax year, it wasn’t hard for your board of trustees to set your tax rate, as the state legislature pretty well told them (to the penny) what</a:t>
            </a:r>
            <a:r>
              <a:rPr lang="en-US" baseline="0" dirty="0" smtClean="0"/>
              <a:t> it would be.  Since you previously had a TRE and were taxing at a rate of 6 golden pennies above $1.00, your new tax rate is 6 cents above the new state compressed rate for Tier 1 (93 cents), so 93+6 gives you your rate of $0.99.</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18</a:t>
            </a:fld>
            <a:endParaRPr lang="en-US" dirty="0"/>
          </a:p>
        </p:txBody>
      </p:sp>
    </p:spTree>
    <p:extLst>
      <p:ext uri="{BB962C8B-B14F-4D97-AF65-F5344CB8AC3E}">
        <p14:creationId xmlns:p14="http://schemas.microsoft.com/office/powerpoint/2010/main" val="11063838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graphic is meant to illustrate how tax rate compression will work in the future for your district. Please note that the 2020-21 school year is completely hypothetical and solely for the purpose of illustration.  </a:t>
            </a:r>
          </a:p>
          <a:p>
            <a:endParaRPr lang="en-US" baseline="0" dirty="0" smtClean="0"/>
          </a:p>
          <a:p>
            <a:r>
              <a:rPr lang="en-US" baseline="0" dirty="0" smtClean="0"/>
              <a:t>For the previous school year, your tax rate was $1.04, and you can see the breakdown of that rate.  Tier 1 “silver pennies” are subject to recapture and therefore not worth quite as much.  Tier 2 “golden pennies” are completely free of recapture and therefore worth more to your district (hence the name “golden pennies”).  You have the same amount of golden pennies in the current tax/school year, but as we have discussed, your Tier 1 rate was compressed by 7 cents.  </a:t>
            </a:r>
          </a:p>
          <a:p>
            <a:endParaRPr lang="en-US" baseline="0" dirty="0" smtClean="0"/>
          </a:p>
          <a:p>
            <a:r>
              <a:rPr lang="en-US" baseline="0" dirty="0" smtClean="0"/>
              <a:t>As we move forward into 2020-21 and future years, your Tier 1 rate will continue to be compressed, and for this district experiencing more property value growth than most, it will likely be compressed at a more rapid pace.  I used the more conservative number of 2 cents of compression (but I imagine it will be more).  The state will make up the difference for the loss of funding due to the lower rate.  We’re not entirely sure where the state is going to come up with the billions of dollars required to continue to buy down that Tier 1 tax rate, but hopefully they will begin to figure that out…</a:t>
            </a:r>
          </a:p>
          <a:p>
            <a:endParaRPr lang="en-US" baseline="0" dirty="0" smtClean="0"/>
          </a:p>
          <a:p>
            <a:r>
              <a:rPr lang="en-US" baseline="0" dirty="0" smtClean="0"/>
              <a:t>Then you come to Tier 2 pennies of tax effort in the future.  Your board of trustees may choose to access a 5</a:t>
            </a:r>
            <a:r>
              <a:rPr lang="en-US" baseline="30000" dirty="0" smtClean="0"/>
              <a:t>th</a:t>
            </a:r>
            <a:r>
              <a:rPr lang="en-US" baseline="0" dirty="0" smtClean="0"/>
              <a:t> recapture-free golden penny without an election (which is what I chose for the illustration), or they may also choose to propose up to 8 recapture-free pennies to voters via an election.   </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19</a:t>
            </a:fld>
            <a:endParaRPr lang="en-US" dirty="0"/>
          </a:p>
        </p:txBody>
      </p:sp>
    </p:spTree>
    <p:extLst>
      <p:ext uri="{BB962C8B-B14F-4D97-AF65-F5344CB8AC3E}">
        <p14:creationId xmlns:p14="http://schemas.microsoft.com/office/powerpoint/2010/main" val="9248413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look at the details that are specific to GCISD and compare what</a:t>
            </a:r>
            <a:r>
              <a:rPr lang="en-US" baseline="0" dirty="0" smtClean="0"/>
              <a:t> would have been (under the old law) to the new law, and new reality, we have under HB 3</a:t>
            </a:r>
            <a:r>
              <a:rPr lang="en-US" dirty="0" smtClean="0"/>
              <a:t>.  Your M&amp;O tax rate</a:t>
            </a:r>
            <a:r>
              <a:rPr lang="en-US" baseline="0" dirty="0" smtClean="0"/>
              <a:t> was reduced by 7 cents this year.  Therefore, even though property values increased in the district overall, your community paid 7% less in property taxes.  And that means that (congratulations!), your recapture payment was reduced by 26%!</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20</a:t>
            </a:fld>
            <a:endParaRPr lang="en-US" dirty="0"/>
          </a:p>
        </p:txBody>
      </p:sp>
    </p:spTree>
    <p:extLst>
      <p:ext uri="{BB962C8B-B14F-4D97-AF65-F5344CB8AC3E}">
        <p14:creationId xmlns:p14="http://schemas.microsoft.com/office/powerpoint/2010/main" val="974926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you combine those two factors together to see what that means for the school district, it doesn’t mean a net</a:t>
            </a:r>
            <a:r>
              <a:rPr lang="en-US" baseline="0" dirty="0" smtClean="0"/>
              <a:t> a positive of 26% though—you don’t automatically have that additional $16 million to spend on students and teachers just because you don’t have to send it to the state.  Remember that reduction in your recapture is due in large part to the reduction in the taxes you collected.  But we’re still talking about a net positive of 6% in terms of the local tax revenue that you get to keep in GCISD.</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21</a:t>
            </a:fld>
            <a:endParaRPr lang="en-US" dirty="0"/>
          </a:p>
        </p:txBody>
      </p:sp>
    </p:spTree>
    <p:extLst>
      <p:ext uri="{BB962C8B-B14F-4D97-AF65-F5344CB8AC3E}">
        <p14:creationId xmlns:p14="http://schemas.microsoft.com/office/powerpoint/2010/main" val="5069532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then you have to consider the fact that due to the restructuring at the state level, your state aid declined by over two million dollars.  So now we’re looking</a:t>
            </a:r>
            <a:r>
              <a:rPr lang="en-US" baseline="0" dirty="0" smtClean="0"/>
              <a:t> at a net gain of 3%.  </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22</a:t>
            </a:fld>
            <a:endParaRPr lang="en-US" dirty="0"/>
          </a:p>
        </p:txBody>
      </p:sp>
    </p:spTree>
    <p:extLst>
      <p:ext uri="{BB962C8B-B14F-4D97-AF65-F5344CB8AC3E}">
        <p14:creationId xmlns:p14="http://schemas.microsoft.com/office/powerpoint/2010/main" val="22163337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On a per student basis, that turns into an additional $242 per student, to pay for the increased requirements of HB 3.  That 3% gain is the standard minimum gain for districts throughout the state (some received 7% gains, some received as much as 12% more, but almost no district received less than 3%).</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23</a:t>
            </a:fld>
            <a:endParaRPr lang="en-US" dirty="0"/>
          </a:p>
        </p:txBody>
      </p:sp>
    </p:spTree>
    <p:extLst>
      <p:ext uri="{BB962C8B-B14F-4D97-AF65-F5344CB8AC3E}">
        <p14:creationId xmlns:p14="http://schemas.microsoft.com/office/powerpoint/2010/main" val="15213239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Want to know why? Right now, GCISD is a district that qualifies</a:t>
            </a:r>
            <a:r>
              <a:rPr lang="en-US" baseline="0" dirty="0" smtClean="0"/>
              <a:t> for the Formula Transition Grant (which created both a floor and a ceiling for the new funding levels). Transition Grant dollars are designed to ensure the new formulas didn’t cause districts to end up with less money.  The fact that your district receives this grant means you didn’t fare as well as other districts in terms of the new formula, and you are being granted additional funding just to make sure HB 3 doesn’t result in negative numbers for you.  </a:t>
            </a:r>
          </a:p>
          <a:p>
            <a:endParaRPr lang="en-US" baseline="0" dirty="0" smtClean="0"/>
          </a:p>
          <a:p>
            <a:r>
              <a:rPr lang="en-US" dirty="0" smtClean="0"/>
              <a:t>So while</a:t>
            </a:r>
            <a:r>
              <a:rPr lang="en-US" baseline="0" dirty="0" smtClean="0"/>
              <a:t> it is nice to have that grant to make up the difference for now, there are a couple of things that are a little frightening about this position: 1) it means that as you qualify for additional funding this year, or in the future, it isn’t going to increase your bottom line, but will only change the source of the funding.  2) The other thing that may keep you up at night is the fact that this grant will expire after the 2023-24 school year, so unless some changes are made at the state level (or your tax rate increases), your outlook for having any increased funds with which to provide teacher and staff pay raises or add/sustain programs is bleak by the 2024-25 school year (and while that may sound like it is a long way away, it’s really not).</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24</a:t>
            </a:fld>
            <a:endParaRPr lang="en-US" dirty="0"/>
          </a:p>
        </p:txBody>
      </p:sp>
    </p:spTree>
    <p:extLst>
      <p:ext uri="{BB962C8B-B14F-4D97-AF65-F5344CB8AC3E}">
        <p14:creationId xmlns:p14="http://schemas.microsoft.com/office/powerpoint/2010/main" val="39739032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If we subtract out the $3 million GCISD is currently receiving in Formula Transition Grant (which we already know will expire in less than five years), then this is the impact of HB 3 for your district, and what your board of trustees must consider as they are planning for the future of the district.  It’s designed to be a transition, so it does allow the time for decisions to be made for how to plan for the loss of this funding in the future.</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25</a:t>
            </a:fld>
            <a:endParaRPr lang="en-US" dirty="0"/>
          </a:p>
        </p:txBody>
      </p:sp>
    </p:spTree>
    <p:extLst>
      <p:ext uri="{BB962C8B-B14F-4D97-AF65-F5344CB8AC3E}">
        <p14:creationId xmlns:p14="http://schemas.microsoft.com/office/powerpoint/2010/main" val="29633234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what does the future</a:t>
            </a:r>
            <a:r>
              <a:rPr lang="en-US" baseline="0" dirty="0" smtClean="0"/>
              <a:t> hold for school finance in Texas?  Well, under HB 3, it is certainly a new day in a new world.  The significant changes brought by HB 3 are taking a lot of adjustment as we sift through the details and figure out how to implement this new law.  That means the discovery of some unintended consequences, or some things that just really don’t work quite like they thought they would.  </a:t>
            </a:r>
          </a:p>
          <a:p>
            <a:endParaRPr lang="en-US" baseline="0" dirty="0" smtClean="0"/>
          </a:p>
          <a:p>
            <a:r>
              <a:rPr lang="en-US" baseline="0" dirty="0" smtClean="0"/>
              <a:t>They are also going to have to begin having the uncomfortable conversation about where the source of billions in state revenue may come from in order to pay for the property tax relief they put in motion.  If they don’t pay for it by some new source of revenue, then that means either something else in the budget must be cut dramatically (we don’t really need those highways anymore, right?) or schools will be facing dramatic budget cuts.</a:t>
            </a:r>
          </a:p>
          <a:p>
            <a:endParaRPr lang="en-US" baseline="0" dirty="0" smtClean="0"/>
          </a:p>
          <a:p>
            <a:r>
              <a:rPr lang="en-US" baseline="0" dirty="0" smtClean="0"/>
              <a:t>And while HB 3 fixed a lot, even those who wrote and passed this bill said at the time that they have more to do.  When they may get around to that is an important question, because there will be other topics that dominate the majority of the session.  One big topic in 2021 will be redistricting, but there are plenty of other topics that were given a backseat in 2019 as school finance took center stage, and those topics (transportation, water, health and human services, you name it) will be clamoring for attention.  In the past, after the Legislature has passed major school finance reform, we tend to here a lot of “we fixed that last session, so leave me alone about it.”  Hopefully, we will be able to bring attention to the items in need of immediate fix.</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26</a:t>
            </a:fld>
            <a:endParaRPr lang="en-US" dirty="0"/>
          </a:p>
        </p:txBody>
      </p:sp>
    </p:spTree>
    <p:extLst>
      <p:ext uri="{BB962C8B-B14F-4D97-AF65-F5344CB8AC3E}">
        <p14:creationId xmlns:p14="http://schemas.microsoft.com/office/powerpoint/2010/main" val="24146719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27</a:t>
            </a:fld>
            <a:endParaRPr lang="en-US" dirty="0"/>
          </a:p>
        </p:txBody>
      </p:sp>
    </p:spTree>
    <p:extLst>
      <p:ext uri="{BB962C8B-B14F-4D97-AF65-F5344CB8AC3E}">
        <p14:creationId xmlns:p14="http://schemas.microsoft.com/office/powerpoint/2010/main" val="28636975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JPG"/><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Puffy white clouds in deep blue sky" title="Slide Design Pictur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7400"/>
            <a:ext cx="1490472" cy="3886200"/>
          </a:xfrm>
          <a:prstGeom prst="rect">
            <a:avLst/>
          </a:prstGeom>
        </p:spPr>
      </p:pic>
      <p:sp>
        <p:nvSpPr>
          <p:cNvPr id="9" name="Rectangle 8"/>
          <p:cNvSpPr/>
          <p:nvPr/>
        </p:nvSpPr>
        <p:spPr>
          <a:xfrm>
            <a:off x="1628821" y="47906"/>
            <a:ext cx="5117666" cy="59436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34209" r="29738"/>
          <a:stretch/>
        </p:blipFill>
        <p:spPr>
          <a:xfrm>
            <a:off x="6837609" y="2057400"/>
            <a:ext cx="2490830" cy="3886200"/>
          </a:xfrm>
          <a:prstGeom prst="rect">
            <a:avLst/>
          </a:prstGeom>
        </p:spPr>
      </p:pic>
      <p:sp>
        <p:nvSpPr>
          <p:cNvPr id="2" name="Title 1"/>
          <p:cNvSpPr>
            <a:spLocks noGrp="1"/>
          </p:cNvSpPr>
          <p:nvPr>
            <p:ph type="ctrTitle"/>
          </p:nvPr>
        </p:nvSpPr>
        <p:spPr>
          <a:xfrm>
            <a:off x="1751777" y="3019706"/>
            <a:ext cx="4846320" cy="2387600"/>
          </a:xfrm>
        </p:spPr>
        <p:txBody>
          <a:bodyPr anchor="b">
            <a:normAutofit/>
          </a:bodyPr>
          <a:lstStyle>
            <a:lvl1pPr algn="l">
              <a:lnSpc>
                <a:spcPct val="90000"/>
              </a:lnSpc>
              <a:defRPr sz="4800">
                <a:solidFill>
                  <a:schemeClr val="bg1"/>
                </a:solidFill>
              </a:defRPr>
            </a:lvl1pPr>
          </a:lstStyle>
          <a:p>
            <a:r>
              <a:rPr lang="en-US" dirty="0"/>
              <a:t>Click to edit Master title style</a:t>
            </a:r>
            <a:endParaRPr dirty="0"/>
          </a:p>
        </p:txBody>
      </p:sp>
      <p:sp>
        <p:nvSpPr>
          <p:cNvPr id="3" name="Subtitle 2"/>
          <p:cNvSpPr>
            <a:spLocks noGrp="1"/>
          </p:cNvSpPr>
          <p:nvPr>
            <p:ph type="subTitle" idx="1"/>
          </p:nvPr>
        </p:nvSpPr>
        <p:spPr>
          <a:xfrm>
            <a:off x="1751777" y="5381894"/>
            <a:ext cx="4846320" cy="448056"/>
          </a:xfrm>
        </p:spPr>
        <p:txBody>
          <a:bodyPr>
            <a:norm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pic>
        <p:nvPicPr>
          <p:cNvPr id="12" name="Picture 11"/>
          <p:cNvPicPr>
            <a:picLocks noChangeAspect="1"/>
          </p:cNvPicPr>
          <p:nvPr userDrawn="1"/>
        </p:nvPicPr>
        <p:blipFill rotWithShape="1">
          <a:blip r:embed="rId4">
            <a:extLst>
              <a:ext uri="{28A0092B-C50C-407E-A947-70E740481C1C}">
                <a14:useLocalDpi xmlns:a14="http://schemas.microsoft.com/office/drawing/2010/main" val="0"/>
              </a:ext>
            </a:extLst>
          </a:blip>
          <a:srcRect l="21677" r="49539"/>
          <a:stretch/>
        </p:blipFill>
        <p:spPr>
          <a:xfrm>
            <a:off x="-5819" y="2059146"/>
            <a:ext cx="1496290" cy="3898773"/>
          </a:xfrm>
          <a:prstGeom prst="rect">
            <a:avLst/>
          </a:prstGeom>
        </p:spPr>
      </p:pic>
      <p:pic>
        <p:nvPicPr>
          <p:cNvPr id="5" name="Picture 4"/>
          <p:cNvPicPr>
            <a:picLocks noChangeAspect="1"/>
          </p:cNvPicPr>
          <p:nvPr userDrawn="1"/>
        </p:nvPicPr>
        <p:blipFill rotWithShape="1">
          <a:blip r:embed="rId5">
            <a:extLst>
              <a:ext uri="{28A0092B-C50C-407E-A947-70E740481C1C}">
                <a14:useLocalDpi xmlns:a14="http://schemas.microsoft.com/office/drawing/2010/main" val="0"/>
              </a:ext>
            </a:extLst>
          </a:blip>
          <a:srcRect l="15749" t="15439" r="18991" b="14808"/>
          <a:stretch/>
        </p:blipFill>
        <p:spPr>
          <a:xfrm>
            <a:off x="9466789" y="2059708"/>
            <a:ext cx="2725211" cy="3883892"/>
          </a:xfrm>
          <a:prstGeom prst="rect">
            <a:avLst/>
          </a:prstGeom>
        </p:spPr>
      </p:pic>
    </p:spTree>
    <p:extLst>
      <p:ext uri="{BB962C8B-B14F-4D97-AF65-F5344CB8AC3E}">
        <p14:creationId xmlns:p14="http://schemas.microsoft.com/office/powerpoint/2010/main" val="69873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5" name="Footer Placeholder 4"/>
          <p:cNvSpPr>
            <a:spLocks noGrp="1"/>
          </p:cNvSpPr>
          <p:nvPr>
            <p:ph type="ftr" sz="quarter" idx="11"/>
          </p:nvPr>
        </p:nvSpPr>
        <p:spPr/>
        <p:txBody>
          <a:bodyPr/>
          <a:lstStyle/>
          <a:p>
            <a:r>
              <a:rPr lang="en-US" dirty="0"/>
              <a:t>Texas School Coalition</a:t>
            </a:r>
          </a:p>
        </p:txBody>
      </p:sp>
      <p:sp>
        <p:nvSpPr>
          <p:cNvPr id="6" name="Slide Number Placeholder 5"/>
          <p:cNvSpPr>
            <a:spLocks noGrp="1"/>
          </p:cNvSpPr>
          <p:nvPr>
            <p:ph type="sldNum" sz="quarter" idx="12"/>
          </p:nvPr>
        </p:nvSpPr>
        <p:spPr/>
        <p:txBody>
          <a:bodyPr/>
          <a:lstStyle/>
          <a:p>
            <a:fld id="{9CD8D479-8942-46E8-A226-A4E01F7A105C}" type="slidenum">
              <a:rPr/>
              <a:t>‹#›</a:t>
            </a:fld>
            <a:endParaRPr dirty="0"/>
          </a:p>
        </p:txBody>
      </p:sp>
      <p:cxnSp>
        <p:nvCxnSpPr>
          <p:cNvPr id="9" name="Straight Connector 8"/>
          <p:cNvCxnSpPr/>
          <p:nvPr userDrawn="1"/>
        </p:nvCxnSpPr>
        <p:spPr>
          <a:xfrm>
            <a:off x="1410026" y="1459653"/>
            <a:ext cx="10781974"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0511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0" y="0"/>
            <a:ext cx="6822141" cy="5477435"/>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accent3"/>
              </a:solidFill>
            </a:endParaRPr>
          </a:p>
        </p:txBody>
      </p:sp>
      <p:sp>
        <p:nvSpPr>
          <p:cNvPr id="2" name="Title 1"/>
          <p:cNvSpPr>
            <a:spLocks noGrp="1"/>
          </p:cNvSpPr>
          <p:nvPr>
            <p:ph type="title"/>
          </p:nvPr>
        </p:nvSpPr>
        <p:spPr>
          <a:xfrm>
            <a:off x="263636" y="228926"/>
            <a:ext cx="6424035" cy="3143393"/>
          </a:xfrm>
        </p:spPr>
        <p:txBody>
          <a:bodyPr anchor="b"/>
          <a:lstStyle>
            <a:lvl1pPr>
              <a:defRPr sz="6000">
                <a:solidFill>
                  <a:schemeClr val="bg1"/>
                </a:solidFill>
              </a:defRPr>
            </a:lvl1pPr>
          </a:lstStyle>
          <a:p>
            <a:r>
              <a:rPr lang="en-US" dirty="0"/>
              <a:t>Click to edit Master title style</a:t>
            </a:r>
            <a:endParaRPr dirty="0"/>
          </a:p>
        </p:txBody>
      </p:sp>
      <p:sp>
        <p:nvSpPr>
          <p:cNvPr id="3" name="Text Placeholder 2"/>
          <p:cNvSpPr>
            <a:spLocks noGrp="1"/>
          </p:cNvSpPr>
          <p:nvPr>
            <p:ph type="body" idx="1"/>
          </p:nvPr>
        </p:nvSpPr>
        <p:spPr>
          <a:xfrm>
            <a:off x="1751777" y="5381893"/>
            <a:ext cx="6949440" cy="449523"/>
          </a:xfrm>
        </p:spPr>
        <p:txBody>
          <a:bodyPr/>
          <a:lstStyle>
            <a:lvl1pPr marL="0" indent="0">
              <a:spcBef>
                <a:spcPts val="0"/>
              </a:spcBef>
              <a:buNone/>
              <a:defRPr sz="240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b="9281"/>
          <a:stretch/>
        </p:blipFill>
        <p:spPr>
          <a:xfrm>
            <a:off x="6911411" y="1557742"/>
            <a:ext cx="3240527" cy="3919693"/>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17176" y="5831417"/>
            <a:ext cx="3110766" cy="881930"/>
          </a:xfrm>
          <a:prstGeom prst="rect">
            <a:avLst/>
          </a:prstGeom>
        </p:spPr>
      </p:pic>
      <p:pic>
        <p:nvPicPr>
          <p:cNvPr id="10" name="Picture 9"/>
          <p:cNvPicPr>
            <a:picLocks noChangeAspect="1"/>
          </p:cNvPicPr>
          <p:nvPr userDrawn="1"/>
        </p:nvPicPr>
        <p:blipFill rotWithShape="1">
          <a:blip r:embed="rId4">
            <a:extLst>
              <a:ext uri="{28A0092B-C50C-407E-A947-70E740481C1C}">
                <a14:useLocalDpi xmlns:a14="http://schemas.microsoft.com/office/drawing/2010/main" val="0"/>
              </a:ext>
            </a:extLst>
          </a:blip>
          <a:srcRect l="42680" r="29738"/>
          <a:stretch/>
        </p:blipFill>
        <p:spPr>
          <a:xfrm>
            <a:off x="10286408" y="1591235"/>
            <a:ext cx="1905592" cy="3886200"/>
          </a:xfrm>
          <a:prstGeom prst="rect">
            <a:avLst/>
          </a:prstGeom>
        </p:spPr>
      </p:pic>
    </p:spTree>
    <p:extLst>
      <p:ext uri="{BB962C8B-B14F-4D97-AF65-F5344CB8AC3E}">
        <p14:creationId xmlns:p14="http://schemas.microsoft.com/office/powerpoint/2010/main" val="128989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dirty="0"/>
          </a:p>
        </p:txBody>
      </p:sp>
      <p:sp>
        <p:nvSpPr>
          <p:cNvPr id="3" name="Content Placeholder 2"/>
          <p:cNvSpPr>
            <a:spLocks noGrp="1"/>
          </p:cNvSpPr>
          <p:nvPr>
            <p:ph sz="half" idx="1"/>
          </p:nvPr>
        </p:nvSpPr>
        <p:spPr>
          <a:xfrm>
            <a:off x="1409700" y="1556281"/>
            <a:ext cx="4610099"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556281"/>
            <a:ext cx="4609775"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dirty="0"/>
              <a:t>Texas School Coalition</a:t>
            </a:r>
            <a:endParaRPr dirty="0"/>
          </a:p>
        </p:txBody>
      </p:sp>
      <p:sp>
        <p:nvSpPr>
          <p:cNvPr id="7" name="Slide Number Placeholder 6"/>
          <p:cNvSpPr>
            <a:spLocks noGrp="1"/>
          </p:cNvSpPr>
          <p:nvPr>
            <p:ph type="sldNum" sz="quarter" idx="12"/>
          </p:nvPr>
        </p:nvSpPr>
        <p:spPr/>
        <p:txBody>
          <a:bodyPr/>
          <a:lstStyle/>
          <a:p>
            <a:fld id="{9CD8D479-8942-46E8-A226-A4E01F7A105C}" type="slidenum">
              <a:rPr/>
              <a:t>‹#›</a:t>
            </a:fld>
            <a:endParaRPr dirty="0"/>
          </a:p>
        </p:txBody>
      </p:sp>
      <p:cxnSp>
        <p:nvCxnSpPr>
          <p:cNvPr id="10" name="Straight Connector 9"/>
          <p:cNvCxnSpPr/>
          <p:nvPr userDrawn="1"/>
        </p:nvCxnSpPr>
        <p:spPr>
          <a:xfrm>
            <a:off x="1409700" y="1459653"/>
            <a:ext cx="10782300"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8168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409699" y="1554480"/>
            <a:ext cx="4608576"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09699" y="2378392"/>
            <a:ext cx="4608576"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554480"/>
            <a:ext cx="4610100"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378392"/>
            <a:ext cx="4610100"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dirty="0"/>
              <a:t>Texas School Coalition</a:t>
            </a:r>
            <a:endParaRPr dirty="0"/>
          </a:p>
        </p:txBody>
      </p:sp>
      <p:sp>
        <p:nvSpPr>
          <p:cNvPr id="9" name="Slide Number Placeholder 8"/>
          <p:cNvSpPr>
            <a:spLocks noGrp="1"/>
          </p:cNvSpPr>
          <p:nvPr>
            <p:ph type="sldNum" sz="quarter" idx="12"/>
          </p:nvPr>
        </p:nvSpPr>
        <p:spPr/>
        <p:txBody>
          <a:bodyPr/>
          <a:lstStyle/>
          <a:p>
            <a:fld id="{9CD8D479-8942-46E8-A226-A4E01F7A105C}" type="slidenum">
              <a:rPr/>
              <a:t>‹#›</a:t>
            </a:fld>
            <a:endParaRPr dirty="0"/>
          </a:p>
        </p:txBody>
      </p:sp>
      <p:cxnSp>
        <p:nvCxnSpPr>
          <p:cNvPr id="12" name="Straight Connector 11"/>
          <p:cNvCxnSpPr/>
          <p:nvPr userDrawn="1"/>
        </p:nvCxnSpPr>
        <p:spPr>
          <a:xfrm>
            <a:off x="1409699" y="1459653"/>
            <a:ext cx="10782301"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2718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Texas School Coalition</a:t>
            </a:r>
            <a:endParaRPr dirty="0"/>
          </a:p>
        </p:txBody>
      </p:sp>
      <p:sp>
        <p:nvSpPr>
          <p:cNvPr id="5" name="Slide Number Placeholder 4"/>
          <p:cNvSpPr>
            <a:spLocks noGrp="1"/>
          </p:cNvSpPr>
          <p:nvPr>
            <p:ph type="sldNum" sz="quarter" idx="12"/>
          </p:nvPr>
        </p:nvSpPr>
        <p:spPr/>
        <p:txBody>
          <a:bodyPr/>
          <a:lstStyle/>
          <a:p>
            <a:fld id="{9CD8D479-8942-46E8-A226-A4E01F7A105C}" type="slidenum">
              <a:rPr/>
              <a:t>‹#›</a:t>
            </a:fld>
            <a:endParaRPr dirty="0"/>
          </a:p>
        </p:txBody>
      </p:sp>
    </p:spTree>
    <p:extLst>
      <p:ext uri="{BB962C8B-B14F-4D97-AF65-F5344CB8AC3E}">
        <p14:creationId xmlns:p14="http://schemas.microsoft.com/office/powerpoint/2010/main" val="246587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Texas School Coalition</a:t>
            </a:r>
            <a:endParaRPr dirty="0"/>
          </a:p>
        </p:txBody>
      </p:sp>
      <p:sp>
        <p:nvSpPr>
          <p:cNvPr id="4" name="Slide Number Placeholder 3"/>
          <p:cNvSpPr>
            <a:spLocks noGrp="1"/>
          </p:cNvSpPr>
          <p:nvPr>
            <p:ph type="sldNum" sz="quarter" idx="12"/>
          </p:nvPr>
        </p:nvSpPr>
        <p:spPr/>
        <p:txBody>
          <a:bodyPr/>
          <a:lstStyle/>
          <a:p>
            <a:fld id="{9CD8D479-8942-46E8-A226-A4E01F7A105C}" type="slidenum">
              <a:rPr/>
              <a:t>‹#›</a:t>
            </a:fld>
            <a:endParaRPr dirty="0"/>
          </a:p>
        </p:txBody>
      </p:sp>
    </p:spTree>
    <p:extLst>
      <p:ext uri="{BB962C8B-B14F-4D97-AF65-F5344CB8AC3E}">
        <p14:creationId xmlns:p14="http://schemas.microsoft.com/office/powerpoint/2010/main" val="110739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6679" y="919616"/>
            <a:ext cx="4155622" cy="2532888"/>
          </a:xfrm>
        </p:spPr>
        <p:txBody>
          <a:bodyPr anchor="b"/>
          <a:lstStyle>
            <a:lvl1pPr>
              <a:defRPr sz="3200"/>
            </a:lvl1pPr>
          </a:lstStyle>
          <a:p>
            <a:r>
              <a:rPr lang="en-US"/>
              <a:t>Click to edit Master title style</a:t>
            </a:r>
            <a:endParaRPr/>
          </a:p>
        </p:txBody>
      </p:sp>
      <p:sp>
        <p:nvSpPr>
          <p:cNvPr id="3" name="Content Placeholder 2"/>
          <p:cNvSpPr>
            <a:spLocks noGrp="1"/>
          </p:cNvSpPr>
          <p:nvPr>
            <p:ph idx="1"/>
          </p:nvPr>
        </p:nvSpPr>
        <p:spPr>
          <a:xfrm>
            <a:off x="1409699" y="915923"/>
            <a:ext cx="5216979" cy="5065776"/>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626679" y="3446396"/>
            <a:ext cx="4155622" cy="2535303"/>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Texas School Coalition</a:t>
            </a:r>
            <a:endParaRPr dirty="0"/>
          </a:p>
        </p:txBody>
      </p:sp>
      <p:sp>
        <p:nvSpPr>
          <p:cNvPr id="7" name="Slide Number Placeholder 6"/>
          <p:cNvSpPr>
            <a:spLocks noGrp="1"/>
          </p:cNvSpPr>
          <p:nvPr>
            <p:ph type="sldNum" sz="quarter" idx="12"/>
          </p:nvPr>
        </p:nvSpPr>
        <p:spPr/>
        <p:txBody>
          <a:bodyPr/>
          <a:lstStyle/>
          <a:p>
            <a:fld id="{9CD8D479-8942-46E8-A226-A4E01F7A105C}" type="slidenum">
              <a:rPr/>
              <a:t>‹#›</a:t>
            </a:fld>
            <a:endParaRPr dirty="0"/>
          </a:p>
        </p:txBody>
      </p:sp>
    </p:spTree>
    <p:extLst>
      <p:ext uri="{BB962C8B-B14F-4D97-AF65-F5344CB8AC3E}">
        <p14:creationId xmlns:p14="http://schemas.microsoft.com/office/powerpoint/2010/main" val="3023549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6680" y="919616"/>
            <a:ext cx="4155622" cy="2532888"/>
          </a:xfrm>
        </p:spPr>
        <p:txBody>
          <a:bodyPr anchor="b"/>
          <a:lstStyle>
            <a:lvl1pPr>
              <a:defRPr sz="3200"/>
            </a:lvl1pPr>
          </a:lstStyle>
          <a:p>
            <a:r>
              <a:rPr lang="en-US"/>
              <a:t>Click to edit Master title style</a:t>
            </a:r>
            <a:endParaRPr/>
          </a:p>
        </p:txBody>
      </p:sp>
      <p:sp>
        <p:nvSpPr>
          <p:cNvPr id="3" name="Picture Placeholder 2"/>
          <p:cNvSpPr>
            <a:spLocks noGrp="1"/>
          </p:cNvSpPr>
          <p:nvPr>
            <p:ph type="pic" idx="1"/>
          </p:nvPr>
        </p:nvSpPr>
        <p:spPr>
          <a:xfrm>
            <a:off x="0" y="915923"/>
            <a:ext cx="6626677" cy="5065776"/>
          </a:xfrm>
        </p:spPr>
        <p:txBody>
          <a:bodyPr tIns="1371600">
            <a:normAutofit/>
          </a:bodyPr>
          <a:lstStyle>
            <a:lvl1pPr marL="0" indent="0" algn="ctr">
              <a:spcBef>
                <a:spcPts val="0"/>
              </a:spcBef>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4" name="Text Placeholder 3"/>
          <p:cNvSpPr>
            <a:spLocks noGrp="1"/>
          </p:cNvSpPr>
          <p:nvPr>
            <p:ph type="body" sz="half" idx="2"/>
          </p:nvPr>
        </p:nvSpPr>
        <p:spPr>
          <a:xfrm>
            <a:off x="6626680" y="3446397"/>
            <a:ext cx="4155622" cy="2535304"/>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Texas School Coalition</a:t>
            </a:r>
            <a:endParaRPr dirty="0"/>
          </a:p>
        </p:txBody>
      </p:sp>
      <p:sp>
        <p:nvSpPr>
          <p:cNvPr id="7" name="Slide Number Placeholder 6"/>
          <p:cNvSpPr>
            <a:spLocks noGrp="1"/>
          </p:cNvSpPr>
          <p:nvPr>
            <p:ph type="sldNum" sz="quarter" idx="12"/>
          </p:nvPr>
        </p:nvSpPr>
        <p:spPr/>
        <p:txBody>
          <a:bodyPr/>
          <a:lstStyle/>
          <a:p>
            <a:fld id="{9CD8D479-8942-46E8-A226-A4E01F7A105C}" type="slidenum">
              <a:rPr/>
              <a:t>‹#›</a:t>
            </a:fld>
            <a:endParaRPr dirty="0"/>
          </a:p>
        </p:txBody>
      </p:sp>
    </p:spTree>
    <p:extLst>
      <p:ext uri="{BB962C8B-B14F-4D97-AF65-F5344CB8AC3E}">
        <p14:creationId xmlns:p14="http://schemas.microsoft.com/office/powerpoint/2010/main" val="216422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Texas School Coalition</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dirty="0"/>
          </a:p>
        </p:txBody>
      </p:sp>
    </p:spTree>
    <p:extLst>
      <p:ext uri="{BB962C8B-B14F-4D97-AF65-F5344CB8AC3E}">
        <p14:creationId xmlns:p14="http://schemas.microsoft.com/office/powerpoint/2010/main" val="72070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190500"/>
            <a:ext cx="2057400" cy="598646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190500"/>
            <a:ext cx="7734300" cy="598646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Texas School Coalition</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dirty="0"/>
          </a:p>
        </p:txBody>
      </p:sp>
    </p:spTree>
    <p:extLst>
      <p:ext uri="{BB962C8B-B14F-4D97-AF65-F5344CB8AC3E}">
        <p14:creationId xmlns:p14="http://schemas.microsoft.com/office/powerpoint/2010/main" val="1021014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pPr eaLnBrk="1" latinLnBrk="1" hangingPunct="1"/>
            <a:r>
              <a:rPr lang="en-US"/>
              <a:t>Click to edit Master title style</a:t>
            </a:r>
            <a:endParaRPr/>
          </a:p>
        </p:txBody>
      </p:sp>
      <p:sp>
        <p:nvSpPr>
          <p:cNvPr id="4" name="Rectangle 3"/>
          <p:cNvSpPr>
            <a:spLocks noGrp="1"/>
          </p:cNvSpPr>
          <p:nvPr>
            <p:ph type="ftr" sz="quarter" idx="11"/>
          </p:nvPr>
        </p:nvSpPr>
        <p:spPr/>
        <p:txBody>
          <a:bodyPr/>
          <a:lstStyle/>
          <a:p>
            <a:endParaRPr kumimoji="0" lang="en-US" dirty="0"/>
          </a:p>
        </p:txBody>
      </p:sp>
      <p:sp>
        <p:nvSpPr>
          <p:cNvPr id="5" name="Rectangle 4"/>
          <p:cNvSpPr>
            <a:spLocks noGrp="1"/>
          </p:cNvSpPr>
          <p:nvPr>
            <p:ph type="sldNum" sz="quarter" idx="12"/>
          </p:nvPr>
        </p:nvSpPr>
        <p:spPr>
          <a:xfrm>
            <a:off x="10972800" y="6324600"/>
            <a:ext cx="711200" cy="244476"/>
          </a:xfrm>
        </p:spPr>
        <p:txBody>
          <a:bodyPr/>
          <a:lstStyle>
            <a:lvl1pPr>
              <a:defRPr>
                <a:solidFill>
                  <a:schemeClr val="tx1"/>
                </a:solidFill>
              </a:defRPr>
            </a:lvl1pPr>
            <a:extLst/>
          </a:lstStyle>
          <a:p>
            <a:fld id="{8F82E0A0-C266-4798-8C8F-B9F91E9DA37E}" type="slidenum">
              <a:rPr lang="en-US" smtClean="0"/>
              <a:pPr/>
              <a:t>‹#›</a:t>
            </a:fld>
            <a:endParaRPr lang="en-US" dirty="0"/>
          </a:p>
        </p:txBody>
      </p:sp>
      <p:sp>
        <p:nvSpPr>
          <p:cNvPr id="7" name="Rectangle 6"/>
          <p:cNvSpPr>
            <a:spLocks noGrp="1"/>
          </p:cNvSpPr>
          <p:nvPr>
            <p:ph sz="quarter" idx="13"/>
          </p:nvPr>
        </p:nvSpPr>
        <p:spPr>
          <a:xfrm>
            <a:off x="812800" y="1803400"/>
            <a:ext cx="10871200" cy="4368800"/>
          </a:xfrm>
        </p:spPr>
        <p:txBody>
          <a:bodyPr/>
          <a:lstStyle/>
          <a:p>
            <a:pPr lvl="0" eaLnBrk="1" latinLnBrk="1" hangingPunct="1"/>
            <a:r>
              <a:rPr lang="en-US"/>
              <a:t>Click to edit Master text styles</a:t>
            </a:r>
          </a:p>
          <a:p>
            <a:pPr lvl="1" eaLnBrk="1" latinLnBrk="1" hangingPunct="1"/>
            <a:r>
              <a:rPr lang="en-US"/>
              <a:t>Second level</a:t>
            </a:r>
          </a:p>
          <a:p>
            <a:pPr lvl="2" eaLnBrk="1" latinLnBrk="1" hangingPunct="1"/>
            <a:r>
              <a:rPr lang="en-US"/>
              <a:t>Third level</a:t>
            </a:r>
          </a:p>
          <a:p>
            <a:pPr lvl="3" eaLnBrk="1" latinLnBrk="1" hangingPunct="1"/>
            <a:r>
              <a:rPr lang="en-US"/>
              <a:t>Fourth level</a:t>
            </a:r>
          </a:p>
          <a:p>
            <a:pPr lvl="4" eaLnBrk="1" latinLnBrk="1" hangingPunct="1"/>
            <a:r>
              <a:rPr lang="en-US"/>
              <a:t>Fifth level</a:t>
            </a:r>
            <a:endParaRPr/>
          </a:p>
        </p:txBody>
      </p:sp>
    </p:spTree>
    <p:extLst>
      <p:ext uri="{BB962C8B-B14F-4D97-AF65-F5344CB8AC3E}">
        <p14:creationId xmlns:p14="http://schemas.microsoft.com/office/powerpoint/2010/main" val="228068503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M1_Title Slide">
    <p:spTree>
      <p:nvGrpSpPr>
        <p:cNvPr id="1" name=""/>
        <p:cNvGrpSpPr/>
        <p:nvPr/>
      </p:nvGrpSpPr>
      <p:grpSpPr>
        <a:xfrm>
          <a:off x="0" y="0"/>
          <a:ext cx="0" cy="0"/>
          <a:chOff x="0" y="0"/>
          <a:chExt cx="0" cy="0"/>
        </a:xfrm>
      </p:grpSpPr>
      <p:sp>
        <p:nvSpPr>
          <p:cNvPr id="9" name="Rounded Rectangle 8" hidden="1"/>
          <p:cNvSpPr/>
          <p:nvPr userDrawn="1"/>
        </p:nvSpPr>
        <p:spPr>
          <a:xfrm>
            <a:off x="184151" y="111127"/>
            <a:ext cx="11851216" cy="6632575"/>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defTabSz="457200" fontAlgn="base">
              <a:spcBef>
                <a:spcPct val="0"/>
              </a:spcBef>
              <a:spcAft>
                <a:spcPct val="0"/>
              </a:spcAft>
            </a:pPr>
            <a:endParaRPr lang="en-US" sz="1800" dirty="0">
              <a:solidFill>
                <a:prstClr val="white"/>
              </a:solidFill>
              <a:cs typeface="Calibri" pitchFamily="34" charset="0"/>
            </a:endParaRPr>
          </a:p>
        </p:txBody>
      </p:sp>
      <p:sp>
        <p:nvSpPr>
          <p:cNvPr id="10" name="Rounded Rectangle 9" hidden="1"/>
          <p:cNvSpPr/>
          <p:nvPr/>
        </p:nvSpPr>
        <p:spPr>
          <a:xfrm>
            <a:off x="315384" y="234950"/>
            <a:ext cx="11571816" cy="3308172"/>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fontAlgn="base">
              <a:spcBef>
                <a:spcPct val="0"/>
              </a:spcBef>
              <a:spcAft>
                <a:spcPct val="0"/>
              </a:spcAft>
            </a:pPr>
            <a:endParaRPr lang="en-US" sz="1800" dirty="0">
              <a:solidFill>
                <a:prstClr val="white"/>
              </a:solidFill>
            </a:endParaRPr>
          </a:p>
        </p:txBody>
      </p:sp>
      <p:sp>
        <p:nvSpPr>
          <p:cNvPr id="7" name="Rounded Rectangle 6"/>
          <p:cNvSpPr/>
          <p:nvPr userDrawn="1"/>
        </p:nvSpPr>
        <p:spPr>
          <a:xfrm>
            <a:off x="105834" y="87314"/>
            <a:ext cx="11980333" cy="6683374"/>
          </a:xfrm>
          <a:prstGeom prst="roundRect">
            <a:avLst>
              <a:gd name="adj" fmla="val 896"/>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50800" dist="38100" dir="5400000" algn="t"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algn="ctr" defTabSz="457200" fontAlgn="base">
              <a:spcBef>
                <a:spcPct val="0"/>
              </a:spcBef>
              <a:spcAft>
                <a:spcPct val="0"/>
              </a:spcAft>
            </a:pPr>
            <a:endParaRPr lang="en-US" sz="1800" dirty="0">
              <a:solidFill>
                <a:prstClr val="white"/>
              </a:solidFill>
            </a:endParaRPr>
          </a:p>
        </p:txBody>
      </p:sp>
      <p:sp>
        <p:nvSpPr>
          <p:cNvPr id="8" name="Rounded Rectangle 7"/>
          <p:cNvSpPr/>
          <p:nvPr userDrawn="1"/>
        </p:nvSpPr>
        <p:spPr>
          <a:xfrm>
            <a:off x="182386" y="146051"/>
            <a:ext cx="11827933" cy="3284538"/>
          </a:xfrm>
          <a:prstGeom prst="roundRect">
            <a:avLst>
              <a:gd name="adj" fmla="val 702"/>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fontAlgn="base">
              <a:spcBef>
                <a:spcPct val="0"/>
              </a:spcBef>
              <a:spcAft>
                <a:spcPct val="0"/>
              </a:spcAft>
            </a:pPr>
            <a:endParaRPr lang="en-US" sz="1800" dirty="0">
              <a:solidFill>
                <a:prstClr val="white"/>
              </a:solidFill>
              <a:cs typeface="Calibri" pitchFamily="34" charset="0"/>
            </a:endParaRPr>
          </a:p>
        </p:txBody>
      </p:sp>
      <p:sp>
        <p:nvSpPr>
          <p:cNvPr id="5" name="Title 4"/>
          <p:cNvSpPr>
            <a:spLocks noGrp="1"/>
          </p:cNvSpPr>
          <p:nvPr>
            <p:ph type="ctrTitle"/>
          </p:nvPr>
        </p:nvSpPr>
        <p:spPr>
          <a:xfrm>
            <a:off x="315384" y="234950"/>
            <a:ext cx="11571816" cy="3308172"/>
          </a:xfrm>
        </p:spPr>
        <p:txBody>
          <a:bodyPr lIns="45720" rIns="45720" bIns="45720" anchor="ctr"/>
          <a:lstStyle>
            <a:lvl1pPr algn="ctr">
              <a:defRPr sz="4500" b="1">
                <a:solidFill>
                  <a:schemeClr val="accent1">
                    <a:lumMod val="75000"/>
                  </a:schemeClr>
                </a:solidFill>
                <a:effectLst>
                  <a:outerShdw blurRad="53975" dist="22860" dir="5400000" algn="tl" rotWithShape="0">
                    <a:srgbClr val="000000">
                      <a:alpha val="55000"/>
                    </a:srgbClr>
                  </a:outerShdw>
                </a:effectLst>
                <a:latin typeface="Calibri" pitchFamily="34" charset="0"/>
                <a:cs typeface="Calibri" pitchFamily="34" charset="0"/>
              </a:defRPr>
            </a:lvl1pPr>
            <a:extLst/>
          </a:lstStyle>
          <a:p>
            <a:r>
              <a:rPr kumimoji="0" lang="en-US"/>
              <a:t>Click to edit Master title style</a:t>
            </a:r>
            <a:endParaRPr kumimoji="0" lang="en-US" dirty="0"/>
          </a:p>
        </p:txBody>
      </p:sp>
      <p:sp>
        <p:nvSpPr>
          <p:cNvPr id="20" name="Subtitle 19"/>
          <p:cNvSpPr>
            <a:spLocks noGrp="1"/>
          </p:cNvSpPr>
          <p:nvPr>
            <p:ph type="subTitle" idx="1"/>
          </p:nvPr>
        </p:nvSpPr>
        <p:spPr>
          <a:xfrm>
            <a:off x="467784" y="3685032"/>
            <a:ext cx="11294533" cy="914400"/>
          </a:xfrm>
        </p:spPr>
        <p:txBody>
          <a:bodyPr lIns="182880" tIns="0" anchor="ctr">
            <a:normAutofit/>
          </a:bodyPr>
          <a:lstStyle>
            <a:lvl1pPr marL="36576" indent="0" algn="ctr">
              <a:spcBef>
                <a:spcPts val="0"/>
              </a:spcBef>
              <a:buNone/>
              <a:defRPr sz="2400" b="1">
                <a:solidFill>
                  <a:schemeClr val="bg2">
                    <a:shade val="25000"/>
                  </a:schemeClr>
                </a:solidFill>
                <a:latin typeface="Calibri" pitchFamily="34" charset="0"/>
                <a:cs typeface="Calibri"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endParaRPr kumimoji="0" lang="en-US" dirty="0"/>
          </a:p>
        </p:txBody>
      </p:sp>
      <p:sp>
        <p:nvSpPr>
          <p:cNvPr id="11" name="Slide Number Placeholder 10"/>
          <p:cNvSpPr>
            <a:spLocks noGrp="1"/>
          </p:cNvSpPr>
          <p:nvPr>
            <p:ph type="sldNum" sz="quarter" idx="12"/>
          </p:nvPr>
        </p:nvSpPr>
        <p:spPr>
          <a:xfrm>
            <a:off x="11831571" y="6541785"/>
            <a:ext cx="178767" cy="170816"/>
          </a:xfrm>
        </p:spPr>
        <p:txBody>
          <a:bodyPr vert="horz" wrap="none" lIns="0" tIns="0" rIns="18288" bIns="9144" anchor="b">
            <a:spAutoFit/>
          </a:bodyPr>
          <a:lstStyle>
            <a:lvl1pPr>
              <a:defRPr lang="en-US" smtClean="0"/>
            </a:lvl1pPr>
          </a:lstStyle>
          <a:p>
            <a:pPr algn="r"/>
            <a:fld id="{2AA957AF-53C0-420B-9C2D-77DB1416566C}" type="slidenum">
              <a:rPr>
                <a:solidFill>
                  <a:prstClr val="black"/>
                </a:solidFill>
              </a:rPr>
              <a:pPr algn="r"/>
              <a:t>‹#›</a:t>
            </a:fld>
            <a:endParaRPr dirty="0">
              <a:solidFill>
                <a:prstClr val="black"/>
              </a:solidFill>
            </a:endParaRPr>
          </a:p>
        </p:txBody>
      </p:sp>
    </p:spTree>
    <p:extLst>
      <p:ext uri="{BB962C8B-B14F-4D97-AF65-F5344CB8AC3E}">
        <p14:creationId xmlns:p14="http://schemas.microsoft.com/office/powerpoint/2010/main" val="33392502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M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15392" y="2931759"/>
            <a:ext cx="11571815" cy="498839"/>
          </a:xfrm>
          <a:noFill/>
          <a:ln>
            <a:noFill/>
          </a:ln>
          <a:effectLst/>
        </p:spPr>
        <p:txBody>
          <a:bodyPr lIns="0" rIns="0" anchor="ctr">
            <a:noAutofit/>
          </a:bodyPr>
          <a:lstStyle>
            <a:lvl1pPr algn="ctr" rtl="0" eaLnBrk="1" latinLnBrk="0" hangingPunct="1">
              <a:spcBef>
                <a:spcPct val="0"/>
              </a:spcBef>
              <a:buNone/>
              <a:defRPr kumimoji="0" lang="en-US" sz="4500" b="1" kern="1200" dirty="0">
                <a:solidFill>
                  <a:schemeClr val="accent1">
                    <a:lumMod val="75000"/>
                  </a:schemeClr>
                </a:solidFill>
                <a:effectLst>
                  <a:outerShdw blurRad="53975" dist="22860" dir="5400000" algn="tl" rotWithShape="0">
                    <a:srgbClr val="000000">
                      <a:alpha val="55000"/>
                    </a:srgbClr>
                  </a:outerShdw>
                </a:effectLst>
                <a:latin typeface="Calibri" pitchFamily="34" charset="0"/>
                <a:ea typeface="+mj-ea"/>
                <a:cs typeface="Calibri" pitchFamily="34" charset="0"/>
              </a:defRPr>
            </a:lvl1pPr>
          </a:lstStyle>
          <a:p>
            <a:pPr lvl="0" algn="ctr" defTabSz="914400" eaLnBrk="0" fontAlgn="base" hangingPunct="0">
              <a:lnSpc>
                <a:spcPct val="95000"/>
              </a:lnSpc>
              <a:spcAft>
                <a:spcPct val="0"/>
              </a:spcAft>
            </a:pPr>
            <a:r>
              <a:rPr kumimoji="0" lang="en-US"/>
              <a:t>Click to edit Master title style</a:t>
            </a:r>
            <a:endParaRPr kumimoji="0" lang="en-US" dirty="0"/>
          </a:p>
        </p:txBody>
      </p:sp>
      <p:sp>
        <p:nvSpPr>
          <p:cNvPr id="5" name="Slide Number Placeholder 4"/>
          <p:cNvSpPr>
            <a:spLocks noGrp="1"/>
          </p:cNvSpPr>
          <p:nvPr>
            <p:ph type="sldNum" sz="quarter" idx="12"/>
          </p:nvPr>
        </p:nvSpPr>
        <p:spPr/>
        <p:txBody>
          <a:bodyPr/>
          <a:lstStyle>
            <a:lvl1pPr algn="r">
              <a:defRPr/>
            </a:lvl1pPr>
            <a:extLst/>
          </a:lstStyle>
          <a:p>
            <a:fld id="{69E29E33-B620-47F9-BB04-8846C2A5AFCC}" type="slidenum">
              <a:rPr smtClean="0">
                <a:solidFill>
                  <a:prstClr val="black"/>
                </a:solidFill>
              </a:rPr>
              <a:pPr/>
              <a:t>‹#›</a:t>
            </a:fld>
            <a:endParaRPr dirty="0">
              <a:solidFill>
                <a:prstClr val="black"/>
              </a:solidFill>
            </a:endParaRPr>
          </a:p>
        </p:txBody>
      </p:sp>
    </p:spTree>
    <p:extLst>
      <p:ext uri="{BB962C8B-B14F-4D97-AF65-F5344CB8AC3E}">
        <p14:creationId xmlns:p14="http://schemas.microsoft.com/office/powerpoint/2010/main" val="1341167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M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1034" y="203017"/>
            <a:ext cx="11818940" cy="498839"/>
          </a:xfrm>
          <a:gradFill>
            <a:gsLst>
              <a:gs pos="90000">
                <a:srgbClr val="8EABDE"/>
              </a:gs>
              <a:gs pos="6000">
                <a:schemeClr val="bg1">
                  <a:lumMod val="95000"/>
                  <a:alpha val="62000"/>
                </a:schemeClr>
              </a:gs>
              <a:gs pos="0">
                <a:schemeClr val="tx1">
                  <a:lumMod val="65000"/>
                  <a:lumOff val="35000"/>
                  <a:alpha val="60000"/>
                </a:schemeClr>
              </a:gs>
              <a:gs pos="14000">
                <a:schemeClr val="accent1">
                  <a:lumMod val="75000"/>
                </a:schemeClr>
              </a:gs>
              <a:gs pos="100000">
                <a:srgbClr val="3D70CB"/>
              </a:gs>
            </a:gsLst>
            <a:lin ang="5400000" scaled="0"/>
          </a:gradFill>
          <a:ln>
            <a:noFill/>
          </a:ln>
          <a:effectLst>
            <a:outerShdw blurRad="50800" dist="38100" dir="5400000" algn="t" rotWithShape="0">
              <a:schemeClr val="tx1">
                <a:lumMod val="65000"/>
                <a:lumOff val="35000"/>
                <a:alpha val="40000"/>
              </a:schemeClr>
            </a:outerShdw>
          </a:effectLst>
        </p:spPr>
        <p:txBody>
          <a:bodyPr lIns="0" rIns="0" anchor="ctr">
            <a:normAutofit/>
          </a:bodyPr>
          <a:lstStyle>
            <a:lvl1pPr algn="ctr">
              <a:defRPr lang="en-US" sz="2400" dirty="0">
                <a:solidFill>
                  <a:schemeClr val="bg1"/>
                </a:solidFill>
                <a:effectLst>
                  <a:outerShdw blurRad="53975" dist="22860" dir="5400000" algn="tl" rotWithShape="0">
                    <a:srgbClr val="000000">
                      <a:alpha val="77000"/>
                    </a:srgbClr>
                  </a:outerShdw>
                </a:effectLst>
                <a:latin typeface="Calibri" pitchFamily="34" charset="0"/>
                <a:ea typeface="MS PGothic" pitchFamily="34" charset="-128"/>
                <a:cs typeface="Calibri" pitchFamily="34" charset="0"/>
              </a:defRPr>
            </a:lvl1pPr>
          </a:lstStyle>
          <a:p>
            <a:pPr lvl="0" algn="ctr" defTabSz="914400" eaLnBrk="0" fontAlgn="base" hangingPunct="0">
              <a:lnSpc>
                <a:spcPct val="95000"/>
              </a:lnSpc>
              <a:spcAft>
                <a:spcPct val="0"/>
              </a:spcAft>
            </a:pPr>
            <a:r>
              <a:rPr kumimoji="0" lang="en-US"/>
              <a:t>Click to edit Master title style</a:t>
            </a:r>
            <a:endParaRPr kumimoji="0" lang="en-US" dirty="0"/>
          </a:p>
        </p:txBody>
      </p:sp>
      <p:sp>
        <p:nvSpPr>
          <p:cNvPr id="5" name="Slide Number Placeholder 4"/>
          <p:cNvSpPr>
            <a:spLocks noGrp="1"/>
          </p:cNvSpPr>
          <p:nvPr>
            <p:ph type="sldNum" sz="quarter" idx="12"/>
          </p:nvPr>
        </p:nvSpPr>
        <p:spPr/>
        <p:txBody>
          <a:bodyPr/>
          <a:lstStyle>
            <a:lvl1pPr algn="r">
              <a:defRPr/>
            </a:lvl1pPr>
            <a:extLst/>
          </a:lstStyle>
          <a:p>
            <a:fld id="{69E29E33-B620-47F9-BB04-8846C2A5AFCC}" type="slidenum">
              <a:rPr smtClean="0">
                <a:solidFill>
                  <a:prstClr val="black"/>
                </a:solidFill>
              </a:rPr>
              <a:pPr/>
              <a:t>‹#›</a:t>
            </a:fld>
            <a:endParaRPr dirty="0">
              <a:solidFill>
                <a:prstClr val="black"/>
              </a:solidFill>
            </a:endParaRPr>
          </a:p>
        </p:txBody>
      </p:sp>
    </p:spTree>
    <p:extLst>
      <p:ext uri="{BB962C8B-B14F-4D97-AF65-F5344CB8AC3E}">
        <p14:creationId xmlns:p14="http://schemas.microsoft.com/office/powerpoint/2010/main" val="16126017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1034" y="203017"/>
            <a:ext cx="11818940" cy="498839"/>
          </a:xfrm>
          <a:gradFill>
            <a:gsLst>
              <a:gs pos="90000">
                <a:srgbClr val="8EABDE"/>
              </a:gs>
              <a:gs pos="6000">
                <a:schemeClr val="bg1">
                  <a:lumMod val="95000"/>
                  <a:alpha val="62000"/>
                </a:schemeClr>
              </a:gs>
              <a:gs pos="0">
                <a:schemeClr val="tx1">
                  <a:lumMod val="65000"/>
                  <a:lumOff val="35000"/>
                  <a:alpha val="60000"/>
                </a:schemeClr>
              </a:gs>
              <a:gs pos="14000">
                <a:schemeClr val="accent1">
                  <a:lumMod val="75000"/>
                </a:schemeClr>
              </a:gs>
              <a:gs pos="100000">
                <a:srgbClr val="3D70CB"/>
              </a:gs>
            </a:gsLst>
            <a:lin ang="5400000" scaled="0"/>
          </a:gradFill>
          <a:ln>
            <a:noFill/>
          </a:ln>
          <a:effectLst>
            <a:outerShdw blurRad="50800" dist="38100" dir="5400000" algn="t" rotWithShape="0">
              <a:schemeClr val="tx1">
                <a:lumMod val="65000"/>
                <a:lumOff val="35000"/>
                <a:alpha val="40000"/>
              </a:schemeClr>
            </a:outerShdw>
          </a:effectLst>
        </p:spPr>
        <p:txBody>
          <a:bodyPr lIns="0" rIns="0" anchor="ctr">
            <a:normAutofit/>
          </a:bodyPr>
          <a:lstStyle>
            <a:lvl1pPr algn="ctr">
              <a:defRPr lang="en-US" sz="2400" dirty="0">
                <a:solidFill>
                  <a:schemeClr val="bg1"/>
                </a:solidFill>
                <a:effectLst>
                  <a:outerShdw blurRad="53975" dist="22860" dir="5400000" algn="tl" rotWithShape="0">
                    <a:srgbClr val="000000">
                      <a:alpha val="77000"/>
                    </a:srgbClr>
                  </a:outerShdw>
                </a:effectLst>
                <a:latin typeface="Calibri" pitchFamily="34" charset="0"/>
                <a:ea typeface="MS PGothic" pitchFamily="34" charset="-128"/>
                <a:cs typeface="Calibri" pitchFamily="34" charset="0"/>
              </a:defRPr>
            </a:lvl1pPr>
          </a:lstStyle>
          <a:p>
            <a:pPr lvl="0" algn="ctr" defTabSz="914400" eaLnBrk="0" fontAlgn="base" hangingPunct="0">
              <a:lnSpc>
                <a:spcPct val="95000"/>
              </a:lnSpc>
              <a:spcAft>
                <a:spcPct val="0"/>
              </a:spcAft>
            </a:pPr>
            <a:r>
              <a:rPr kumimoji="0" lang="en-US"/>
              <a:t>Click to edit Master title style</a:t>
            </a:r>
            <a:endParaRPr kumimoji="0" lang="en-US" dirty="0"/>
          </a:p>
        </p:txBody>
      </p:sp>
      <p:sp>
        <p:nvSpPr>
          <p:cNvPr id="4" name="Content Placeholder 3"/>
          <p:cNvSpPr>
            <a:spLocks noGrp="1"/>
          </p:cNvSpPr>
          <p:nvPr>
            <p:ph sz="quarter" idx="13"/>
          </p:nvPr>
        </p:nvSpPr>
        <p:spPr>
          <a:xfrm>
            <a:off x="258234" y="1182327"/>
            <a:ext cx="11675533" cy="54724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p:cNvSpPr>
            <a:spLocks noGrp="1"/>
          </p:cNvSpPr>
          <p:nvPr>
            <p:ph type="sldNum" sz="quarter" idx="12"/>
          </p:nvPr>
        </p:nvSpPr>
        <p:spPr/>
        <p:txBody>
          <a:bodyPr/>
          <a:lstStyle>
            <a:lvl1pPr algn="r">
              <a:defRPr/>
            </a:lvl1pPr>
            <a:extLst/>
          </a:lstStyle>
          <a:p>
            <a:fld id="{69E29E33-B620-47F9-BB04-8846C2A5AFCC}" type="slidenum">
              <a:rPr smtClean="0">
                <a:solidFill>
                  <a:prstClr val="black"/>
                </a:solidFill>
              </a:rPr>
              <a:pPr/>
              <a:t>‹#›</a:t>
            </a:fld>
            <a:endParaRPr dirty="0">
              <a:solidFill>
                <a:prstClr val="black"/>
              </a:solidFill>
            </a:endParaRPr>
          </a:p>
        </p:txBody>
      </p:sp>
    </p:spTree>
    <p:extLst>
      <p:ext uri="{BB962C8B-B14F-4D97-AF65-F5344CB8AC3E}">
        <p14:creationId xmlns:p14="http://schemas.microsoft.com/office/powerpoint/2010/main" val="25060352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M1_Blank">
    <p:spTree>
      <p:nvGrpSpPr>
        <p:cNvPr id="1" name=""/>
        <p:cNvGrpSpPr/>
        <p:nvPr/>
      </p:nvGrpSpPr>
      <p:grpSpPr>
        <a:xfrm>
          <a:off x="0" y="0"/>
          <a:ext cx="0" cy="0"/>
          <a:chOff x="0" y="0"/>
          <a:chExt cx="0" cy="0"/>
        </a:xfrm>
      </p:grpSpPr>
      <p:sp>
        <p:nvSpPr>
          <p:cNvPr id="5" name="Rounded Rectangle 4"/>
          <p:cNvSpPr/>
          <p:nvPr userDrawn="1"/>
        </p:nvSpPr>
        <p:spPr>
          <a:xfrm>
            <a:off x="105834" y="87314"/>
            <a:ext cx="11980333" cy="6683374"/>
          </a:xfrm>
          <a:prstGeom prst="roundRect">
            <a:avLst>
              <a:gd name="adj" fmla="val 896"/>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50800" dist="38100" dir="5400000" algn="t"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algn="ctr" defTabSz="457200" fontAlgn="base">
              <a:spcBef>
                <a:spcPct val="0"/>
              </a:spcBef>
              <a:spcAft>
                <a:spcPct val="0"/>
              </a:spcAft>
            </a:pPr>
            <a:endParaRPr lang="en-US" sz="1800" dirty="0">
              <a:solidFill>
                <a:prstClr val="white"/>
              </a:solidFill>
            </a:endParaRPr>
          </a:p>
        </p:txBody>
      </p:sp>
      <p:sp>
        <p:nvSpPr>
          <p:cNvPr id="4" name="Slide Number Placeholder 3"/>
          <p:cNvSpPr>
            <a:spLocks noGrp="1"/>
          </p:cNvSpPr>
          <p:nvPr>
            <p:ph type="sldNum" sz="quarter" idx="12"/>
          </p:nvPr>
        </p:nvSpPr>
        <p:spPr/>
        <p:txBody>
          <a:bodyPr/>
          <a:lstStyle>
            <a:lvl1pPr algn="r">
              <a:defRPr/>
            </a:lvl1pPr>
            <a:extLst/>
          </a:lstStyle>
          <a:p>
            <a:fld id="{69E29E33-B620-47F9-BB04-8846C2A5AFCC}" type="slidenum">
              <a:rPr smtClean="0">
                <a:solidFill>
                  <a:prstClr val="black"/>
                </a:solidFill>
              </a:rPr>
              <a:pPr/>
              <a:t>‹#›</a:t>
            </a:fld>
            <a:endParaRPr dirty="0">
              <a:solidFill>
                <a:prstClr val="black"/>
              </a:solidFill>
            </a:endParaRPr>
          </a:p>
        </p:txBody>
      </p:sp>
    </p:spTree>
    <p:extLst>
      <p:ext uri="{BB962C8B-B14F-4D97-AF65-F5344CB8AC3E}">
        <p14:creationId xmlns:p14="http://schemas.microsoft.com/office/powerpoint/2010/main" val="33220040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772357" y="4377267"/>
            <a:ext cx="9934223" cy="749830"/>
          </a:xfrm>
          <a:prstGeom prst="rect">
            <a:avLst/>
          </a:prstGeom>
        </p:spPr>
        <p:txBody>
          <a:bodyPr anchor="b"/>
          <a:lstStyle>
            <a:lvl1pPr algn="r">
              <a:defRPr sz="5000" b="1">
                <a:solidFill>
                  <a:schemeClr val="bg1"/>
                </a:solidFill>
              </a:defRPr>
            </a:lvl1pPr>
          </a:lstStyle>
          <a:p>
            <a:r>
              <a:rPr lang="en-US" dirty="0"/>
              <a:t>Presentation Title Slide</a:t>
            </a:r>
          </a:p>
        </p:txBody>
      </p:sp>
      <p:sp>
        <p:nvSpPr>
          <p:cNvPr id="3" name="Subtitle 2"/>
          <p:cNvSpPr>
            <a:spLocks noGrp="1"/>
          </p:cNvSpPr>
          <p:nvPr>
            <p:ph type="subTitle" idx="1" hasCustomPrompt="1"/>
          </p:nvPr>
        </p:nvSpPr>
        <p:spPr>
          <a:xfrm>
            <a:off x="1772355" y="5223934"/>
            <a:ext cx="9934223" cy="321733"/>
          </a:xfrm>
          <a:prstGeom prst="rect">
            <a:avLst/>
          </a:prstGeom>
        </p:spPr>
        <p:txBody>
          <a:bodyPr/>
          <a:lstStyle>
            <a:lvl1pPr marL="0" indent="0" algn="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title slide </a:t>
            </a:r>
            <a:r>
              <a:rPr lang="en-US" dirty="0" err="1"/>
              <a:t>subheader</a:t>
            </a:r>
            <a:r>
              <a:rPr lang="en-US" dirty="0"/>
              <a:t> (no image).</a:t>
            </a:r>
          </a:p>
        </p:txBody>
      </p:sp>
    </p:spTree>
    <p:extLst>
      <p:ext uri="{BB962C8B-B14F-4D97-AF65-F5344CB8AC3E}">
        <p14:creationId xmlns:p14="http://schemas.microsoft.com/office/powerpoint/2010/main" val="27013675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06400" y="469370"/>
            <a:ext cx="9189157" cy="521231"/>
          </a:xfrm>
          <a:prstGeom prst="rect">
            <a:avLst/>
          </a:prstGeom>
        </p:spPr>
        <p:txBody>
          <a:bodyPr anchor="ctr"/>
          <a:lstStyle>
            <a:lvl1pPr algn="l">
              <a:defRPr sz="3600" b="1">
                <a:solidFill>
                  <a:schemeClr val="bg1"/>
                </a:solidFill>
              </a:defRPr>
            </a:lvl1pPr>
          </a:lstStyle>
          <a:p>
            <a:r>
              <a:rPr lang="en-US" dirty="0"/>
              <a:t>Slide Title</a:t>
            </a:r>
          </a:p>
        </p:txBody>
      </p:sp>
      <p:sp>
        <p:nvSpPr>
          <p:cNvPr id="3" name="Subtitle 2"/>
          <p:cNvSpPr>
            <a:spLocks noGrp="1"/>
          </p:cNvSpPr>
          <p:nvPr>
            <p:ph type="subTitle" idx="1" hasCustomPrompt="1"/>
          </p:nvPr>
        </p:nvSpPr>
        <p:spPr>
          <a:xfrm>
            <a:off x="406399" y="1058332"/>
            <a:ext cx="9189159" cy="228600"/>
          </a:xfrm>
          <a:prstGeom prst="rect">
            <a:avLst/>
          </a:prstGeom>
        </p:spPr>
        <p:txBody>
          <a:bodyPr anchor="ctr"/>
          <a:lstStyle>
            <a:lvl1pPr marL="0" indent="0" algn="l">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a:t>
            </a:r>
            <a:r>
              <a:rPr lang="en-US" dirty="0" err="1"/>
              <a:t>subheader</a:t>
            </a:r>
            <a:r>
              <a:rPr lang="en-US" dirty="0"/>
              <a:t>.</a:t>
            </a:r>
          </a:p>
        </p:txBody>
      </p:sp>
      <p:sp>
        <p:nvSpPr>
          <p:cNvPr id="9" name="Text Placeholder 8"/>
          <p:cNvSpPr>
            <a:spLocks noGrp="1"/>
          </p:cNvSpPr>
          <p:nvPr>
            <p:ph type="body" sz="quarter" idx="11"/>
          </p:nvPr>
        </p:nvSpPr>
        <p:spPr>
          <a:xfrm>
            <a:off x="406401" y="1600201"/>
            <a:ext cx="8049684" cy="2074863"/>
          </a:xfrm>
          <a:prstGeom prst="rect">
            <a:avLst/>
          </a:prstGeom>
        </p:spPr>
        <p:txBody>
          <a:bodyPr/>
          <a:lstStyle>
            <a:lvl1pPr marL="0" indent="0">
              <a:buNone/>
              <a:defRPr sz="1800">
                <a:solidFill>
                  <a:schemeClr val="accent4"/>
                </a:solidFill>
              </a:defRPr>
            </a:lvl1pPr>
            <a:lvl2pPr marL="685800" indent="-228600">
              <a:buFont typeface=".HelveticaNeueDeskInterface-Regular" charset="0"/>
              <a:buChar char="&gt;"/>
              <a:defRPr sz="1800">
                <a:solidFill>
                  <a:schemeClr val="accent4"/>
                </a:solidFill>
              </a:defRPr>
            </a:lvl2pPr>
            <a:lvl3pPr marL="1143000" indent="-228600">
              <a:buFont typeface=".HelveticaNeueDeskInterface-Regular" charset="0"/>
              <a:buChar char="–"/>
              <a:defRPr sz="1600">
                <a:solidFill>
                  <a:schemeClr val="accent4"/>
                </a:solidFill>
              </a:defRPr>
            </a:lvl3pPr>
            <a:lvl4pPr>
              <a:defRPr sz="1400">
                <a:solidFill>
                  <a:schemeClr val="accent4"/>
                </a:solidFill>
              </a:defRPr>
            </a:lvl4pPr>
            <a:lvl5pPr>
              <a:defRPr>
                <a:solidFill>
                  <a:schemeClr val="accent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988942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2.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3.xml"/><Relationship Id="rId1" Type="http://schemas.openxmlformats.org/officeDocument/2006/relationships/slideLayout" Target="../slideLayouts/slideLayout18.xml"/><Relationship Id="rId4" Type="http://schemas.openxmlformats.org/officeDocument/2006/relationships/image" Target="../media/image9.jpe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theme" Target="../theme/theme4.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6629400"/>
            <a:ext cx="1499616" cy="228600"/>
          </a:xfrm>
          <a:prstGeom prst="rect">
            <a:avLst/>
          </a:prstGeom>
          <a:gradFill>
            <a:gsLst>
              <a:gs pos="100000">
                <a:schemeClr val="accent3">
                  <a:lumMod val="20000"/>
                  <a:lumOff val="80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1" name="Rectangle 10"/>
          <p:cNvSpPr/>
          <p:nvPr/>
        </p:nvSpPr>
        <p:spPr>
          <a:xfrm>
            <a:off x="1609344" y="6629400"/>
            <a:ext cx="10582656" cy="228600"/>
          </a:xfrm>
          <a:prstGeom prst="rect">
            <a:avLst/>
          </a:prstGeom>
          <a:gradFill>
            <a:gsLst>
              <a:gs pos="100000">
                <a:schemeClr val="accent3">
                  <a:lumMod val="60000"/>
                  <a:lumOff val="40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accent1">
                  <a:lumMod val="75000"/>
                </a:schemeClr>
              </a:solidFill>
            </a:endParaRPr>
          </a:p>
        </p:txBody>
      </p:sp>
      <p:sp>
        <p:nvSpPr>
          <p:cNvPr id="2" name="Title Placeholder 1"/>
          <p:cNvSpPr>
            <a:spLocks noGrp="1"/>
          </p:cNvSpPr>
          <p:nvPr>
            <p:ph type="title"/>
          </p:nvPr>
        </p:nvSpPr>
        <p:spPr>
          <a:xfrm>
            <a:off x="1410026" y="276087"/>
            <a:ext cx="9371949" cy="1183566"/>
          </a:xfrm>
          <a:prstGeom prst="rect">
            <a:avLst/>
          </a:prstGeom>
        </p:spPr>
        <p:txBody>
          <a:bodyPr vert="horz" lIns="91440" tIns="45720" rIns="91440" bIns="45720" rtlCol="0" anchor="b">
            <a:normAutofit/>
          </a:bodyPr>
          <a:lstStyle/>
          <a:p>
            <a:r>
              <a:rPr lang="en-US" dirty="0"/>
              <a:t>Click to edit Master title style</a:t>
            </a:r>
            <a:endParaRPr dirty="0"/>
          </a:p>
        </p:txBody>
      </p:sp>
      <p:sp>
        <p:nvSpPr>
          <p:cNvPr id="3" name="Text Placeholder 2"/>
          <p:cNvSpPr>
            <a:spLocks noGrp="1"/>
          </p:cNvSpPr>
          <p:nvPr>
            <p:ph type="body" idx="1"/>
          </p:nvPr>
        </p:nvSpPr>
        <p:spPr>
          <a:xfrm>
            <a:off x="1410027" y="1566001"/>
            <a:ext cx="9371948" cy="462068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6" name="Slide Number Placeholder 5"/>
          <p:cNvSpPr>
            <a:spLocks noGrp="1"/>
          </p:cNvSpPr>
          <p:nvPr>
            <p:ph type="sldNum" sz="quarter" idx="4"/>
          </p:nvPr>
        </p:nvSpPr>
        <p:spPr>
          <a:xfrm>
            <a:off x="0" y="6629400"/>
            <a:ext cx="410402" cy="228600"/>
          </a:xfrm>
          <a:prstGeom prst="rect">
            <a:avLst/>
          </a:prstGeom>
        </p:spPr>
        <p:txBody>
          <a:bodyPr vert="horz" lIns="91440" tIns="45720" rIns="91440" bIns="45720" rtlCol="0" anchor="ctr"/>
          <a:lstStyle>
            <a:lvl1pPr algn="r">
              <a:defRPr sz="900" b="1">
                <a:solidFill>
                  <a:schemeClr val="accent3">
                    <a:lumMod val="75000"/>
                  </a:schemeClr>
                </a:solidFill>
              </a:defRPr>
            </a:lvl1pPr>
          </a:lstStyle>
          <a:p>
            <a:fld id="{9CD8D479-8942-46E8-A226-A4E01F7A105C}" type="slidenum">
              <a:rPr lang="en-US" smtClean="0"/>
              <a:pPr/>
              <a:t>‹#›</a:t>
            </a:fld>
            <a:endParaRPr lang="en-US" dirty="0"/>
          </a:p>
        </p:txBody>
      </p:sp>
      <p:sp>
        <p:nvSpPr>
          <p:cNvPr id="5" name="Footer Placeholder 4"/>
          <p:cNvSpPr>
            <a:spLocks noGrp="1"/>
          </p:cNvSpPr>
          <p:nvPr>
            <p:ph type="ftr" sz="quarter" idx="3"/>
          </p:nvPr>
        </p:nvSpPr>
        <p:spPr>
          <a:xfrm>
            <a:off x="1637716" y="6629400"/>
            <a:ext cx="9144259" cy="228600"/>
          </a:xfrm>
          <a:prstGeom prst="rect">
            <a:avLst/>
          </a:prstGeom>
        </p:spPr>
        <p:txBody>
          <a:bodyPr vert="horz" lIns="91440" tIns="45720" rIns="91440" bIns="45720" rtlCol="0" anchor="ctr"/>
          <a:lstStyle>
            <a:lvl1pPr algn="l">
              <a:defRPr sz="900" b="1" i="1">
                <a:solidFill>
                  <a:schemeClr val="bg1"/>
                </a:solidFill>
              </a:defRPr>
            </a:lvl1pPr>
          </a:lstStyle>
          <a:p>
            <a:r>
              <a:rPr lang="en-US" dirty="0" smtClean="0"/>
              <a:t>Texas School Coalition</a:t>
            </a:r>
            <a:endParaRPr lang="en-US" dirty="0"/>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1199081" y="5635690"/>
            <a:ext cx="651994" cy="848305"/>
          </a:xfrm>
          <a:prstGeom prst="rect">
            <a:avLst/>
          </a:prstGeom>
        </p:spPr>
      </p:pic>
    </p:spTree>
    <p:extLst>
      <p:ext uri="{BB962C8B-B14F-4D97-AF65-F5344CB8AC3E}">
        <p14:creationId xmlns:p14="http://schemas.microsoft.com/office/powerpoint/2010/main" val="28660464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txStyles>
    <p:titleStyle>
      <a:lvl1pPr algn="l" defTabSz="914400" rtl="0" eaLnBrk="1" latinLnBrk="0" hangingPunct="1">
        <a:spcBef>
          <a:spcPct val="0"/>
        </a:spcBef>
        <a:buNone/>
        <a:defRPr sz="3400" kern="1200">
          <a:solidFill>
            <a:schemeClr val="accent3">
              <a:lumMod val="75000"/>
            </a:schemeClr>
          </a:solidFill>
          <a:latin typeface="Calibri" panose="020F0502020204030204" pitchFamily="34" charset="0"/>
          <a:ea typeface="+mj-ea"/>
          <a:cs typeface="Calibri" panose="020F0502020204030204" pitchFamily="34" charset="0"/>
        </a:defRPr>
      </a:lvl1pPr>
    </p:titleStyle>
    <p:body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Calibri" panose="020F0502020204030204" pitchFamily="34" charset="0"/>
          <a:ea typeface="+mn-ea"/>
          <a:cs typeface="Calibri" panose="020F0502020204030204" pitchFamily="34" charset="0"/>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sp>
        <p:nvSpPr>
          <p:cNvPr id="7" name="Rounded Rectangle 6"/>
          <p:cNvSpPr/>
          <p:nvPr/>
        </p:nvSpPr>
        <p:spPr>
          <a:xfrm>
            <a:off x="105834" y="87314"/>
            <a:ext cx="11980333" cy="6683374"/>
          </a:xfrm>
          <a:prstGeom prst="roundRect">
            <a:avLst>
              <a:gd name="adj" fmla="val 896"/>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50800" dist="38100" dir="5400000" algn="t"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algn="ctr" defTabSz="457200" fontAlgn="base">
              <a:spcBef>
                <a:spcPct val="0"/>
              </a:spcBef>
              <a:spcAft>
                <a:spcPct val="0"/>
              </a:spcAft>
            </a:pPr>
            <a:endParaRPr lang="en-US" sz="1800" dirty="0">
              <a:solidFill>
                <a:prstClr val="white"/>
              </a:solidFill>
            </a:endParaRPr>
          </a:p>
        </p:txBody>
      </p:sp>
      <p:sp>
        <p:nvSpPr>
          <p:cNvPr id="9" name="Rounded Rectangle 8"/>
          <p:cNvSpPr/>
          <p:nvPr/>
        </p:nvSpPr>
        <p:spPr>
          <a:xfrm>
            <a:off x="182386" y="146051"/>
            <a:ext cx="11827933" cy="6565900"/>
          </a:xfrm>
          <a:prstGeom prst="roundRect">
            <a:avLst>
              <a:gd name="adj" fmla="val 702"/>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fontAlgn="base">
              <a:spcBef>
                <a:spcPct val="0"/>
              </a:spcBef>
              <a:spcAft>
                <a:spcPct val="0"/>
              </a:spcAft>
            </a:pPr>
            <a:endParaRPr lang="en-US" sz="1800" dirty="0">
              <a:solidFill>
                <a:prstClr val="white"/>
              </a:solidFill>
              <a:cs typeface="Calibri" pitchFamily="34" charset="0"/>
            </a:endParaRPr>
          </a:p>
        </p:txBody>
      </p:sp>
      <p:sp>
        <p:nvSpPr>
          <p:cNvPr id="13" name="Title Placeholder 12"/>
          <p:cNvSpPr>
            <a:spLocks noGrp="1"/>
          </p:cNvSpPr>
          <p:nvPr>
            <p:ph type="title"/>
          </p:nvPr>
        </p:nvSpPr>
        <p:spPr>
          <a:xfrm>
            <a:off x="267218" y="219101"/>
            <a:ext cx="11666549" cy="576064"/>
          </a:xfrm>
          <a:prstGeom prst="rect">
            <a:avLst/>
          </a:prstGeom>
        </p:spPr>
        <p:txBody>
          <a:bodyPr vert="horz" lIns="0" tIns="0" rIns="0" bIns="0" anchor="b">
            <a:normAutofit/>
          </a:bodyPr>
          <a:lstStyle/>
          <a:p>
            <a:r>
              <a:rPr kumimoji="0" lang="en-US"/>
              <a:t>Click to edit Master title style</a:t>
            </a:r>
            <a:endParaRPr kumimoji="0" lang="en-US" dirty="0"/>
          </a:p>
        </p:txBody>
      </p:sp>
      <p:sp>
        <p:nvSpPr>
          <p:cNvPr id="4" name="Text Placeholder 3"/>
          <p:cNvSpPr>
            <a:spLocks noGrp="1"/>
          </p:cNvSpPr>
          <p:nvPr>
            <p:ph type="body" idx="1"/>
          </p:nvPr>
        </p:nvSpPr>
        <p:spPr>
          <a:xfrm>
            <a:off x="258234" y="1124729"/>
            <a:ext cx="11675533" cy="5530079"/>
          </a:xfrm>
          <a:prstGeom prst="rect">
            <a:avLst/>
          </a:prstGeom>
        </p:spPr>
        <p:txBody>
          <a:bodyPr vert="horz" lIns="0" tIns="0" rIns="0" bIns="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5" name="Slide Number Placeholder 4"/>
          <p:cNvSpPr>
            <a:spLocks noGrp="1"/>
          </p:cNvSpPr>
          <p:nvPr>
            <p:ph type="sldNum" sz="quarter" idx="4"/>
          </p:nvPr>
        </p:nvSpPr>
        <p:spPr>
          <a:xfrm>
            <a:off x="11831571" y="6541785"/>
            <a:ext cx="178767" cy="170816"/>
          </a:xfrm>
          <a:prstGeom prst="rect">
            <a:avLst/>
          </a:prstGeom>
        </p:spPr>
        <p:txBody>
          <a:bodyPr vert="horz" wrap="none" lIns="0" tIns="0" rIns="18288" bIns="9144" anchor="b">
            <a:spAutoFit/>
          </a:bodyPr>
          <a:lstStyle>
            <a:lvl1pPr>
              <a:defRPr kumimoji="0" lang="en-US" sz="1050" b="1" smtClean="0">
                <a:latin typeface="+mn-lt"/>
              </a:defRPr>
            </a:lvl1pPr>
          </a:lstStyle>
          <a:p>
            <a:pPr algn="r" defTabSz="457200" fontAlgn="base">
              <a:spcBef>
                <a:spcPct val="0"/>
              </a:spcBef>
              <a:spcAft>
                <a:spcPct val="0"/>
              </a:spcAft>
            </a:pPr>
            <a:fld id="{91974DF9-AD47-4691-BA21-BBFCE3637A9A}" type="slidenum">
              <a:rPr lang="en-US" smtClean="0">
                <a:solidFill>
                  <a:prstClr val="black"/>
                </a:solidFill>
                <a:ea typeface="MS PGothic" pitchFamily="34" charset="-128"/>
              </a:rPr>
              <a:pPr algn="r" defTabSz="457200" fontAlgn="base">
                <a:spcBef>
                  <a:spcPct val="0"/>
                </a:spcBef>
                <a:spcAft>
                  <a:spcPct val="0"/>
                </a:spcAft>
              </a:pPr>
              <a:t>‹#›</a:t>
            </a:fld>
            <a:endParaRPr lang="en-US" dirty="0">
              <a:solidFill>
                <a:prstClr val="black"/>
              </a:solidFill>
              <a:ea typeface="MS PGothic" pitchFamily="34" charset="-128"/>
            </a:endParaRPr>
          </a:p>
        </p:txBody>
      </p:sp>
    </p:spTree>
    <p:extLst>
      <p:ext uri="{BB962C8B-B14F-4D97-AF65-F5344CB8AC3E}">
        <p14:creationId xmlns:p14="http://schemas.microsoft.com/office/powerpoint/2010/main" val="84541294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dt="0"/>
  <p:txStyles>
    <p:titleStyle>
      <a:lvl1pPr algn="l" rtl="0" eaLnBrk="1" latinLnBrk="0" hangingPunct="1">
        <a:spcBef>
          <a:spcPct val="0"/>
        </a:spcBef>
        <a:buNone/>
        <a:defRPr kumimoji="0" sz="3600" b="1" kern="1200">
          <a:solidFill>
            <a:schemeClr val="accent1">
              <a:lumMod val="75000"/>
            </a:schemeClr>
          </a:solidFill>
          <a:effectLst>
            <a:outerShdw blurRad="25400" dist="25400" dir="2700000" algn="tl" rotWithShape="0">
              <a:prstClr val="black">
                <a:alpha val="75000"/>
              </a:prstClr>
            </a:outerShdw>
          </a:effectLst>
          <a:latin typeface="Calibri" pitchFamily="34" charset="0"/>
          <a:ea typeface="+mj-ea"/>
          <a:cs typeface="Calibri" pitchFamily="34" charset="0"/>
        </a:defRPr>
      </a:lvl1pPr>
      <a:extLst/>
    </p:titleStyle>
    <p:bodyStyle>
      <a:lvl1pPr marL="230188" indent="-230188" algn="l" rtl="0" eaLnBrk="1" latinLnBrk="0" hangingPunct="1">
        <a:lnSpc>
          <a:spcPct val="90000"/>
        </a:lnSpc>
        <a:spcBef>
          <a:spcPts val="0"/>
        </a:spcBef>
        <a:spcAft>
          <a:spcPts val="1200"/>
        </a:spcAft>
        <a:buClr>
          <a:schemeClr val="accent1"/>
        </a:buClr>
        <a:buSzPct val="70000"/>
        <a:buFont typeface="Wingdings 2"/>
        <a:buChar char=""/>
        <a:defRPr kumimoji="0" sz="2400" kern="1200">
          <a:solidFill>
            <a:schemeClr val="tx1"/>
          </a:solidFill>
          <a:effectLst/>
          <a:latin typeface="Calibri" pitchFamily="34" charset="0"/>
          <a:ea typeface="+mn-ea"/>
          <a:cs typeface="Calibri" pitchFamily="34" charset="0"/>
        </a:defRPr>
      </a:lvl1pPr>
      <a:lvl2pPr marL="460375" indent="-230188" algn="l" rtl="0" eaLnBrk="1" latinLnBrk="0" hangingPunct="1">
        <a:lnSpc>
          <a:spcPct val="90000"/>
        </a:lnSpc>
        <a:spcBef>
          <a:spcPts val="0"/>
        </a:spcBef>
        <a:spcAft>
          <a:spcPts val="1200"/>
        </a:spcAft>
        <a:buClr>
          <a:schemeClr val="accent1"/>
        </a:buClr>
        <a:buSzPct val="100000"/>
        <a:buFont typeface="Verdana"/>
        <a:buChar char="◦"/>
        <a:defRPr kumimoji="0" sz="2200" kern="1200">
          <a:solidFill>
            <a:schemeClr val="tx1"/>
          </a:solidFill>
          <a:latin typeface="Calibri" pitchFamily="34" charset="0"/>
          <a:ea typeface="+mn-ea"/>
          <a:cs typeface="Calibri" pitchFamily="34" charset="0"/>
        </a:defRPr>
      </a:lvl2pPr>
      <a:lvl3pPr marL="684213" indent="-223838" algn="l" rtl="0" eaLnBrk="1" latinLnBrk="0" hangingPunct="1">
        <a:lnSpc>
          <a:spcPct val="90000"/>
        </a:lnSpc>
        <a:spcBef>
          <a:spcPts val="0"/>
        </a:spcBef>
        <a:spcAft>
          <a:spcPts val="1200"/>
        </a:spcAft>
        <a:buClr>
          <a:schemeClr val="accent2">
            <a:tint val="85000"/>
            <a:satMod val="285000"/>
          </a:schemeClr>
        </a:buClr>
        <a:buSzPct val="100000"/>
        <a:buFont typeface="Wingdings 2"/>
        <a:buChar char=""/>
        <a:defRPr kumimoji="0" sz="2000" kern="1200">
          <a:solidFill>
            <a:schemeClr val="tx1"/>
          </a:solidFill>
          <a:latin typeface="Calibri" pitchFamily="34" charset="0"/>
          <a:ea typeface="+mn-ea"/>
          <a:cs typeface="Calibri" pitchFamily="34" charset="0"/>
        </a:defRPr>
      </a:lvl3pPr>
      <a:lvl4pPr marL="914400" indent="-230188" algn="l" rtl="0" eaLnBrk="1" latinLnBrk="0" hangingPunct="1">
        <a:lnSpc>
          <a:spcPct val="90000"/>
        </a:lnSpc>
        <a:spcBef>
          <a:spcPts val="0"/>
        </a:spcBef>
        <a:spcAft>
          <a:spcPts val="1200"/>
        </a:spcAft>
        <a:buClr>
          <a:schemeClr val="accent2">
            <a:tint val="85000"/>
            <a:satMod val="285000"/>
          </a:schemeClr>
        </a:buClr>
        <a:buSzPct val="112000"/>
        <a:buFont typeface="Verdana"/>
        <a:buChar char="◦"/>
        <a:defRPr kumimoji="0" sz="1800" kern="1200">
          <a:solidFill>
            <a:schemeClr val="tx1"/>
          </a:solidFill>
          <a:latin typeface="Calibri" pitchFamily="34" charset="0"/>
          <a:ea typeface="+mn-ea"/>
          <a:cs typeface="Calibri" pitchFamily="34" charset="0"/>
        </a:defRPr>
      </a:lvl4pPr>
      <a:lvl5pPr marL="1144588" indent="-230188" algn="l" rtl="0" eaLnBrk="1" latinLnBrk="0" hangingPunct="1">
        <a:lnSpc>
          <a:spcPct val="90000"/>
        </a:lnSpc>
        <a:spcBef>
          <a:spcPts val="0"/>
        </a:spcBef>
        <a:spcAft>
          <a:spcPts val="1200"/>
        </a:spcAft>
        <a:buClr>
          <a:schemeClr val="accent3">
            <a:tint val="85000"/>
            <a:satMod val="275000"/>
          </a:schemeClr>
        </a:buClr>
        <a:buSzPct val="100000"/>
        <a:buFont typeface="Wingdings 2"/>
        <a:buChar char=""/>
        <a:defRPr kumimoji="0" sz="1800" kern="1200">
          <a:solidFill>
            <a:schemeClr val="tx1"/>
          </a:solidFill>
          <a:latin typeface="Calibri" pitchFamily="34" charset="0"/>
          <a:ea typeface="+mn-ea"/>
          <a:cs typeface="Calibri" pitchFamily="34" charset="0"/>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 name="Picture 2"/>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281821" y="2"/>
            <a:ext cx="10910179" cy="5047487"/>
          </a:xfrm>
          <a:prstGeom prst="rect">
            <a:avLst/>
          </a:prstGeom>
        </p:spPr>
      </p:pic>
    </p:spTree>
    <p:extLst>
      <p:ext uri="{BB962C8B-B14F-4D97-AF65-F5344CB8AC3E}">
        <p14:creationId xmlns:p14="http://schemas.microsoft.com/office/powerpoint/2010/main" val="1342744222"/>
      </p:ext>
    </p:extLst>
  </p:cSld>
  <p:clrMap bg1="lt1" tx1="dk1" bg2="lt2" tx2="dk2" accent1="accent1" accent2="accent2" accent3="accent3" accent4="accent4" accent5="accent5" accent6="accent6" hlink="hlink" folHlink="folHlink"/>
  <p:sldLayoutIdLst>
    <p:sldLayoutId id="2147483668" r:id="rId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0"/>
            <a:ext cx="12408061" cy="6858000"/>
          </a:xfrm>
          <a:prstGeom prst="rect">
            <a:avLst/>
          </a:prstGeom>
        </p:spPr>
      </p:pic>
      <p:sp>
        <p:nvSpPr>
          <p:cNvPr id="4" name="TextBox 3"/>
          <p:cNvSpPr txBox="1"/>
          <p:nvPr userDrawn="1"/>
        </p:nvSpPr>
        <p:spPr>
          <a:xfrm>
            <a:off x="11707722" y="6562095"/>
            <a:ext cx="484279" cy="261610"/>
          </a:xfrm>
          <a:prstGeom prst="rect">
            <a:avLst/>
          </a:prstGeom>
          <a:noFill/>
        </p:spPr>
        <p:txBody>
          <a:bodyPr wrap="square" rtlCol="0">
            <a:spAutoFit/>
          </a:bodyPr>
          <a:lstStyle/>
          <a:p>
            <a:fld id="{6DEFC2F2-47F6-A548-9A13-6CFEC3F201DC}" type="slidenum">
              <a:rPr lang="en-US" sz="1100" smtClean="0"/>
              <a:t>‹#›</a:t>
            </a:fld>
            <a:endParaRPr lang="en-US" sz="1100" dirty="0"/>
          </a:p>
        </p:txBody>
      </p:sp>
    </p:spTree>
    <p:extLst>
      <p:ext uri="{BB962C8B-B14F-4D97-AF65-F5344CB8AC3E}">
        <p14:creationId xmlns:p14="http://schemas.microsoft.com/office/powerpoint/2010/main" val="3435804756"/>
      </p:ext>
    </p:extLst>
  </p:cSld>
  <p:clrMap bg1="lt1" tx1="dk1" bg2="lt2" tx2="dk2" accent1="accent1" accent2="accent2" accent3="accent3" accent4="accent4" accent5="accent5" accent6="accent6" hlink="hlink" folHlink="folHlink"/>
  <p:sldLayoutIdLst>
    <p:sldLayoutId id="2147483671" r:id="rId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577" y="618987"/>
            <a:ext cx="7235812" cy="2761825"/>
          </a:xfrm>
        </p:spPr>
        <p:txBody>
          <a:bodyPr>
            <a:noAutofit/>
          </a:bodyPr>
          <a:lstStyle/>
          <a:p>
            <a:r>
              <a:rPr lang="en-US" sz="3600" b="1" spc="-20" dirty="0">
                <a:latin typeface="Segoe UI Black" panose="020B0A02040204020203" pitchFamily="34" charset="0"/>
                <a:ea typeface="Segoe UI Black" panose="020B0A02040204020203" pitchFamily="34" charset="0"/>
                <a:cs typeface="Segoe UI Black" panose="020B0A02040204020203" pitchFamily="34" charset="0"/>
              </a:rPr>
              <a:t>House Bill 3 </a:t>
            </a:r>
            <a:r>
              <a:rPr lang="en-US" sz="3600" b="1" spc="-20" dirty="0" smtClean="0">
                <a:latin typeface="Segoe UI Black" panose="020B0A02040204020203" pitchFamily="34" charset="0"/>
                <a:ea typeface="Segoe UI Black" panose="020B0A02040204020203" pitchFamily="34" charset="0"/>
                <a:cs typeface="Segoe UI Black" panose="020B0A02040204020203" pitchFamily="34" charset="0"/>
              </a:rPr>
              <a:t/>
            </a:r>
            <a:br>
              <a:rPr lang="en-US" sz="3600" b="1" spc="-20" dirty="0" smtClean="0">
                <a:latin typeface="Segoe UI Black" panose="020B0A02040204020203" pitchFamily="34" charset="0"/>
                <a:ea typeface="Segoe UI Black" panose="020B0A02040204020203" pitchFamily="34" charset="0"/>
                <a:cs typeface="Segoe UI Black" panose="020B0A02040204020203" pitchFamily="34" charset="0"/>
              </a:rPr>
            </a:br>
            <a:r>
              <a:rPr lang="en-US" sz="3600" b="1" spc="-20" dirty="0" smtClean="0">
                <a:latin typeface="Segoe UI Black" panose="020B0A02040204020203" pitchFamily="34" charset="0"/>
                <a:ea typeface="Segoe UI Black" panose="020B0A02040204020203" pitchFamily="34" charset="0"/>
                <a:cs typeface="Segoe UI Black" panose="020B0A02040204020203" pitchFamily="34" charset="0"/>
              </a:rPr>
              <a:t>and the Impact </a:t>
            </a:r>
            <a:r>
              <a:rPr lang="en-US" sz="3600" b="1" spc="-20" dirty="0">
                <a:latin typeface="Segoe UI Black" panose="020B0A02040204020203" pitchFamily="34" charset="0"/>
                <a:ea typeface="Segoe UI Black" panose="020B0A02040204020203" pitchFamily="34" charset="0"/>
                <a:cs typeface="Segoe UI Black" panose="020B0A02040204020203" pitchFamily="34" charset="0"/>
              </a:rPr>
              <a:t>of the </a:t>
            </a:r>
            <a:r>
              <a:rPr lang="en-US" sz="3600" b="1" spc="-20" dirty="0" smtClean="0">
                <a:latin typeface="Segoe UI Black" panose="020B0A02040204020203" pitchFamily="34" charset="0"/>
                <a:ea typeface="Segoe UI Black" panose="020B0A02040204020203" pitchFamily="34" charset="0"/>
                <a:cs typeface="Segoe UI Black" panose="020B0A02040204020203" pitchFamily="34" charset="0"/>
              </a:rPr>
              <a:t/>
            </a:r>
            <a:br>
              <a:rPr lang="en-US" sz="3600" b="1" spc="-20" dirty="0" smtClean="0">
                <a:latin typeface="Segoe UI Black" panose="020B0A02040204020203" pitchFamily="34" charset="0"/>
                <a:ea typeface="Segoe UI Black" panose="020B0A02040204020203" pitchFamily="34" charset="0"/>
                <a:cs typeface="Segoe UI Black" panose="020B0A02040204020203" pitchFamily="34" charset="0"/>
              </a:rPr>
            </a:br>
            <a:r>
              <a:rPr lang="en-US" sz="3600" b="1" spc="-20" dirty="0" smtClean="0">
                <a:latin typeface="Segoe UI Black" panose="020B0A02040204020203" pitchFamily="34" charset="0"/>
                <a:ea typeface="Segoe UI Black" panose="020B0A02040204020203" pitchFamily="34" charset="0"/>
                <a:cs typeface="Segoe UI Black" panose="020B0A02040204020203" pitchFamily="34" charset="0"/>
              </a:rPr>
              <a:t>86th </a:t>
            </a:r>
            <a:r>
              <a:rPr lang="en-US" sz="3600" b="1" spc="-20" dirty="0">
                <a:latin typeface="Segoe UI Black" panose="020B0A02040204020203" pitchFamily="34" charset="0"/>
                <a:ea typeface="Segoe UI Black" panose="020B0A02040204020203" pitchFamily="34" charset="0"/>
                <a:cs typeface="Segoe UI Black" panose="020B0A02040204020203" pitchFamily="34" charset="0"/>
              </a:rPr>
              <a:t>Legislative Session on </a:t>
            </a:r>
            <a:r>
              <a:rPr lang="en-US" sz="3600" b="1" spc="-20" dirty="0" smtClean="0">
                <a:latin typeface="Segoe UI Black" panose="020B0A02040204020203" pitchFamily="34" charset="0"/>
                <a:ea typeface="Segoe UI Black" panose="020B0A02040204020203" pitchFamily="34" charset="0"/>
                <a:cs typeface="Segoe UI Black" panose="020B0A02040204020203" pitchFamily="34" charset="0"/>
              </a:rPr>
              <a:t/>
            </a:r>
            <a:br>
              <a:rPr lang="en-US" sz="3600" b="1" spc="-20" dirty="0" smtClean="0">
                <a:latin typeface="Segoe UI Black" panose="020B0A02040204020203" pitchFamily="34" charset="0"/>
                <a:ea typeface="Segoe UI Black" panose="020B0A02040204020203" pitchFamily="34" charset="0"/>
                <a:cs typeface="Segoe UI Black" panose="020B0A02040204020203" pitchFamily="34" charset="0"/>
              </a:rPr>
            </a:br>
            <a:r>
              <a:rPr lang="en-US" sz="3600" b="1" spc="-20" dirty="0" smtClean="0">
                <a:latin typeface="Segoe UI Black" panose="020B0A02040204020203" pitchFamily="34" charset="0"/>
                <a:ea typeface="Segoe UI Black" panose="020B0A02040204020203" pitchFamily="34" charset="0"/>
                <a:cs typeface="Segoe UI Black" panose="020B0A02040204020203" pitchFamily="34" charset="0"/>
              </a:rPr>
              <a:t>Grapevine-Colleyville </a:t>
            </a:r>
            <a:r>
              <a:rPr lang="en-US" sz="3600" b="1" spc="-20" dirty="0">
                <a:latin typeface="Segoe UI Black" panose="020B0A02040204020203" pitchFamily="34" charset="0"/>
                <a:ea typeface="Segoe UI Black" panose="020B0A02040204020203" pitchFamily="34" charset="0"/>
                <a:cs typeface="Segoe UI Black" panose="020B0A02040204020203" pitchFamily="34" charset="0"/>
              </a:rPr>
              <a:t>ISD</a:t>
            </a:r>
            <a:r>
              <a:rPr lang="en-US" sz="3600" b="1" dirty="0">
                <a:latin typeface="Segoe UI Black" panose="020B0A02040204020203" pitchFamily="34" charset="0"/>
                <a:ea typeface="Segoe UI Black" panose="020B0A02040204020203" pitchFamily="34" charset="0"/>
                <a:cs typeface="Segoe UI Black" panose="020B0A02040204020203" pitchFamily="34" charset="0"/>
              </a:rPr>
              <a:t/>
            </a:r>
            <a:br>
              <a:rPr lang="en-US" sz="3600" b="1" dirty="0">
                <a:latin typeface="Segoe UI Black" panose="020B0A02040204020203" pitchFamily="34" charset="0"/>
                <a:ea typeface="Segoe UI Black" panose="020B0A02040204020203" pitchFamily="34" charset="0"/>
                <a:cs typeface="Segoe UI Black" panose="020B0A02040204020203" pitchFamily="34" charset="0"/>
              </a:rPr>
            </a:br>
            <a:endParaRPr lang="en-US" sz="3600" b="1" dirty="0">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3" name="Text Placeholder 2"/>
          <p:cNvSpPr>
            <a:spLocks noGrp="1"/>
          </p:cNvSpPr>
          <p:nvPr>
            <p:ph type="body" idx="1"/>
          </p:nvPr>
        </p:nvSpPr>
        <p:spPr>
          <a:xfrm>
            <a:off x="1751777" y="4840472"/>
            <a:ext cx="4925749" cy="449523"/>
          </a:xfrm>
        </p:spPr>
        <p:txBody>
          <a:bodyPr/>
          <a:lstStyle/>
          <a:p>
            <a:pPr algn="r"/>
            <a:r>
              <a:rPr lang="en-US" dirty="0" smtClean="0"/>
              <a:t>February 25, 2020</a:t>
            </a:r>
            <a:endParaRPr lang="en-US" dirty="0"/>
          </a:p>
        </p:txBody>
      </p:sp>
    </p:spTree>
    <p:extLst>
      <p:ext uri="{BB962C8B-B14F-4D97-AF65-F5344CB8AC3E}">
        <p14:creationId xmlns:p14="http://schemas.microsoft.com/office/powerpoint/2010/main" val="3249933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Share of State and Local Funding</a:t>
            </a:r>
          </a:p>
        </p:txBody>
      </p:sp>
      <p:cxnSp>
        <p:nvCxnSpPr>
          <p:cNvPr id="9" name="Straight Connector 8"/>
          <p:cNvCxnSpPr>
            <a:cxnSpLocks/>
          </p:cNvCxnSpPr>
          <p:nvPr/>
        </p:nvCxnSpPr>
        <p:spPr>
          <a:xfrm>
            <a:off x="1729837" y="3399693"/>
            <a:ext cx="9463269"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aphicFrame>
        <p:nvGraphicFramePr>
          <p:cNvPr id="5" name="Chart 4">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3831069131"/>
              </p:ext>
            </p:extLst>
          </p:nvPr>
        </p:nvGraphicFramePr>
        <p:xfrm>
          <a:off x="492369" y="1699382"/>
          <a:ext cx="10700737" cy="47244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7025405" y="1722435"/>
            <a:ext cx="1591056" cy="70788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4000" b="1" dirty="0">
                <a:solidFill>
                  <a:schemeClr val="accent1">
                    <a:lumMod val="75000"/>
                  </a:schemeClr>
                </a:solidFill>
              </a:rPr>
              <a:t>Local</a:t>
            </a:r>
          </a:p>
        </p:txBody>
      </p:sp>
      <p:cxnSp>
        <p:nvCxnSpPr>
          <p:cNvPr id="6" name="Elbow Connector 5"/>
          <p:cNvCxnSpPr/>
          <p:nvPr/>
        </p:nvCxnSpPr>
        <p:spPr>
          <a:xfrm>
            <a:off x="8616461" y="2210737"/>
            <a:ext cx="533400" cy="336937"/>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0574215" y="3754840"/>
            <a:ext cx="1438656" cy="707886"/>
          </a:xfrm>
          <a:prstGeom prst="rect">
            <a:avLst/>
          </a:prstGeom>
          <a:ln>
            <a:solidFill>
              <a:srgbClr val="C0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4000" b="1" dirty="0">
                <a:solidFill>
                  <a:srgbClr val="C00000"/>
                </a:solidFill>
              </a:rPr>
              <a:t>State</a:t>
            </a:r>
          </a:p>
        </p:txBody>
      </p:sp>
      <p:cxnSp>
        <p:nvCxnSpPr>
          <p:cNvPr id="10" name="Elbow Connector 9"/>
          <p:cNvCxnSpPr/>
          <p:nvPr/>
        </p:nvCxnSpPr>
        <p:spPr>
          <a:xfrm rot="10800000" flipV="1">
            <a:off x="10345615" y="4108783"/>
            <a:ext cx="228600" cy="370949"/>
          </a:xfrm>
          <a:prstGeom prst="bentConnector2">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rot="625680">
            <a:off x="9257501" y="486861"/>
            <a:ext cx="2404826" cy="830997"/>
          </a:xfrm>
          <a:prstGeom prst="rect">
            <a:avLst/>
          </a:prstGeom>
        </p:spPr>
        <p:style>
          <a:lnRef idx="2">
            <a:schemeClr val="accent3"/>
          </a:lnRef>
          <a:fillRef idx="1">
            <a:schemeClr val="lt1"/>
          </a:fillRef>
          <a:effectRef idx="0">
            <a:schemeClr val="accent3"/>
          </a:effectRef>
          <a:fontRef idx="minor">
            <a:schemeClr val="dk1"/>
          </a:fontRef>
        </p:style>
        <p:txBody>
          <a:bodyPr wrap="none" lIns="91440" tIns="45720" rIns="91440" bIns="45720">
            <a:spAutoFit/>
          </a:bodyPr>
          <a:lstStyle/>
          <a:p>
            <a:pPr algn="ctr"/>
            <a:r>
              <a:rPr lang="en-US" sz="4800" b="1" i="1" u="sng" cap="none" spc="0" dirty="0" smtClean="0">
                <a:ln w="12700">
                  <a:solidFill>
                    <a:schemeClr val="accent3">
                      <a:lumMod val="50000"/>
                    </a:schemeClr>
                  </a:solidFill>
                  <a:prstDash val="solid"/>
                </a:ln>
                <a:solidFill>
                  <a:srgbClr val="C00000"/>
                </a:solidFill>
                <a:effectLst>
                  <a:innerShdw blurRad="177800">
                    <a:schemeClr val="accent3">
                      <a:lumMod val="50000"/>
                    </a:schemeClr>
                  </a:innerShdw>
                </a:effectLst>
                <a:latin typeface="Calibri" panose="020F0502020204030204" pitchFamily="34" charset="0"/>
                <a:cs typeface="Calibri" panose="020F0502020204030204" pitchFamily="34" charset="0"/>
              </a:rPr>
              <a:t>Pre-HB 3</a:t>
            </a:r>
            <a:endParaRPr lang="en-US" sz="4800" b="1" i="1" u="sng" cap="none" spc="0" dirty="0">
              <a:ln w="12700">
                <a:solidFill>
                  <a:schemeClr val="accent3">
                    <a:lumMod val="50000"/>
                  </a:schemeClr>
                </a:solidFill>
                <a:prstDash val="solid"/>
              </a:ln>
              <a:solidFill>
                <a:srgbClr val="C00000"/>
              </a:solidFill>
              <a:effectLst>
                <a:innerShdw blurRad="177800">
                  <a:schemeClr val="accent3">
                    <a:lumMod val="50000"/>
                  </a:schemeClr>
                </a:inn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30153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Recapture </a:t>
            </a:r>
            <a:r>
              <a:rPr lang="en-US" sz="3600" b="1" dirty="0" smtClean="0"/>
              <a:t>from 1994-2021 (estimated)</a:t>
            </a:r>
            <a:endParaRPr lang="en-US" dirty="0"/>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u="none" strike="noStrike" kern="1200" cap="none" spc="0" normalizeH="0" baseline="0" noProof="0" dirty="0" smtClean="0">
                <a:ln>
                  <a:noFill/>
                </a:ln>
                <a:solidFill>
                  <a:srgbClr val="FFFFFF"/>
                </a:solidFill>
                <a:effectLst/>
                <a:uLnTx/>
                <a:uFillTx/>
                <a:latin typeface="Corbel" panose="020B0503020204020204"/>
                <a:ea typeface="+mn-ea"/>
                <a:cs typeface="+mn-cs"/>
              </a:rPr>
              <a:t>Texas School Coalition</a:t>
            </a:r>
            <a:endParaRPr kumimoji="0" lang="en-US" b="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8D479-8942-46E8-A226-A4E01F7A105C}" type="slidenum">
              <a:rPr kumimoji="0" lang="en-US" b="0" i="0" u="none" strike="noStrike" kern="1200" cap="none" spc="0" normalizeH="0" baseline="0" noProof="0" smtClean="0">
                <a:ln>
                  <a:noFill/>
                </a:ln>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b="0" i="0" u="none" strike="noStrike" kern="1200" cap="none" spc="0" normalizeH="0" baseline="0" noProof="0" dirty="0">
              <a:ln>
                <a:noFill/>
              </a:ln>
              <a:effectLst/>
              <a:uLnTx/>
              <a:uFillTx/>
              <a:latin typeface="Corbel" panose="020B0503020204020204"/>
              <a:ea typeface="+mn-ea"/>
              <a:cs typeface="+mn-cs"/>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24049336"/>
              </p:ext>
            </p:extLst>
          </p:nvPr>
        </p:nvGraphicFramePr>
        <p:xfrm>
          <a:off x="832338" y="1565275"/>
          <a:ext cx="10433539" cy="4621213"/>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9144000" y="1565275"/>
            <a:ext cx="1524000"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400" dirty="0" smtClean="0">
                <a:latin typeface="Arial" panose="020B0604020202020204" pitchFamily="34" charset="0"/>
                <a:cs typeface="Arial" panose="020B0604020202020204" pitchFamily="34" charset="0"/>
              </a:rPr>
              <a:t>By 2021:</a:t>
            </a:r>
          </a:p>
          <a:p>
            <a:r>
              <a:rPr lang="en-US" sz="2400" dirty="0" smtClean="0">
                <a:latin typeface="Arial" panose="020B0604020202020204" pitchFamily="34" charset="0"/>
                <a:cs typeface="Arial" panose="020B0604020202020204" pitchFamily="34" charset="0"/>
              </a:rPr>
              <a:t>$4 billion</a:t>
            </a:r>
            <a:endParaRPr lang="en-US" sz="2400" dirty="0">
              <a:latin typeface="Arial" panose="020B0604020202020204" pitchFamily="34" charset="0"/>
              <a:cs typeface="Arial" panose="020B0604020202020204" pitchFamily="34" charset="0"/>
            </a:endParaRPr>
          </a:p>
        </p:txBody>
      </p:sp>
      <p:sp>
        <p:nvSpPr>
          <p:cNvPr id="8" name="Rectangle 7"/>
          <p:cNvSpPr/>
          <p:nvPr/>
        </p:nvSpPr>
        <p:spPr>
          <a:xfrm rot="625680">
            <a:off x="9257501" y="486861"/>
            <a:ext cx="2404826" cy="830997"/>
          </a:xfrm>
          <a:prstGeom prst="rect">
            <a:avLst/>
          </a:prstGeom>
        </p:spPr>
        <p:style>
          <a:lnRef idx="2">
            <a:schemeClr val="accent3"/>
          </a:lnRef>
          <a:fillRef idx="1">
            <a:schemeClr val="lt1"/>
          </a:fillRef>
          <a:effectRef idx="0">
            <a:schemeClr val="accent3"/>
          </a:effectRef>
          <a:fontRef idx="minor">
            <a:schemeClr val="dk1"/>
          </a:fontRef>
        </p:style>
        <p:txBody>
          <a:bodyPr wrap="none" lIns="91440" tIns="45720" rIns="91440" bIns="45720">
            <a:spAutoFit/>
          </a:bodyPr>
          <a:lstStyle/>
          <a:p>
            <a:pPr algn="ctr"/>
            <a:r>
              <a:rPr lang="en-US" sz="4800" b="1" i="1" u="sng" cap="none" spc="0" dirty="0" smtClean="0">
                <a:ln w="12700">
                  <a:solidFill>
                    <a:schemeClr val="accent3">
                      <a:lumMod val="50000"/>
                    </a:schemeClr>
                  </a:solidFill>
                  <a:prstDash val="solid"/>
                </a:ln>
                <a:solidFill>
                  <a:srgbClr val="C00000"/>
                </a:solidFill>
                <a:effectLst>
                  <a:innerShdw blurRad="177800">
                    <a:schemeClr val="accent3">
                      <a:lumMod val="50000"/>
                    </a:schemeClr>
                  </a:innerShdw>
                </a:effectLst>
                <a:latin typeface="Calibri" panose="020F0502020204030204" pitchFamily="34" charset="0"/>
                <a:cs typeface="Calibri" panose="020F0502020204030204" pitchFamily="34" charset="0"/>
              </a:rPr>
              <a:t>Pre-HB 3</a:t>
            </a:r>
            <a:endParaRPr lang="en-US" sz="4800" b="1" i="1" u="sng" cap="none" spc="0" dirty="0">
              <a:ln w="12700">
                <a:solidFill>
                  <a:schemeClr val="accent3">
                    <a:lumMod val="50000"/>
                  </a:schemeClr>
                </a:solidFill>
                <a:prstDash val="solid"/>
              </a:ln>
              <a:solidFill>
                <a:srgbClr val="C00000"/>
              </a:solidFill>
              <a:effectLst>
                <a:innerShdw blurRad="177800">
                  <a:schemeClr val="accent3">
                    <a:lumMod val="50000"/>
                  </a:schemeClr>
                </a:inn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87824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Basic Allotment 2010-2019</a:t>
            </a:r>
            <a:endParaRPr lang="en-US" sz="3600" b="1" dirty="0"/>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smtClean="0">
                <a:ln>
                  <a:noFill/>
                </a:ln>
                <a:solidFill>
                  <a:srgbClr val="FFFFFF"/>
                </a:solidFill>
                <a:effectLst/>
                <a:uLnTx/>
                <a:uFillTx/>
                <a:latin typeface="Corbel" panose="020B0503020204020204"/>
                <a:ea typeface="+mn-ea"/>
                <a:cs typeface="+mn-cs"/>
              </a:rPr>
              <a:t>Texas School Coalition</a:t>
            </a:r>
            <a:endParaRPr kumimoji="0" lang="en-US"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8D479-8942-46E8-A226-A4E01F7A105C}" type="slidenum">
              <a:rPr kumimoji="0" lang="en-US" b="0" i="0" u="none" strike="noStrike" kern="1200" cap="none" spc="0" normalizeH="0" baseline="0" noProof="0" smtClean="0">
                <a:ln>
                  <a:noFill/>
                </a:ln>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800" b="0" i="0" u="none" strike="noStrike" kern="1200" cap="none" spc="0" normalizeH="0" baseline="0" noProof="0" dirty="0">
              <a:ln>
                <a:noFill/>
              </a:ln>
              <a:effectLst/>
              <a:uLnTx/>
              <a:uFillTx/>
              <a:latin typeface="Corbel" panose="020B0503020204020204"/>
              <a:ea typeface="+mn-ea"/>
              <a:cs typeface="+mn-cs"/>
            </a:endParaRPr>
          </a:p>
        </p:txBody>
      </p:sp>
      <p:graphicFrame>
        <p:nvGraphicFramePr>
          <p:cNvPr id="6" name="Content Placeholder 5"/>
          <p:cNvGraphicFramePr>
            <a:graphicFrameLocks noGrp="1"/>
          </p:cNvGraphicFramePr>
          <p:nvPr>
            <p:ph idx="1"/>
            <p:extLst/>
          </p:nvPr>
        </p:nvGraphicFramePr>
        <p:xfrm>
          <a:off x="1409700" y="1565275"/>
          <a:ext cx="9372600" cy="4621213"/>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6928338" y="5709138"/>
            <a:ext cx="1289539" cy="3399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rot="625680">
            <a:off x="9257501" y="486861"/>
            <a:ext cx="2404826" cy="830997"/>
          </a:xfrm>
          <a:prstGeom prst="rect">
            <a:avLst/>
          </a:prstGeom>
        </p:spPr>
        <p:style>
          <a:lnRef idx="2">
            <a:schemeClr val="accent3"/>
          </a:lnRef>
          <a:fillRef idx="1">
            <a:schemeClr val="lt1"/>
          </a:fillRef>
          <a:effectRef idx="0">
            <a:schemeClr val="accent3"/>
          </a:effectRef>
          <a:fontRef idx="minor">
            <a:schemeClr val="dk1"/>
          </a:fontRef>
        </p:style>
        <p:txBody>
          <a:bodyPr wrap="none" lIns="91440" tIns="45720" rIns="91440" bIns="45720">
            <a:spAutoFit/>
          </a:bodyPr>
          <a:lstStyle/>
          <a:p>
            <a:pPr algn="ctr"/>
            <a:r>
              <a:rPr lang="en-US" sz="4800" b="1" i="1" u="sng" cap="none" spc="0" dirty="0" smtClean="0">
                <a:ln w="12700">
                  <a:solidFill>
                    <a:schemeClr val="accent3">
                      <a:lumMod val="50000"/>
                    </a:schemeClr>
                  </a:solidFill>
                  <a:prstDash val="solid"/>
                </a:ln>
                <a:solidFill>
                  <a:srgbClr val="C00000"/>
                </a:solidFill>
                <a:effectLst>
                  <a:innerShdw blurRad="177800">
                    <a:schemeClr val="accent3">
                      <a:lumMod val="50000"/>
                    </a:schemeClr>
                  </a:innerShdw>
                </a:effectLst>
                <a:latin typeface="Calibri" panose="020F0502020204030204" pitchFamily="34" charset="0"/>
                <a:cs typeface="Calibri" panose="020F0502020204030204" pitchFamily="34" charset="0"/>
              </a:rPr>
              <a:t>Pre-HB 3</a:t>
            </a:r>
            <a:endParaRPr lang="en-US" sz="4800" b="1" i="1" u="sng" cap="none" spc="0" dirty="0">
              <a:ln w="12700">
                <a:solidFill>
                  <a:schemeClr val="accent3">
                    <a:lumMod val="50000"/>
                  </a:schemeClr>
                </a:solidFill>
                <a:prstDash val="solid"/>
              </a:ln>
              <a:solidFill>
                <a:srgbClr val="C00000"/>
              </a:solidFill>
              <a:effectLst>
                <a:innerShdw blurRad="177800">
                  <a:schemeClr val="accent3">
                    <a:lumMod val="50000"/>
                  </a:schemeClr>
                </a:inn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30570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Basic Allotment 2010-2019</a:t>
            </a:r>
            <a:endParaRPr lang="en-US" sz="3600" b="1" dirty="0"/>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u="none" strike="noStrike" kern="1200" cap="none" spc="0" normalizeH="0" baseline="0" noProof="0" dirty="0" smtClean="0">
                <a:ln>
                  <a:noFill/>
                </a:ln>
                <a:solidFill>
                  <a:srgbClr val="FFFFFF"/>
                </a:solidFill>
                <a:effectLst/>
                <a:uLnTx/>
                <a:uFillTx/>
                <a:latin typeface="Corbel" panose="020B0503020204020204"/>
                <a:ea typeface="+mn-ea"/>
                <a:cs typeface="+mn-cs"/>
              </a:rPr>
              <a:t>Texas School Coalition</a:t>
            </a:r>
            <a:endParaRPr kumimoji="0" lang="en-US" b="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8D479-8942-46E8-A226-A4E01F7A105C}" type="slidenum">
              <a:rPr kumimoji="0" lang="en-US" b="0" i="0" u="none" strike="noStrike" kern="1200" cap="none" spc="0" normalizeH="0" baseline="0" noProof="0" smtClean="0">
                <a:ln>
                  <a:noFill/>
                </a:ln>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b="0" i="0" u="none" strike="noStrike" kern="1200" cap="none" spc="0" normalizeH="0" baseline="0" noProof="0" dirty="0">
              <a:ln>
                <a:noFill/>
              </a:ln>
              <a:effectLst/>
              <a:uLnTx/>
              <a:uFillTx/>
              <a:latin typeface="Corbel" panose="020B0503020204020204"/>
              <a:ea typeface="+mn-ea"/>
              <a:cs typeface="+mn-cs"/>
            </a:endParaRPr>
          </a:p>
        </p:txBody>
      </p:sp>
      <p:graphicFrame>
        <p:nvGraphicFramePr>
          <p:cNvPr id="6" name="Content Placeholder 5"/>
          <p:cNvGraphicFramePr>
            <a:graphicFrameLocks noGrp="1"/>
          </p:cNvGraphicFramePr>
          <p:nvPr>
            <p:ph idx="1"/>
            <p:extLst/>
          </p:nvPr>
        </p:nvGraphicFramePr>
        <p:xfrm>
          <a:off x="1409700" y="1565275"/>
          <a:ext cx="9372600" cy="4621213"/>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rot="625680">
            <a:off x="9257501" y="486861"/>
            <a:ext cx="2404826" cy="830997"/>
          </a:xfrm>
          <a:prstGeom prst="rect">
            <a:avLst/>
          </a:prstGeom>
        </p:spPr>
        <p:style>
          <a:lnRef idx="2">
            <a:schemeClr val="accent3"/>
          </a:lnRef>
          <a:fillRef idx="1">
            <a:schemeClr val="lt1"/>
          </a:fillRef>
          <a:effectRef idx="0">
            <a:schemeClr val="accent3"/>
          </a:effectRef>
          <a:fontRef idx="minor">
            <a:schemeClr val="dk1"/>
          </a:fontRef>
        </p:style>
        <p:txBody>
          <a:bodyPr wrap="none" lIns="91440" tIns="45720" rIns="91440" bIns="45720">
            <a:spAutoFit/>
          </a:bodyPr>
          <a:lstStyle/>
          <a:p>
            <a:pPr algn="ctr"/>
            <a:r>
              <a:rPr lang="en-US" sz="4800" b="1" i="1" u="sng" cap="none" spc="0" dirty="0" smtClean="0">
                <a:ln w="12700">
                  <a:solidFill>
                    <a:schemeClr val="accent3">
                      <a:lumMod val="50000"/>
                    </a:schemeClr>
                  </a:solidFill>
                  <a:prstDash val="solid"/>
                </a:ln>
                <a:solidFill>
                  <a:srgbClr val="C00000"/>
                </a:solidFill>
                <a:effectLst>
                  <a:innerShdw blurRad="177800">
                    <a:schemeClr val="accent3">
                      <a:lumMod val="50000"/>
                    </a:schemeClr>
                  </a:innerShdw>
                </a:effectLst>
                <a:latin typeface="Calibri" panose="020F0502020204030204" pitchFamily="34" charset="0"/>
                <a:cs typeface="Calibri" panose="020F0502020204030204" pitchFamily="34" charset="0"/>
              </a:rPr>
              <a:t>Pre-HB 3</a:t>
            </a:r>
            <a:endParaRPr lang="en-US" sz="4800" b="1" i="1" u="sng" cap="none" spc="0" dirty="0">
              <a:ln w="12700">
                <a:solidFill>
                  <a:schemeClr val="accent3">
                    <a:lumMod val="50000"/>
                  </a:schemeClr>
                </a:solidFill>
                <a:prstDash val="solid"/>
              </a:ln>
              <a:solidFill>
                <a:srgbClr val="C00000"/>
              </a:solidFill>
              <a:effectLst>
                <a:innerShdw blurRad="177800">
                  <a:schemeClr val="accent3">
                    <a:lumMod val="50000"/>
                  </a:schemeClr>
                </a:inn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42452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Stuck in the Past</a:t>
            </a:r>
            <a:endParaRPr lang="en-US" sz="4000" b="1" dirty="0"/>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strike="noStrike" kern="1200" cap="none" spc="0" normalizeH="0" baseline="0" noProof="0" dirty="0" smtClean="0">
                <a:ln>
                  <a:noFill/>
                </a:ln>
                <a:solidFill>
                  <a:srgbClr val="FFFFFF"/>
                </a:solidFill>
                <a:effectLst/>
                <a:uLnTx/>
                <a:uFillTx/>
                <a:latin typeface="Corbel" panose="020B0503020204020204"/>
                <a:ea typeface="+mn-ea"/>
                <a:cs typeface="+mn-cs"/>
              </a:rPr>
              <a:t>Texas School Coalition</a:t>
            </a:r>
            <a:endParaRPr kumimoji="0" lang="en-US" b="0"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8D479-8942-46E8-A226-A4E01F7A105C}" type="slidenum">
              <a:rPr kumimoji="0" lang="en-US" b="0" i="0" u="none" strike="noStrike" kern="1200" cap="none" spc="0" normalizeH="0" baseline="0" noProof="0" smtClean="0">
                <a:ln>
                  <a:noFill/>
                </a:ln>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b="0" i="0" u="none" strike="noStrike" kern="1200" cap="none" spc="0" normalizeH="0" baseline="0" noProof="0" dirty="0">
              <a:ln>
                <a:noFill/>
              </a:ln>
              <a:effectLst/>
              <a:uLnTx/>
              <a:uFillTx/>
              <a:latin typeface="Corbel" panose="020B0503020204020204"/>
              <a:ea typeface="+mn-ea"/>
              <a:cs typeface="+mn-cs"/>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189695006"/>
              </p:ext>
            </p:extLst>
          </p:nvPr>
        </p:nvGraphicFramePr>
        <p:xfrm>
          <a:off x="1410026" y="1758526"/>
          <a:ext cx="9856177" cy="2286000"/>
        </p:xfrm>
        <a:graphic>
          <a:graphicData uri="http://schemas.openxmlformats.org/drawingml/2006/table">
            <a:tbl>
              <a:tblPr firstRow="1" bandRow="1">
                <a:tableStyleId>{3B4B98B0-60AC-42C2-AFA5-B58CD77FA1E5}</a:tableStyleId>
              </a:tblPr>
              <a:tblGrid>
                <a:gridCol w="6128605">
                  <a:extLst>
                    <a:ext uri="{9D8B030D-6E8A-4147-A177-3AD203B41FA5}">
                      <a16:colId xmlns:a16="http://schemas.microsoft.com/office/drawing/2014/main" val="1878008817"/>
                    </a:ext>
                  </a:extLst>
                </a:gridCol>
                <a:gridCol w="3727572">
                  <a:extLst>
                    <a:ext uri="{9D8B030D-6E8A-4147-A177-3AD203B41FA5}">
                      <a16:colId xmlns:a16="http://schemas.microsoft.com/office/drawing/2014/main" val="1691593774"/>
                    </a:ext>
                  </a:extLst>
                </a:gridCol>
              </a:tblGrid>
              <a:tr h="370840">
                <a:tc>
                  <a:txBody>
                    <a:bodyPr/>
                    <a:lstStyle/>
                    <a:p>
                      <a:pPr algn="ctr"/>
                      <a:r>
                        <a:rPr lang="en-US" sz="2400" b="1" dirty="0">
                          <a:latin typeface="Calibri" panose="020F0502020204030204" pitchFamily="34" charset="0"/>
                          <a:cs typeface="Calibri" panose="020F0502020204030204" pitchFamily="34" charset="0"/>
                        </a:rPr>
                        <a:t>School Finance Element</a:t>
                      </a:r>
                    </a:p>
                  </a:txBody>
                  <a:tcPr/>
                </a:tc>
                <a:tc>
                  <a:txBody>
                    <a:bodyPr/>
                    <a:lstStyle/>
                    <a:p>
                      <a:pPr algn="ctr"/>
                      <a:r>
                        <a:rPr lang="en-US" sz="2400" b="1" dirty="0">
                          <a:latin typeface="Calibri" panose="020F0502020204030204" pitchFamily="34" charset="0"/>
                          <a:cs typeface="Calibri" panose="020F0502020204030204" pitchFamily="34" charset="0"/>
                        </a:rPr>
                        <a:t>Last Updated</a:t>
                      </a:r>
                    </a:p>
                  </a:txBody>
                  <a:tcPr/>
                </a:tc>
                <a:extLst>
                  <a:ext uri="{0D108BD9-81ED-4DB2-BD59-A6C34878D82A}">
                    <a16:rowId xmlns:a16="http://schemas.microsoft.com/office/drawing/2014/main" val="3311615117"/>
                  </a:ext>
                </a:extLst>
              </a:tr>
              <a:tr h="370840">
                <a:tc>
                  <a:txBody>
                    <a:bodyPr/>
                    <a:lstStyle/>
                    <a:p>
                      <a:r>
                        <a:rPr lang="en-US" sz="2400" dirty="0">
                          <a:latin typeface="Calibri" panose="020F0502020204030204" pitchFamily="34" charset="0"/>
                          <a:cs typeface="Calibri" panose="020F0502020204030204" pitchFamily="34" charset="0"/>
                        </a:rPr>
                        <a:t>Bilingual Weight for English Language Learners</a:t>
                      </a:r>
                    </a:p>
                  </a:txBody>
                  <a:tcPr/>
                </a:tc>
                <a:tc>
                  <a:txBody>
                    <a:bodyPr/>
                    <a:lstStyle/>
                    <a:p>
                      <a:pPr algn="ctr"/>
                      <a:r>
                        <a:rPr lang="en-US" sz="2400" dirty="0">
                          <a:latin typeface="Calibri" panose="020F0502020204030204" pitchFamily="34" charset="0"/>
                          <a:cs typeface="Calibri" panose="020F0502020204030204" pitchFamily="34" charset="0"/>
                        </a:rPr>
                        <a:t>1984</a:t>
                      </a:r>
                    </a:p>
                  </a:txBody>
                  <a:tcPr/>
                </a:tc>
                <a:extLst>
                  <a:ext uri="{0D108BD9-81ED-4DB2-BD59-A6C34878D82A}">
                    <a16:rowId xmlns:a16="http://schemas.microsoft.com/office/drawing/2014/main" val="2442234614"/>
                  </a:ext>
                </a:extLst>
              </a:tr>
              <a:tr h="370840">
                <a:tc>
                  <a:txBody>
                    <a:bodyPr/>
                    <a:lstStyle/>
                    <a:p>
                      <a:r>
                        <a:rPr lang="en-US" sz="2400" dirty="0">
                          <a:latin typeface="Calibri" panose="020F0502020204030204" pitchFamily="34" charset="0"/>
                          <a:cs typeface="Calibri" panose="020F0502020204030204" pitchFamily="34" charset="0"/>
                        </a:rPr>
                        <a:t>Comp Ed Weight for students in poverty</a:t>
                      </a:r>
                    </a:p>
                  </a:txBody>
                  <a:tcPr/>
                </a:tc>
                <a:tc>
                  <a:txBody>
                    <a:bodyPr/>
                    <a:lstStyle/>
                    <a:p>
                      <a:pPr algn="ctr"/>
                      <a:r>
                        <a:rPr lang="en-US" sz="2400" dirty="0">
                          <a:latin typeface="Calibri" panose="020F0502020204030204" pitchFamily="34" charset="0"/>
                          <a:cs typeface="Calibri" panose="020F0502020204030204" pitchFamily="34" charset="0"/>
                        </a:rPr>
                        <a:t>1984</a:t>
                      </a:r>
                    </a:p>
                  </a:txBody>
                  <a:tcPr/>
                </a:tc>
                <a:extLst>
                  <a:ext uri="{0D108BD9-81ED-4DB2-BD59-A6C34878D82A}">
                    <a16:rowId xmlns:a16="http://schemas.microsoft.com/office/drawing/2014/main" val="1859127221"/>
                  </a:ext>
                </a:extLst>
              </a:tr>
              <a:tr h="370840">
                <a:tc>
                  <a:txBody>
                    <a:bodyPr/>
                    <a:lstStyle/>
                    <a:p>
                      <a:r>
                        <a:rPr lang="en-US" sz="2400" dirty="0">
                          <a:latin typeface="Calibri" panose="020F0502020204030204" pitchFamily="34" charset="0"/>
                          <a:cs typeface="Calibri" panose="020F0502020204030204" pitchFamily="34" charset="0"/>
                        </a:rPr>
                        <a:t>Transportation Allotment</a:t>
                      </a:r>
                    </a:p>
                  </a:txBody>
                  <a:tcPr/>
                </a:tc>
                <a:tc>
                  <a:txBody>
                    <a:bodyPr/>
                    <a:lstStyle/>
                    <a:p>
                      <a:pPr algn="ctr"/>
                      <a:r>
                        <a:rPr lang="en-US" sz="2400" dirty="0">
                          <a:latin typeface="Calibri" panose="020F0502020204030204" pitchFamily="34" charset="0"/>
                          <a:cs typeface="Calibri" panose="020F0502020204030204" pitchFamily="34" charset="0"/>
                        </a:rPr>
                        <a:t>1984</a:t>
                      </a:r>
                    </a:p>
                  </a:txBody>
                  <a:tcPr/>
                </a:tc>
                <a:extLst>
                  <a:ext uri="{0D108BD9-81ED-4DB2-BD59-A6C34878D82A}">
                    <a16:rowId xmlns:a16="http://schemas.microsoft.com/office/drawing/2014/main" val="1500318043"/>
                  </a:ext>
                </a:extLst>
              </a:tr>
              <a:tr h="370840">
                <a:tc>
                  <a:txBody>
                    <a:bodyPr/>
                    <a:lstStyle/>
                    <a:p>
                      <a:r>
                        <a:rPr lang="en-US" sz="2400" dirty="0">
                          <a:latin typeface="Calibri" panose="020F0502020204030204" pitchFamily="34" charset="0"/>
                          <a:cs typeface="Calibri" panose="020F0502020204030204" pitchFamily="34" charset="0"/>
                        </a:rPr>
                        <a:t>Cost of Education Index</a:t>
                      </a:r>
                    </a:p>
                  </a:txBody>
                  <a:tcPr/>
                </a:tc>
                <a:tc>
                  <a:txBody>
                    <a:bodyPr/>
                    <a:lstStyle/>
                    <a:p>
                      <a:pPr algn="ctr"/>
                      <a:r>
                        <a:rPr lang="en-US" sz="2400" dirty="0">
                          <a:latin typeface="Calibri" panose="020F0502020204030204" pitchFamily="34" charset="0"/>
                          <a:cs typeface="Calibri" panose="020F0502020204030204" pitchFamily="34" charset="0"/>
                        </a:rPr>
                        <a:t>1991</a:t>
                      </a:r>
                    </a:p>
                  </a:txBody>
                  <a:tcPr/>
                </a:tc>
                <a:extLst>
                  <a:ext uri="{0D108BD9-81ED-4DB2-BD59-A6C34878D82A}">
                    <a16:rowId xmlns:a16="http://schemas.microsoft.com/office/drawing/2014/main" val="4048244236"/>
                  </a:ext>
                </a:extLst>
              </a:tr>
            </a:tbl>
          </a:graphicData>
        </a:graphic>
      </p:graphicFrame>
      <p:pic>
        <p:nvPicPr>
          <p:cNvPr id="7" name="Picture 2" descr="Image result for 1980's"/>
          <p:cNvPicPr>
            <a:picLocks noChangeAspect="1" noChangeArrowheads="1"/>
          </p:cNvPicPr>
          <p:nvPr/>
        </p:nvPicPr>
        <p:blipFill rotWithShape="1">
          <a:blip r:embed="rId3">
            <a:extLst>
              <a:ext uri="{28A0092B-C50C-407E-A947-70E740481C1C}">
                <a14:useLocalDpi xmlns:a14="http://schemas.microsoft.com/office/drawing/2010/main" val="0"/>
              </a:ext>
            </a:extLst>
          </a:blip>
          <a:srcRect t="8500" b="8449"/>
          <a:stretch/>
        </p:blipFill>
        <p:spPr bwMode="auto">
          <a:xfrm>
            <a:off x="2309445" y="4168777"/>
            <a:ext cx="2099381" cy="233637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0226" y="4337102"/>
            <a:ext cx="3512685" cy="1975619"/>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rot="625680">
            <a:off x="9257501" y="486861"/>
            <a:ext cx="2404826" cy="830997"/>
          </a:xfrm>
          <a:prstGeom prst="rect">
            <a:avLst/>
          </a:prstGeom>
        </p:spPr>
        <p:style>
          <a:lnRef idx="2">
            <a:schemeClr val="accent3"/>
          </a:lnRef>
          <a:fillRef idx="1">
            <a:schemeClr val="lt1"/>
          </a:fillRef>
          <a:effectRef idx="0">
            <a:schemeClr val="accent3"/>
          </a:effectRef>
          <a:fontRef idx="minor">
            <a:schemeClr val="dk1"/>
          </a:fontRef>
        </p:style>
        <p:txBody>
          <a:bodyPr wrap="none" lIns="91440" tIns="45720" rIns="91440" bIns="45720">
            <a:spAutoFit/>
          </a:bodyPr>
          <a:lstStyle/>
          <a:p>
            <a:pPr algn="ctr"/>
            <a:r>
              <a:rPr lang="en-US" sz="4800" b="1" i="1" u="sng" cap="none" spc="0" dirty="0" smtClean="0">
                <a:ln w="12700">
                  <a:solidFill>
                    <a:schemeClr val="accent3">
                      <a:lumMod val="50000"/>
                    </a:schemeClr>
                  </a:solidFill>
                  <a:prstDash val="solid"/>
                </a:ln>
                <a:solidFill>
                  <a:srgbClr val="C00000"/>
                </a:solidFill>
                <a:effectLst>
                  <a:innerShdw blurRad="177800">
                    <a:schemeClr val="accent3">
                      <a:lumMod val="50000"/>
                    </a:schemeClr>
                  </a:innerShdw>
                </a:effectLst>
                <a:latin typeface="Calibri" panose="020F0502020204030204" pitchFamily="34" charset="0"/>
                <a:cs typeface="Calibri" panose="020F0502020204030204" pitchFamily="34" charset="0"/>
              </a:rPr>
              <a:t>Pre-HB 3</a:t>
            </a:r>
            <a:endParaRPr lang="en-US" sz="4800" b="1" i="1" u="sng" cap="none" spc="0" dirty="0">
              <a:ln w="12700">
                <a:solidFill>
                  <a:schemeClr val="accent3">
                    <a:lumMod val="50000"/>
                  </a:schemeClr>
                </a:solidFill>
                <a:prstDash val="solid"/>
              </a:ln>
              <a:solidFill>
                <a:srgbClr val="C00000"/>
              </a:solidFill>
              <a:effectLst>
                <a:innerShdw blurRad="177800">
                  <a:schemeClr val="accent3">
                    <a:lumMod val="50000"/>
                  </a:schemeClr>
                </a:inn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10281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86</a:t>
            </a:r>
            <a:r>
              <a:rPr lang="en-US" sz="4000" b="1" baseline="30000" dirty="0" smtClean="0"/>
              <a:t>th</a:t>
            </a:r>
            <a:r>
              <a:rPr lang="en-US" sz="4000" b="1" dirty="0" smtClean="0"/>
              <a:t> Legislative Session</a:t>
            </a:r>
            <a:endParaRPr lang="en-US" sz="4000" b="1" dirty="0"/>
          </a:p>
        </p:txBody>
      </p:sp>
      <p:pic>
        <p:nvPicPr>
          <p:cNvPr id="6" name="Content Placeholder 5"/>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1913" t="8649" r="15942" b="10554"/>
          <a:stretch/>
        </p:blipFill>
        <p:spPr>
          <a:xfrm rot="20779366">
            <a:off x="816359" y="1571138"/>
            <a:ext cx="2501900" cy="3733800"/>
          </a:xfrm>
        </p:spPr>
      </p:pic>
      <p:sp>
        <p:nvSpPr>
          <p:cNvPr id="4" name="Footer Placeholder 3"/>
          <p:cNvSpPr>
            <a:spLocks noGrp="1"/>
          </p:cNvSpPr>
          <p:nvPr>
            <p:ph type="ftr" sz="quarter" idx="11"/>
          </p:nvPr>
        </p:nvSpPr>
        <p:spPr/>
        <p:txBody>
          <a:bodyPr/>
          <a:lstStyle/>
          <a:p>
            <a:r>
              <a:rPr lang="en-US" dirty="0" smtClean="0"/>
              <a:t>Texas School Coalition</a:t>
            </a:r>
            <a:endParaRPr lang="en-US" dirty="0"/>
          </a:p>
        </p:txBody>
      </p:sp>
      <p:sp>
        <p:nvSpPr>
          <p:cNvPr id="5" name="Slide Number Placeholder 4"/>
          <p:cNvSpPr>
            <a:spLocks noGrp="1"/>
          </p:cNvSpPr>
          <p:nvPr>
            <p:ph type="sldNum" sz="quarter" idx="12"/>
          </p:nvPr>
        </p:nvSpPr>
        <p:spPr/>
        <p:txBody>
          <a:bodyPr/>
          <a:lstStyle/>
          <a:p>
            <a:fld id="{9CD8D479-8942-46E8-A226-A4E01F7A105C}" type="slidenum">
              <a:rPr lang="en-US" smtClean="0"/>
              <a:t>7</a:t>
            </a:fld>
            <a:endParaRPr lang="en-US" dirty="0"/>
          </a:p>
        </p:txBody>
      </p:sp>
      <p:pic>
        <p:nvPicPr>
          <p:cNvPr id="7" name="Content Placeholder 7"/>
          <p:cNvPicPr>
            <a:picLocks noChangeAspect="1"/>
          </p:cNvPicPr>
          <p:nvPr/>
        </p:nvPicPr>
        <p:blipFill rotWithShape="1">
          <a:blip r:embed="rId4">
            <a:extLst>
              <a:ext uri="{28A0092B-C50C-407E-A947-70E740481C1C}">
                <a14:useLocalDpi xmlns:a14="http://schemas.microsoft.com/office/drawing/2010/main" val="0"/>
              </a:ext>
            </a:extLst>
          </a:blip>
          <a:srcRect t="16378" b="5623"/>
          <a:stretch/>
        </p:blipFill>
        <p:spPr>
          <a:xfrm>
            <a:off x="4676720" y="1658488"/>
            <a:ext cx="6648432" cy="3889301"/>
          </a:xfrm>
          <a:prstGeom prst="rect">
            <a:avLst/>
          </a:prstGeom>
        </p:spPr>
      </p:pic>
      <p:pic>
        <p:nvPicPr>
          <p:cNvPr id="8" name="Content Placeholder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67309" y="4305442"/>
            <a:ext cx="3728064" cy="2163222"/>
          </a:xfrm>
          <a:prstGeom prst="rect">
            <a:avLst/>
          </a:prstGeom>
        </p:spPr>
      </p:pic>
    </p:spTree>
    <p:extLst>
      <p:ext uri="{BB962C8B-B14F-4D97-AF65-F5344CB8AC3E}">
        <p14:creationId xmlns:p14="http://schemas.microsoft.com/office/powerpoint/2010/main" val="1127032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U</a:t>
            </a:r>
            <a:r>
              <a:rPr lang="en-US" sz="4800" b="1" dirty="0" smtClean="0"/>
              <a:t>nder HB 3</a:t>
            </a:r>
            <a:endParaRPr lang="en-US" sz="4800" b="1" dirty="0"/>
          </a:p>
        </p:txBody>
      </p:sp>
      <p:sp>
        <p:nvSpPr>
          <p:cNvPr id="3" name="Content Placeholder 2"/>
          <p:cNvSpPr>
            <a:spLocks noGrp="1"/>
          </p:cNvSpPr>
          <p:nvPr>
            <p:ph idx="1"/>
          </p:nvPr>
        </p:nvSpPr>
        <p:spPr>
          <a:xfrm>
            <a:off x="1410026" y="1566001"/>
            <a:ext cx="10524066" cy="4620682"/>
          </a:xfrm>
        </p:spPr>
        <p:txBody>
          <a:bodyPr>
            <a:normAutofit/>
          </a:bodyPr>
          <a:lstStyle/>
          <a:p>
            <a:pPr marL="457200" indent="-457200">
              <a:spcBef>
                <a:spcPts val="2400"/>
              </a:spcBef>
              <a:buFont typeface="Wingdings" panose="05000000000000000000" pitchFamily="2" charset="2"/>
              <a:buChar char="ü"/>
            </a:pPr>
            <a:r>
              <a:rPr lang="en-US" sz="3600" dirty="0" smtClean="0"/>
              <a:t>State share to 45% (and will remain there)</a:t>
            </a:r>
          </a:p>
          <a:p>
            <a:pPr marL="457200" indent="-457200">
              <a:spcBef>
                <a:spcPts val="2400"/>
              </a:spcBef>
              <a:buFont typeface="Wingdings" panose="05000000000000000000" pitchFamily="2" charset="2"/>
              <a:buChar char="ü"/>
            </a:pPr>
            <a:r>
              <a:rPr lang="en-US" sz="3600" dirty="0" smtClean="0"/>
              <a:t>Recapture reduced by 46% </a:t>
            </a:r>
          </a:p>
          <a:p>
            <a:pPr marL="457200" indent="-457200">
              <a:spcBef>
                <a:spcPts val="2400"/>
              </a:spcBef>
              <a:buFont typeface="Wingdings" panose="05000000000000000000" pitchFamily="2" charset="2"/>
              <a:buChar char="ü"/>
            </a:pPr>
            <a:r>
              <a:rPr lang="en-US" sz="3600" dirty="0" smtClean="0"/>
              <a:t>Basic Allotment increased by 20%</a:t>
            </a:r>
          </a:p>
          <a:p>
            <a:pPr marL="457200" indent="-457200">
              <a:spcBef>
                <a:spcPts val="2400"/>
              </a:spcBef>
              <a:buFont typeface="Wingdings" panose="05000000000000000000" pitchFamily="2" charset="2"/>
              <a:buChar char="ü"/>
            </a:pPr>
            <a:r>
              <a:rPr lang="en-US" sz="3600" dirty="0" smtClean="0"/>
              <a:t>Funding elements from 1980’s &amp; 1990’s updated</a:t>
            </a:r>
            <a:endParaRPr lang="en-US" sz="3600" dirty="0"/>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u="none" strike="noStrike" kern="1200" cap="none" spc="0" normalizeH="0" baseline="0" noProof="0" dirty="0" smtClean="0">
                <a:ln>
                  <a:noFill/>
                </a:ln>
                <a:solidFill>
                  <a:srgbClr val="FFFFFF"/>
                </a:solidFill>
                <a:effectLst/>
                <a:uLnTx/>
                <a:uFillTx/>
                <a:latin typeface="Corbel" panose="020B0503020204020204"/>
                <a:ea typeface="+mn-ea"/>
                <a:cs typeface="+mn-cs"/>
              </a:rPr>
              <a:t>Texas School Coalition</a:t>
            </a:r>
            <a:endParaRPr kumimoji="0" lang="en-US" b="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8D479-8942-46E8-A226-A4E01F7A105C}" type="slidenum">
              <a:rPr kumimoji="0" lang="en-US" b="0" i="0" u="none" strike="noStrike" kern="1200" cap="none" spc="0" normalizeH="0" baseline="0" noProof="0" smtClean="0">
                <a:ln>
                  <a:noFill/>
                </a:ln>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dirty="0">
              <a:ln>
                <a:noFill/>
              </a:ln>
              <a:effectLst/>
              <a:uLnTx/>
              <a:uFillTx/>
              <a:latin typeface="Corbel" panose="020B0503020204020204"/>
              <a:ea typeface="+mn-ea"/>
              <a:cs typeface="+mn-cs"/>
            </a:endParaRPr>
          </a:p>
        </p:txBody>
      </p:sp>
    </p:spTree>
    <p:extLst>
      <p:ext uri="{BB962C8B-B14F-4D97-AF65-F5344CB8AC3E}">
        <p14:creationId xmlns:p14="http://schemas.microsoft.com/office/powerpoint/2010/main" val="2221646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0026" y="276087"/>
            <a:ext cx="10137204" cy="1183566"/>
          </a:xfrm>
        </p:spPr>
        <p:txBody>
          <a:bodyPr>
            <a:normAutofit/>
          </a:bodyPr>
          <a:lstStyle/>
          <a:p>
            <a:r>
              <a:rPr lang="en-US" sz="4000" b="1" dirty="0"/>
              <a:t>Share of State and Local </a:t>
            </a:r>
            <a:r>
              <a:rPr lang="en-US" sz="4000" b="1" dirty="0" smtClean="0"/>
              <a:t>Funding under HB 3</a:t>
            </a:r>
            <a:endParaRPr lang="en-US" sz="4000" b="1" dirty="0"/>
          </a:p>
        </p:txBody>
      </p:sp>
      <p:cxnSp>
        <p:nvCxnSpPr>
          <p:cNvPr id="9" name="Straight Connector 8"/>
          <p:cNvCxnSpPr>
            <a:cxnSpLocks/>
          </p:cNvCxnSpPr>
          <p:nvPr/>
        </p:nvCxnSpPr>
        <p:spPr>
          <a:xfrm>
            <a:off x="1607536" y="3335810"/>
            <a:ext cx="9463269"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2498516" y="1863529"/>
            <a:ext cx="1591056" cy="70788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4000" b="1" dirty="0">
                <a:solidFill>
                  <a:schemeClr val="accent1">
                    <a:lumMod val="75000"/>
                  </a:schemeClr>
                </a:solidFill>
              </a:rPr>
              <a:t>Local</a:t>
            </a:r>
          </a:p>
        </p:txBody>
      </p:sp>
      <p:cxnSp>
        <p:nvCxnSpPr>
          <p:cNvPr id="6" name="Elbow Connector 5"/>
          <p:cNvCxnSpPr/>
          <p:nvPr/>
        </p:nvCxnSpPr>
        <p:spPr>
          <a:xfrm rot="16200000" flipH="1">
            <a:off x="3965824" y="2230807"/>
            <a:ext cx="683032" cy="435536"/>
          </a:xfrm>
          <a:prstGeom prst="bentConnector3">
            <a:avLst>
              <a:gd name="adj1" fmla="val 20822"/>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650916" y="4210787"/>
            <a:ext cx="1438656" cy="707886"/>
          </a:xfrm>
          <a:prstGeom prst="rect">
            <a:avLst/>
          </a:prstGeom>
          <a:ln>
            <a:solidFill>
              <a:srgbClr val="C0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4000" b="1" dirty="0">
                <a:solidFill>
                  <a:srgbClr val="C00000"/>
                </a:solidFill>
              </a:rPr>
              <a:t>State</a:t>
            </a:r>
          </a:p>
        </p:txBody>
      </p:sp>
      <p:cxnSp>
        <p:nvCxnSpPr>
          <p:cNvPr id="10" name="Elbow Connector 9"/>
          <p:cNvCxnSpPr/>
          <p:nvPr/>
        </p:nvCxnSpPr>
        <p:spPr>
          <a:xfrm rot="5400000">
            <a:off x="3876903" y="4088422"/>
            <a:ext cx="688981" cy="263638"/>
          </a:xfrm>
          <a:prstGeom prst="bentConnector3">
            <a:avLst>
              <a:gd name="adj1" fmla="val 89135"/>
            </a:avLst>
          </a:prstGeom>
          <a:ln>
            <a:solidFill>
              <a:srgbClr val="C00000"/>
            </a:solidFill>
          </a:ln>
        </p:spPr>
        <p:style>
          <a:lnRef idx="1">
            <a:schemeClr val="accent1"/>
          </a:lnRef>
          <a:fillRef idx="0">
            <a:schemeClr val="accent1"/>
          </a:fillRef>
          <a:effectRef idx="0">
            <a:schemeClr val="accent1"/>
          </a:effectRef>
          <a:fontRef idx="minor">
            <a:schemeClr val="tx1"/>
          </a:fontRef>
        </p:style>
      </p:cxnSp>
      <p:graphicFrame>
        <p:nvGraphicFramePr>
          <p:cNvPr id="11" name="Chart 10">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2075127328"/>
              </p:ext>
            </p:extLst>
          </p:nvPr>
        </p:nvGraphicFramePr>
        <p:xfrm>
          <a:off x="543787" y="1545516"/>
          <a:ext cx="11003443" cy="496032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62034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Recapture from 1994-2021 under HB 3</a:t>
            </a:r>
            <a:endParaRPr lang="en-US" sz="4000" b="1" dirty="0"/>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u="none" strike="noStrike" kern="1200" cap="none" spc="0" normalizeH="0" baseline="0" noProof="0" dirty="0" smtClean="0">
                <a:ln>
                  <a:noFill/>
                </a:ln>
                <a:solidFill>
                  <a:srgbClr val="FFFFFF"/>
                </a:solidFill>
                <a:effectLst/>
                <a:uLnTx/>
                <a:uFillTx/>
                <a:latin typeface="Corbel" panose="020B0503020204020204"/>
                <a:ea typeface="+mn-ea"/>
                <a:cs typeface="+mn-cs"/>
              </a:rPr>
              <a:t>Texas School Coalition</a:t>
            </a:r>
            <a:endParaRPr kumimoji="0" lang="en-US" b="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8D479-8942-46E8-A226-A4E01F7A105C}" type="slidenum">
              <a:rPr kumimoji="0" lang="en-US" sz="800" b="0" i="0" u="none" strike="noStrike" kern="1200" cap="none" spc="0" normalizeH="0" baseline="0" noProof="0" smtClean="0">
                <a:ln>
                  <a:noFill/>
                </a:ln>
                <a:solidFill>
                  <a:srgbClr val="4A66AC">
                    <a:lumMod val="75000"/>
                  </a:srgbClr>
                </a:soli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800" b="0" i="0" u="none" strike="noStrike" kern="1200" cap="none" spc="0" normalizeH="0" baseline="0" noProof="0" dirty="0">
              <a:ln>
                <a:noFill/>
              </a:ln>
              <a:solidFill>
                <a:srgbClr val="4A66AC">
                  <a:lumMod val="75000"/>
                </a:srgbClr>
              </a:solidFill>
              <a:effectLst/>
              <a:uLnTx/>
              <a:uFillTx/>
              <a:latin typeface="Corbel" panose="020B0503020204020204"/>
              <a:ea typeface="+mn-ea"/>
              <a:cs typeface="+mn-cs"/>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291626580"/>
              </p:ext>
            </p:extLst>
          </p:nvPr>
        </p:nvGraphicFramePr>
        <p:xfrm>
          <a:off x="890953" y="1565275"/>
          <a:ext cx="10703170" cy="46212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7840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Recapture from 2012-2021 – old law vs. new law</a:t>
            </a:r>
            <a:endParaRPr lang="en-US" sz="3600" b="1" dirty="0"/>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u="none" strike="noStrike" kern="1200" cap="none" spc="0" normalizeH="0" baseline="0" noProof="0" dirty="0" smtClean="0">
                <a:ln>
                  <a:noFill/>
                </a:ln>
                <a:solidFill>
                  <a:srgbClr val="FFFFFF"/>
                </a:solidFill>
                <a:effectLst/>
                <a:uLnTx/>
                <a:uFillTx/>
                <a:latin typeface="Corbel" panose="020B0503020204020204"/>
                <a:ea typeface="+mn-ea"/>
                <a:cs typeface="+mn-cs"/>
              </a:rPr>
              <a:t>Texas School Coalition</a:t>
            </a:r>
            <a:endParaRPr kumimoji="0" lang="en-US" b="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8D479-8942-46E8-A226-A4E01F7A105C}" type="slidenum">
              <a:rPr kumimoji="0" lang="en-US" sz="800" b="0" i="0" u="none" strike="noStrike" kern="1200" cap="none" spc="0" normalizeH="0" baseline="0" noProof="0" smtClean="0">
                <a:ln>
                  <a:noFill/>
                </a:ln>
                <a:solidFill>
                  <a:srgbClr val="4A66AC">
                    <a:lumMod val="75000"/>
                  </a:srgbClr>
                </a:soli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800" b="0" i="0" u="none" strike="noStrike" kern="1200" cap="none" spc="0" normalizeH="0" baseline="0" noProof="0" dirty="0">
              <a:ln>
                <a:noFill/>
              </a:ln>
              <a:solidFill>
                <a:srgbClr val="4A66AC">
                  <a:lumMod val="75000"/>
                </a:srgbClr>
              </a:solidFill>
              <a:effectLst/>
              <a:uLnTx/>
              <a:uFillTx/>
              <a:latin typeface="Corbel" panose="020B0503020204020204"/>
              <a:ea typeface="+mn-ea"/>
              <a:cs typeface="+mn-cs"/>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708393169"/>
              </p:ext>
            </p:extLst>
          </p:nvPr>
        </p:nvGraphicFramePr>
        <p:xfrm>
          <a:off x="1050680" y="1635614"/>
          <a:ext cx="10426212" cy="4621213"/>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ular Callout 6"/>
          <p:cNvSpPr/>
          <p:nvPr/>
        </p:nvSpPr>
        <p:spPr>
          <a:xfrm flipH="1">
            <a:off x="6615953" y="1546577"/>
            <a:ext cx="3047336" cy="869245"/>
          </a:xfrm>
          <a:prstGeom prst="wedgeRectCallout">
            <a:avLst>
              <a:gd name="adj1" fmla="val -47936"/>
              <a:gd name="adj2" fmla="val 86573"/>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800" b="1" dirty="0" smtClean="0">
                <a:latin typeface="Calibri" panose="020F0502020204030204" pitchFamily="34" charset="0"/>
                <a:cs typeface="Calibri" panose="020F0502020204030204" pitchFamily="34" charset="0"/>
              </a:rPr>
              <a:t>$3.5 billion biennial reduction</a:t>
            </a:r>
            <a:endParaRPr lang="en-US" sz="2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5848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4000" b="1" dirty="0" smtClean="0"/>
              <a:t>Districts Required to Pay Recapture</a:t>
            </a:r>
            <a:endParaRPr lang="en-US" sz="4000" b="1" dirty="0"/>
          </a:p>
        </p:txBody>
      </p:sp>
      <p:sp>
        <p:nvSpPr>
          <p:cNvPr id="7" name="Text Placeholder 6"/>
          <p:cNvSpPr>
            <a:spLocks noGrp="1"/>
          </p:cNvSpPr>
          <p:nvPr>
            <p:ph type="body" idx="1"/>
          </p:nvPr>
        </p:nvSpPr>
        <p:spPr>
          <a:xfrm>
            <a:off x="846668" y="1554480"/>
            <a:ext cx="5171607" cy="823912"/>
          </a:xfrm>
        </p:spPr>
        <p:txBody>
          <a:bodyPr>
            <a:normAutofit fontScale="85000" lnSpcReduction="20000"/>
          </a:bodyPr>
          <a:lstStyle/>
          <a:p>
            <a:pPr algn="ctr"/>
            <a:r>
              <a:rPr lang="en-US" sz="4000" b="0" dirty="0" smtClean="0"/>
              <a:t>2018-19</a:t>
            </a:r>
          </a:p>
          <a:p>
            <a:pPr algn="ctr"/>
            <a:r>
              <a:rPr lang="en-US" sz="4000" dirty="0" smtClean="0"/>
              <a:t>219</a:t>
            </a:r>
            <a:r>
              <a:rPr lang="en-US" sz="4000" b="0" dirty="0" smtClean="0"/>
              <a:t> districts</a:t>
            </a:r>
            <a:endParaRPr lang="en-US" sz="4000" b="0" dirty="0"/>
          </a:p>
        </p:txBody>
      </p:sp>
      <p:pic>
        <p:nvPicPr>
          <p:cNvPr id="11" name="Content Placeholder 10"/>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46668" y="2395896"/>
            <a:ext cx="5171546" cy="4237260"/>
          </a:xfrm>
        </p:spPr>
      </p:pic>
      <p:sp>
        <p:nvSpPr>
          <p:cNvPr id="9" name="Text Placeholder 8"/>
          <p:cNvSpPr>
            <a:spLocks noGrp="1"/>
          </p:cNvSpPr>
          <p:nvPr>
            <p:ph type="body" sz="quarter" idx="3"/>
          </p:nvPr>
        </p:nvSpPr>
        <p:spPr>
          <a:xfrm>
            <a:off x="6172199" y="1554480"/>
            <a:ext cx="5320897" cy="823912"/>
          </a:xfrm>
        </p:spPr>
        <p:txBody>
          <a:bodyPr>
            <a:normAutofit fontScale="85000" lnSpcReduction="20000"/>
          </a:bodyPr>
          <a:lstStyle/>
          <a:p>
            <a:pPr algn="ctr"/>
            <a:r>
              <a:rPr lang="en-US" sz="4000" b="0" dirty="0" smtClean="0"/>
              <a:t>2019-20</a:t>
            </a:r>
          </a:p>
          <a:p>
            <a:pPr algn="ctr"/>
            <a:r>
              <a:rPr lang="en-US" sz="4000" dirty="0" smtClean="0"/>
              <a:t>141</a:t>
            </a:r>
            <a:r>
              <a:rPr lang="en-US" sz="4000" b="0" dirty="0" smtClean="0"/>
              <a:t> districts</a:t>
            </a:r>
            <a:endParaRPr lang="en-US" sz="2400" b="0" dirty="0"/>
          </a:p>
        </p:txBody>
      </p:sp>
      <p:pic>
        <p:nvPicPr>
          <p:cNvPr id="12" name="Content Placeholder 11"/>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6129867" y="2332256"/>
            <a:ext cx="5363230" cy="4297144"/>
          </a:xfrm>
        </p:spPr>
      </p:pic>
      <p:sp>
        <p:nvSpPr>
          <p:cNvPr id="4" name="Footer Placeholder 3"/>
          <p:cNvSpPr>
            <a:spLocks noGrp="1"/>
          </p:cNvSpPr>
          <p:nvPr>
            <p:ph type="ftr" sz="quarter" idx="11"/>
          </p:nvPr>
        </p:nvSpPr>
        <p:spPr/>
        <p:txBody>
          <a:bodyPr/>
          <a:lstStyle/>
          <a:p>
            <a:r>
              <a:rPr lang="en-US" dirty="0" smtClean="0"/>
              <a:t>Texas School Coalition</a:t>
            </a:r>
            <a:endParaRPr lang="en-US" dirty="0"/>
          </a:p>
        </p:txBody>
      </p:sp>
      <p:sp>
        <p:nvSpPr>
          <p:cNvPr id="5" name="Slide Number Placeholder 4"/>
          <p:cNvSpPr>
            <a:spLocks noGrp="1"/>
          </p:cNvSpPr>
          <p:nvPr>
            <p:ph type="sldNum" sz="quarter" idx="12"/>
          </p:nvPr>
        </p:nvSpPr>
        <p:spPr/>
        <p:txBody>
          <a:bodyPr/>
          <a:lstStyle/>
          <a:p>
            <a:fld id="{9CD8D479-8942-46E8-A226-A4E01F7A105C}" type="slidenum">
              <a:rPr lang="en-US" smtClean="0"/>
              <a:t>12</a:t>
            </a:fld>
            <a:endParaRPr lang="en-US" dirty="0"/>
          </a:p>
        </p:txBody>
      </p:sp>
      <p:sp>
        <p:nvSpPr>
          <p:cNvPr id="19" name="Rectangle 18"/>
          <p:cNvSpPr/>
          <p:nvPr/>
        </p:nvSpPr>
        <p:spPr>
          <a:xfrm>
            <a:off x="10856495" y="5406189"/>
            <a:ext cx="1118937" cy="117107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89125" y="5630778"/>
            <a:ext cx="659642" cy="858254"/>
          </a:xfrm>
          <a:prstGeom prst="rect">
            <a:avLst/>
          </a:prstGeom>
        </p:spPr>
      </p:pic>
    </p:spTree>
    <p:extLst>
      <p:ext uri="{BB962C8B-B14F-4D97-AF65-F5344CB8AC3E}">
        <p14:creationId xmlns:p14="http://schemas.microsoft.com/office/powerpoint/2010/main" val="140454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Basic Allotment 2010-2021</a:t>
            </a:r>
            <a:endParaRPr lang="en-US" sz="4000" b="1" dirty="0"/>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u="none" strike="noStrike" kern="1200" cap="none" spc="0" normalizeH="0" baseline="0" noProof="0" dirty="0" smtClean="0">
                <a:ln>
                  <a:noFill/>
                </a:ln>
                <a:solidFill>
                  <a:srgbClr val="FFFFFF"/>
                </a:solidFill>
                <a:effectLst/>
                <a:uLnTx/>
                <a:uFillTx/>
                <a:latin typeface="Corbel" panose="020B0503020204020204"/>
                <a:ea typeface="+mn-ea"/>
                <a:cs typeface="+mn-cs"/>
              </a:rPr>
              <a:t>Texas School Coalition</a:t>
            </a:r>
            <a:endParaRPr kumimoji="0" lang="en-US" b="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8D479-8942-46E8-A226-A4E01F7A105C}" type="slidenum">
              <a:rPr kumimoji="0" lang="en-US" sz="800" b="0" i="0" u="none" strike="noStrike" kern="1200" cap="none" spc="0" normalizeH="0" baseline="0" noProof="0" smtClean="0">
                <a:ln>
                  <a:noFill/>
                </a:ln>
                <a:solidFill>
                  <a:srgbClr val="4A66AC">
                    <a:lumMod val="75000"/>
                  </a:srgbClr>
                </a:soli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800" b="0" i="0" u="none" strike="noStrike" kern="1200" cap="none" spc="0" normalizeH="0" baseline="0" noProof="0" dirty="0">
              <a:ln>
                <a:noFill/>
              </a:ln>
              <a:solidFill>
                <a:srgbClr val="4A66AC">
                  <a:lumMod val="75000"/>
                </a:srgbClr>
              </a:solidFill>
              <a:effectLst/>
              <a:uLnTx/>
              <a:uFillTx/>
              <a:latin typeface="Corbel" panose="020B0503020204020204"/>
              <a:ea typeface="+mn-ea"/>
              <a:cs typeface="+mn-cs"/>
            </a:endParaRPr>
          </a:p>
        </p:txBody>
      </p:sp>
      <p:graphicFrame>
        <p:nvGraphicFramePr>
          <p:cNvPr id="6" name="Content Placeholder 5"/>
          <p:cNvGraphicFramePr>
            <a:graphicFrameLocks noGrp="1"/>
          </p:cNvGraphicFramePr>
          <p:nvPr>
            <p:ph idx="1"/>
            <p:extLst/>
          </p:nvPr>
        </p:nvGraphicFramePr>
        <p:xfrm>
          <a:off x="1409700" y="1459653"/>
          <a:ext cx="9867900" cy="472683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7883769" y="1255841"/>
            <a:ext cx="1524000" cy="830997"/>
          </a:xfrm>
          <a:prstGeom prst="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dirty="0" smtClean="0">
                <a:latin typeface="Arial" panose="020B0604020202020204" pitchFamily="34" charset="0"/>
                <a:cs typeface="Arial" panose="020B0604020202020204" pitchFamily="34" charset="0"/>
              </a:rPr>
              <a:t>19.8% increase</a:t>
            </a:r>
            <a:endParaRPr lang="en-US" sz="2400" dirty="0">
              <a:latin typeface="Arial" panose="020B0604020202020204" pitchFamily="34" charset="0"/>
              <a:cs typeface="Arial" panose="020B0604020202020204" pitchFamily="34" charset="0"/>
            </a:endParaRPr>
          </a:p>
        </p:txBody>
      </p:sp>
      <p:cxnSp>
        <p:nvCxnSpPr>
          <p:cNvPr id="14" name="Straight Arrow Connector 13"/>
          <p:cNvCxnSpPr/>
          <p:nvPr/>
        </p:nvCxnSpPr>
        <p:spPr>
          <a:xfrm flipV="1">
            <a:off x="9407769" y="1928446"/>
            <a:ext cx="480646" cy="574431"/>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3250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Stuck in the Past</a:t>
            </a:r>
            <a:endParaRPr lang="en-US" sz="4000" b="1" dirty="0"/>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u="none" strike="noStrike" kern="1200" cap="none" spc="0" normalizeH="0" baseline="0" noProof="0" dirty="0" smtClean="0">
                <a:ln>
                  <a:noFill/>
                </a:ln>
                <a:solidFill>
                  <a:srgbClr val="FFFFFF"/>
                </a:solidFill>
                <a:effectLst/>
                <a:uLnTx/>
                <a:uFillTx/>
                <a:latin typeface="Corbel" panose="020B0503020204020204"/>
                <a:ea typeface="+mn-ea"/>
                <a:cs typeface="+mn-cs"/>
              </a:rPr>
              <a:t>Texas School Coalition</a:t>
            </a:r>
            <a:endParaRPr kumimoji="0" lang="en-US" b="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8D479-8942-46E8-A226-A4E01F7A105C}" type="slidenum">
              <a:rPr kumimoji="0" lang="en-US" b="0" i="0" u="none" strike="noStrike" kern="1200" cap="none" spc="0" normalizeH="0" baseline="0" noProof="0" smtClean="0">
                <a:ln>
                  <a:noFill/>
                </a:ln>
                <a:solidFill>
                  <a:srgbClr val="4A66AC">
                    <a:lumMod val="75000"/>
                  </a:srgbClr>
                </a:soli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800" b="0" i="0" u="none" strike="noStrike" kern="1200" cap="none" spc="0" normalizeH="0" baseline="0" noProof="0" dirty="0">
              <a:ln>
                <a:noFill/>
              </a:ln>
              <a:solidFill>
                <a:srgbClr val="4A66AC">
                  <a:lumMod val="75000"/>
                </a:srgbClr>
              </a:solidFill>
              <a:effectLst/>
              <a:uLnTx/>
              <a:uFillTx/>
              <a:latin typeface="Corbel" panose="020B0503020204020204"/>
              <a:ea typeface="+mn-ea"/>
              <a:cs typeface="+mn-cs"/>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509626268"/>
              </p:ext>
            </p:extLst>
          </p:nvPr>
        </p:nvGraphicFramePr>
        <p:xfrm>
          <a:off x="1410026" y="1758526"/>
          <a:ext cx="9856177" cy="2286000"/>
        </p:xfrm>
        <a:graphic>
          <a:graphicData uri="http://schemas.openxmlformats.org/drawingml/2006/table">
            <a:tbl>
              <a:tblPr firstRow="1" bandRow="1">
                <a:tableStyleId>{3B4B98B0-60AC-42C2-AFA5-B58CD77FA1E5}</a:tableStyleId>
              </a:tblPr>
              <a:tblGrid>
                <a:gridCol w="6128605">
                  <a:extLst>
                    <a:ext uri="{9D8B030D-6E8A-4147-A177-3AD203B41FA5}">
                      <a16:colId xmlns:a16="http://schemas.microsoft.com/office/drawing/2014/main" val="1878008817"/>
                    </a:ext>
                  </a:extLst>
                </a:gridCol>
                <a:gridCol w="3727572">
                  <a:extLst>
                    <a:ext uri="{9D8B030D-6E8A-4147-A177-3AD203B41FA5}">
                      <a16:colId xmlns:a16="http://schemas.microsoft.com/office/drawing/2014/main" val="1691593774"/>
                    </a:ext>
                  </a:extLst>
                </a:gridCol>
              </a:tblGrid>
              <a:tr h="370840">
                <a:tc>
                  <a:txBody>
                    <a:bodyPr/>
                    <a:lstStyle/>
                    <a:p>
                      <a:pPr algn="ctr"/>
                      <a:r>
                        <a:rPr lang="en-US" sz="2400" b="1" dirty="0">
                          <a:latin typeface="Calibri" panose="020F0502020204030204" pitchFamily="34" charset="0"/>
                          <a:cs typeface="Calibri" panose="020F0502020204030204" pitchFamily="34" charset="0"/>
                        </a:rPr>
                        <a:t>School Finance Element</a:t>
                      </a:r>
                    </a:p>
                  </a:txBody>
                  <a:tcPr/>
                </a:tc>
                <a:tc>
                  <a:txBody>
                    <a:bodyPr/>
                    <a:lstStyle/>
                    <a:p>
                      <a:pPr algn="ctr"/>
                      <a:r>
                        <a:rPr lang="en-US" sz="2400" b="1" dirty="0">
                          <a:latin typeface="Calibri" panose="020F0502020204030204" pitchFamily="34" charset="0"/>
                          <a:cs typeface="Calibri" panose="020F0502020204030204" pitchFamily="34" charset="0"/>
                        </a:rPr>
                        <a:t>Last Updated</a:t>
                      </a:r>
                    </a:p>
                  </a:txBody>
                  <a:tcPr/>
                </a:tc>
                <a:extLst>
                  <a:ext uri="{0D108BD9-81ED-4DB2-BD59-A6C34878D82A}">
                    <a16:rowId xmlns:a16="http://schemas.microsoft.com/office/drawing/2014/main" val="3311615117"/>
                  </a:ext>
                </a:extLst>
              </a:tr>
              <a:tr h="370840">
                <a:tc>
                  <a:txBody>
                    <a:bodyPr/>
                    <a:lstStyle/>
                    <a:p>
                      <a:r>
                        <a:rPr lang="en-US" sz="2400" dirty="0">
                          <a:latin typeface="Calibri" panose="020F0502020204030204" pitchFamily="34" charset="0"/>
                          <a:cs typeface="Calibri" panose="020F0502020204030204" pitchFamily="34" charset="0"/>
                        </a:rPr>
                        <a:t>Bilingual Weight for English Language Learners</a:t>
                      </a:r>
                    </a:p>
                  </a:txBody>
                  <a:tcPr/>
                </a:tc>
                <a:tc>
                  <a:txBody>
                    <a:bodyPr/>
                    <a:lstStyle/>
                    <a:p>
                      <a:pPr algn="ctr"/>
                      <a:r>
                        <a:rPr lang="en-US" sz="2400" dirty="0">
                          <a:latin typeface="Calibri" panose="020F0502020204030204" pitchFamily="34" charset="0"/>
                          <a:cs typeface="Calibri" panose="020F0502020204030204" pitchFamily="34" charset="0"/>
                        </a:rPr>
                        <a:t>1984</a:t>
                      </a:r>
                    </a:p>
                  </a:txBody>
                  <a:tcPr/>
                </a:tc>
                <a:extLst>
                  <a:ext uri="{0D108BD9-81ED-4DB2-BD59-A6C34878D82A}">
                    <a16:rowId xmlns:a16="http://schemas.microsoft.com/office/drawing/2014/main" val="2442234614"/>
                  </a:ext>
                </a:extLst>
              </a:tr>
              <a:tr h="370840">
                <a:tc>
                  <a:txBody>
                    <a:bodyPr/>
                    <a:lstStyle/>
                    <a:p>
                      <a:r>
                        <a:rPr lang="en-US" sz="2400" dirty="0">
                          <a:latin typeface="Calibri" panose="020F0502020204030204" pitchFamily="34" charset="0"/>
                          <a:cs typeface="Calibri" panose="020F0502020204030204" pitchFamily="34" charset="0"/>
                        </a:rPr>
                        <a:t>Comp Ed Weight for students in poverty</a:t>
                      </a:r>
                    </a:p>
                  </a:txBody>
                  <a:tcPr/>
                </a:tc>
                <a:tc>
                  <a:txBody>
                    <a:bodyPr/>
                    <a:lstStyle/>
                    <a:p>
                      <a:pPr algn="ctr"/>
                      <a:r>
                        <a:rPr lang="en-US" sz="2400" dirty="0">
                          <a:latin typeface="Calibri" panose="020F0502020204030204" pitchFamily="34" charset="0"/>
                          <a:cs typeface="Calibri" panose="020F0502020204030204" pitchFamily="34" charset="0"/>
                        </a:rPr>
                        <a:t>1984</a:t>
                      </a:r>
                    </a:p>
                  </a:txBody>
                  <a:tcPr/>
                </a:tc>
                <a:extLst>
                  <a:ext uri="{0D108BD9-81ED-4DB2-BD59-A6C34878D82A}">
                    <a16:rowId xmlns:a16="http://schemas.microsoft.com/office/drawing/2014/main" val="1859127221"/>
                  </a:ext>
                </a:extLst>
              </a:tr>
              <a:tr h="370840">
                <a:tc>
                  <a:txBody>
                    <a:bodyPr/>
                    <a:lstStyle/>
                    <a:p>
                      <a:r>
                        <a:rPr lang="en-US" sz="2400" dirty="0">
                          <a:latin typeface="Calibri" panose="020F0502020204030204" pitchFamily="34" charset="0"/>
                          <a:cs typeface="Calibri" panose="020F0502020204030204" pitchFamily="34" charset="0"/>
                        </a:rPr>
                        <a:t>Transportation Allotment</a:t>
                      </a:r>
                    </a:p>
                  </a:txBody>
                  <a:tcPr/>
                </a:tc>
                <a:tc>
                  <a:txBody>
                    <a:bodyPr/>
                    <a:lstStyle/>
                    <a:p>
                      <a:pPr algn="ctr"/>
                      <a:r>
                        <a:rPr lang="en-US" sz="2400" dirty="0">
                          <a:latin typeface="Calibri" panose="020F0502020204030204" pitchFamily="34" charset="0"/>
                          <a:cs typeface="Calibri" panose="020F0502020204030204" pitchFamily="34" charset="0"/>
                        </a:rPr>
                        <a:t>1984</a:t>
                      </a:r>
                    </a:p>
                  </a:txBody>
                  <a:tcPr/>
                </a:tc>
                <a:extLst>
                  <a:ext uri="{0D108BD9-81ED-4DB2-BD59-A6C34878D82A}">
                    <a16:rowId xmlns:a16="http://schemas.microsoft.com/office/drawing/2014/main" val="1500318043"/>
                  </a:ext>
                </a:extLst>
              </a:tr>
              <a:tr h="370840">
                <a:tc>
                  <a:txBody>
                    <a:bodyPr/>
                    <a:lstStyle/>
                    <a:p>
                      <a:r>
                        <a:rPr lang="en-US" sz="2400" dirty="0">
                          <a:latin typeface="Calibri" panose="020F0502020204030204" pitchFamily="34" charset="0"/>
                          <a:cs typeface="Calibri" panose="020F0502020204030204" pitchFamily="34" charset="0"/>
                        </a:rPr>
                        <a:t>Cost of Education Index</a:t>
                      </a:r>
                    </a:p>
                  </a:txBody>
                  <a:tcPr/>
                </a:tc>
                <a:tc>
                  <a:txBody>
                    <a:bodyPr/>
                    <a:lstStyle/>
                    <a:p>
                      <a:pPr algn="ctr"/>
                      <a:r>
                        <a:rPr lang="en-US" sz="2400" dirty="0">
                          <a:latin typeface="Calibri" panose="020F0502020204030204" pitchFamily="34" charset="0"/>
                          <a:cs typeface="Calibri" panose="020F0502020204030204" pitchFamily="34" charset="0"/>
                        </a:rPr>
                        <a:t>1991</a:t>
                      </a:r>
                    </a:p>
                  </a:txBody>
                  <a:tcPr/>
                </a:tc>
                <a:extLst>
                  <a:ext uri="{0D108BD9-81ED-4DB2-BD59-A6C34878D82A}">
                    <a16:rowId xmlns:a16="http://schemas.microsoft.com/office/drawing/2014/main" val="4048244236"/>
                  </a:ext>
                </a:extLst>
              </a:tr>
            </a:tbl>
          </a:graphicData>
        </a:graphic>
      </p:graphicFrame>
      <p:pic>
        <p:nvPicPr>
          <p:cNvPr id="7" name="Picture 2" descr="Image result for 1980's"/>
          <p:cNvPicPr>
            <a:picLocks noChangeAspect="1" noChangeArrowheads="1"/>
          </p:cNvPicPr>
          <p:nvPr/>
        </p:nvPicPr>
        <p:blipFill rotWithShape="1">
          <a:blip r:embed="rId3">
            <a:extLst>
              <a:ext uri="{28A0092B-C50C-407E-A947-70E740481C1C}">
                <a14:useLocalDpi xmlns:a14="http://schemas.microsoft.com/office/drawing/2010/main" val="0"/>
              </a:ext>
            </a:extLst>
          </a:blip>
          <a:srcRect t="8500" b="8449"/>
          <a:stretch/>
        </p:blipFill>
        <p:spPr bwMode="auto">
          <a:xfrm>
            <a:off x="2309445" y="4168777"/>
            <a:ext cx="2099381" cy="233637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0226" y="4337102"/>
            <a:ext cx="3512685" cy="1975619"/>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rot="625680">
            <a:off x="9257501" y="486861"/>
            <a:ext cx="2404826" cy="830997"/>
          </a:xfrm>
          <a:prstGeom prst="rect">
            <a:avLst/>
          </a:prstGeom>
        </p:spPr>
        <p:style>
          <a:lnRef idx="2">
            <a:schemeClr val="accent3"/>
          </a:lnRef>
          <a:fillRef idx="1">
            <a:schemeClr val="lt1"/>
          </a:fillRef>
          <a:effectRef idx="0">
            <a:schemeClr val="accent3"/>
          </a:effectRef>
          <a:fontRef idx="minor">
            <a:schemeClr val="dk1"/>
          </a:fontRef>
        </p:style>
        <p:txBody>
          <a:bodyPr wrap="none" lIns="91440" tIns="45720" rIns="91440" bIns="45720">
            <a:spAutoFit/>
          </a:bodyPr>
          <a:lstStyle/>
          <a:p>
            <a:pPr algn="ctr"/>
            <a:r>
              <a:rPr lang="en-US" sz="4800" b="1" i="1" u="sng" cap="none" spc="0" dirty="0" smtClean="0">
                <a:ln w="12700">
                  <a:solidFill>
                    <a:schemeClr val="accent3">
                      <a:lumMod val="50000"/>
                    </a:schemeClr>
                  </a:solidFill>
                  <a:prstDash val="solid"/>
                </a:ln>
                <a:solidFill>
                  <a:srgbClr val="C00000"/>
                </a:solidFill>
                <a:effectLst>
                  <a:innerShdw blurRad="177800">
                    <a:schemeClr val="accent3">
                      <a:lumMod val="50000"/>
                    </a:schemeClr>
                  </a:innerShdw>
                </a:effectLst>
                <a:latin typeface="Calibri" panose="020F0502020204030204" pitchFamily="34" charset="0"/>
                <a:cs typeface="Calibri" panose="020F0502020204030204" pitchFamily="34" charset="0"/>
              </a:rPr>
              <a:t>Pre-HB 3</a:t>
            </a:r>
            <a:endParaRPr lang="en-US" sz="4800" b="1" i="1" u="sng" cap="none" spc="0" dirty="0">
              <a:ln w="12700">
                <a:solidFill>
                  <a:schemeClr val="accent3">
                    <a:lumMod val="50000"/>
                  </a:schemeClr>
                </a:solidFill>
                <a:prstDash val="solid"/>
              </a:ln>
              <a:solidFill>
                <a:srgbClr val="C00000"/>
              </a:solidFill>
              <a:effectLst>
                <a:innerShdw blurRad="177800">
                  <a:schemeClr val="accent3">
                    <a:lumMod val="50000"/>
                  </a:schemeClr>
                </a:inn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55318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3" fill="hold" nodeType="clickEffect">
                                  <p:stCondLst>
                                    <p:cond delay="0"/>
                                  </p:stCondLst>
                                  <p:childTnLst>
                                    <p:anim calcmode="lin" valueType="num">
                                      <p:cBhvr additive="base">
                                        <p:cTn id="6" dur="500"/>
                                        <p:tgtEl>
                                          <p:spTgt spid="7"/>
                                        </p:tgtEl>
                                        <p:attrNameLst>
                                          <p:attrName>ppt_x</p:attrName>
                                        </p:attrNameLst>
                                      </p:cBhvr>
                                      <p:tavLst>
                                        <p:tav tm="0">
                                          <p:val>
                                            <p:strVal val="ppt_x"/>
                                          </p:val>
                                        </p:tav>
                                        <p:tav tm="100000">
                                          <p:val>
                                            <p:strVal val="1+ppt_w/2"/>
                                          </p:val>
                                        </p:tav>
                                      </p:tavLst>
                                    </p:anim>
                                    <p:anim calcmode="lin" valueType="num">
                                      <p:cBhvr additive="base">
                                        <p:cTn id="7" dur="500"/>
                                        <p:tgtEl>
                                          <p:spTgt spid="7"/>
                                        </p:tgtEl>
                                        <p:attrNameLst>
                                          <p:attrName>ppt_y</p:attrName>
                                        </p:attrNameLst>
                                      </p:cBhvr>
                                      <p:tavLst>
                                        <p:tav tm="0">
                                          <p:val>
                                            <p:strVal val="ppt_y"/>
                                          </p:val>
                                        </p:tav>
                                        <p:tav tm="100000">
                                          <p:val>
                                            <p:strVal val="0-ppt_h/2"/>
                                          </p:val>
                                        </p:tav>
                                      </p:tavLst>
                                    </p:anim>
                                    <p:set>
                                      <p:cBhvr>
                                        <p:cTn id="8" dur="1" fill="hold">
                                          <p:stCondLst>
                                            <p:cond delay="499"/>
                                          </p:stCondLst>
                                        </p:cTn>
                                        <p:tgtEl>
                                          <p:spTgt spid="7"/>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31" presetClass="exit" presetSubtype="0" fill="hold" nodeType="clickEffect">
                                  <p:stCondLst>
                                    <p:cond delay="0"/>
                                  </p:stCondLst>
                                  <p:childTnLst>
                                    <p:anim calcmode="lin" valueType="num">
                                      <p:cBhvr>
                                        <p:cTn id="12" dur="1000"/>
                                        <p:tgtEl>
                                          <p:spTgt spid="8"/>
                                        </p:tgtEl>
                                        <p:attrNameLst>
                                          <p:attrName>ppt_w</p:attrName>
                                        </p:attrNameLst>
                                      </p:cBhvr>
                                      <p:tavLst>
                                        <p:tav tm="0">
                                          <p:val>
                                            <p:strVal val="ppt_w"/>
                                          </p:val>
                                        </p:tav>
                                        <p:tav tm="100000">
                                          <p:val>
                                            <p:fltVal val="0"/>
                                          </p:val>
                                        </p:tav>
                                      </p:tavLst>
                                    </p:anim>
                                    <p:anim calcmode="lin" valueType="num">
                                      <p:cBhvr>
                                        <p:cTn id="13" dur="1000"/>
                                        <p:tgtEl>
                                          <p:spTgt spid="8"/>
                                        </p:tgtEl>
                                        <p:attrNameLst>
                                          <p:attrName>ppt_h</p:attrName>
                                        </p:attrNameLst>
                                      </p:cBhvr>
                                      <p:tavLst>
                                        <p:tav tm="0">
                                          <p:val>
                                            <p:strVal val="ppt_h"/>
                                          </p:val>
                                        </p:tav>
                                        <p:tav tm="100000">
                                          <p:val>
                                            <p:fltVal val="0"/>
                                          </p:val>
                                        </p:tav>
                                      </p:tavLst>
                                    </p:anim>
                                    <p:anim calcmode="lin" valueType="num">
                                      <p:cBhvr>
                                        <p:cTn id="14" dur="1000"/>
                                        <p:tgtEl>
                                          <p:spTgt spid="8"/>
                                        </p:tgtEl>
                                        <p:attrNameLst>
                                          <p:attrName>style.rotation</p:attrName>
                                        </p:attrNameLst>
                                      </p:cBhvr>
                                      <p:tavLst>
                                        <p:tav tm="0">
                                          <p:val>
                                            <p:fltVal val="0"/>
                                          </p:val>
                                        </p:tav>
                                        <p:tav tm="100000">
                                          <p:val>
                                            <p:fltVal val="90"/>
                                          </p:val>
                                        </p:tav>
                                      </p:tavLst>
                                    </p:anim>
                                    <p:animEffect transition="out" filter="fade">
                                      <p:cBhvr>
                                        <p:cTn id="15" dur="1000"/>
                                        <p:tgtEl>
                                          <p:spTgt spid="8"/>
                                        </p:tgtEl>
                                      </p:cBhvr>
                                    </p:animEffect>
                                    <p:set>
                                      <p:cBhvr>
                                        <p:cTn id="16"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strike="sngStrike" dirty="0" smtClean="0"/>
              <a:t>Stuck in the Past</a:t>
            </a:r>
            <a:endParaRPr lang="en-US" sz="4000" b="1" strike="sngStrike" dirty="0"/>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u="none" strike="noStrike" kern="1200" cap="none" spc="0" normalizeH="0" baseline="0" noProof="0" dirty="0" smtClean="0">
                <a:ln>
                  <a:noFill/>
                </a:ln>
                <a:solidFill>
                  <a:srgbClr val="FFFFFF"/>
                </a:solidFill>
                <a:effectLst/>
                <a:uLnTx/>
                <a:uFillTx/>
                <a:latin typeface="Corbel" panose="020B0503020204020204"/>
                <a:ea typeface="+mn-ea"/>
                <a:cs typeface="+mn-cs"/>
              </a:rPr>
              <a:t>Texas School Coalition</a:t>
            </a:r>
            <a:endParaRPr kumimoji="0" lang="en-US" b="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8D479-8942-46E8-A226-A4E01F7A105C}" type="slidenum">
              <a:rPr kumimoji="0" lang="en-US" b="0" i="0" u="none" strike="noStrike" kern="1200" cap="none" spc="0" normalizeH="0" baseline="0" noProof="0" smtClean="0">
                <a:ln>
                  <a:noFill/>
                </a:ln>
                <a:solidFill>
                  <a:srgbClr val="4A66AC">
                    <a:lumMod val="75000"/>
                  </a:srgbClr>
                </a:soli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b="0" i="0" u="none" strike="noStrike" kern="1200" cap="none" spc="0" normalizeH="0" baseline="0" noProof="0" dirty="0">
              <a:ln>
                <a:noFill/>
              </a:ln>
              <a:solidFill>
                <a:srgbClr val="4A66AC">
                  <a:lumMod val="75000"/>
                </a:srgbClr>
              </a:solidFill>
              <a:effectLst/>
              <a:uLnTx/>
              <a:uFillTx/>
              <a:latin typeface="Corbel" panose="020B0503020204020204"/>
              <a:ea typeface="+mn-ea"/>
              <a:cs typeface="+mn-cs"/>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255232123"/>
              </p:ext>
            </p:extLst>
          </p:nvPr>
        </p:nvGraphicFramePr>
        <p:xfrm>
          <a:off x="1410026" y="1758526"/>
          <a:ext cx="9856177" cy="2286000"/>
        </p:xfrm>
        <a:graphic>
          <a:graphicData uri="http://schemas.openxmlformats.org/drawingml/2006/table">
            <a:tbl>
              <a:tblPr firstRow="1" bandRow="1">
                <a:tableStyleId>{3B4B98B0-60AC-42C2-AFA5-B58CD77FA1E5}</a:tableStyleId>
              </a:tblPr>
              <a:tblGrid>
                <a:gridCol w="6128605">
                  <a:extLst>
                    <a:ext uri="{9D8B030D-6E8A-4147-A177-3AD203B41FA5}">
                      <a16:colId xmlns:a16="http://schemas.microsoft.com/office/drawing/2014/main" val="1878008817"/>
                    </a:ext>
                  </a:extLst>
                </a:gridCol>
                <a:gridCol w="3727572">
                  <a:extLst>
                    <a:ext uri="{9D8B030D-6E8A-4147-A177-3AD203B41FA5}">
                      <a16:colId xmlns:a16="http://schemas.microsoft.com/office/drawing/2014/main" val="1691593774"/>
                    </a:ext>
                  </a:extLst>
                </a:gridCol>
              </a:tblGrid>
              <a:tr h="370840">
                <a:tc>
                  <a:txBody>
                    <a:bodyPr/>
                    <a:lstStyle/>
                    <a:p>
                      <a:pPr algn="ctr"/>
                      <a:r>
                        <a:rPr lang="en-US" sz="2400" b="1" dirty="0">
                          <a:latin typeface="Calibri" panose="020F0502020204030204" pitchFamily="34" charset="0"/>
                          <a:cs typeface="Calibri" panose="020F0502020204030204" pitchFamily="34" charset="0"/>
                        </a:rPr>
                        <a:t>School Finance Element</a:t>
                      </a:r>
                    </a:p>
                  </a:txBody>
                  <a:tcPr/>
                </a:tc>
                <a:tc>
                  <a:txBody>
                    <a:bodyPr/>
                    <a:lstStyle/>
                    <a:p>
                      <a:pPr algn="ctr"/>
                      <a:r>
                        <a:rPr lang="en-US" sz="2400" b="1" dirty="0">
                          <a:latin typeface="Calibri" panose="020F0502020204030204" pitchFamily="34" charset="0"/>
                          <a:cs typeface="Calibri" panose="020F0502020204030204" pitchFamily="34" charset="0"/>
                        </a:rPr>
                        <a:t>Last Updated</a:t>
                      </a:r>
                    </a:p>
                  </a:txBody>
                  <a:tcPr/>
                </a:tc>
                <a:extLst>
                  <a:ext uri="{0D108BD9-81ED-4DB2-BD59-A6C34878D82A}">
                    <a16:rowId xmlns:a16="http://schemas.microsoft.com/office/drawing/2014/main" val="3311615117"/>
                  </a:ext>
                </a:extLst>
              </a:tr>
              <a:tr h="370840">
                <a:tc>
                  <a:txBody>
                    <a:bodyPr/>
                    <a:lstStyle/>
                    <a:p>
                      <a:r>
                        <a:rPr lang="en-US" sz="2400" dirty="0">
                          <a:latin typeface="Calibri" panose="020F0502020204030204" pitchFamily="34" charset="0"/>
                          <a:cs typeface="Calibri" panose="020F0502020204030204" pitchFamily="34" charset="0"/>
                        </a:rPr>
                        <a:t>Bilingual Weight for English Language Learners</a:t>
                      </a:r>
                    </a:p>
                  </a:txBody>
                  <a:tcPr/>
                </a:tc>
                <a:tc>
                  <a:txBody>
                    <a:bodyPr/>
                    <a:lstStyle/>
                    <a:p>
                      <a:pPr algn="ctr"/>
                      <a:r>
                        <a:rPr lang="en-US" sz="2400" strike="sngStrike" dirty="0" smtClean="0">
                          <a:latin typeface="Calibri" panose="020F0502020204030204" pitchFamily="34" charset="0"/>
                          <a:cs typeface="Calibri" panose="020F0502020204030204" pitchFamily="34" charset="0"/>
                        </a:rPr>
                        <a:t>1984 </a:t>
                      </a:r>
                      <a:r>
                        <a:rPr lang="en-US" sz="2400" strike="noStrike" dirty="0" smtClean="0">
                          <a:latin typeface="Calibri" panose="020F0502020204030204" pitchFamily="34" charset="0"/>
                          <a:cs typeface="Calibri" panose="020F0502020204030204" pitchFamily="34" charset="0"/>
                        </a:rPr>
                        <a:t>2019</a:t>
                      </a:r>
                      <a:endParaRPr lang="en-US" sz="2400" strike="noStrike"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442234614"/>
                  </a:ext>
                </a:extLst>
              </a:tr>
              <a:tr h="370840">
                <a:tc>
                  <a:txBody>
                    <a:bodyPr/>
                    <a:lstStyle/>
                    <a:p>
                      <a:r>
                        <a:rPr lang="en-US" sz="2400" dirty="0">
                          <a:latin typeface="Calibri" panose="020F0502020204030204" pitchFamily="34" charset="0"/>
                          <a:cs typeface="Calibri" panose="020F0502020204030204" pitchFamily="34" charset="0"/>
                        </a:rPr>
                        <a:t>Comp Ed Weight for students in poverty</a:t>
                      </a:r>
                    </a:p>
                  </a:txBody>
                  <a:tcPr/>
                </a:tc>
                <a:tc>
                  <a:txBody>
                    <a:bodyPr/>
                    <a:lstStyle/>
                    <a:p>
                      <a:pPr algn="ctr"/>
                      <a:r>
                        <a:rPr lang="en-US" sz="2400" strike="sngStrike" dirty="0" smtClean="0">
                          <a:latin typeface="Calibri" panose="020F0502020204030204" pitchFamily="34" charset="0"/>
                          <a:cs typeface="Calibri" panose="020F0502020204030204" pitchFamily="34" charset="0"/>
                        </a:rPr>
                        <a:t>1984 </a:t>
                      </a:r>
                      <a:r>
                        <a:rPr lang="en-US" sz="2400" strike="noStrike" dirty="0" smtClean="0">
                          <a:latin typeface="Calibri" panose="020F0502020204030204" pitchFamily="34" charset="0"/>
                          <a:cs typeface="Calibri" panose="020F0502020204030204" pitchFamily="34" charset="0"/>
                        </a:rPr>
                        <a:t>2019</a:t>
                      </a:r>
                      <a:endParaRPr lang="en-US" sz="2400" strike="noStrike"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859127221"/>
                  </a:ext>
                </a:extLst>
              </a:tr>
              <a:tr h="370840">
                <a:tc>
                  <a:txBody>
                    <a:bodyPr/>
                    <a:lstStyle/>
                    <a:p>
                      <a:r>
                        <a:rPr lang="en-US" sz="2400" dirty="0">
                          <a:latin typeface="Calibri" panose="020F0502020204030204" pitchFamily="34" charset="0"/>
                          <a:cs typeface="Calibri" panose="020F0502020204030204" pitchFamily="34" charset="0"/>
                        </a:rPr>
                        <a:t>Transportation Allotment</a:t>
                      </a:r>
                    </a:p>
                  </a:txBody>
                  <a:tcPr/>
                </a:tc>
                <a:tc>
                  <a:txBody>
                    <a:bodyPr/>
                    <a:lstStyle/>
                    <a:p>
                      <a:pPr algn="ctr"/>
                      <a:r>
                        <a:rPr lang="en-US" sz="2400" strike="sngStrike" dirty="0" smtClean="0">
                          <a:latin typeface="Calibri" panose="020F0502020204030204" pitchFamily="34" charset="0"/>
                          <a:cs typeface="Calibri" panose="020F0502020204030204" pitchFamily="34" charset="0"/>
                        </a:rPr>
                        <a:t>1984 </a:t>
                      </a:r>
                      <a:r>
                        <a:rPr lang="en-US" sz="2400" strike="noStrike" dirty="0" smtClean="0">
                          <a:latin typeface="Calibri" panose="020F0502020204030204" pitchFamily="34" charset="0"/>
                          <a:cs typeface="Calibri" panose="020F0502020204030204" pitchFamily="34" charset="0"/>
                        </a:rPr>
                        <a:t>2019</a:t>
                      </a:r>
                      <a:endParaRPr lang="en-US" sz="2400" strike="noStrike"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500318043"/>
                  </a:ext>
                </a:extLst>
              </a:tr>
              <a:tr h="370840">
                <a:tc>
                  <a:txBody>
                    <a:bodyPr/>
                    <a:lstStyle/>
                    <a:p>
                      <a:r>
                        <a:rPr lang="en-US" sz="2400" strike="sngStrike" dirty="0">
                          <a:latin typeface="Calibri" panose="020F0502020204030204" pitchFamily="34" charset="0"/>
                          <a:cs typeface="Calibri" panose="020F0502020204030204" pitchFamily="34" charset="0"/>
                        </a:rPr>
                        <a:t>Cost of Education Index</a:t>
                      </a:r>
                    </a:p>
                  </a:txBody>
                  <a:tcPr/>
                </a:tc>
                <a:tc>
                  <a:txBody>
                    <a:bodyPr/>
                    <a:lstStyle/>
                    <a:p>
                      <a:pPr algn="ctr"/>
                      <a:r>
                        <a:rPr lang="en-US" sz="2400" strike="sngStrike" dirty="0">
                          <a:latin typeface="Calibri" panose="020F0502020204030204" pitchFamily="34" charset="0"/>
                          <a:cs typeface="Calibri" panose="020F0502020204030204" pitchFamily="34" charset="0"/>
                        </a:rPr>
                        <a:t>1991</a:t>
                      </a:r>
                    </a:p>
                  </a:txBody>
                  <a:tcPr/>
                </a:tc>
                <a:extLst>
                  <a:ext uri="{0D108BD9-81ED-4DB2-BD59-A6C34878D82A}">
                    <a16:rowId xmlns:a16="http://schemas.microsoft.com/office/drawing/2014/main" val="4048244236"/>
                  </a:ext>
                </a:extLst>
              </a:tr>
            </a:tbl>
          </a:graphicData>
        </a:graphic>
      </p:graphicFrame>
    </p:spTree>
    <p:extLst>
      <p:ext uri="{BB962C8B-B14F-4D97-AF65-F5344CB8AC3E}">
        <p14:creationId xmlns:p14="http://schemas.microsoft.com/office/powerpoint/2010/main" val="4229539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0026" y="276087"/>
            <a:ext cx="10224511" cy="1183566"/>
          </a:xfrm>
        </p:spPr>
        <p:txBody>
          <a:bodyPr>
            <a:normAutofit fontScale="90000"/>
          </a:bodyPr>
          <a:lstStyle/>
          <a:p>
            <a:r>
              <a:rPr lang="en-US" sz="4800" b="1" dirty="0" smtClean="0"/>
              <a:t>Everything schools &amp; taxpayers asked for…</a:t>
            </a:r>
            <a:endParaRPr lang="en-US" sz="4800" b="1" dirty="0"/>
          </a:p>
        </p:txBody>
      </p:sp>
      <p:sp>
        <p:nvSpPr>
          <p:cNvPr id="3" name="Content Placeholder 2"/>
          <p:cNvSpPr>
            <a:spLocks noGrp="1"/>
          </p:cNvSpPr>
          <p:nvPr>
            <p:ph idx="1"/>
          </p:nvPr>
        </p:nvSpPr>
        <p:spPr>
          <a:xfrm>
            <a:off x="1410026" y="1566001"/>
            <a:ext cx="10524066" cy="4620682"/>
          </a:xfrm>
        </p:spPr>
        <p:txBody>
          <a:bodyPr>
            <a:normAutofit fontScale="85000" lnSpcReduction="20000"/>
          </a:bodyPr>
          <a:lstStyle/>
          <a:p>
            <a:pPr marL="457200" indent="-457200">
              <a:spcBef>
                <a:spcPts val="2400"/>
              </a:spcBef>
              <a:buFont typeface="Wingdings" panose="05000000000000000000" pitchFamily="2" charset="2"/>
              <a:buChar char="ü"/>
            </a:pPr>
            <a:r>
              <a:rPr lang="en-US" sz="3600" dirty="0" smtClean="0"/>
              <a:t>$11.6 billion invested over the biennium (</a:t>
            </a:r>
            <a:r>
              <a:rPr lang="en-US" sz="3600" b="1" dirty="0"/>
              <a:t>$6.4 billion </a:t>
            </a:r>
            <a:r>
              <a:rPr lang="en-US" sz="3600" dirty="0"/>
              <a:t>into schools &amp; </a:t>
            </a:r>
            <a:r>
              <a:rPr lang="en-US" sz="3600" b="1" dirty="0"/>
              <a:t>$5.2 billion </a:t>
            </a:r>
            <a:r>
              <a:rPr lang="en-US" sz="3600" dirty="0"/>
              <a:t>into tax rate </a:t>
            </a:r>
            <a:r>
              <a:rPr lang="en-US" sz="3600" dirty="0" smtClean="0"/>
              <a:t>compression)</a:t>
            </a:r>
          </a:p>
          <a:p>
            <a:pPr marL="457200" indent="-457200">
              <a:spcBef>
                <a:spcPts val="2400"/>
              </a:spcBef>
              <a:buFont typeface="Wingdings" panose="05000000000000000000" pitchFamily="2" charset="2"/>
              <a:buChar char="ü"/>
            </a:pPr>
            <a:r>
              <a:rPr lang="en-US" sz="3600" dirty="0" smtClean="0"/>
              <a:t>State share to 45% (and will remain there)</a:t>
            </a:r>
          </a:p>
          <a:p>
            <a:pPr marL="457200" indent="-457200">
              <a:spcBef>
                <a:spcPts val="2400"/>
              </a:spcBef>
              <a:buFont typeface="Wingdings" panose="05000000000000000000" pitchFamily="2" charset="2"/>
              <a:buChar char="ü"/>
            </a:pPr>
            <a:r>
              <a:rPr lang="en-US" sz="3600" dirty="0"/>
              <a:t>Reduces Tier 1 Rates by 7 cents in FY 20 (from $1.00 to $0.93), with further compression in FY 21, based on district value </a:t>
            </a:r>
            <a:r>
              <a:rPr lang="en-US" sz="3600" dirty="0" smtClean="0"/>
              <a:t>growth</a:t>
            </a:r>
          </a:p>
          <a:p>
            <a:pPr marL="457200" indent="-457200">
              <a:spcBef>
                <a:spcPts val="2400"/>
              </a:spcBef>
              <a:buFont typeface="Wingdings" panose="05000000000000000000" pitchFamily="2" charset="2"/>
              <a:buChar char="ü"/>
            </a:pPr>
            <a:r>
              <a:rPr lang="en-US" sz="3600" dirty="0" smtClean="0"/>
              <a:t>Recapture reduced by 46% </a:t>
            </a:r>
          </a:p>
          <a:p>
            <a:pPr marL="457200" indent="-457200">
              <a:spcBef>
                <a:spcPts val="2400"/>
              </a:spcBef>
              <a:buFont typeface="Wingdings" panose="05000000000000000000" pitchFamily="2" charset="2"/>
              <a:buChar char="ü"/>
            </a:pPr>
            <a:r>
              <a:rPr lang="en-US" sz="3600" dirty="0" smtClean="0"/>
              <a:t>Basic Allotment increased by 20%</a:t>
            </a:r>
          </a:p>
          <a:p>
            <a:pPr marL="457200" indent="-457200">
              <a:spcBef>
                <a:spcPts val="2400"/>
              </a:spcBef>
              <a:buFont typeface="Wingdings" panose="05000000000000000000" pitchFamily="2" charset="2"/>
              <a:buChar char="ü"/>
            </a:pPr>
            <a:r>
              <a:rPr lang="en-US" sz="3600" dirty="0" smtClean="0"/>
              <a:t>Funding elements from 1980’s &amp; 1990’s updated</a:t>
            </a:r>
            <a:endParaRPr lang="en-US" sz="3600" dirty="0"/>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u="none" strike="noStrike" kern="1200" cap="none" spc="0" normalizeH="0" baseline="0" noProof="0" dirty="0" smtClean="0">
                <a:ln>
                  <a:noFill/>
                </a:ln>
                <a:solidFill>
                  <a:srgbClr val="FFFFFF"/>
                </a:solidFill>
                <a:effectLst/>
                <a:uLnTx/>
                <a:uFillTx/>
                <a:latin typeface="Corbel" panose="020B0503020204020204"/>
                <a:ea typeface="+mn-ea"/>
                <a:cs typeface="+mn-cs"/>
              </a:rPr>
              <a:t>Texas School Coalition</a:t>
            </a:r>
            <a:endParaRPr kumimoji="0" lang="en-US" b="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8D479-8942-46E8-A226-A4E01F7A105C}" type="slidenum">
              <a:rPr kumimoji="0" lang="en-US" b="0" i="0" u="none" strike="noStrike" kern="1200" cap="none" spc="0" normalizeH="0" baseline="0" noProof="0" smtClean="0">
                <a:ln>
                  <a:noFill/>
                </a:ln>
                <a:solidFill>
                  <a:srgbClr val="4A66AC">
                    <a:lumMod val="75000"/>
                  </a:srgbClr>
                </a:soli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800" b="0" i="0" u="none" strike="noStrike" kern="1200" cap="none" spc="0" normalizeH="0" baseline="0" noProof="0" dirty="0">
              <a:ln>
                <a:noFill/>
              </a:ln>
              <a:solidFill>
                <a:srgbClr val="4A66AC">
                  <a:lumMod val="75000"/>
                </a:srgbClr>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92682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Except…</a:t>
            </a:r>
            <a:endParaRPr lang="en-US" sz="4800" b="1" dirty="0"/>
          </a:p>
        </p:txBody>
      </p:sp>
      <p:sp>
        <p:nvSpPr>
          <p:cNvPr id="3" name="Content Placeholder 2"/>
          <p:cNvSpPr>
            <a:spLocks noGrp="1"/>
          </p:cNvSpPr>
          <p:nvPr>
            <p:ph idx="1"/>
          </p:nvPr>
        </p:nvSpPr>
        <p:spPr>
          <a:xfrm>
            <a:off x="1410026" y="1566001"/>
            <a:ext cx="9574805" cy="4620682"/>
          </a:xfrm>
        </p:spPr>
        <p:txBody>
          <a:bodyPr>
            <a:normAutofit fontScale="92500" lnSpcReduction="10000"/>
          </a:bodyPr>
          <a:lstStyle/>
          <a:p>
            <a:pPr>
              <a:spcBef>
                <a:spcPts val="2400"/>
              </a:spcBef>
            </a:pPr>
            <a:r>
              <a:rPr lang="en-US" sz="3200" dirty="0" smtClean="0"/>
              <a:t>Moves to current year values</a:t>
            </a:r>
          </a:p>
          <a:p>
            <a:pPr>
              <a:spcBef>
                <a:spcPts val="2400"/>
              </a:spcBef>
            </a:pPr>
            <a:r>
              <a:rPr lang="en-US" sz="3200" dirty="0"/>
              <a:t>L</a:t>
            </a:r>
            <a:r>
              <a:rPr lang="en-US" sz="3200" dirty="0" smtClean="0"/>
              <a:t>ocal revenue limits will increase in cost, so no new state money to benefit classrooms, just taxpayers (and even that is limited to reform rather than relief)</a:t>
            </a:r>
          </a:p>
          <a:p>
            <a:pPr>
              <a:spcBef>
                <a:spcPts val="2400"/>
              </a:spcBef>
            </a:pPr>
            <a:r>
              <a:rPr lang="en-US" sz="3200" dirty="0" smtClean="0"/>
              <a:t>No across-the-board teacher pay increase, and broken state promises to teachers are hard to manage at local level</a:t>
            </a:r>
          </a:p>
          <a:p>
            <a:pPr>
              <a:spcBef>
                <a:spcPts val="2400"/>
              </a:spcBef>
            </a:pPr>
            <a:r>
              <a:rPr lang="en-US" sz="3200" dirty="0" smtClean="0"/>
              <a:t>Formula Transition Grants expire in five years, and some schools don’t benefit and receive less $$</a:t>
            </a:r>
          </a:p>
          <a:p>
            <a:pPr>
              <a:spcBef>
                <a:spcPts val="2400"/>
              </a:spcBef>
            </a:pPr>
            <a:r>
              <a:rPr lang="en-US" sz="3200" dirty="0"/>
              <a:t>No new revenue to sustain </a:t>
            </a:r>
            <a:r>
              <a:rPr lang="en-US" sz="3200" dirty="0" smtClean="0"/>
              <a:t>these changes past FY 21</a:t>
            </a:r>
          </a:p>
          <a:p>
            <a:pPr marL="0" indent="0">
              <a:spcBef>
                <a:spcPts val="2400"/>
              </a:spcBef>
              <a:buNone/>
            </a:pPr>
            <a:endParaRPr lang="en-US" sz="3200" dirty="0"/>
          </a:p>
          <a:p>
            <a:endParaRPr lang="en-US" dirty="0" smtClean="0"/>
          </a:p>
          <a:p>
            <a:endParaRPr lang="en-US" dirty="0"/>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u="none" strike="noStrike" kern="1200" cap="none" spc="0" normalizeH="0" baseline="0" noProof="0" dirty="0" smtClean="0">
                <a:ln>
                  <a:noFill/>
                </a:ln>
                <a:solidFill>
                  <a:srgbClr val="FFFFFF"/>
                </a:solidFill>
                <a:effectLst/>
                <a:uLnTx/>
                <a:uFillTx/>
                <a:latin typeface="Corbel" panose="020B0503020204020204"/>
                <a:ea typeface="+mn-ea"/>
                <a:cs typeface="+mn-cs"/>
              </a:rPr>
              <a:t>Texas School Coalition</a:t>
            </a:r>
            <a:endParaRPr kumimoji="0" lang="en-US" b="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8D479-8942-46E8-A226-A4E01F7A105C}" type="slidenum">
              <a:rPr kumimoji="0" lang="en-US" b="0" i="0" u="none" strike="noStrike" kern="1200" cap="none" spc="0" normalizeH="0" baseline="0" noProof="0" smtClean="0">
                <a:ln>
                  <a:noFill/>
                </a:ln>
                <a:solidFill>
                  <a:srgbClr val="4A66AC">
                    <a:lumMod val="75000"/>
                  </a:srgbClr>
                </a:soli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b="0" i="0" u="none" strike="noStrike" kern="1200" cap="none" spc="0" normalizeH="0" baseline="0" noProof="0" dirty="0">
              <a:ln>
                <a:noFill/>
              </a:ln>
              <a:solidFill>
                <a:srgbClr val="4A66AC">
                  <a:lumMod val="75000"/>
                </a:srgbClr>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005078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82777-44B6-4099-80E8-DE822DB92AA4}"/>
              </a:ext>
            </a:extLst>
          </p:cNvPr>
          <p:cNvSpPr>
            <a:spLocks noGrp="1"/>
          </p:cNvSpPr>
          <p:nvPr>
            <p:ph type="title"/>
          </p:nvPr>
        </p:nvSpPr>
        <p:spPr>
          <a:xfrm>
            <a:off x="1410026" y="276087"/>
            <a:ext cx="10036907" cy="1183566"/>
          </a:xfrm>
        </p:spPr>
        <p:txBody>
          <a:bodyPr>
            <a:noAutofit/>
          </a:bodyPr>
          <a:lstStyle/>
          <a:p>
            <a:r>
              <a:rPr lang="en-US" sz="4000" b="1" dirty="0" smtClean="0"/>
              <a:t>Voter-Approval Tax Rate </a:t>
            </a:r>
            <a:r>
              <a:rPr lang="en-US" sz="3600" dirty="0" smtClean="0"/>
              <a:t>(aka Rollback Rate)</a:t>
            </a:r>
            <a:br>
              <a:rPr lang="en-US" sz="3600" dirty="0" smtClean="0"/>
            </a:br>
            <a:r>
              <a:rPr lang="en-US" sz="3600" dirty="0" smtClean="0"/>
              <a:t>for FY 2020 (tax year 2019)</a:t>
            </a:r>
            <a:endParaRPr lang="en-US" sz="3600" dirty="0"/>
          </a:p>
        </p:txBody>
      </p:sp>
      <p:sp>
        <p:nvSpPr>
          <p:cNvPr id="3" name="Content Placeholder 2">
            <a:extLst>
              <a:ext uri="{FF2B5EF4-FFF2-40B4-BE49-F238E27FC236}">
                <a16:creationId xmlns:a16="http://schemas.microsoft.com/office/drawing/2014/main" id="{E1871B4D-F877-4140-AC29-CFCED07430BD}"/>
              </a:ext>
            </a:extLst>
          </p:cNvPr>
          <p:cNvSpPr>
            <a:spLocks noGrp="1"/>
          </p:cNvSpPr>
          <p:nvPr>
            <p:ph idx="1"/>
          </p:nvPr>
        </p:nvSpPr>
        <p:spPr>
          <a:xfrm>
            <a:off x="1410026" y="1861458"/>
            <a:ext cx="10036907" cy="4430486"/>
          </a:xfrm>
        </p:spPr>
        <p:txBody>
          <a:bodyPr>
            <a:normAutofit/>
          </a:bodyPr>
          <a:lstStyle/>
          <a:p>
            <a:pPr marL="282575" lvl="1" indent="-282575">
              <a:spcAft>
                <a:spcPts val="1200"/>
              </a:spcAft>
              <a:buNone/>
            </a:pPr>
            <a:r>
              <a:rPr lang="en-US" sz="3000" dirty="0" smtClean="0"/>
              <a:t>The </a:t>
            </a:r>
            <a:r>
              <a:rPr lang="en-US" sz="3000" dirty="0"/>
              <a:t>state compression percentage (</a:t>
            </a:r>
            <a:r>
              <a:rPr lang="en-US" sz="3000" b="1" dirty="0">
                <a:solidFill>
                  <a:srgbClr val="C00000"/>
                </a:solidFill>
              </a:rPr>
              <a:t>$0.93</a:t>
            </a:r>
            <a:r>
              <a:rPr lang="en-US" sz="3000" dirty="0"/>
              <a:t>) plus the </a:t>
            </a:r>
            <a:r>
              <a:rPr lang="en-US" sz="3000" b="1" dirty="0">
                <a:solidFill>
                  <a:srgbClr val="C00000"/>
                </a:solidFill>
              </a:rPr>
              <a:t>greater of</a:t>
            </a:r>
            <a:r>
              <a:rPr lang="en-US" sz="3000" dirty="0"/>
              <a:t>:</a:t>
            </a:r>
          </a:p>
          <a:p>
            <a:pPr marL="978408" lvl="2" indent="-457200">
              <a:spcBef>
                <a:spcPts val="1200"/>
              </a:spcBef>
              <a:spcAft>
                <a:spcPts val="600"/>
              </a:spcAft>
              <a:buFont typeface="+mj-lt"/>
              <a:buAutoNum type="alphaUcPeriod"/>
            </a:pPr>
            <a:r>
              <a:rPr lang="en-US" sz="3000" dirty="0"/>
              <a:t>D</a:t>
            </a:r>
            <a:r>
              <a:rPr lang="en-US" sz="3000" dirty="0" smtClean="0"/>
              <a:t>istrict’s </a:t>
            </a:r>
            <a:r>
              <a:rPr lang="en-US" sz="3000" dirty="0"/>
              <a:t>2018 tax rate minus $</a:t>
            </a:r>
            <a:r>
              <a:rPr lang="en-US" sz="3000" dirty="0" smtClean="0"/>
              <a:t>1.00, or</a:t>
            </a:r>
            <a:endParaRPr lang="en-US" sz="3000" dirty="0"/>
          </a:p>
          <a:p>
            <a:pPr marL="978408" lvl="2" indent="-457200">
              <a:spcBef>
                <a:spcPts val="1200"/>
              </a:spcBef>
              <a:spcAft>
                <a:spcPts val="600"/>
              </a:spcAft>
              <a:buFont typeface="+mj-lt"/>
              <a:buAutoNum type="alphaUcPeriod"/>
            </a:pPr>
            <a:r>
              <a:rPr lang="en-US" sz="3000" dirty="0"/>
              <a:t>$</a:t>
            </a:r>
            <a:r>
              <a:rPr lang="en-US" sz="3000" b="1" dirty="0" smtClean="0">
                <a:solidFill>
                  <a:srgbClr val="C00000"/>
                </a:solidFill>
              </a:rPr>
              <a:t>0.04</a:t>
            </a:r>
          </a:p>
          <a:p>
            <a:pPr marL="978408" lvl="2" indent="-457200">
              <a:spcBef>
                <a:spcPts val="1200"/>
              </a:spcBef>
              <a:spcAft>
                <a:spcPts val="600"/>
              </a:spcAft>
              <a:buFont typeface="+mj-lt"/>
              <a:buAutoNum type="alphaUcPeriod"/>
            </a:pPr>
            <a:endParaRPr lang="en-US" sz="2800" dirty="0"/>
          </a:p>
          <a:p>
            <a:pPr marL="514350" lvl="2" indent="-514350">
              <a:spcBef>
                <a:spcPts val="1200"/>
              </a:spcBef>
              <a:spcAft>
                <a:spcPts val="600"/>
              </a:spcAft>
              <a:buFont typeface="Wingdings" panose="05000000000000000000" pitchFamily="2" charset="2"/>
              <a:buChar char="§"/>
            </a:pPr>
            <a:r>
              <a:rPr lang="en-US" sz="2800" i="1" dirty="0" smtClean="0"/>
              <a:t>$1.04 rate from tax year 2018 produced a </a:t>
            </a:r>
            <a:r>
              <a:rPr lang="en-US" sz="2800" b="1" i="1" dirty="0" smtClean="0">
                <a:solidFill>
                  <a:srgbClr val="C00000"/>
                </a:solidFill>
              </a:rPr>
              <a:t>$0.97 </a:t>
            </a:r>
            <a:r>
              <a:rPr lang="en-US" sz="2800" i="1" dirty="0" smtClean="0"/>
              <a:t>tax rate for </a:t>
            </a:r>
            <a:r>
              <a:rPr lang="en-US" sz="2800" b="1" i="1" dirty="0" smtClean="0">
                <a:solidFill>
                  <a:srgbClr val="C00000"/>
                </a:solidFill>
              </a:rPr>
              <a:t>GCISD</a:t>
            </a:r>
            <a:r>
              <a:rPr lang="en-US" sz="2800" i="1" dirty="0" smtClean="0"/>
              <a:t> in tax year 2019.</a:t>
            </a:r>
          </a:p>
        </p:txBody>
      </p:sp>
      <p:sp>
        <p:nvSpPr>
          <p:cNvPr id="5" name="Footer Placeholder 3"/>
          <p:cNvSpPr>
            <a:spLocks noGrp="1"/>
          </p:cNvSpPr>
          <p:nvPr>
            <p:ph type="ftr" sz="quarter" idx="11"/>
          </p:nvPr>
        </p:nvSpPr>
        <p:spPr>
          <a:xfrm>
            <a:off x="1637716" y="6629400"/>
            <a:ext cx="9144259" cy="2286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rgbClr val="4A66AC">
                    <a:lumMod val="75000"/>
                  </a:srgbClr>
                </a:solidFill>
                <a:effectLst/>
                <a:uLnTx/>
                <a:uFillTx/>
                <a:latin typeface="Corbel" panose="020B0503020204020204"/>
                <a:ea typeface="+mn-ea"/>
                <a:cs typeface="+mn-cs"/>
              </a:rPr>
              <a:t>Texas School Coalition</a:t>
            </a:r>
            <a:endParaRPr kumimoji="0" lang="en-US" sz="800" b="0" i="0" u="none" strike="noStrike" kern="1200" cap="none" spc="0" normalizeH="0" baseline="0" noProof="0" dirty="0">
              <a:ln>
                <a:noFill/>
              </a:ln>
              <a:solidFill>
                <a:srgbClr val="4A66AC">
                  <a:lumMod val="75000"/>
                </a:srgbClr>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810301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767407" y="2307463"/>
            <a:ext cx="9437227" cy="3767485"/>
          </a:xfrm>
          <a:prstGeom prst="rect">
            <a:avLst/>
          </a:prstGeom>
        </p:spPr>
      </p:pic>
      <p:sp>
        <p:nvSpPr>
          <p:cNvPr id="2" name="Title 1"/>
          <p:cNvSpPr>
            <a:spLocks noGrp="1"/>
          </p:cNvSpPr>
          <p:nvPr>
            <p:ph type="title"/>
          </p:nvPr>
        </p:nvSpPr>
        <p:spPr>
          <a:xfrm>
            <a:off x="1410026" y="276087"/>
            <a:ext cx="9891835" cy="1183566"/>
          </a:xfrm>
        </p:spPr>
        <p:txBody>
          <a:bodyPr>
            <a:normAutofit/>
          </a:bodyPr>
          <a:lstStyle/>
          <a:p>
            <a:r>
              <a:rPr lang="en-US" sz="4400" b="1" dirty="0" smtClean="0"/>
              <a:t>M&amp;O Tax Rate Compression for GCISD</a:t>
            </a:r>
            <a:endParaRPr lang="en-US" sz="4400" b="1" dirty="0"/>
          </a:p>
        </p:txBody>
      </p:sp>
      <p:sp>
        <p:nvSpPr>
          <p:cNvPr id="4" name="Footer Placeholder 3"/>
          <p:cNvSpPr>
            <a:spLocks noGrp="1"/>
          </p:cNvSpPr>
          <p:nvPr>
            <p:ph type="ftr" sz="quarter" idx="11"/>
          </p:nvPr>
        </p:nvSpPr>
        <p:spPr/>
        <p:txBody>
          <a:bodyPr/>
          <a:lstStyle/>
          <a:p>
            <a:r>
              <a:rPr lang="en-US" dirty="0" smtClean="0"/>
              <a:t>Texas School Coalition</a:t>
            </a:r>
            <a:endParaRPr lang="en-US" dirty="0"/>
          </a:p>
        </p:txBody>
      </p:sp>
      <p:sp>
        <p:nvSpPr>
          <p:cNvPr id="5" name="Slide Number Placeholder 4"/>
          <p:cNvSpPr>
            <a:spLocks noGrp="1"/>
          </p:cNvSpPr>
          <p:nvPr>
            <p:ph type="sldNum" sz="quarter" idx="12"/>
          </p:nvPr>
        </p:nvSpPr>
        <p:spPr/>
        <p:txBody>
          <a:bodyPr/>
          <a:lstStyle/>
          <a:p>
            <a:fld id="{9CD8D479-8942-46E8-A226-A4E01F7A105C}" type="slidenum">
              <a:rPr lang="en-US" smtClean="0"/>
              <a:t>19</a:t>
            </a:fld>
            <a:endParaRPr lang="en-US" dirty="0"/>
          </a:p>
        </p:txBody>
      </p:sp>
      <p:sp>
        <p:nvSpPr>
          <p:cNvPr id="7" name="TextBox 6"/>
          <p:cNvSpPr txBox="1"/>
          <p:nvPr/>
        </p:nvSpPr>
        <p:spPr>
          <a:xfrm>
            <a:off x="1542049" y="6073405"/>
            <a:ext cx="2613385" cy="400110"/>
          </a:xfrm>
          <a:prstGeom prst="rect">
            <a:avLst/>
          </a:prstGeom>
          <a:noFill/>
        </p:spPr>
        <p:txBody>
          <a:bodyPr wrap="square" rtlCol="0">
            <a:spAutoFit/>
          </a:bodyPr>
          <a:lstStyle/>
          <a:p>
            <a:pPr algn="ctr"/>
            <a:r>
              <a:rPr lang="en-US" sz="2000" dirty="0" smtClean="0">
                <a:latin typeface="AvenirNext LT Pro MediumCn" panose="020B0606020202020204" pitchFamily="34" charset="0"/>
              </a:rPr>
              <a:t>2018-2019 School Year</a:t>
            </a:r>
            <a:endParaRPr lang="en-US" sz="2000" dirty="0">
              <a:latin typeface="AvenirNext LT Pro MediumCn" panose="020B0606020202020204" pitchFamily="34" charset="0"/>
            </a:endParaRPr>
          </a:p>
        </p:txBody>
      </p:sp>
      <p:sp>
        <p:nvSpPr>
          <p:cNvPr id="10" name="AutoShape 3"/>
          <p:cNvSpPr>
            <a:spLocks/>
          </p:cNvSpPr>
          <p:nvPr/>
        </p:nvSpPr>
        <p:spPr bwMode="auto">
          <a:xfrm>
            <a:off x="1515577" y="2653122"/>
            <a:ext cx="269002" cy="3351169"/>
          </a:xfrm>
          <a:prstGeom prst="leftBrace">
            <a:avLst>
              <a:gd name="adj1" fmla="val 127564"/>
              <a:gd name="adj2" fmla="val 50000"/>
            </a:avLst>
          </a:prstGeom>
          <a:noFill/>
          <a:ln w="3175" algn="ctr">
            <a:solidFill>
              <a:srgbClr val="000000"/>
            </a:solidFill>
            <a:round/>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dirty="0"/>
          </a:p>
        </p:txBody>
      </p:sp>
      <p:sp>
        <p:nvSpPr>
          <p:cNvPr id="11" name="AutoShape 4"/>
          <p:cNvSpPr>
            <a:spLocks/>
          </p:cNvSpPr>
          <p:nvPr/>
        </p:nvSpPr>
        <p:spPr bwMode="auto">
          <a:xfrm>
            <a:off x="1502669" y="2396310"/>
            <a:ext cx="264738" cy="167965"/>
          </a:xfrm>
          <a:prstGeom prst="leftBrace">
            <a:avLst>
              <a:gd name="adj1" fmla="val 26838"/>
              <a:gd name="adj2" fmla="val 50000"/>
            </a:avLst>
          </a:prstGeom>
          <a:noFill/>
          <a:ln w="3175" algn="ctr">
            <a:solidFill>
              <a:srgbClr val="000000"/>
            </a:solidFill>
            <a:round/>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dirty="0"/>
          </a:p>
        </p:txBody>
      </p:sp>
      <p:sp>
        <p:nvSpPr>
          <p:cNvPr id="12" name="TextBox 11"/>
          <p:cNvSpPr txBox="1"/>
          <p:nvPr/>
        </p:nvSpPr>
        <p:spPr>
          <a:xfrm>
            <a:off x="504058" y="4191206"/>
            <a:ext cx="1283229" cy="461665"/>
          </a:xfrm>
          <a:prstGeom prst="rect">
            <a:avLst/>
          </a:prstGeom>
          <a:noFill/>
        </p:spPr>
        <p:txBody>
          <a:bodyPr wrap="square" rtlCol="0">
            <a:spAutoFit/>
          </a:bodyPr>
          <a:lstStyle/>
          <a:p>
            <a:r>
              <a:rPr lang="en-US" sz="2400" dirty="0" smtClean="0">
                <a:latin typeface="AvenirNext LT Pro Regular" panose="020B0504020202020204" pitchFamily="34" charset="0"/>
                <a:cs typeface="Arial" panose="020B0604020202020204" pitchFamily="34" charset="0"/>
              </a:rPr>
              <a:t>Tier 1</a:t>
            </a:r>
            <a:endParaRPr lang="en-US" sz="2400" dirty="0">
              <a:latin typeface="AvenirNext LT Pro Regular" panose="020B0504020202020204" pitchFamily="34" charset="0"/>
              <a:cs typeface="Arial" panose="020B0604020202020204" pitchFamily="34" charset="0"/>
            </a:endParaRPr>
          </a:p>
        </p:txBody>
      </p:sp>
      <p:sp>
        <p:nvSpPr>
          <p:cNvPr id="13" name="TextBox 12"/>
          <p:cNvSpPr txBox="1"/>
          <p:nvPr/>
        </p:nvSpPr>
        <p:spPr>
          <a:xfrm>
            <a:off x="501350" y="2238246"/>
            <a:ext cx="1283229" cy="461665"/>
          </a:xfrm>
          <a:prstGeom prst="rect">
            <a:avLst/>
          </a:prstGeom>
          <a:noFill/>
        </p:spPr>
        <p:txBody>
          <a:bodyPr wrap="square" rtlCol="0">
            <a:spAutoFit/>
          </a:bodyPr>
          <a:lstStyle/>
          <a:p>
            <a:r>
              <a:rPr lang="en-US" sz="2400" dirty="0" smtClean="0">
                <a:latin typeface="AvenirNext LT Pro Regular" panose="020B0504020202020204" pitchFamily="34" charset="0"/>
                <a:cs typeface="Arial" panose="020B0604020202020204" pitchFamily="34" charset="0"/>
              </a:rPr>
              <a:t>Tier 2</a:t>
            </a:r>
            <a:endParaRPr lang="en-US" sz="2400" dirty="0">
              <a:latin typeface="AvenirNext LT Pro Regular" panose="020B0504020202020204" pitchFamily="34" charset="0"/>
              <a:cs typeface="Arial" panose="020B0604020202020204" pitchFamily="34" charset="0"/>
            </a:endParaRPr>
          </a:p>
        </p:txBody>
      </p:sp>
      <p:sp>
        <p:nvSpPr>
          <p:cNvPr id="14" name="TextBox 13"/>
          <p:cNvSpPr txBox="1"/>
          <p:nvPr/>
        </p:nvSpPr>
        <p:spPr>
          <a:xfrm>
            <a:off x="2394174" y="4191206"/>
            <a:ext cx="1117600" cy="400110"/>
          </a:xfrm>
          <a:prstGeom prst="rect">
            <a:avLst/>
          </a:prstGeom>
          <a:noFill/>
        </p:spPr>
        <p:txBody>
          <a:bodyPr wrap="square" rtlCol="0">
            <a:spAutoFit/>
          </a:bodyPr>
          <a:lstStyle/>
          <a:p>
            <a:r>
              <a:rPr lang="en-US" sz="2000" b="1" dirty="0" smtClean="0">
                <a:latin typeface="Arial" panose="020B0604020202020204" pitchFamily="34" charset="0"/>
                <a:cs typeface="Arial" panose="020B0604020202020204" pitchFamily="34" charset="0"/>
              </a:rPr>
              <a:t>$1.00</a:t>
            </a:r>
            <a:endParaRPr lang="en-US" sz="2000" b="1" dirty="0">
              <a:latin typeface="Arial" panose="020B0604020202020204" pitchFamily="34" charset="0"/>
              <a:cs typeface="Arial" panose="020B0604020202020204" pitchFamily="34" charset="0"/>
            </a:endParaRPr>
          </a:p>
        </p:txBody>
      </p:sp>
      <p:sp>
        <p:nvSpPr>
          <p:cNvPr id="15" name="TextBox 14"/>
          <p:cNvSpPr txBox="1"/>
          <p:nvPr/>
        </p:nvSpPr>
        <p:spPr>
          <a:xfrm>
            <a:off x="2434470" y="2229040"/>
            <a:ext cx="1117600" cy="400110"/>
          </a:xfrm>
          <a:prstGeom prst="rect">
            <a:avLst/>
          </a:prstGeom>
          <a:noFill/>
        </p:spPr>
        <p:txBody>
          <a:bodyPr wrap="square" rtlCol="0">
            <a:spAutoFit/>
          </a:bodyPr>
          <a:lstStyle/>
          <a:p>
            <a:r>
              <a:rPr lang="en-US" sz="2000" b="1" dirty="0" smtClean="0">
                <a:latin typeface="Arial" panose="020B0604020202020204" pitchFamily="34" charset="0"/>
                <a:cs typeface="Arial" panose="020B0604020202020204" pitchFamily="34" charset="0"/>
              </a:rPr>
              <a:t>$0.04</a:t>
            </a:r>
            <a:endParaRPr lang="en-US" sz="2000" b="1" dirty="0">
              <a:latin typeface="Arial" panose="020B0604020202020204" pitchFamily="34" charset="0"/>
              <a:cs typeface="Arial" panose="020B0604020202020204" pitchFamily="34" charset="0"/>
            </a:endParaRPr>
          </a:p>
        </p:txBody>
      </p:sp>
      <p:sp>
        <p:nvSpPr>
          <p:cNvPr id="18" name="TextBox 17"/>
          <p:cNvSpPr txBox="1"/>
          <p:nvPr/>
        </p:nvSpPr>
        <p:spPr>
          <a:xfrm>
            <a:off x="5179329" y="6067985"/>
            <a:ext cx="2613385" cy="400110"/>
          </a:xfrm>
          <a:prstGeom prst="rect">
            <a:avLst/>
          </a:prstGeom>
          <a:noFill/>
        </p:spPr>
        <p:txBody>
          <a:bodyPr wrap="square" rtlCol="0">
            <a:spAutoFit/>
          </a:bodyPr>
          <a:lstStyle/>
          <a:p>
            <a:pPr algn="ctr"/>
            <a:r>
              <a:rPr lang="en-US" sz="2000" dirty="0" smtClean="0">
                <a:latin typeface="AvenirNext LT Pro MediumCn" panose="020B0606020202020204" pitchFamily="34" charset="0"/>
              </a:rPr>
              <a:t>2019-2020 School Year</a:t>
            </a:r>
            <a:endParaRPr lang="en-US" sz="2000" dirty="0">
              <a:latin typeface="AvenirNext LT Pro MediumCn" panose="020B0606020202020204" pitchFamily="34" charset="0"/>
            </a:endParaRPr>
          </a:p>
        </p:txBody>
      </p:sp>
      <p:sp>
        <p:nvSpPr>
          <p:cNvPr id="19" name="TextBox 18"/>
          <p:cNvSpPr txBox="1"/>
          <p:nvPr/>
        </p:nvSpPr>
        <p:spPr>
          <a:xfrm>
            <a:off x="8688476" y="6067985"/>
            <a:ext cx="2613385" cy="400110"/>
          </a:xfrm>
          <a:prstGeom prst="rect">
            <a:avLst/>
          </a:prstGeom>
          <a:noFill/>
        </p:spPr>
        <p:txBody>
          <a:bodyPr wrap="square" rtlCol="0">
            <a:spAutoFit/>
          </a:bodyPr>
          <a:lstStyle/>
          <a:p>
            <a:pPr algn="ctr"/>
            <a:r>
              <a:rPr lang="en-US" sz="2000" dirty="0" smtClean="0">
                <a:latin typeface="AvenirNext LT Pro MediumCn" panose="020B0606020202020204" pitchFamily="34" charset="0"/>
              </a:rPr>
              <a:t>2020-2021 School Year*</a:t>
            </a:r>
            <a:endParaRPr lang="en-US" sz="2000" dirty="0">
              <a:latin typeface="AvenirNext LT Pro MediumCn" panose="020B0606020202020204" pitchFamily="34" charset="0"/>
            </a:endParaRPr>
          </a:p>
        </p:txBody>
      </p:sp>
      <p:sp>
        <p:nvSpPr>
          <p:cNvPr id="20" name="TextBox 19"/>
          <p:cNvSpPr txBox="1"/>
          <p:nvPr/>
        </p:nvSpPr>
        <p:spPr>
          <a:xfrm>
            <a:off x="-242610" y="1609713"/>
            <a:ext cx="2613385" cy="369332"/>
          </a:xfrm>
          <a:prstGeom prst="rect">
            <a:avLst/>
          </a:prstGeom>
          <a:noFill/>
        </p:spPr>
        <p:txBody>
          <a:bodyPr wrap="square" rtlCol="0">
            <a:spAutoFit/>
          </a:bodyPr>
          <a:lstStyle/>
          <a:p>
            <a:pPr algn="ctr"/>
            <a:r>
              <a:rPr lang="en-US" dirty="0" smtClean="0">
                <a:latin typeface="Calibri" panose="020F0502020204030204" pitchFamily="34" charset="0"/>
                <a:cs typeface="Calibri" panose="020F0502020204030204" pitchFamily="34" charset="0"/>
              </a:rPr>
              <a:t>Total M&amp;O Tax Rate</a:t>
            </a:r>
            <a:endParaRPr lang="en-US" dirty="0">
              <a:latin typeface="Calibri" panose="020F0502020204030204" pitchFamily="34" charset="0"/>
              <a:cs typeface="Calibri" panose="020F0502020204030204" pitchFamily="34" charset="0"/>
            </a:endParaRPr>
          </a:p>
        </p:txBody>
      </p:sp>
      <p:sp>
        <p:nvSpPr>
          <p:cNvPr id="21" name="TextBox 20"/>
          <p:cNvSpPr txBox="1"/>
          <p:nvPr/>
        </p:nvSpPr>
        <p:spPr>
          <a:xfrm>
            <a:off x="2190974" y="1562433"/>
            <a:ext cx="1524000" cy="461665"/>
          </a:xfrm>
          <a:prstGeom prst="rect">
            <a:avLst/>
          </a:prstGeom>
          <a:noFill/>
        </p:spPr>
        <p:txBody>
          <a:bodyPr wrap="square" rtlCol="0">
            <a:spAutoFit/>
          </a:bodyPr>
          <a:lstStyle/>
          <a:p>
            <a:r>
              <a:rPr lang="en-US" sz="2400" dirty="0" smtClean="0">
                <a:latin typeface="Arial Black" panose="020B0A04020102020204" pitchFamily="34" charset="0"/>
              </a:rPr>
              <a:t>$1.04</a:t>
            </a:r>
            <a:endParaRPr lang="en-US" sz="2400" dirty="0">
              <a:latin typeface="Arial Black" panose="020B0A04020102020204" pitchFamily="34" charset="0"/>
            </a:endParaRPr>
          </a:p>
        </p:txBody>
      </p:sp>
      <p:sp>
        <p:nvSpPr>
          <p:cNvPr id="22" name="TextBox 21"/>
          <p:cNvSpPr txBox="1"/>
          <p:nvPr/>
        </p:nvSpPr>
        <p:spPr>
          <a:xfrm>
            <a:off x="5833334" y="1562433"/>
            <a:ext cx="1524000" cy="461665"/>
          </a:xfrm>
          <a:prstGeom prst="rect">
            <a:avLst/>
          </a:prstGeom>
          <a:noFill/>
        </p:spPr>
        <p:txBody>
          <a:bodyPr wrap="square" rtlCol="0">
            <a:spAutoFit/>
          </a:bodyPr>
          <a:lstStyle/>
          <a:p>
            <a:r>
              <a:rPr lang="en-US" sz="2400" dirty="0" smtClean="0">
                <a:latin typeface="Arial Black" panose="020B0A04020102020204" pitchFamily="34" charset="0"/>
              </a:rPr>
              <a:t>$0.97</a:t>
            </a:r>
            <a:endParaRPr lang="en-US" sz="2400" dirty="0">
              <a:latin typeface="Arial Black" panose="020B0A04020102020204" pitchFamily="34" charset="0"/>
            </a:endParaRPr>
          </a:p>
        </p:txBody>
      </p:sp>
      <p:sp>
        <p:nvSpPr>
          <p:cNvPr id="23" name="TextBox 22"/>
          <p:cNvSpPr txBox="1"/>
          <p:nvPr/>
        </p:nvSpPr>
        <p:spPr>
          <a:xfrm>
            <a:off x="6036534" y="4191206"/>
            <a:ext cx="1117600" cy="400110"/>
          </a:xfrm>
          <a:prstGeom prst="rect">
            <a:avLst/>
          </a:prstGeom>
          <a:noFill/>
        </p:spPr>
        <p:txBody>
          <a:bodyPr wrap="square" rtlCol="0">
            <a:spAutoFit/>
          </a:bodyPr>
          <a:lstStyle/>
          <a:p>
            <a:r>
              <a:rPr lang="en-US" sz="2000" b="1" dirty="0" smtClean="0">
                <a:latin typeface="Arial" panose="020B0604020202020204" pitchFamily="34" charset="0"/>
                <a:cs typeface="Arial" panose="020B0604020202020204" pitchFamily="34" charset="0"/>
              </a:rPr>
              <a:t>$0.93</a:t>
            </a:r>
            <a:endParaRPr lang="en-US" sz="2000" b="1" dirty="0">
              <a:latin typeface="Arial" panose="020B0604020202020204" pitchFamily="34" charset="0"/>
              <a:cs typeface="Arial" panose="020B0604020202020204" pitchFamily="34" charset="0"/>
            </a:endParaRPr>
          </a:p>
        </p:txBody>
      </p:sp>
      <p:sp>
        <p:nvSpPr>
          <p:cNvPr id="24" name="TextBox 23"/>
          <p:cNvSpPr txBox="1"/>
          <p:nvPr/>
        </p:nvSpPr>
        <p:spPr>
          <a:xfrm>
            <a:off x="5980342" y="2453067"/>
            <a:ext cx="1117600" cy="400110"/>
          </a:xfrm>
          <a:prstGeom prst="rect">
            <a:avLst/>
          </a:prstGeom>
          <a:noFill/>
        </p:spPr>
        <p:txBody>
          <a:bodyPr wrap="square" rtlCol="0">
            <a:spAutoFit/>
          </a:bodyPr>
          <a:lstStyle/>
          <a:p>
            <a:r>
              <a:rPr lang="en-US" sz="2000" b="1" dirty="0" smtClean="0">
                <a:latin typeface="Arial" panose="020B0604020202020204" pitchFamily="34" charset="0"/>
                <a:cs typeface="Arial" panose="020B0604020202020204" pitchFamily="34" charset="0"/>
              </a:rPr>
              <a:t>$0.04</a:t>
            </a:r>
            <a:endParaRPr lang="en-US" sz="2000" b="1" dirty="0">
              <a:latin typeface="Arial" panose="020B0604020202020204" pitchFamily="34" charset="0"/>
              <a:cs typeface="Arial" panose="020B0604020202020204" pitchFamily="34" charset="0"/>
            </a:endParaRPr>
          </a:p>
        </p:txBody>
      </p:sp>
      <p:sp>
        <p:nvSpPr>
          <p:cNvPr id="26" name="TextBox 25"/>
          <p:cNvSpPr txBox="1"/>
          <p:nvPr/>
        </p:nvSpPr>
        <p:spPr>
          <a:xfrm>
            <a:off x="9608673" y="2564275"/>
            <a:ext cx="1117600" cy="400110"/>
          </a:xfrm>
          <a:prstGeom prst="rect">
            <a:avLst/>
          </a:prstGeom>
          <a:noFill/>
        </p:spPr>
        <p:txBody>
          <a:bodyPr wrap="square" rtlCol="0">
            <a:spAutoFit/>
          </a:bodyPr>
          <a:lstStyle/>
          <a:p>
            <a:r>
              <a:rPr lang="en-US" sz="2000" b="1" dirty="0" smtClean="0">
                <a:solidFill>
                  <a:srgbClr val="1B75BC"/>
                </a:solidFill>
                <a:latin typeface="Arial" panose="020B0604020202020204" pitchFamily="34" charset="0"/>
                <a:cs typeface="Arial" panose="020B0604020202020204" pitchFamily="34" charset="0"/>
              </a:rPr>
              <a:t>$0.05</a:t>
            </a:r>
            <a:r>
              <a:rPr lang="en-US" sz="2000" b="1" dirty="0" smtClean="0">
                <a:latin typeface="Arial" panose="020B0604020202020204" pitchFamily="34" charset="0"/>
                <a:cs typeface="Arial" panose="020B0604020202020204" pitchFamily="34" charset="0"/>
              </a:rPr>
              <a:t>*</a:t>
            </a:r>
            <a:endParaRPr lang="en-US" sz="2000" b="1" dirty="0">
              <a:latin typeface="Arial" panose="020B0604020202020204" pitchFamily="34" charset="0"/>
              <a:cs typeface="Arial" panose="020B0604020202020204" pitchFamily="34" charset="0"/>
            </a:endParaRPr>
          </a:p>
        </p:txBody>
      </p:sp>
      <p:sp>
        <p:nvSpPr>
          <p:cNvPr id="28" name="TextBox 27"/>
          <p:cNvSpPr txBox="1"/>
          <p:nvPr/>
        </p:nvSpPr>
        <p:spPr>
          <a:xfrm>
            <a:off x="9608673" y="4331108"/>
            <a:ext cx="1117600" cy="400110"/>
          </a:xfrm>
          <a:prstGeom prst="rect">
            <a:avLst/>
          </a:prstGeom>
          <a:noFill/>
        </p:spPr>
        <p:txBody>
          <a:bodyPr wrap="square" rtlCol="0">
            <a:spAutoFit/>
          </a:bodyPr>
          <a:lstStyle/>
          <a:p>
            <a:r>
              <a:rPr lang="en-US" sz="2000" b="1" dirty="0" smtClean="0">
                <a:solidFill>
                  <a:srgbClr val="1B75BC"/>
                </a:solidFill>
                <a:latin typeface="Arial" panose="020B0604020202020204" pitchFamily="34" charset="0"/>
                <a:cs typeface="Arial" panose="020B0604020202020204" pitchFamily="34" charset="0"/>
              </a:rPr>
              <a:t>$0.895</a:t>
            </a:r>
            <a:r>
              <a:rPr lang="en-US" sz="2000" b="1" dirty="0" smtClean="0">
                <a:latin typeface="Arial" panose="020B0604020202020204" pitchFamily="34" charset="0"/>
                <a:cs typeface="Arial" panose="020B0604020202020204" pitchFamily="34" charset="0"/>
              </a:rPr>
              <a:t>*</a:t>
            </a:r>
            <a:endParaRPr lang="en-US" sz="2000" b="1" dirty="0">
              <a:latin typeface="Arial" panose="020B0604020202020204" pitchFamily="34" charset="0"/>
              <a:cs typeface="Arial" panose="020B0604020202020204" pitchFamily="34" charset="0"/>
            </a:endParaRPr>
          </a:p>
        </p:txBody>
      </p:sp>
      <p:sp>
        <p:nvSpPr>
          <p:cNvPr id="29" name="TextBox 28"/>
          <p:cNvSpPr txBox="1"/>
          <p:nvPr/>
        </p:nvSpPr>
        <p:spPr>
          <a:xfrm>
            <a:off x="9475715" y="1562433"/>
            <a:ext cx="2345282" cy="461665"/>
          </a:xfrm>
          <a:prstGeom prst="rect">
            <a:avLst/>
          </a:prstGeom>
          <a:noFill/>
        </p:spPr>
        <p:txBody>
          <a:bodyPr wrap="square" rtlCol="0">
            <a:spAutoFit/>
          </a:bodyPr>
          <a:lstStyle/>
          <a:p>
            <a:r>
              <a:rPr lang="en-US" sz="2400" dirty="0" smtClean="0">
                <a:solidFill>
                  <a:srgbClr val="1B75BC"/>
                </a:solidFill>
                <a:latin typeface="Arial Black" panose="020B0A04020102020204" pitchFamily="34" charset="0"/>
              </a:rPr>
              <a:t>$0.945 </a:t>
            </a:r>
            <a:r>
              <a:rPr lang="en-US" sz="2400" dirty="0" smtClean="0">
                <a:latin typeface="Arial Black" panose="020B0A04020102020204" pitchFamily="34" charset="0"/>
              </a:rPr>
              <a:t>(est.)</a:t>
            </a:r>
            <a:endParaRPr lang="en-US" sz="2400" dirty="0">
              <a:latin typeface="Arial Black" panose="020B0A04020102020204" pitchFamily="34" charset="0"/>
            </a:endParaRPr>
          </a:p>
        </p:txBody>
      </p:sp>
      <p:sp>
        <p:nvSpPr>
          <p:cNvPr id="30" name="Rectangle 29"/>
          <p:cNvSpPr/>
          <p:nvPr/>
        </p:nvSpPr>
        <p:spPr>
          <a:xfrm>
            <a:off x="121920" y="1562433"/>
            <a:ext cx="11933722" cy="447390"/>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31" name="TextBox 30"/>
          <p:cNvSpPr txBox="1"/>
          <p:nvPr/>
        </p:nvSpPr>
        <p:spPr>
          <a:xfrm>
            <a:off x="8688475" y="6364082"/>
            <a:ext cx="2467204" cy="369332"/>
          </a:xfrm>
          <a:prstGeom prst="rect">
            <a:avLst/>
          </a:prstGeom>
          <a:noFill/>
        </p:spPr>
        <p:txBody>
          <a:bodyPr wrap="square" rtlCol="0">
            <a:spAutoFit/>
          </a:bodyPr>
          <a:lstStyle/>
          <a:p>
            <a:pPr algn="ctr"/>
            <a:r>
              <a:rPr lang="en-US" dirty="0" smtClean="0">
                <a:latin typeface="AvenirNext LT Pro Regular" panose="020B0504020202020204" pitchFamily="34" charset="0"/>
              </a:rPr>
              <a:t>*hypothetical</a:t>
            </a:r>
            <a:endParaRPr lang="en-US" dirty="0">
              <a:latin typeface="AvenirNext LT Pro Regular" panose="020B0504020202020204" pitchFamily="34" charset="0"/>
            </a:endParaRPr>
          </a:p>
        </p:txBody>
      </p:sp>
    </p:spTree>
    <p:extLst>
      <p:ext uri="{BB962C8B-B14F-4D97-AF65-F5344CB8AC3E}">
        <p14:creationId xmlns:p14="http://schemas.microsoft.com/office/powerpoint/2010/main" val="3651152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HB 3 Grapevine-Colleyville ISD Impact </a:t>
            </a:r>
            <a:endParaRPr lang="en-US" sz="4000" b="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804871234"/>
              </p:ext>
            </p:extLst>
          </p:nvPr>
        </p:nvGraphicFramePr>
        <p:xfrm>
          <a:off x="1409700" y="1565275"/>
          <a:ext cx="9778999" cy="2194560"/>
        </p:xfrm>
        <a:graphic>
          <a:graphicData uri="http://schemas.openxmlformats.org/drawingml/2006/table">
            <a:tbl>
              <a:tblPr firstRow="1" bandRow="1">
                <a:tableStyleId>{EB344D84-9AFB-497E-A393-DC336BA19D2E}</a:tableStyleId>
              </a:tblPr>
              <a:tblGrid>
                <a:gridCol w="3074157">
                  <a:extLst>
                    <a:ext uri="{9D8B030D-6E8A-4147-A177-3AD203B41FA5}">
                      <a16:colId xmlns:a16="http://schemas.microsoft.com/office/drawing/2014/main" val="610003723"/>
                    </a:ext>
                  </a:extLst>
                </a:gridCol>
                <a:gridCol w="1961100">
                  <a:extLst>
                    <a:ext uri="{9D8B030D-6E8A-4147-A177-3AD203B41FA5}">
                      <a16:colId xmlns:a16="http://schemas.microsoft.com/office/drawing/2014/main" val="2427474266"/>
                    </a:ext>
                  </a:extLst>
                </a:gridCol>
                <a:gridCol w="2000852">
                  <a:extLst>
                    <a:ext uri="{9D8B030D-6E8A-4147-A177-3AD203B41FA5}">
                      <a16:colId xmlns:a16="http://schemas.microsoft.com/office/drawing/2014/main" val="2127708271"/>
                    </a:ext>
                  </a:extLst>
                </a:gridCol>
                <a:gridCol w="2742890">
                  <a:extLst>
                    <a:ext uri="{9D8B030D-6E8A-4147-A177-3AD203B41FA5}">
                      <a16:colId xmlns:a16="http://schemas.microsoft.com/office/drawing/2014/main" val="4027891883"/>
                    </a:ext>
                  </a:extLst>
                </a:gridCol>
              </a:tblGrid>
              <a:tr h="370840">
                <a:tc>
                  <a:txBody>
                    <a:bodyPr/>
                    <a:lstStyle/>
                    <a:p>
                      <a:pPr algn="l"/>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Calibri" panose="020F0502020204030204" pitchFamily="34" charset="0"/>
                          <a:cs typeface="Calibri" panose="020F0502020204030204" pitchFamily="34" charset="0"/>
                        </a:rPr>
                        <a:t>2019-20</a:t>
                      </a:r>
                    </a:p>
                    <a:p>
                      <a:pPr algn="ctr"/>
                      <a:r>
                        <a:rPr lang="en-US" sz="2400" dirty="0" smtClean="0">
                          <a:latin typeface="Calibri" panose="020F0502020204030204" pitchFamily="34" charset="0"/>
                          <a:cs typeface="Calibri" panose="020F0502020204030204" pitchFamily="34" charset="0"/>
                        </a:rPr>
                        <a:t> (old law)</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Calibri" panose="020F0502020204030204" pitchFamily="34" charset="0"/>
                          <a:cs typeface="Calibri" panose="020F0502020204030204" pitchFamily="34" charset="0"/>
                        </a:rPr>
                        <a:t>2019-20 </a:t>
                      </a:r>
                    </a:p>
                    <a:p>
                      <a:pPr algn="ctr"/>
                      <a:r>
                        <a:rPr lang="en-US" sz="2400" dirty="0" smtClean="0">
                          <a:latin typeface="Calibri" panose="020F0502020204030204" pitchFamily="34" charset="0"/>
                          <a:cs typeface="Calibri" panose="020F0502020204030204" pitchFamily="34" charset="0"/>
                        </a:rPr>
                        <a:t>(new law)</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Calibri" panose="020F0502020204030204" pitchFamily="34" charset="0"/>
                          <a:cs typeface="Calibri" panose="020F0502020204030204" pitchFamily="34" charset="0"/>
                        </a:rPr>
                        <a:t>Difference</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0397827"/>
                  </a:ext>
                </a:extLst>
              </a:tr>
              <a:tr h="370840">
                <a:tc>
                  <a:txBody>
                    <a:bodyPr/>
                    <a:lstStyle/>
                    <a:p>
                      <a:pPr algn="l"/>
                      <a:r>
                        <a:rPr lang="en-US" sz="2400" dirty="0" smtClean="0">
                          <a:latin typeface="Calibri" panose="020F0502020204030204" pitchFamily="34" charset="0"/>
                          <a:cs typeface="Calibri" panose="020F0502020204030204" pitchFamily="34" charset="0"/>
                        </a:rPr>
                        <a:t>M&amp;O Tax Rate</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0" i="0" kern="1200" dirty="0" smtClean="0">
                          <a:solidFill>
                            <a:schemeClr val="dk1"/>
                          </a:solidFill>
                          <a:effectLst/>
                          <a:latin typeface="Calibri" panose="020F0502020204030204" pitchFamily="34" charset="0"/>
                          <a:ea typeface="+mn-ea"/>
                          <a:cs typeface="Calibri" panose="020F0502020204030204" pitchFamily="34" charset="0"/>
                        </a:rPr>
                        <a:t>$1.04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Calibri" panose="020F0502020204030204" pitchFamily="34" charset="0"/>
                          <a:cs typeface="Calibri" panose="020F0502020204030204" pitchFamily="34" charset="0"/>
                        </a:rPr>
                        <a:t>$0.97</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solidFill>
                            <a:srgbClr val="C00000"/>
                          </a:solidFill>
                          <a:latin typeface="Calibri" panose="020F0502020204030204" pitchFamily="34" charset="0"/>
                          <a:cs typeface="Calibri" panose="020F0502020204030204" pitchFamily="34" charset="0"/>
                        </a:rPr>
                        <a:t>-$0.07 (-7%)</a:t>
                      </a:r>
                      <a:endParaRPr lang="en-US" sz="2400" dirty="0">
                        <a:solidFill>
                          <a:srgbClr val="C00000"/>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8699318"/>
                  </a:ext>
                </a:extLst>
              </a:tr>
              <a:tr h="370840">
                <a:tc>
                  <a:txBody>
                    <a:bodyPr/>
                    <a:lstStyle/>
                    <a:p>
                      <a:pPr algn="l"/>
                      <a:r>
                        <a:rPr lang="en-US" sz="2400" dirty="0" smtClean="0">
                          <a:latin typeface="Calibri" panose="020F0502020204030204" pitchFamily="34" charset="0"/>
                          <a:cs typeface="Calibri" panose="020F0502020204030204" pitchFamily="34" charset="0"/>
                        </a:rPr>
                        <a:t>M&amp;O Tax Collections</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chemeClr val="tx1"/>
                          </a:solidFill>
                          <a:effectLst/>
                          <a:latin typeface="Calibri" panose="020F0502020204030204" pitchFamily="34" charset="0"/>
                        </a:rPr>
                        <a:t>$161,447,928 </a:t>
                      </a:r>
                      <a:endParaRPr lang="en-US" sz="2400" b="0" i="0" u="none" strike="noStrike" dirty="0">
                        <a:solidFill>
                          <a:schemeClr val="tx1"/>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a:solidFill>
                            <a:schemeClr val="tx1"/>
                          </a:solidFill>
                          <a:effectLst/>
                          <a:latin typeface="Calibri" panose="020F0502020204030204" pitchFamily="34" charset="0"/>
                        </a:rPr>
                        <a:t>$</a:t>
                      </a:r>
                      <a:r>
                        <a:rPr lang="en-US" sz="2400" b="0" i="0" u="none" strike="noStrike" dirty="0" smtClean="0">
                          <a:solidFill>
                            <a:schemeClr val="tx1"/>
                          </a:solidFill>
                          <a:effectLst/>
                          <a:latin typeface="Calibri" panose="020F0502020204030204" pitchFamily="34" charset="0"/>
                        </a:rPr>
                        <a:t>150,581,241 </a:t>
                      </a:r>
                      <a:endParaRPr lang="en-US" sz="2400" b="0" i="0" u="none" strike="noStrike" dirty="0">
                        <a:solidFill>
                          <a:schemeClr val="tx1"/>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smtClean="0">
                          <a:solidFill>
                            <a:srgbClr val="C00000"/>
                          </a:solidFill>
                          <a:effectLst/>
                          <a:latin typeface="Calibri" panose="020F0502020204030204" pitchFamily="34" charset="0"/>
                        </a:rPr>
                        <a:t>-$10,866,687 (-7%)</a:t>
                      </a:r>
                      <a:endParaRPr lang="en-US" sz="2400" b="0" i="0" u="none" strike="noStrike" dirty="0">
                        <a:solidFill>
                          <a:srgbClr val="C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2249310"/>
                  </a:ext>
                </a:extLst>
              </a:tr>
              <a:tr h="370840">
                <a:tc>
                  <a:txBody>
                    <a:bodyPr/>
                    <a:lstStyle/>
                    <a:p>
                      <a:pPr algn="l"/>
                      <a:r>
                        <a:rPr lang="en-US" sz="2400" dirty="0" smtClean="0">
                          <a:latin typeface="Calibri" panose="020F0502020204030204" pitchFamily="34" charset="0"/>
                          <a:cs typeface="Calibri" panose="020F0502020204030204" pitchFamily="34" charset="0"/>
                        </a:rPr>
                        <a:t>Recapture</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rgbClr val="C00000"/>
                          </a:solidFill>
                          <a:effectLst/>
                          <a:latin typeface="Calibri" panose="020F0502020204030204" pitchFamily="34" charset="0"/>
                        </a:rPr>
                        <a:t>($62,729,595)</a:t>
                      </a:r>
                      <a:endParaRPr lang="en-US" sz="2400" b="0" i="0" u="none" strike="noStrike" dirty="0">
                        <a:solidFill>
                          <a:srgbClr val="C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rgbClr val="C00000"/>
                          </a:solidFill>
                          <a:effectLst/>
                          <a:latin typeface="Calibri" panose="020F0502020204030204" pitchFamily="34" charset="0"/>
                        </a:rPr>
                        <a:t>($46,284,103)</a:t>
                      </a:r>
                      <a:endParaRPr lang="en-US" sz="2400" b="0" i="0" u="none" strike="noStrike" dirty="0">
                        <a:solidFill>
                          <a:srgbClr val="C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smtClean="0">
                          <a:solidFill>
                            <a:schemeClr val="tx1"/>
                          </a:solidFill>
                          <a:effectLst/>
                          <a:latin typeface="Calibri" panose="020F0502020204030204" pitchFamily="34" charset="0"/>
                        </a:rPr>
                        <a:t>$16,445,492 </a:t>
                      </a:r>
                      <a:r>
                        <a:rPr lang="en-US" sz="2400" b="0" i="0" u="none" strike="noStrike" dirty="0" smtClean="0">
                          <a:solidFill>
                            <a:srgbClr val="C00000"/>
                          </a:solidFill>
                          <a:effectLst/>
                          <a:latin typeface="Calibri" panose="020F0502020204030204" pitchFamily="34" charset="0"/>
                        </a:rPr>
                        <a:t>(-26%)</a:t>
                      </a:r>
                      <a:endParaRPr lang="en-US" sz="2400" b="0" i="0" u="none" strike="noStrike" dirty="0">
                        <a:solidFill>
                          <a:srgbClr val="C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873130"/>
                  </a:ext>
                </a:extLst>
              </a:tr>
            </a:tbl>
          </a:graphicData>
        </a:graphic>
      </p:graphicFrame>
      <p:sp>
        <p:nvSpPr>
          <p:cNvPr id="4" name="Footer Placeholder 3"/>
          <p:cNvSpPr>
            <a:spLocks noGrp="1"/>
          </p:cNvSpPr>
          <p:nvPr>
            <p:ph type="ftr" sz="quarter" idx="11"/>
          </p:nvPr>
        </p:nvSpPr>
        <p:spPr/>
        <p:txBody>
          <a:bodyPr/>
          <a:lstStyle/>
          <a:p>
            <a:r>
              <a:rPr lang="en-US" dirty="0" smtClean="0"/>
              <a:t>Texas School Coalition</a:t>
            </a:r>
            <a:endParaRPr lang="en-US" dirty="0"/>
          </a:p>
        </p:txBody>
      </p:sp>
      <p:sp>
        <p:nvSpPr>
          <p:cNvPr id="5" name="Slide Number Placeholder 4"/>
          <p:cNvSpPr>
            <a:spLocks noGrp="1"/>
          </p:cNvSpPr>
          <p:nvPr>
            <p:ph type="sldNum" sz="quarter" idx="12"/>
          </p:nvPr>
        </p:nvSpPr>
        <p:spPr/>
        <p:txBody>
          <a:bodyPr/>
          <a:lstStyle/>
          <a:p>
            <a:fld id="{9CD8D479-8942-46E8-A226-A4E01F7A105C}" type="slidenum">
              <a:rPr lang="en-US" smtClean="0"/>
              <a:t>20</a:t>
            </a:fld>
            <a:endParaRPr lang="en-US" dirty="0"/>
          </a:p>
        </p:txBody>
      </p:sp>
    </p:spTree>
    <p:extLst>
      <p:ext uri="{BB962C8B-B14F-4D97-AF65-F5344CB8AC3E}">
        <p14:creationId xmlns:p14="http://schemas.microsoft.com/office/powerpoint/2010/main" val="901101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HB 3 </a:t>
            </a:r>
            <a:r>
              <a:rPr lang="en-US" sz="4000" b="1" dirty="0"/>
              <a:t>Grapevine-Colleyville ISD Impact </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673548650"/>
              </p:ext>
            </p:extLst>
          </p:nvPr>
        </p:nvGraphicFramePr>
        <p:xfrm>
          <a:off x="1409700" y="1565275"/>
          <a:ext cx="9778999" cy="2560320"/>
        </p:xfrm>
        <a:graphic>
          <a:graphicData uri="http://schemas.openxmlformats.org/drawingml/2006/table">
            <a:tbl>
              <a:tblPr firstRow="1" bandRow="1">
                <a:tableStyleId>{EB344D84-9AFB-497E-A393-DC336BA19D2E}</a:tableStyleId>
              </a:tblPr>
              <a:tblGrid>
                <a:gridCol w="3074157">
                  <a:extLst>
                    <a:ext uri="{9D8B030D-6E8A-4147-A177-3AD203B41FA5}">
                      <a16:colId xmlns:a16="http://schemas.microsoft.com/office/drawing/2014/main" val="610003723"/>
                    </a:ext>
                  </a:extLst>
                </a:gridCol>
                <a:gridCol w="1961100">
                  <a:extLst>
                    <a:ext uri="{9D8B030D-6E8A-4147-A177-3AD203B41FA5}">
                      <a16:colId xmlns:a16="http://schemas.microsoft.com/office/drawing/2014/main" val="2427474266"/>
                    </a:ext>
                  </a:extLst>
                </a:gridCol>
                <a:gridCol w="2000852">
                  <a:extLst>
                    <a:ext uri="{9D8B030D-6E8A-4147-A177-3AD203B41FA5}">
                      <a16:colId xmlns:a16="http://schemas.microsoft.com/office/drawing/2014/main" val="2127708271"/>
                    </a:ext>
                  </a:extLst>
                </a:gridCol>
                <a:gridCol w="2742890">
                  <a:extLst>
                    <a:ext uri="{9D8B030D-6E8A-4147-A177-3AD203B41FA5}">
                      <a16:colId xmlns:a16="http://schemas.microsoft.com/office/drawing/2014/main" val="4027891883"/>
                    </a:ext>
                  </a:extLst>
                </a:gridCol>
              </a:tblGrid>
              <a:tr h="370840">
                <a:tc>
                  <a:txBody>
                    <a:bodyPr/>
                    <a:lstStyle/>
                    <a:p>
                      <a:pPr algn="l"/>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Calibri" panose="020F0502020204030204" pitchFamily="34" charset="0"/>
                          <a:cs typeface="Calibri" panose="020F0502020204030204" pitchFamily="34" charset="0"/>
                        </a:rPr>
                        <a:t>2019-20</a:t>
                      </a:r>
                    </a:p>
                    <a:p>
                      <a:pPr algn="ctr"/>
                      <a:r>
                        <a:rPr lang="en-US" sz="2400" dirty="0" smtClean="0">
                          <a:latin typeface="Calibri" panose="020F0502020204030204" pitchFamily="34" charset="0"/>
                          <a:cs typeface="Calibri" panose="020F0502020204030204" pitchFamily="34" charset="0"/>
                        </a:rPr>
                        <a:t> (old law)</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Calibri" panose="020F0502020204030204" pitchFamily="34" charset="0"/>
                          <a:cs typeface="Calibri" panose="020F0502020204030204" pitchFamily="34" charset="0"/>
                        </a:rPr>
                        <a:t>2019-20 </a:t>
                      </a:r>
                    </a:p>
                    <a:p>
                      <a:pPr algn="ctr"/>
                      <a:r>
                        <a:rPr lang="en-US" sz="2400" dirty="0" smtClean="0">
                          <a:latin typeface="Calibri" panose="020F0502020204030204" pitchFamily="34" charset="0"/>
                          <a:cs typeface="Calibri" panose="020F0502020204030204" pitchFamily="34" charset="0"/>
                        </a:rPr>
                        <a:t>(new law)</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Calibri" panose="020F0502020204030204" pitchFamily="34" charset="0"/>
                          <a:cs typeface="Calibri" panose="020F0502020204030204" pitchFamily="34" charset="0"/>
                        </a:rPr>
                        <a:t>Difference</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0397827"/>
                  </a:ext>
                </a:extLst>
              </a:tr>
              <a:tr h="370840">
                <a:tc>
                  <a:txBody>
                    <a:bodyPr/>
                    <a:lstStyle/>
                    <a:p>
                      <a:pPr algn="l"/>
                      <a:r>
                        <a:rPr lang="en-US" sz="2400" dirty="0" smtClean="0">
                          <a:latin typeface="Calibri" panose="020F0502020204030204" pitchFamily="34" charset="0"/>
                          <a:cs typeface="Calibri" panose="020F0502020204030204" pitchFamily="34" charset="0"/>
                        </a:rPr>
                        <a:t>M&amp;O Tax Collections</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chemeClr val="tx1"/>
                          </a:solidFill>
                          <a:effectLst/>
                          <a:latin typeface="Calibri" panose="020F0502020204030204" pitchFamily="34" charset="0"/>
                        </a:rPr>
                        <a:t>$161,447,928</a:t>
                      </a:r>
                      <a:endParaRPr lang="en-US" sz="2400" b="0" i="0" u="none" strike="noStrike" dirty="0">
                        <a:solidFill>
                          <a:schemeClr val="tx1"/>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chemeClr val="tx1"/>
                          </a:solidFill>
                          <a:effectLst/>
                          <a:latin typeface="Calibri" panose="020F0502020204030204" pitchFamily="34" charset="0"/>
                        </a:rPr>
                        <a:t>$150,581,241</a:t>
                      </a:r>
                      <a:endParaRPr lang="en-US" sz="2400" b="0" i="0" u="none" strike="noStrike" dirty="0">
                        <a:solidFill>
                          <a:schemeClr val="tx1"/>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smtClean="0">
                          <a:solidFill>
                            <a:srgbClr val="C00000"/>
                          </a:solidFill>
                          <a:effectLst/>
                          <a:latin typeface="Calibri" panose="020F0502020204030204" pitchFamily="34" charset="0"/>
                        </a:rPr>
                        <a:t>-$10,866,687 (-7%)</a:t>
                      </a:r>
                      <a:endParaRPr lang="en-US" sz="2400" b="0" i="0" u="none" strike="noStrike" dirty="0">
                        <a:solidFill>
                          <a:srgbClr val="C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2249310"/>
                  </a:ext>
                </a:extLst>
              </a:tr>
              <a:tr h="370840">
                <a:tc>
                  <a:txBody>
                    <a:bodyPr/>
                    <a:lstStyle/>
                    <a:p>
                      <a:pPr algn="l"/>
                      <a:r>
                        <a:rPr lang="en-US" sz="2400" dirty="0" smtClean="0">
                          <a:latin typeface="Calibri" panose="020F0502020204030204" pitchFamily="34" charset="0"/>
                          <a:cs typeface="Calibri" panose="020F0502020204030204" pitchFamily="34" charset="0"/>
                        </a:rPr>
                        <a:t>Recapture</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rgbClr val="C00000"/>
                          </a:solidFill>
                          <a:effectLst/>
                          <a:latin typeface="Calibri" panose="020F0502020204030204" pitchFamily="34" charset="0"/>
                        </a:rPr>
                        <a:t>($62,729,595)</a:t>
                      </a:r>
                      <a:endParaRPr lang="en-US" sz="2400" b="0" i="0" u="none" strike="noStrike" dirty="0">
                        <a:solidFill>
                          <a:srgbClr val="C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rgbClr val="C00000"/>
                          </a:solidFill>
                          <a:effectLst/>
                          <a:latin typeface="Calibri" panose="020F0502020204030204" pitchFamily="34" charset="0"/>
                        </a:rPr>
                        <a:t>($46,284,103)</a:t>
                      </a:r>
                      <a:endParaRPr lang="en-US" sz="2400" b="0" i="0" u="none" strike="noStrike" dirty="0">
                        <a:solidFill>
                          <a:srgbClr val="C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smtClean="0">
                          <a:solidFill>
                            <a:srgbClr val="000000"/>
                          </a:solidFill>
                          <a:effectLst/>
                          <a:latin typeface="Calibri" panose="020F0502020204030204" pitchFamily="34" charset="0"/>
                        </a:rPr>
                        <a:t>$16,445,492 </a:t>
                      </a:r>
                      <a:r>
                        <a:rPr lang="en-US" sz="2400" b="0" i="0" u="none" strike="noStrike" dirty="0" smtClean="0">
                          <a:solidFill>
                            <a:srgbClr val="C00000"/>
                          </a:solidFill>
                          <a:effectLst/>
                          <a:latin typeface="Calibri" panose="020F0502020204030204" pitchFamily="34" charset="0"/>
                        </a:rPr>
                        <a:t>(-26%)</a:t>
                      </a:r>
                      <a:endParaRPr lang="en-US" sz="2400" b="0" i="0" u="none" strike="noStrike" dirty="0">
                        <a:solidFill>
                          <a:srgbClr val="C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873130"/>
                  </a:ext>
                </a:extLst>
              </a:tr>
              <a:tr h="370840">
                <a:tc>
                  <a:txBody>
                    <a:bodyPr/>
                    <a:lstStyle/>
                    <a:p>
                      <a:pPr algn="l"/>
                      <a:r>
                        <a:rPr lang="en-US" sz="2400" b="1" dirty="0" smtClean="0">
                          <a:latin typeface="Calibri" panose="020F0502020204030204" pitchFamily="34" charset="0"/>
                          <a:cs typeface="Calibri" panose="020F0502020204030204" pitchFamily="34" charset="0"/>
                        </a:rPr>
                        <a:t>M&amp;O Revenue kept for use in GCISD</a:t>
                      </a:r>
                      <a:endParaRPr lang="en-US" sz="24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1" i="0" u="none" strike="noStrike" dirty="0" smtClean="0">
                          <a:solidFill>
                            <a:srgbClr val="000000"/>
                          </a:solidFill>
                          <a:effectLst/>
                          <a:latin typeface="Calibri" panose="020F0502020204030204" pitchFamily="34" charset="0"/>
                        </a:rPr>
                        <a:t>$98,718,333 </a:t>
                      </a:r>
                      <a:endParaRPr lang="en-US" sz="2400" b="1"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1" i="0" u="none" strike="noStrike" dirty="0">
                          <a:solidFill>
                            <a:srgbClr val="000000"/>
                          </a:solidFill>
                          <a:effectLst/>
                          <a:latin typeface="Calibri" panose="020F0502020204030204" pitchFamily="34" charset="0"/>
                        </a:rPr>
                        <a:t>$</a:t>
                      </a:r>
                      <a:r>
                        <a:rPr lang="en-US" sz="2400" b="1" i="0" u="none" strike="noStrike" dirty="0" smtClean="0">
                          <a:solidFill>
                            <a:srgbClr val="000000"/>
                          </a:solidFill>
                          <a:effectLst/>
                          <a:latin typeface="Calibri" panose="020F0502020204030204" pitchFamily="34" charset="0"/>
                        </a:rPr>
                        <a:t>104,297,138 </a:t>
                      </a:r>
                      <a:endParaRPr lang="en-US" sz="2400" b="1"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1" i="0" u="none" strike="noStrike" dirty="0" smtClean="0">
                          <a:solidFill>
                            <a:srgbClr val="000000"/>
                          </a:solidFill>
                          <a:effectLst/>
                          <a:latin typeface="Calibri" panose="020F0502020204030204" pitchFamily="34" charset="0"/>
                        </a:rPr>
                        <a:t>$5,578,805 (6%)</a:t>
                      </a:r>
                      <a:endParaRPr lang="en-US" sz="2400" b="1"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4459099"/>
                  </a:ext>
                </a:extLst>
              </a:tr>
            </a:tbl>
          </a:graphicData>
        </a:graphic>
      </p:graphicFrame>
      <p:sp>
        <p:nvSpPr>
          <p:cNvPr id="4" name="Footer Placeholder 3"/>
          <p:cNvSpPr>
            <a:spLocks noGrp="1"/>
          </p:cNvSpPr>
          <p:nvPr>
            <p:ph type="ftr" sz="quarter" idx="11"/>
          </p:nvPr>
        </p:nvSpPr>
        <p:spPr/>
        <p:txBody>
          <a:bodyPr/>
          <a:lstStyle/>
          <a:p>
            <a:r>
              <a:rPr lang="en-US" dirty="0" smtClean="0"/>
              <a:t>Texas School Coalition</a:t>
            </a:r>
            <a:endParaRPr lang="en-US" dirty="0"/>
          </a:p>
        </p:txBody>
      </p:sp>
      <p:sp>
        <p:nvSpPr>
          <p:cNvPr id="5" name="Slide Number Placeholder 4"/>
          <p:cNvSpPr>
            <a:spLocks noGrp="1"/>
          </p:cNvSpPr>
          <p:nvPr>
            <p:ph type="sldNum" sz="quarter" idx="12"/>
          </p:nvPr>
        </p:nvSpPr>
        <p:spPr/>
        <p:txBody>
          <a:bodyPr/>
          <a:lstStyle/>
          <a:p>
            <a:fld id="{9CD8D479-8942-46E8-A226-A4E01F7A105C}" type="slidenum">
              <a:rPr lang="en-US" smtClean="0"/>
              <a:t>21</a:t>
            </a:fld>
            <a:endParaRPr lang="en-US" dirty="0"/>
          </a:p>
        </p:txBody>
      </p:sp>
    </p:spTree>
    <p:extLst>
      <p:ext uri="{BB962C8B-B14F-4D97-AF65-F5344CB8AC3E}">
        <p14:creationId xmlns:p14="http://schemas.microsoft.com/office/powerpoint/2010/main" val="2460909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HB 3 </a:t>
            </a:r>
            <a:r>
              <a:rPr lang="en-US" sz="4000" b="1" dirty="0"/>
              <a:t>Grapevine-Colleyville ISD Impact </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05449329"/>
              </p:ext>
            </p:extLst>
          </p:nvPr>
        </p:nvGraphicFramePr>
        <p:xfrm>
          <a:off x="1409700" y="1565275"/>
          <a:ext cx="9778999" cy="3505200"/>
        </p:xfrm>
        <a:graphic>
          <a:graphicData uri="http://schemas.openxmlformats.org/drawingml/2006/table">
            <a:tbl>
              <a:tblPr firstRow="1" bandRow="1">
                <a:tableStyleId>{EB344D84-9AFB-497E-A393-DC336BA19D2E}</a:tableStyleId>
              </a:tblPr>
              <a:tblGrid>
                <a:gridCol w="3074157">
                  <a:extLst>
                    <a:ext uri="{9D8B030D-6E8A-4147-A177-3AD203B41FA5}">
                      <a16:colId xmlns:a16="http://schemas.microsoft.com/office/drawing/2014/main" val="610003723"/>
                    </a:ext>
                  </a:extLst>
                </a:gridCol>
                <a:gridCol w="1961100">
                  <a:extLst>
                    <a:ext uri="{9D8B030D-6E8A-4147-A177-3AD203B41FA5}">
                      <a16:colId xmlns:a16="http://schemas.microsoft.com/office/drawing/2014/main" val="2427474266"/>
                    </a:ext>
                  </a:extLst>
                </a:gridCol>
                <a:gridCol w="2000852">
                  <a:extLst>
                    <a:ext uri="{9D8B030D-6E8A-4147-A177-3AD203B41FA5}">
                      <a16:colId xmlns:a16="http://schemas.microsoft.com/office/drawing/2014/main" val="2127708271"/>
                    </a:ext>
                  </a:extLst>
                </a:gridCol>
                <a:gridCol w="2742890">
                  <a:extLst>
                    <a:ext uri="{9D8B030D-6E8A-4147-A177-3AD203B41FA5}">
                      <a16:colId xmlns:a16="http://schemas.microsoft.com/office/drawing/2014/main" val="4027891883"/>
                    </a:ext>
                  </a:extLst>
                </a:gridCol>
              </a:tblGrid>
              <a:tr h="370840">
                <a:tc>
                  <a:txBody>
                    <a:bodyPr/>
                    <a:lstStyle/>
                    <a:p>
                      <a:pPr algn="l"/>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Calibri" panose="020F0502020204030204" pitchFamily="34" charset="0"/>
                          <a:cs typeface="Calibri" panose="020F0502020204030204" pitchFamily="34" charset="0"/>
                        </a:rPr>
                        <a:t>2019-20</a:t>
                      </a:r>
                    </a:p>
                    <a:p>
                      <a:pPr algn="ctr"/>
                      <a:r>
                        <a:rPr lang="en-US" sz="2400" dirty="0" smtClean="0">
                          <a:latin typeface="Calibri" panose="020F0502020204030204" pitchFamily="34" charset="0"/>
                          <a:cs typeface="Calibri" panose="020F0502020204030204" pitchFamily="34" charset="0"/>
                        </a:rPr>
                        <a:t> (old law)</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Calibri" panose="020F0502020204030204" pitchFamily="34" charset="0"/>
                          <a:cs typeface="Calibri" panose="020F0502020204030204" pitchFamily="34" charset="0"/>
                        </a:rPr>
                        <a:t>2019-20 </a:t>
                      </a:r>
                    </a:p>
                    <a:p>
                      <a:pPr algn="ctr"/>
                      <a:r>
                        <a:rPr lang="en-US" sz="2400" dirty="0" smtClean="0">
                          <a:latin typeface="Calibri" panose="020F0502020204030204" pitchFamily="34" charset="0"/>
                          <a:cs typeface="Calibri" panose="020F0502020204030204" pitchFamily="34" charset="0"/>
                        </a:rPr>
                        <a:t>(new law)</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Calibri" panose="020F0502020204030204" pitchFamily="34" charset="0"/>
                          <a:cs typeface="Calibri" panose="020F0502020204030204" pitchFamily="34" charset="0"/>
                        </a:rPr>
                        <a:t>Difference</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0397827"/>
                  </a:ext>
                </a:extLst>
              </a:tr>
              <a:tr h="370840">
                <a:tc>
                  <a:txBody>
                    <a:bodyPr/>
                    <a:lstStyle/>
                    <a:p>
                      <a:pPr algn="l"/>
                      <a:r>
                        <a:rPr lang="en-US" sz="2400" dirty="0" smtClean="0">
                          <a:latin typeface="Calibri" panose="020F0502020204030204" pitchFamily="34" charset="0"/>
                          <a:cs typeface="Calibri" panose="020F0502020204030204" pitchFamily="34" charset="0"/>
                        </a:rPr>
                        <a:t>M&amp;O Tax Collections</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chemeClr val="tx1"/>
                          </a:solidFill>
                          <a:effectLst/>
                          <a:latin typeface="Calibri" panose="020F0502020204030204" pitchFamily="34" charset="0"/>
                        </a:rPr>
                        <a:t>$161,447,928</a:t>
                      </a:r>
                      <a:endParaRPr lang="en-US" sz="2400" b="0" i="0" u="none" strike="noStrike" dirty="0">
                        <a:solidFill>
                          <a:schemeClr val="tx1"/>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chemeClr val="tx1"/>
                          </a:solidFill>
                          <a:effectLst/>
                          <a:latin typeface="Calibri" panose="020F0502020204030204" pitchFamily="34" charset="0"/>
                        </a:rPr>
                        <a:t>$150,581,241</a:t>
                      </a:r>
                      <a:endParaRPr lang="en-US" sz="2400" b="0" i="0" u="none" strike="noStrike" dirty="0">
                        <a:solidFill>
                          <a:schemeClr val="tx1"/>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smtClean="0">
                          <a:solidFill>
                            <a:srgbClr val="C00000"/>
                          </a:solidFill>
                          <a:effectLst/>
                          <a:latin typeface="Calibri" panose="020F0502020204030204" pitchFamily="34" charset="0"/>
                        </a:rPr>
                        <a:t>-$10,866,687 (-7%)</a:t>
                      </a:r>
                      <a:endParaRPr lang="en-US" sz="2400" b="0" i="0" u="none" strike="noStrike" dirty="0">
                        <a:solidFill>
                          <a:srgbClr val="C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2249310"/>
                  </a:ext>
                </a:extLst>
              </a:tr>
              <a:tr h="370840">
                <a:tc>
                  <a:txBody>
                    <a:bodyPr/>
                    <a:lstStyle/>
                    <a:p>
                      <a:pPr algn="l"/>
                      <a:r>
                        <a:rPr lang="en-US" sz="2400" dirty="0" smtClean="0">
                          <a:latin typeface="Calibri" panose="020F0502020204030204" pitchFamily="34" charset="0"/>
                          <a:cs typeface="Calibri" panose="020F0502020204030204" pitchFamily="34" charset="0"/>
                        </a:rPr>
                        <a:t>Recapture</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rgbClr val="C00000"/>
                          </a:solidFill>
                          <a:effectLst/>
                          <a:latin typeface="Calibri" panose="020F0502020204030204" pitchFamily="34" charset="0"/>
                        </a:rPr>
                        <a:t>($62,729,595)</a:t>
                      </a:r>
                      <a:endParaRPr lang="en-US" sz="2400" b="0" i="0" u="none" strike="noStrike" dirty="0">
                        <a:solidFill>
                          <a:srgbClr val="C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rgbClr val="C00000"/>
                          </a:solidFill>
                          <a:effectLst/>
                          <a:latin typeface="Calibri" panose="020F0502020204030204" pitchFamily="34" charset="0"/>
                        </a:rPr>
                        <a:t>($46,284,103)</a:t>
                      </a:r>
                      <a:endParaRPr lang="en-US" sz="2400" b="0" i="0" u="none" strike="noStrike" dirty="0">
                        <a:solidFill>
                          <a:srgbClr val="C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smtClean="0">
                          <a:solidFill>
                            <a:srgbClr val="000000"/>
                          </a:solidFill>
                          <a:effectLst/>
                          <a:latin typeface="Calibri" panose="020F0502020204030204" pitchFamily="34" charset="0"/>
                        </a:rPr>
                        <a:t>$16,445,492 </a:t>
                      </a:r>
                      <a:r>
                        <a:rPr lang="en-US" sz="2400" b="0" i="0" u="none" strike="noStrike" dirty="0" smtClean="0">
                          <a:solidFill>
                            <a:srgbClr val="C00000"/>
                          </a:solidFill>
                          <a:effectLst/>
                          <a:latin typeface="Calibri" panose="020F0502020204030204" pitchFamily="34" charset="0"/>
                        </a:rPr>
                        <a:t>(-26%)</a:t>
                      </a:r>
                      <a:endParaRPr lang="en-US" sz="2400" b="0" i="0" u="none" strike="noStrike" dirty="0">
                        <a:solidFill>
                          <a:srgbClr val="C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873130"/>
                  </a:ext>
                </a:extLst>
              </a:tr>
              <a:tr h="370840">
                <a:tc>
                  <a:txBody>
                    <a:bodyPr/>
                    <a:lstStyle/>
                    <a:p>
                      <a:pPr algn="l"/>
                      <a:r>
                        <a:rPr lang="en-US" sz="2400" b="0" dirty="0" smtClean="0">
                          <a:latin typeface="Calibri" panose="020F0502020204030204" pitchFamily="34" charset="0"/>
                          <a:cs typeface="Calibri" panose="020F0502020204030204" pitchFamily="34" charset="0"/>
                        </a:rPr>
                        <a:t>M&amp;O Revenue kept for use in GCISD</a:t>
                      </a:r>
                      <a:endParaRPr lang="en-US" sz="2400" b="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rgbClr val="000000"/>
                          </a:solidFill>
                          <a:effectLst/>
                          <a:latin typeface="Calibri" panose="020F0502020204030204" pitchFamily="34" charset="0"/>
                        </a:rPr>
                        <a:t>$98,718,333 </a:t>
                      </a:r>
                      <a:endParaRPr lang="en-US" sz="24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a:solidFill>
                            <a:srgbClr val="000000"/>
                          </a:solidFill>
                          <a:effectLst/>
                          <a:latin typeface="Calibri" panose="020F0502020204030204" pitchFamily="34" charset="0"/>
                        </a:rPr>
                        <a:t>$</a:t>
                      </a:r>
                      <a:r>
                        <a:rPr lang="en-US" sz="2400" b="0" i="0" u="none" strike="noStrike" dirty="0" smtClean="0">
                          <a:solidFill>
                            <a:srgbClr val="000000"/>
                          </a:solidFill>
                          <a:effectLst/>
                          <a:latin typeface="Calibri" panose="020F0502020204030204" pitchFamily="34" charset="0"/>
                        </a:rPr>
                        <a:t>104,297,138 </a:t>
                      </a:r>
                      <a:endParaRPr lang="en-US" sz="24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smtClean="0">
                          <a:solidFill>
                            <a:srgbClr val="000000"/>
                          </a:solidFill>
                          <a:effectLst/>
                          <a:latin typeface="Calibri" panose="020F0502020204030204" pitchFamily="34" charset="0"/>
                        </a:rPr>
                        <a:t>$5,578,805 (6%)</a:t>
                      </a:r>
                      <a:endParaRPr lang="en-US" sz="24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4459099"/>
                  </a:ext>
                </a:extLst>
              </a:tr>
              <a:tr h="370840">
                <a:tc>
                  <a:txBody>
                    <a:bodyPr/>
                    <a:lstStyle/>
                    <a:p>
                      <a:pPr algn="l"/>
                      <a:r>
                        <a:rPr lang="en-US" sz="2400" dirty="0" smtClean="0">
                          <a:latin typeface="Calibri" panose="020F0502020204030204" pitchFamily="34" charset="0"/>
                          <a:cs typeface="Calibri" panose="020F0502020204030204" pitchFamily="34" charset="0"/>
                        </a:rPr>
                        <a:t>Total State Aid</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rgbClr val="000000"/>
                          </a:solidFill>
                          <a:effectLst/>
                          <a:latin typeface="Calibri" panose="020F0502020204030204" pitchFamily="34" charset="0"/>
                        </a:rPr>
                        <a:t>$8,914,306 </a:t>
                      </a:r>
                      <a:endParaRPr lang="en-US" sz="24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rgbClr val="000000"/>
                          </a:solidFill>
                          <a:effectLst/>
                          <a:latin typeface="Calibri" panose="020F0502020204030204" pitchFamily="34" charset="0"/>
                        </a:rPr>
                        <a:t>$6,564,481 </a:t>
                      </a:r>
                      <a:endParaRPr lang="en-US" sz="24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smtClean="0">
                          <a:solidFill>
                            <a:srgbClr val="C00000"/>
                          </a:solidFill>
                          <a:effectLst/>
                          <a:latin typeface="Calibri" panose="020F0502020204030204" pitchFamily="34" charset="0"/>
                        </a:rPr>
                        <a:t>-$2,349,825 (-26%)</a:t>
                      </a:r>
                      <a:endParaRPr lang="en-US" sz="2400" b="0" i="0" u="none" strike="noStrike" dirty="0">
                        <a:solidFill>
                          <a:srgbClr val="C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0529072"/>
                  </a:ext>
                </a:extLst>
              </a:tr>
              <a:tr h="370840">
                <a:tc>
                  <a:txBody>
                    <a:bodyPr/>
                    <a:lstStyle/>
                    <a:p>
                      <a:pPr algn="l"/>
                      <a:r>
                        <a:rPr lang="en-US" sz="2600" b="1" dirty="0" smtClean="0">
                          <a:latin typeface="Calibri" panose="020F0502020204030204" pitchFamily="34" charset="0"/>
                          <a:cs typeface="Calibri" panose="020F0502020204030204" pitchFamily="34" charset="0"/>
                        </a:rPr>
                        <a:t>Local + State Aid</a:t>
                      </a:r>
                      <a:endParaRPr lang="en-US" sz="26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600" b="1" i="0" u="none" strike="noStrike" dirty="0">
                          <a:solidFill>
                            <a:srgbClr val="000000"/>
                          </a:solidFill>
                          <a:effectLst/>
                          <a:latin typeface="Calibri" panose="020F0502020204030204" pitchFamily="34" charset="0"/>
                        </a:rPr>
                        <a:t>$</a:t>
                      </a:r>
                      <a:r>
                        <a:rPr lang="en-US" sz="2600" b="1" i="0" u="none" strike="noStrike" dirty="0" smtClean="0">
                          <a:solidFill>
                            <a:srgbClr val="000000"/>
                          </a:solidFill>
                          <a:effectLst/>
                          <a:latin typeface="Calibri" panose="020F0502020204030204" pitchFamily="34" charset="0"/>
                        </a:rPr>
                        <a:t>107,632,639 </a:t>
                      </a:r>
                      <a:endParaRPr lang="en-US" sz="2600" b="1"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600" b="1" i="0" u="none" strike="noStrike" dirty="0">
                          <a:solidFill>
                            <a:srgbClr val="000000"/>
                          </a:solidFill>
                          <a:effectLst/>
                          <a:latin typeface="Calibri" panose="020F0502020204030204" pitchFamily="34" charset="0"/>
                        </a:rPr>
                        <a:t>$</a:t>
                      </a:r>
                      <a:r>
                        <a:rPr lang="en-US" sz="2600" b="1" i="0" u="none" strike="noStrike" dirty="0" smtClean="0">
                          <a:solidFill>
                            <a:srgbClr val="000000"/>
                          </a:solidFill>
                          <a:effectLst/>
                          <a:latin typeface="Calibri" panose="020F0502020204030204" pitchFamily="34" charset="0"/>
                        </a:rPr>
                        <a:t>110,861,619 </a:t>
                      </a:r>
                      <a:endParaRPr lang="en-US" sz="2600" b="1"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600" b="1" i="0" u="none" strike="noStrike" dirty="0">
                          <a:solidFill>
                            <a:srgbClr val="000000"/>
                          </a:solidFill>
                          <a:effectLst/>
                          <a:latin typeface="Calibri" panose="020F0502020204030204" pitchFamily="34" charset="0"/>
                        </a:rPr>
                        <a:t>$</a:t>
                      </a:r>
                      <a:r>
                        <a:rPr lang="en-US" sz="2600" b="1" i="0" u="none" strike="noStrike" dirty="0" smtClean="0">
                          <a:solidFill>
                            <a:srgbClr val="000000"/>
                          </a:solidFill>
                          <a:effectLst/>
                          <a:latin typeface="Calibri" panose="020F0502020204030204" pitchFamily="34" charset="0"/>
                        </a:rPr>
                        <a:t>3,228,980 </a:t>
                      </a:r>
                      <a:r>
                        <a:rPr lang="en-US" sz="2600" b="1" i="0" u="none" strike="noStrike" dirty="0" smtClean="0">
                          <a:solidFill>
                            <a:schemeClr val="tx1"/>
                          </a:solidFill>
                          <a:effectLst/>
                          <a:latin typeface="Calibri" panose="020F0502020204030204" pitchFamily="34" charset="0"/>
                        </a:rPr>
                        <a:t>(3%)</a:t>
                      </a:r>
                      <a:endParaRPr lang="en-US" sz="2600" b="1" i="0" u="none" strike="noStrike" dirty="0">
                        <a:solidFill>
                          <a:schemeClr val="tx1"/>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8114431"/>
                  </a:ext>
                </a:extLst>
              </a:tr>
            </a:tbl>
          </a:graphicData>
        </a:graphic>
      </p:graphicFrame>
      <p:sp>
        <p:nvSpPr>
          <p:cNvPr id="4" name="Footer Placeholder 3"/>
          <p:cNvSpPr>
            <a:spLocks noGrp="1"/>
          </p:cNvSpPr>
          <p:nvPr>
            <p:ph type="ftr" sz="quarter" idx="11"/>
          </p:nvPr>
        </p:nvSpPr>
        <p:spPr/>
        <p:txBody>
          <a:bodyPr/>
          <a:lstStyle/>
          <a:p>
            <a:r>
              <a:rPr lang="en-US" dirty="0" smtClean="0"/>
              <a:t>Texas School Coalition</a:t>
            </a:r>
            <a:endParaRPr lang="en-US" dirty="0"/>
          </a:p>
        </p:txBody>
      </p:sp>
      <p:sp>
        <p:nvSpPr>
          <p:cNvPr id="5" name="Slide Number Placeholder 4"/>
          <p:cNvSpPr>
            <a:spLocks noGrp="1"/>
          </p:cNvSpPr>
          <p:nvPr>
            <p:ph type="sldNum" sz="quarter" idx="12"/>
          </p:nvPr>
        </p:nvSpPr>
        <p:spPr/>
        <p:txBody>
          <a:bodyPr/>
          <a:lstStyle/>
          <a:p>
            <a:fld id="{9CD8D479-8942-46E8-A226-A4E01F7A105C}" type="slidenum">
              <a:rPr lang="en-US" smtClean="0"/>
              <a:t>22</a:t>
            </a:fld>
            <a:endParaRPr lang="en-US" dirty="0"/>
          </a:p>
        </p:txBody>
      </p:sp>
    </p:spTree>
    <p:extLst>
      <p:ext uri="{BB962C8B-B14F-4D97-AF65-F5344CB8AC3E}">
        <p14:creationId xmlns:p14="http://schemas.microsoft.com/office/powerpoint/2010/main" val="4212245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HB 3 Grapevine-Colleyville ISD Impact </a:t>
            </a:r>
            <a:endParaRPr lang="en-US" sz="4000" b="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547699812"/>
              </p:ext>
            </p:extLst>
          </p:nvPr>
        </p:nvGraphicFramePr>
        <p:xfrm>
          <a:off x="1409700" y="1565275"/>
          <a:ext cx="9778999" cy="4297680"/>
        </p:xfrm>
        <a:graphic>
          <a:graphicData uri="http://schemas.openxmlformats.org/drawingml/2006/table">
            <a:tbl>
              <a:tblPr firstRow="1" bandRow="1">
                <a:tableStyleId>{EB344D84-9AFB-497E-A393-DC336BA19D2E}</a:tableStyleId>
              </a:tblPr>
              <a:tblGrid>
                <a:gridCol w="3074157">
                  <a:extLst>
                    <a:ext uri="{9D8B030D-6E8A-4147-A177-3AD203B41FA5}">
                      <a16:colId xmlns:a16="http://schemas.microsoft.com/office/drawing/2014/main" val="610003723"/>
                    </a:ext>
                  </a:extLst>
                </a:gridCol>
                <a:gridCol w="1961100">
                  <a:extLst>
                    <a:ext uri="{9D8B030D-6E8A-4147-A177-3AD203B41FA5}">
                      <a16:colId xmlns:a16="http://schemas.microsoft.com/office/drawing/2014/main" val="2427474266"/>
                    </a:ext>
                  </a:extLst>
                </a:gridCol>
                <a:gridCol w="2000852">
                  <a:extLst>
                    <a:ext uri="{9D8B030D-6E8A-4147-A177-3AD203B41FA5}">
                      <a16:colId xmlns:a16="http://schemas.microsoft.com/office/drawing/2014/main" val="2127708271"/>
                    </a:ext>
                  </a:extLst>
                </a:gridCol>
                <a:gridCol w="2742890">
                  <a:extLst>
                    <a:ext uri="{9D8B030D-6E8A-4147-A177-3AD203B41FA5}">
                      <a16:colId xmlns:a16="http://schemas.microsoft.com/office/drawing/2014/main" val="4027891883"/>
                    </a:ext>
                  </a:extLst>
                </a:gridCol>
              </a:tblGrid>
              <a:tr h="370840">
                <a:tc>
                  <a:txBody>
                    <a:bodyPr/>
                    <a:lstStyle/>
                    <a:p>
                      <a:pPr algn="l"/>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Calibri" panose="020F0502020204030204" pitchFamily="34" charset="0"/>
                          <a:cs typeface="Calibri" panose="020F0502020204030204" pitchFamily="34" charset="0"/>
                        </a:rPr>
                        <a:t>2019-20</a:t>
                      </a:r>
                    </a:p>
                    <a:p>
                      <a:pPr algn="ctr"/>
                      <a:r>
                        <a:rPr lang="en-US" sz="2400" dirty="0" smtClean="0">
                          <a:latin typeface="Calibri" panose="020F0502020204030204" pitchFamily="34" charset="0"/>
                          <a:cs typeface="Calibri" panose="020F0502020204030204" pitchFamily="34" charset="0"/>
                        </a:rPr>
                        <a:t> (old law)</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Calibri" panose="020F0502020204030204" pitchFamily="34" charset="0"/>
                          <a:cs typeface="Calibri" panose="020F0502020204030204" pitchFamily="34" charset="0"/>
                        </a:rPr>
                        <a:t>2019-20 </a:t>
                      </a:r>
                    </a:p>
                    <a:p>
                      <a:pPr algn="ctr"/>
                      <a:r>
                        <a:rPr lang="en-US" sz="2400" dirty="0" smtClean="0">
                          <a:latin typeface="Calibri" panose="020F0502020204030204" pitchFamily="34" charset="0"/>
                          <a:cs typeface="Calibri" panose="020F0502020204030204" pitchFamily="34" charset="0"/>
                        </a:rPr>
                        <a:t>(new law)</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Calibri" panose="020F0502020204030204" pitchFamily="34" charset="0"/>
                          <a:cs typeface="Calibri" panose="020F0502020204030204" pitchFamily="34" charset="0"/>
                        </a:rPr>
                        <a:t>Difference</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0397827"/>
                  </a:ext>
                </a:extLst>
              </a:tr>
              <a:tr h="370840">
                <a:tc>
                  <a:txBody>
                    <a:bodyPr/>
                    <a:lstStyle/>
                    <a:p>
                      <a:pPr algn="l"/>
                      <a:r>
                        <a:rPr lang="en-US" sz="2400" dirty="0" smtClean="0">
                          <a:latin typeface="Calibri" panose="020F0502020204030204" pitchFamily="34" charset="0"/>
                          <a:cs typeface="Calibri" panose="020F0502020204030204" pitchFamily="34" charset="0"/>
                        </a:rPr>
                        <a:t>M&amp;O Tax Collections</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chemeClr val="tx1"/>
                          </a:solidFill>
                          <a:effectLst/>
                          <a:latin typeface="Calibri" panose="020F0502020204030204" pitchFamily="34" charset="0"/>
                        </a:rPr>
                        <a:t>$161,447,928</a:t>
                      </a:r>
                      <a:endParaRPr lang="en-US" sz="2400" b="0" i="0" u="none" strike="noStrike" dirty="0">
                        <a:solidFill>
                          <a:schemeClr val="tx1"/>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chemeClr val="tx1"/>
                          </a:solidFill>
                          <a:effectLst/>
                          <a:latin typeface="Calibri" panose="020F0502020204030204" pitchFamily="34" charset="0"/>
                        </a:rPr>
                        <a:t>$150,581,241</a:t>
                      </a:r>
                      <a:endParaRPr lang="en-US" sz="2400" b="0" i="0" u="none" strike="noStrike" dirty="0">
                        <a:solidFill>
                          <a:schemeClr val="tx1"/>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smtClean="0">
                          <a:solidFill>
                            <a:srgbClr val="C00000"/>
                          </a:solidFill>
                          <a:effectLst/>
                          <a:latin typeface="Calibri" panose="020F0502020204030204" pitchFamily="34" charset="0"/>
                        </a:rPr>
                        <a:t>-$10,866,687 (-7%)</a:t>
                      </a:r>
                      <a:endParaRPr lang="en-US" sz="2400" b="0" i="0" u="none" strike="noStrike" dirty="0">
                        <a:solidFill>
                          <a:srgbClr val="C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2249310"/>
                  </a:ext>
                </a:extLst>
              </a:tr>
              <a:tr h="370840">
                <a:tc>
                  <a:txBody>
                    <a:bodyPr/>
                    <a:lstStyle/>
                    <a:p>
                      <a:pPr algn="l"/>
                      <a:r>
                        <a:rPr lang="en-US" sz="2400" dirty="0" smtClean="0">
                          <a:latin typeface="Calibri" panose="020F0502020204030204" pitchFamily="34" charset="0"/>
                          <a:cs typeface="Calibri" panose="020F0502020204030204" pitchFamily="34" charset="0"/>
                        </a:rPr>
                        <a:t>Recapture</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rgbClr val="C00000"/>
                          </a:solidFill>
                          <a:effectLst/>
                          <a:latin typeface="Calibri" panose="020F0502020204030204" pitchFamily="34" charset="0"/>
                        </a:rPr>
                        <a:t>($62,729,595)</a:t>
                      </a:r>
                      <a:endParaRPr lang="en-US" sz="2400" b="0" i="0" u="none" strike="noStrike" dirty="0">
                        <a:solidFill>
                          <a:srgbClr val="C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rgbClr val="C00000"/>
                          </a:solidFill>
                          <a:effectLst/>
                          <a:latin typeface="Calibri" panose="020F0502020204030204" pitchFamily="34" charset="0"/>
                        </a:rPr>
                        <a:t>($46,284,103)</a:t>
                      </a:r>
                      <a:endParaRPr lang="en-US" sz="2400" b="0" i="0" u="none" strike="noStrike" dirty="0">
                        <a:solidFill>
                          <a:srgbClr val="C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smtClean="0">
                          <a:solidFill>
                            <a:srgbClr val="000000"/>
                          </a:solidFill>
                          <a:effectLst/>
                          <a:latin typeface="Calibri" panose="020F0502020204030204" pitchFamily="34" charset="0"/>
                        </a:rPr>
                        <a:t>$16,445,492 </a:t>
                      </a:r>
                      <a:r>
                        <a:rPr lang="en-US" sz="2400" b="0" i="0" u="none" strike="noStrike" dirty="0" smtClean="0">
                          <a:solidFill>
                            <a:srgbClr val="C00000"/>
                          </a:solidFill>
                          <a:effectLst/>
                          <a:latin typeface="Calibri" panose="020F0502020204030204" pitchFamily="34" charset="0"/>
                        </a:rPr>
                        <a:t>(-26%)</a:t>
                      </a:r>
                      <a:endParaRPr lang="en-US" sz="2400" b="0" i="0" u="none" strike="noStrike" dirty="0">
                        <a:solidFill>
                          <a:srgbClr val="C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873130"/>
                  </a:ext>
                </a:extLst>
              </a:tr>
              <a:tr h="370840">
                <a:tc>
                  <a:txBody>
                    <a:bodyPr/>
                    <a:lstStyle/>
                    <a:p>
                      <a:pPr algn="l"/>
                      <a:r>
                        <a:rPr lang="en-US" sz="2400" b="0" dirty="0" smtClean="0">
                          <a:latin typeface="Calibri" panose="020F0502020204030204" pitchFamily="34" charset="0"/>
                          <a:cs typeface="Calibri" panose="020F0502020204030204" pitchFamily="34" charset="0"/>
                        </a:rPr>
                        <a:t>M&amp;O Revenue kept for use in GCISD</a:t>
                      </a:r>
                      <a:endParaRPr lang="en-US" sz="2400" b="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rgbClr val="000000"/>
                          </a:solidFill>
                          <a:effectLst/>
                          <a:latin typeface="Calibri" panose="020F0502020204030204" pitchFamily="34" charset="0"/>
                        </a:rPr>
                        <a:t>$98,718,333 </a:t>
                      </a:r>
                      <a:endParaRPr lang="en-US" sz="24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a:solidFill>
                            <a:srgbClr val="000000"/>
                          </a:solidFill>
                          <a:effectLst/>
                          <a:latin typeface="Calibri" panose="020F0502020204030204" pitchFamily="34" charset="0"/>
                        </a:rPr>
                        <a:t>$</a:t>
                      </a:r>
                      <a:r>
                        <a:rPr lang="en-US" sz="2400" b="0" i="0" u="none" strike="noStrike" dirty="0" smtClean="0">
                          <a:solidFill>
                            <a:srgbClr val="000000"/>
                          </a:solidFill>
                          <a:effectLst/>
                          <a:latin typeface="Calibri" panose="020F0502020204030204" pitchFamily="34" charset="0"/>
                        </a:rPr>
                        <a:t>104,297,138 </a:t>
                      </a:r>
                      <a:endParaRPr lang="en-US" sz="24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smtClean="0">
                          <a:solidFill>
                            <a:srgbClr val="000000"/>
                          </a:solidFill>
                          <a:effectLst/>
                          <a:latin typeface="Calibri" panose="020F0502020204030204" pitchFamily="34" charset="0"/>
                        </a:rPr>
                        <a:t>$5,578,805 (6%)</a:t>
                      </a:r>
                      <a:endParaRPr lang="en-US" sz="24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4459099"/>
                  </a:ext>
                </a:extLst>
              </a:tr>
              <a:tr h="370840">
                <a:tc>
                  <a:txBody>
                    <a:bodyPr/>
                    <a:lstStyle/>
                    <a:p>
                      <a:pPr algn="l"/>
                      <a:r>
                        <a:rPr lang="en-US" sz="2400" dirty="0" smtClean="0">
                          <a:latin typeface="Calibri" panose="020F0502020204030204" pitchFamily="34" charset="0"/>
                          <a:cs typeface="Calibri" panose="020F0502020204030204" pitchFamily="34" charset="0"/>
                        </a:rPr>
                        <a:t>Total State Aid</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rgbClr val="000000"/>
                          </a:solidFill>
                          <a:effectLst/>
                          <a:latin typeface="Calibri" panose="020F0502020204030204" pitchFamily="34" charset="0"/>
                        </a:rPr>
                        <a:t>$8,914,306 </a:t>
                      </a:r>
                      <a:endParaRPr lang="en-US" sz="24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rgbClr val="000000"/>
                          </a:solidFill>
                          <a:effectLst/>
                          <a:latin typeface="Calibri" panose="020F0502020204030204" pitchFamily="34" charset="0"/>
                        </a:rPr>
                        <a:t>$6,564,481 </a:t>
                      </a:r>
                      <a:endParaRPr lang="en-US" sz="24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smtClean="0">
                          <a:solidFill>
                            <a:srgbClr val="C00000"/>
                          </a:solidFill>
                          <a:effectLst/>
                          <a:latin typeface="Calibri" panose="020F0502020204030204" pitchFamily="34" charset="0"/>
                        </a:rPr>
                        <a:t>-$2,349,825 (-26%)</a:t>
                      </a:r>
                      <a:endParaRPr lang="en-US" sz="2400" b="0" i="0" u="none" strike="noStrike" dirty="0">
                        <a:solidFill>
                          <a:srgbClr val="C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0529072"/>
                  </a:ext>
                </a:extLst>
              </a:tr>
              <a:tr h="370840">
                <a:tc>
                  <a:txBody>
                    <a:bodyPr/>
                    <a:lstStyle/>
                    <a:p>
                      <a:pPr algn="l"/>
                      <a:r>
                        <a:rPr lang="en-US" sz="2400" b="0" dirty="0" smtClean="0">
                          <a:latin typeface="Calibri" panose="020F0502020204030204" pitchFamily="34" charset="0"/>
                          <a:cs typeface="Calibri" panose="020F0502020204030204" pitchFamily="34" charset="0"/>
                        </a:rPr>
                        <a:t>Local + State Aid</a:t>
                      </a:r>
                      <a:endParaRPr lang="en-US" sz="2400" b="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600" b="0" i="0" u="none" strike="noStrike" dirty="0">
                          <a:solidFill>
                            <a:srgbClr val="000000"/>
                          </a:solidFill>
                          <a:effectLst/>
                          <a:latin typeface="Calibri" panose="020F0502020204030204" pitchFamily="34" charset="0"/>
                        </a:rPr>
                        <a:t>$</a:t>
                      </a:r>
                      <a:r>
                        <a:rPr lang="en-US" sz="2600" b="0" i="0" u="none" strike="noStrike" dirty="0" smtClean="0">
                          <a:solidFill>
                            <a:srgbClr val="000000"/>
                          </a:solidFill>
                          <a:effectLst/>
                          <a:latin typeface="Calibri" panose="020F0502020204030204" pitchFamily="34" charset="0"/>
                        </a:rPr>
                        <a:t>107,632,639 </a:t>
                      </a:r>
                      <a:endParaRPr lang="en-US" sz="26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600" b="0" i="0" u="none" strike="noStrike" dirty="0">
                          <a:solidFill>
                            <a:srgbClr val="000000"/>
                          </a:solidFill>
                          <a:effectLst/>
                          <a:latin typeface="Calibri" panose="020F0502020204030204" pitchFamily="34" charset="0"/>
                        </a:rPr>
                        <a:t>$</a:t>
                      </a:r>
                      <a:r>
                        <a:rPr lang="en-US" sz="2600" b="0" i="0" u="none" strike="noStrike" dirty="0" smtClean="0">
                          <a:solidFill>
                            <a:srgbClr val="000000"/>
                          </a:solidFill>
                          <a:effectLst/>
                          <a:latin typeface="Calibri" panose="020F0502020204030204" pitchFamily="34" charset="0"/>
                        </a:rPr>
                        <a:t>110,861,619 </a:t>
                      </a:r>
                      <a:endParaRPr lang="en-US" sz="26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600" b="0" i="0" u="none" strike="noStrike" dirty="0">
                          <a:solidFill>
                            <a:srgbClr val="000000"/>
                          </a:solidFill>
                          <a:effectLst/>
                          <a:latin typeface="Calibri" panose="020F0502020204030204" pitchFamily="34" charset="0"/>
                        </a:rPr>
                        <a:t>$</a:t>
                      </a:r>
                      <a:r>
                        <a:rPr lang="en-US" sz="2600" b="0" i="0" u="none" strike="noStrike" dirty="0" smtClean="0">
                          <a:solidFill>
                            <a:srgbClr val="000000"/>
                          </a:solidFill>
                          <a:effectLst/>
                          <a:latin typeface="Calibri" panose="020F0502020204030204" pitchFamily="34" charset="0"/>
                        </a:rPr>
                        <a:t>3,228,980 </a:t>
                      </a:r>
                      <a:r>
                        <a:rPr lang="en-US" sz="2600" b="0" i="0" u="none" strike="noStrike" dirty="0" smtClean="0">
                          <a:solidFill>
                            <a:schemeClr val="tx1"/>
                          </a:solidFill>
                          <a:effectLst/>
                          <a:latin typeface="Calibri" panose="020F0502020204030204" pitchFamily="34" charset="0"/>
                        </a:rPr>
                        <a:t>(3%)</a:t>
                      </a:r>
                      <a:endParaRPr lang="en-US" sz="2600" b="0" i="0" u="none" strike="noStrike" dirty="0">
                        <a:solidFill>
                          <a:schemeClr val="tx1"/>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811443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smtClean="0">
                          <a:latin typeface="Calibri" panose="020F0502020204030204" pitchFamily="34" charset="0"/>
                          <a:cs typeface="Calibri" panose="020F0502020204030204" pitchFamily="34" charset="0"/>
                        </a:rPr>
                        <a:t>Total Funding per student</a:t>
                      </a:r>
                      <a:r>
                        <a:rPr lang="en-US" sz="2400" b="1" baseline="0" dirty="0" smtClean="0">
                          <a:latin typeface="Calibri" panose="020F0502020204030204" pitchFamily="34" charset="0"/>
                          <a:cs typeface="Calibri" panose="020F0502020204030204" pitchFamily="34" charset="0"/>
                        </a:rPr>
                        <a:t> in attendance</a:t>
                      </a:r>
                      <a:endParaRPr lang="en-US" sz="24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1" i="0" u="none" strike="noStrike" dirty="0" smtClean="0">
                          <a:solidFill>
                            <a:srgbClr val="000000"/>
                          </a:solidFill>
                          <a:effectLst/>
                          <a:latin typeface="Calibri" panose="020F0502020204030204" pitchFamily="34" charset="0"/>
                        </a:rPr>
                        <a:t>$8,057 </a:t>
                      </a:r>
                      <a:endParaRPr lang="en-US" sz="2400" b="1"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1" i="0" u="none" strike="noStrike" dirty="0" smtClean="0">
                          <a:solidFill>
                            <a:srgbClr val="000000"/>
                          </a:solidFill>
                          <a:effectLst/>
                          <a:latin typeface="Calibri" panose="020F0502020204030204" pitchFamily="34" charset="0"/>
                        </a:rPr>
                        <a:t>$8,299 </a:t>
                      </a:r>
                      <a:endParaRPr lang="en-US" sz="2400" b="1"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1" i="0" u="none" strike="noStrike" dirty="0" smtClean="0">
                          <a:solidFill>
                            <a:schemeClr val="tx1"/>
                          </a:solidFill>
                          <a:effectLst/>
                          <a:latin typeface="Calibri" panose="020F0502020204030204" pitchFamily="34" charset="0"/>
                        </a:rPr>
                        <a:t>$242 (3%)</a:t>
                      </a:r>
                      <a:endParaRPr lang="en-US" sz="2400" b="1" i="0" u="none" strike="noStrike" dirty="0">
                        <a:solidFill>
                          <a:schemeClr val="tx1"/>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22729534"/>
                  </a:ext>
                </a:extLst>
              </a:tr>
            </a:tbl>
          </a:graphicData>
        </a:graphic>
      </p:graphicFrame>
      <p:sp>
        <p:nvSpPr>
          <p:cNvPr id="4" name="Footer Placeholder 3"/>
          <p:cNvSpPr>
            <a:spLocks noGrp="1"/>
          </p:cNvSpPr>
          <p:nvPr>
            <p:ph type="ftr" sz="quarter" idx="11"/>
          </p:nvPr>
        </p:nvSpPr>
        <p:spPr/>
        <p:txBody>
          <a:bodyPr/>
          <a:lstStyle/>
          <a:p>
            <a:r>
              <a:rPr lang="en-US" dirty="0" smtClean="0"/>
              <a:t>Texas School Coalition</a:t>
            </a:r>
            <a:endParaRPr lang="en-US" dirty="0"/>
          </a:p>
        </p:txBody>
      </p:sp>
      <p:sp>
        <p:nvSpPr>
          <p:cNvPr id="5" name="Slide Number Placeholder 4"/>
          <p:cNvSpPr>
            <a:spLocks noGrp="1"/>
          </p:cNvSpPr>
          <p:nvPr>
            <p:ph type="sldNum" sz="quarter" idx="12"/>
          </p:nvPr>
        </p:nvSpPr>
        <p:spPr/>
        <p:txBody>
          <a:bodyPr/>
          <a:lstStyle/>
          <a:p>
            <a:fld id="{9CD8D479-8942-46E8-A226-A4E01F7A105C}" type="slidenum">
              <a:rPr lang="en-US" smtClean="0"/>
              <a:t>23</a:t>
            </a:fld>
            <a:endParaRPr lang="en-US" dirty="0"/>
          </a:p>
        </p:txBody>
      </p:sp>
    </p:spTree>
    <p:extLst>
      <p:ext uri="{BB962C8B-B14F-4D97-AF65-F5344CB8AC3E}">
        <p14:creationId xmlns:p14="http://schemas.microsoft.com/office/powerpoint/2010/main" val="2073112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Formula Transition Grant</a:t>
            </a:r>
            <a:endParaRPr lang="en-US" sz="4000" b="1" dirty="0"/>
          </a:p>
        </p:txBody>
      </p:sp>
      <p:sp>
        <p:nvSpPr>
          <p:cNvPr id="3" name="Content Placeholder 2"/>
          <p:cNvSpPr>
            <a:spLocks noGrp="1"/>
          </p:cNvSpPr>
          <p:nvPr>
            <p:ph idx="1"/>
          </p:nvPr>
        </p:nvSpPr>
        <p:spPr/>
        <p:txBody>
          <a:bodyPr>
            <a:normAutofit fontScale="92500"/>
          </a:bodyPr>
          <a:lstStyle/>
          <a:p>
            <a:pPr marL="403225" lvl="2" indent="-403225">
              <a:lnSpc>
                <a:spcPct val="100000"/>
              </a:lnSpc>
              <a:spcBef>
                <a:spcPts val="600"/>
              </a:spcBef>
              <a:spcAft>
                <a:spcPts val="1200"/>
              </a:spcAft>
            </a:pPr>
            <a:r>
              <a:rPr lang="en-US" sz="2800" dirty="0" smtClean="0"/>
              <a:t>The new way to say “hold harmless” </a:t>
            </a:r>
          </a:p>
          <a:p>
            <a:pPr marL="403225" lvl="2" indent="-403225">
              <a:lnSpc>
                <a:spcPct val="100000"/>
              </a:lnSpc>
              <a:spcBef>
                <a:spcPts val="600"/>
              </a:spcBef>
              <a:spcAft>
                <a:spcPts val="1200"/>
              </a:spcAft>
            </a:pPr>
            <a:r>
              <a:rPr lang="en-US" sz="2800" dirty="0" smtClean="0"/>
              <a:t>Guarantees that a district receives at least 3% more in 2019-2020 under the new law than they would have been entitled to under the previous law on a per-student basis (unless that amount would exceed 128% of state average revenue per student)</a:t>
            </a:r>
          </a:p>
          <a:p>
            <a:pPr marL="403225" lvl="2" indent="-403225">
              <a:lnSpc>
                <a:spcPct val="100000"/>
              </a:lnSpc>
              <a:spcBef>
                <a:spcPts val="600"/>
              </a:spcBef>
              <a:spcAft>
                <a:spcPts val="1200"/>
              </a:spcAft>
            </a:pPr>
            <a:r>
              <a:rPr lang="en-US" sz="2800" dirty="0" smtClean="0"/>
              <a:t>New dollars for the district (through outcomes funding, other incentives, etc.) don’t result in additional funding, just less transition grant.</a:t>
            </a:r>
            <a:endParaRPr lang="en-US" sz="2800" dirty="0"/>
          </a:p>
          <a:p>
            <a:pPr marL="403225" lvl="2" indent="-403225">
              <a:lnSpc>
                <a:spcPct val="100000"/>
              </a:lnSpc>
              <a:spcBef>
                <a:spcPts val="600"/>
              </a:spcBef>
              <a:spcAft>
                <a:spcPts val="1200"/>
              </a:spcAft>
            </a:pPr>
            <a:r>
              <a:rPr lang="en-US" sz="2800" b="1" dirty="0" smtClean="0"/>
              <a:t>Expires </a:t>
            </a:r>
            <a:r>
              <a:rPr lang="en-US" sz="2800" b="1" dirty="0"/>
              <a:t>after 2023-24 school year</a:t>
            </a:r>
          </a:p>
          <a:p>
            <a:endParaRPr lang="en-US" dirty="0"/>
          </a:p>
        </p:txBody>
      </p:sp>
      <p:sp>
        <p:nvSpPr>
          <p:cNvPr id="4" name="Footer Placeholder 3"/>
          <p:cNvSpPr>
            <a:spLocks noGrp="1"/>
          </p:cNvSpPr>
          <p:nvPr>
            <p:ph type="ftr" sz="quarter" idx="11"/>
          </p:nvPr>
        </p:nvSpPr>
        <p:spPr/>
        <p:txBody>
          <a:bodyPr/>
          <a:lstStyle/>
          <a:p>
            <a:r>
              <a:rPr lang="en-US" dirty="0" smtClean="0"/>
              <a:t>Texas School Coalition</a:t>
            </a:r>
            <a:endParaRPr lang="en-US" dirty="0"/>
          </a:p>
        </p:txBody>
      </p:sp>
      <p:sp>
        <p:nvSpPr>
          <p:cNvPr id="5" name="Slide Number Placeholder 4"/>
          <p:cNvSpPr>
            <a:spLocks noGrp="1"/>
          </p:cNvSpPr>
          <p:nvPr>
            <p:ph type="sldNum" sz="quarter" idx="12"/>
          </p:nvPr>
        </p:nvSpPr>
        <p:spPr/>
        <p:txBody>
          <a:bodyPr/>
          <a:lstStyle/>
          <a:p>
            <a:fld id="{9CD8D479-8942-46E8-A226-A4E01F7A105C}" type="slidenum">
              <a:rPr lang="en-US" smtClean="0"/>
              <a:t>24</a:t>
            </a:fld>
            <a:endParaRPr lang="en-US" dirty="0"/>
          </a:p>
        </p:txBody>
      </p:sp>
    </p:spTree>
    <p:extLst>
      <p:ext uri="{BB962C8B-B14F-4D97-AF65-F5344CB8AC3E}">
        <p14:creationId xmlns:p14="http://schemas.microsoft.com/office/powerpoint/2010/main" val="478520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t>HB 3 Grapevine-Colleyville ISD Impact </a:t>
            </a:r>
            <a:br>
              <a:rPr lang="en-US" sz="4000" b="1" dirty="0" smtClean="0"/>
            </a:br>
            <a:r>
              <a:rPr lang="en-US" sz="4000" b="1" dirty="0" smtClean="0"/>
              <a:t>(without $3 million Formula Transition Grant) </a:t>
            </a:r>
            <a:endParaRPr lang="en-US" sz="4000" b="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798127950"/>
              </p:ext>
            </p:extLst>
          </p:nvPr>
        </p:nvGraphicFramePr>
        <p:xfrm>
          <a:off x="1409700" y="1565275"/>
          <a:ext cx="9778999" cy="4297680"/>
        </p:xfrm>
        <a:graphic>
          <a:graphicData uri="http://schemas.openxmlformats.org/drawingml/2006/table">
            <a:tbl>
              <a:tblPr firstRow="1" bandRow="1">
                <a:tableStyleId>{EB344D84-9AFB-497E-A393-DC336BA19D2E}</a:tableStyleId>
              </a:tblPr>
              <a:tblGrid>
                <a:gridCol w="3074157">
                  <a:extLst>
                    <a:ext uri="{9D8B030D-6E8A-4147-A177-3AD203B41FA5}">
                      <a16:colId xmlns:a16="http://schemas.microsoft.com/office/drawing/2014/main" val="610003723"/>
                    </a:ext>
                  </a:extLst>
                </a:gridCol>
                <a:gridCol w="1961100">
                  <a:extLst>
                    <a:ext uri="{9D8B030D-6E8A-4147-A177-3AD203B41FA5}">
                      <a16:colId xmlns:a16="http://schemas.microsoft.com/office/drawing/2014/main" val="2427474266"/>
                    </a:ext>
                  </a:extLst>
                </a:gridCol>
                <a:gridCol w="2000852">
                  <a:extLst>
                    <a:ext uri="{9D8B030D-6E8A-4147-A177-3AD203B41FA5}">
                      <a16:colId xmlns:a16="http://schemas.microsoft.com/office/drawing/2014/main" val="2127708271"/>
                    </a:ext>
                  </a:extLst>
                </a:gridCol>
                <a:gridCol w="2742890">
                  <a:extLst>
                    <a:ext uri="{9D8B030D-6E8A-4147-A177-3AD203B41FA5}">
                      <a16:colId xmlns:a16="http://schemas.microsoft.com/office/drawing/2014/main" val="4027891883"/>
                    </a:ext>
                  </a:extLst>
                </a:gridCol>
              </a:tblGrid>
              <a:tr h="370840">
                <a:tc>
                  <a:txBody>
                    <a:bodyPr/>
                    <a:lstStyle/>
                    <a:p>
                      <a:pPr algn="l"/>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Calibri" panose="020F0502020204030204" pitchFamily="34" charset="0"/>
                          <a:cs typeface="Calibri" panose="020F0502020204030204" pitchFamily="34" charset="0"/>
                        </a:rPr>
                        <a:t>2018-19</a:t>
                      </a:r>
                    </a:p>
                    <a:p>
                      <a:pPr algn="ctr"/>
                      <a:r>
                        <a:rPr lang="en-US" sz="2400" dirty="0" smtClean="0">
                          <a:latin typeface="Calibri" panose="020F0502020204030204" pitchFamily="34" charset="0"/>
                          <a:cs typeface="Calibri" panose="020F0502020204030204" pitchFamily="34" charset="0"/>
                        </a:rPr>
                        <a:t> (old law)</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Calibri" panose="020F0502020204030204" pitchFamily="34" charset="0"/>
                          <a:cs typeface="Calibri" panose="020F0502020204030204" pitchFamily="34" charset="0"/>
                        </a:rPr>
                        <a:t>2019-20 </a:t>
                      </a:r>
                    </a:p>
                    <a:p>
                      <a:pPr algn="ctr"/>
                      <a:r>
                        <a:rPr lang="en-US" sz="2400" dirty="0" smtClean="0">
                          <a:latin typeface="Calibri" panose="020F0502020204030204" pitchFamily="34" charset="0"/>
                          <a:cs typeface="Calibri" panose="020F0502020204030204" pitchFamily="34" charset="0"/>
                        </a:rPr>
                        <a:t>(new law)</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Calibri" panose="020F0502020204030204" pitchFamily="34" charset="0"/>
                          <a:cs typeface="Calibri" panose="020F0502020204030204" pitchFamily="34" charset="0"/>
                        </a:rPr>
                        <a:t>Difference</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0397827"/>
                  </a:ext>
                </a:extLst>
              </a:tr>
              <a:tr h="370840">
                <a:tc>
                  <a:txBody>
                    <a:bodyPr/>
                    <a:lstStyle/>
                    <a:p>
                      <a:pPr algn="l"/>
                      <a:r>
                        <a:rPr lang="en-US" sz="2400" dirty="0" smtClean="0">
                          <a:latin typeface="Calibri" panose="020F0502020204030204" pitchFamily="34" charset="0"/>
                          <a:cs typeface="Calibri" panose="020F0502020204030204" pitchFamily="34" charset="0"/>
                        </a:rPr>
                        <a:t>M&amp;O Tax Collections</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chemeClr val="tx1"/>
                          </a:solidFill>
                          <a:effectLst/>
                          <a:latin typeface="Calibri" panose="020F0502020204030204" pitchFamily="34" charset="0"/>
                        </a:rPr>
                        <a:t>$161,447,928</a:t>
                      </a:r>
                      <a:endParaRPr lang="en-US" sz="2400" b="0" i="0" u="none" strike="noStrike" dirty="0">
                        <a:solidFill>
                          <a:schemeClr val="tx1"/>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chemeClr val="tx1"/>
                          </a:solidFill>
                          <a:effectLst/>
                          <a:latin typeface="Calibri" panose="020F0502020204030204" pitchFamily="34" charset="0"/>
                        </a:rPr>
                        <a:t>$150,581,241</a:t>
                      </a:r>
                      <a:endParaRPr lang="en-US" sz="2400" b="0" i="0" u="none" strike="noStrike" dirty="0">
                        <a:solidFill>
                          <a:schemeClr val="tx1"/>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smtClean="0">
                          <a:solidFill>
                            <a:srgbClr val="C00000"/>
                          </a:solidFill>
                          <a:effectLst/>
                          <a:latin typeface="Calibri" panose="020F0502020204030204" pitchFamily="34" charset="0"/>
                        </a:rPr>
                        <a:t>-$10,866,687 (-7%)</a:t>
                      </a:r>
                      <a:endParaRPr lang="en-US" sz="2400" b="0" i="0" u="none" strike="noStrike" dirty="0">
                        <a:solidFill>
                          <a:srgbClr val="C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2249310"/>
                  </a:ext>
                </a:extLst>
              </a:tr>
              <a:tr h="370840">
                <a:tc>
                  <a:txBody>
                    <a:bodyPr/>
                    <a:lstStyle/>
                    <a:p>
                      <a:pPr algn="l"/>
                      <a:r>
                        <a:rPr lang="en-US" sz="2400" dirty="0" smtClean="0">
                          <a:latin typeface="Calibri" panose="020F0502020204030204" pitchFamily="34" charset="0"/>
                          <a:cs typeface="Calibri" panose="020F0502020204030204" pitchFamily="34" charset="0"/>
                        </a:rPr>
                        <a:t>Recapture</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rgbClr val="C00000"/>
                          </a:solidFill>
                          <a:effectLst/>
                          <a:latin typeface="Calibri" panose="020F0502020204030204" pitchFamily="34" charset="0"/>
                        </a:rPr>
                        <a:t>($62,729,595)</a:t>
                      </a:r>
                      <a:endParaRPr lang="en-US" sz="2400" b="0" i="0" u="none" strike="noStrike" dirty="0">
                        <a:solidFill>
                          <a:srgbClr val="C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rgbClr val="C00000"/>
                          </a:solidFill>
                          <a:effectLst/>
                          <a:latin typeface="Calibri" panose="020F0502020204030204" pitchFamily="34" charset="0"/>
                        </a:rPr>
                        <a:t>($46,284,103)</a:t>
                      </a:r>
                      <a:endParaRPr lang="en-US" sz="2400" b="0" i="0" u="none" strike="noStrike" dirty="0">
                        <a:solidFill>
                          <a:srgbClr val="C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smtClean="0">
                          <a:solidFill>
                            <a:srgbClr val="000000"/>
                          </a:solidFill>
                          <a:effectLst/>
                          <a:latin typeface="Calibri" panose="020F0502020204030204" pitchFamily="34" charset="0"/>
                        </a:rPr>
                        <a:t>$16,445,492 </a:t>
                      </a:r>
                      <a:r>
                        <a:rPr lang="en-US" sz="2400" b="0" i="0" u="none" strike="noStrike" dirty="0" smtClean="0">
                          <a:solidFill>
                            <a:srgbClr val="C00000"/>
                          </a:solidFill>
                          <a:effectLst/>
                          <a:latin typeface="Calibri" panose="020F0502020204030204" pitchFamily="34" charset="0"/>
                        </a:rPr>
                        <a:t>(-26%)</a:t>
                      </a:r>
                      <a:endParaRPr lang="en-US" sz="2400" b="0" i="0" u="none" strike="noStrike" dirty="0">
                        <a:solidFill>
                          <a:srgbClr val="C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873130"/>
                  </a:ext>
                </a:extLst>
              </a:tr>
              <a:tr h="370840">
                <a:tc>
                  <a:txBody>
                    <a:bodyPr/>
                    <a:lstStyle/>
                    <a:p>
                      <a:pPr algn="l"/>
                      <a:r>
                        <a:rPr lang="en-US" sz="2400" b="0" dirty="0" smtClean="0">
                          <a:latin typeface="Calibri" panose="020F0502020204030204" pitchFamily="34" charset="0"/>
                          <a:cs typeface="Calibri" panose="020F0502020204030204" pitchFamily="34" charset="0"/>
                        </a:rPr>
                        <a:t>M&amp;O Revenue kept for use in GCISD</a:t>
                      </a:r>
                      <a:endParaRPr lang="en-US" sz="2400" b="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smtClean="0">
                          <a:solidFill>
                            <a:srgbClr val="000000"/>
                          </a:solidFill>
                          <a:effectLst/>
                          <a:latin typeface="Calibri" panose="020F0502020204030204" pitchFamily="34" charset="0"/>
                        </a:rPr>
                        <a:t>$98,718,333 </a:t>
                      </a:r>
                      <a:endParaRPr lang="en-US" sz="24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a:solidFill>
                            <a:srgbClr val="000000"/>
                          </a:solidFill>
                          <a:effectLst/>
                          <a:latin typeface="Calibri" panose="020F0502020204030204" pitchFamily="34" charset="0"/>
                        </a:rPr>
                        <a:t>$</a:t>
                      </a:r>
                      <a:r>
                        <a:rPr lang="en-US" sz="2400" b="0" i="0" u="none" strike="noStrike" dirty="0" smtClean="0">
                          <a:solidFill>
                            <a:srgbClr val="000000"/>
                          </a:solidFill>
                          <a:effectLst/>
                          <a:latin typeface="Calibri" panose="020F0502020204030204" pitchFamily="34" charset="0"/>
                        </a:rPr>
                        <a:t>104,297,138 </a:t>
                      </a:r>
                      <a:endParaRPr lang="en-US" sz="24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smtClean="0">
                          <a:solidFill>
                            <a:srgbClr val="000000"/>
                          </a:solidFill>
                          <a:effectLst/>
                          <a:latin typeface="Calibri" panose="020F0502020204030204" pitchFamily="34" charset="0"/>
                        </a:rPr>
                        <a:t>$5,578,805 (6%)</a:t>
                      </a:r>
                      <a:endParaRPr lang="en-US" sz="24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4459099"/>
                  </a:ext>
                </a:extLst>
              </a:tr>
              <a:tr h="370840">
                <a:tc>
                  <a:txBody>
                    <a:bodyPr/>
                    <a:lstStyle/>
                    <a:p>
                      <a:pPr algn="l"/>
                      <a:r>
                        <a:rPr lang="en-US" sz="2400" dirty="0" smtClean="0">
                          <a:latin typeface="Calibri" panose="020F0502020204030204" pitchFamily="34" charset="0"/>
                          <a:cs typeface="Calibri" panose="020F0502020204030204" pitchFamily="34" charset="0"/>
                        </a:rPr>
                        <a:t>Total State Aid (no FTG)</a:t>
                      </a:r>
                      <a:endParaRPr lang="en-US" sz="24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a:solidFill>
                            <a:srgbClr val="000000"/>
                          </a:solidFill>
                          <a:effectLst/>
                          <a:latin typeface="Calibri" panose="020F0502020204030204" pitchFamily="34" charset="0"/>
                        </a:rPr>
                        <a:t>$8,914,306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a:solidFill>
                            <a:srgbClr val="000000"/>
                          </a:solidFill>
                          <a:effectLst/>
                          <a:latin typeface="Calibri" panose="020F0502020204030204" pitchFamily="34" charset="0"/>
                        </a:rPr>
                        <a:t>$3,400,225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smtClean="0">
                          <a:solidFill>
                            <a:srgbClr val="C00000"/>
                          </a:solidFill>
                          <a:effectLst/>
                          <a:latin typeface="Calibri" panose="020F0502020204030204" pitchFamily="34" charset="0"/>
                        </a:rPr>
                        <a:t>-$5,514,081 (-62%)</a:t>
                      </a:r>
                      <a:endParaRPr lang="en-US" sz="2400" b="0" i="0" u="none" strike="noStrike" dirty="0">
                        <a:solidFill>
                          <a:srgbClr val="C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0529072"/>
                  </a:ext>
                </a:extLst>
              </a:tr>
              <a:tr h="370840">
                <a:tc>
                  <a:txBody>
                    <a:bodyPr/>
                    <a:lstStyle/>
                    <a:p>
                      <a:pPr algn="l"/>
                      <a:r>
                        <a:rPr lang="en-US" sz="2400" b="0" dirty="0" smtClean="0">
                          <a:latin typeface="Calibri" panose="020F0502020204030204" pitchFamily="34" charset="0"/>
                          <a:cs typeface="Calibri" panose="020F0502020204030204" pitchFamily="34" charset="0"/>
                        </a:rPr>
                        <a:t>Local + State Aid</a:t>
                      </a:r>
                      <a:endParaRPr lang="en-US" sz="2400" b="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a:solidFill>
                            <a:srgbClr val="000000"/>
                          </a:solidFill>
                          <a:effectLst/>
                          <a:latin typeface="Calibri" panose="020F0502020204030204" pitchFamily="34" charset="0"/>
                        </a:rPr>
                        <a:t>$107,632,639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0" i="0" u="none" strike="noStrike" dirty="0">
                          <a:solidFill>
                            <a:srgbClr val="000000"/>
                          </a:solidFill>
                          <a:effectLst/>
                          <a:latin typeface="Calibri" panose="020F0502020204030204" pitchFamily="34" charset="0"/>
                        </a:rPr>
                        <a:t>$107,697,363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a:solidFill>
                            <a:srgbClr val="000000"/>
                          </a:solidFill>
                          <a:effectLst/>
                          <a:latin typeface="Calibri" panose="020F0502020204030204" pitchFamily="34" charset="0"/>
                        </a:rPr>
                        <a:t>$</a:t>
                      </a:r>
                      <a:r>
                        <a:rPr lang="en-US" sz="2400" b="0" i="0" u="none" strike="noStrike" dirty="0" smtClean="0">
                          <a:solidFill>
                            <a:srgbClr val="000000"/>
                          </a:solidFill>
                          <a:effectLst/>
                          <a:latin typeface="Calibri" panose="020F0502020204030204" pitchFamily="34" charset="0"/>
                        </a:rPr>
                        <a:t>64,724 (0.1%)</a:t>
                      </a:r>
                      <a:endParaRPr lang="en-US" sz="24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811443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smtClean="0">
                          <a:latin typeface="Calibri" panose="020F0502020204030204" pitchFamily="34" charset="0"/>
                          <a:cs typeface="Calibri" panose="020F0502020204030204" pitchFamily="34" charset="0"/>
                        </a:rPr>
                        <a:t>Total Funding per student</a:t>
                      </a:r>
                      <a:r>
                        <a:rPr lang="en-US" sz="2400" b="1" baseline="0" dirty="0" smtClean="0">
                          <a:latin typeface="Calibri" panose="020F0502020204030204" pitchFamily="34" charset="0"/>
                          <a:cs typeface="Calibri" panose="020F0502020204030204" pitchFamily="34" charset="0"/>
                        </a:rPr>
                        <a:t> in attendance</a:t>
                      </a:r>
                      <a:endParaRPr lang="en-US" sz="24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1" i="0" u="none" strike="noStrike" dirty="0">
                          <a:solidFill>
                            <a:srgbClr val="000000"/>
                          </a:solidFill>
                          <a:effectLst/>
                          <a:latin typeface="Calibri" panose="020F0502020204030204" pitchFamily="34" charset="0"/>
                        </a:rPr>
                        <a:t>$8,057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400" b="1" i="0" u="none" strike="noStrike" dirty="0">
                          <a:solidFill>
                            <a:srgbClr val="000000"/>
                          </a:solidFill>
                          <a:effectLst/>
                          <a:latin typeface="Calibri" panose="020F0502020204030204" pitchFamily="34" charset="0"/>
                        </a:rPr>
                        <a:t>$8,062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1" i="0" u="none" strike="noStrike" dirty="0">
                          <a:solidFill>
                            <a:srgbClr val="000000"/>
                          </a:solidFill>
                          <a:effectLst/>
                          <a:latin typeface="Calibri" panose="020F0502020204030204" pitchFamily="34" charset="0"/>
                        </a:rPr>
                        <a:t>$</a:t>
                      </a:r>
                      <a:r>
                        <a:rPr lang="en-US" sz="2400" b="1" i="0" u="none" strike="noStrike" dirty="0" smtClean="0">
                          <a:solidFill>
                            <a:srgbClr val="000000"/>
                          </a:solidFill>
                          <a:effectLst/>
                          <a:latin typeface="Calibri" panose="020F0502020204030204" pitchFamily="34" charset="0"/>
                        </a:rPr>
                        <a:t>5 (0.1%)</a:t>
                      </a:r>
                      <a:endParaRPr lang="en-US" sz="2400" b="1"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22729534"/>
                  </a:ext>
                </a:extLst>
              </a:tr>
            </a:tbl>
          </a:graphicData>
        </a:graphic>
      </p:graphicFrame>
      <p:sp>
        <p:nvSpPr>
          <p:cNvPr id="4" name="Footer Placeholder 3"/>
          <p:cNvSpPr>
            <a:spLocks noGrp="1"/>
          </p:cNvSpPr>
          <p:nvPr>
            <p:ph type="ftr" sz="quarter" idx="11"/>
          </p:nvPr>
        </p:nvSpPr>
        <p:spPr/>
        <p:txBody>
          <a:bodyPr/>
          <a:lstStyle/>
          <a:p>
            <a:r>
              <a:rPr lang="en-US" dirty="0" smtClean="0"/>
              <a:t>Texas School Coalition</a:t>
            </a:r>
            <a:endParaRPr lang="en-US" dirty="0"/>
          </a:p>
        </p:txBody>
      </p:sp>
      <p:sp>
        <p:nvSpPr>
          <p:cNvPr id="5" name="Slide Number Placeholder 4"/>
          <p:cNvSpPr>
            <a:spLocks noGrp="1"/>
          </p:cNvSpPr>
          <p:nvPr>
            <p:ph type="sldNum" sz="quarter" idx="12"/>
          </p:nvPr>
        </p:nvSpPr>
        <p:spPr/>
        <p:txBody>
          <a:bodyPr/>
          <a:lstStyle/>
          <a:p>
            <a:fld id="{9CD8D479-8942-46E8-A226-A4E01F7A105C}" type="slidenum">
              <a:rPr lang="en-US" smtClean="0"/>
              <a:t>25</a:t>
            </a:fld>
            <a:endParaRPr lang="en-US" dirty="0"/>
          </a:p>
        </p:txBody>
      </p:sp>
    </p:spTree>
    <p:extLst>
      <p:ext uri="{BB962C8B-B14F-4D97-AF65-F5344CB8AC3E}">
        <p14:creationId xmlns:p14="http://schemas.microsoft.com/office/powerpoint/2010/main" val="3096639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t>The Future of School Finance</a:t>
            </a:r>
            <a:endParaRPr lang="en-US" sz="4400" b="1" dirty="0"/>
          </a:p>
        </p:txBody>
      </p:sp>
      <p:sp>
        <p:nvSpPr>
          <p:cNvPr id="3" name="Content Placeholder 2"/>
          <p:cNvSpPr>
            <a:spLocks noGrp="1"/>
          </p:cNvSpPr>
          <p:nvPr>
            <p:ph idx="1"/>
          </p:nvPr>
        </p:nvSpPr>
        <p:spPr>
          <a:xfrm>
            <a:off x="1410027" y="2006313"/>
            <a:ext cx="9371948" cy="4620682"/>
          </a:xfrm>
        </p:spPr>
        <p:txBody>
          <a:bodyPr>
            <a:normAutofit/>
          </a:bodyPr>
          <a:lstStyle/>
          <a:p>
            <a:pPr>
              <a:spcBef>
                <a:spcPts val="1800"/>
              </a:spcBef>
              <a:spcAft>
                <a:spcPts val="1200"/>
              </a:spcAft>
            </a:pPr>
            <a:r>
              <a:rPr lang="en-US" sz="3200" dirty="0" smtClean="0"/>
              <a:t>A new day under HB 3</a:t>
            </a:r>
          </a:p>
          <a:p>
            <a:pPr>
              <a:spcBef>
                <a:spcPts val="1800"/>
              </a:spcBef>
              <a:spcAft>
                <a:spcPts val="1200"/>
              </a:spcAft>
            </a:pPr>
            <a:r>
              <a:rPr lang="en-US" sz="3200" dirty="0" smtClean="0"/>
              <a:t>HB 3 fixed a lot, but doesn’t fix everything</a:t>
            </a:r>
          </a:p>
          <a:p>
            <a:pPr>
              <a:spcBef>
                <a:spcPts val="1800"/>
              </a:spcBef>
              <a:spcAft>
                <a:spcPts val="1200"/>
              </a:spcAft>
            </a:pPr>
            <a:r>
              <a:rPr lang="en-US" sz="3200" dirty="0" smtClean="0"/>
              <a:t>Concerns about sustainability and the revenue sources to pay for reforms</a:t>
            </a:r>
          </a:p>
          <a:p>
            <a:pPr>
              <a:spcBef>
                <a:spcPts val="1800"/>
              </a:spcBef>
              <a:spcAft>
                <a:spcPts val="1200"/>
              </a:spcAft>
            </a:pPr>
            <a:r>
              <a:rPr lang="en-US" sz="3200" dirty="0" smtClean="0"/>
              <a:t>Other topics will be the focus in 2021</a:t>
            </a:r>
            <a:endParaRPr lang="en-US" sz="3200" dirty="0"/>
          </a:p>
        </p:txBody>
      </p:sp>
      <p:sp>
        <p:nvSpPr>
          <p:cNvPr id="4" name="Footer Placeholder 3"/>
          <p:cNvSpPr>
            <a:spLocks noGrp="1"/>
          </p:cNvSpPr>
          <p:nvPr>
            <p:ph type="ftr" sz="quarter" idx="11"/>
          </p:nvPr>
        </p:nvSpPr>
        <p:spPr/>
        <p:txBody>
          <a:bodyPr/>
          <a:lstStyle/>
          <a:p>
            <a:r>
              <a:rPr lang="en-US" dirty="0" smtClean="0"/>
              <a:t>Texas School Coalition</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16791">
            <a:off x="8277087" y="117833"/>
            <a:ext cx="3813313" cy="3813313"/>
          </a:xfrm>
          <a:prstGeom prst="rect">
            <a:avLst/>
          </a:prstGeom>
        </p:spPr>
      </p:pic>
    </p:spTree>
    <p:extLst>
      <p:ext uri="{BB962C8B-B14F-4D97-AF65-F5344CB8AC3E}">
        <p14:creationId xmlns:p14="http://schemas.microsoft.com/office/powerpoint/2010/main" val="4165827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dirty="0" smtClean="0"/>
              <a:t>Texas School Coalition</a:t>
            </a:r>
            <a:endParaRPr lang="en-US" dirty="0"/>
          </a:p>
        </p:txBody>
      </p:sp>
      <p:sp>
        <p:nvSpPr>
          <p:cNvPr id="4" name="TextBox 3"/>
          <p:cNvSpPr txBox="1"/>
          <p:nvPr/>
        </p:nvSpPr>
        <p:spPr>
          <a:xfrm>
            <a:off x="3318813" y="4127817"/>
            <a:ext cx="7293342" cy="2308324"/>
          </a:xfrm>
          <a:prstGeom prst="rect">
            <a:avLst/>
          </a:prstGeom>
          <a:noFill/>
        </p:spPr>
        <p:txBody>
          <a:bodyPr wrap="square" rtlCol="0">
            <a:spAutoFit/>
          </a:bodyPr>
          <a:lstStyle/>
          <a:p>
            <a:pPr algn="r"/>
            <a:r>
              <a:rPr lang="en-US" sz="2400" dirty="0" smtClean="0">
                <a:latin typeface="Calibri" panose="020F0502020204030204" pitchFamily="34" charset="0"/>
                <a:cs typeface="Calibri" panose="020F0502020204030204" pitchFamily="34" charset="0"/>
              </a:rPr>
              <a:t>Christy Rome</a:t>
            </a:r>
          </a:p>
          <a:p>
            <a:pPr algn="r"/>
            <a:r>
              <a:rPr lang="en-US" sz="2400" dirty="0" smtClean="0">
                <a:latin typeface="Calibri" panose="020F0502020204030204" pitchFamily="34" charset="0"/>
                <a:cs typeface="Calibri" panose="020F0502020204030204" pitchFamily="34" charset="0"/>
              </a:rPr>
              <a:t>Executive Director</a:t>
            </a:r>
          </a:p>
          <a:p>
            <a:pPr algn="r"/>
            <a:r>
              <a:rPr lang="en-US" sz="2400" dirty="0" smtClean="0">
                <a:latin typeface="Calibri" panose="020F0502020204030204" pitchFamily="34" charset="0"/>
                <a:cs typeface="Calibri" panose="020F0502020204030204" pitchFamily="34" charset="0"/>
              </a:rPr>
              <a:t>Texas School Coalition</a:t>
            </a:r>
          </a:p>
          <a:p>
            <a:pPr algn="r"/>
            <a:r>
              <a:rPr lang="en-US" sz="2400" dirty="0" smtClean="0">
                <a:latin typeface="Calibri" panose="020F0502020204030204" pitchFamily="34" charset="0"/>
                <a:cs typeface="Calibri" panose="020F0502020204030204" pitchFamily="34" charset="0"/>
              </a:rPr>
              <a:t>512-732-9072</a:t>
            </a:r>
          </a:p>
          <a:p>
            <a:pPr algn="r"/>
            <a:r>
              <a:rPr lang="en-US" sz="2400" dirty="0">
                <a:latin typeface="Calibri" panose="020F0502020204030204" pitchFamily="34" charset="0"/>
                <a:cs typeface="Calibri" panose="020F0502020204030204" pitchFamily="34" charset="0"/>
              </a:rPr>
              <a:t>c</a:t>
            </a:r>
            <a:r>
              <a:rPr lang="en-US" sz="2400" dirty="0" smtClean="0">
                <a:latin typeface="Calibri" panose="020F0502020204030204" pitchFamily="34" charset="0"/>
                <a:cs typeface="Calibri" panose="020F0502020204030204" pitchFamily="34" charset="0"/>
              </a:rPr>
              <a:t>hristy@txsc.org</a:t>
            </a:r>
          </a:p>
          <a:p>
            <a:pPr algn="r"/>
            <a:r>
              <a:rPr lang="en-US" sz="2400" dirty="0" smtClean="0">
                <a:latin typeface="Calibri" panose="020F0502020204030204" pitchFamily="34" charset="0"/>
                <a:cs typeface="Calibri" panose="020F0502020204030204" pitchFamily="34" charset="0"/>
              </a:rPr>
              <a:t>www.txsc.org</a:t>
            </a:r>
            <a:endParaRPr lang="en-US" sz="2400" dirty="0">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37716" y="700352"/>
            <a:ext cx="3362195" cy="3362195"/>
          </a:xfrm>
          <a:prstGeom prst="rect">
            <a:avLst/>
          </a:prstGeom>
        </p:spPr>
      </p:pic>
      <p:sp>
        <p:nvSpPr>
          <p:cNvPr id="6" name="TextBox 5"/>
          <p:cNvSpPr txBox="1"/>
          <p:nvPr/>
        </p:nvSpPr>
        <p:spPr>
          <a:xfrm>
            <a:off x="3603464" y="700352"/>
            <a:ext cx="5711868" cy="1107996"/>
          </a:xfrm>
          <a:prstGeom prst="rect">
            <a:avLst/>
          </a:prstGeom>
          <a:noFill/>
        </p:spPr>
        <p:txBody>
          <a:bodyPr wrap="square" rtlCol="0">
            <a:spAutoFit/>
          </a:bodyPr>
          <a:lstStyle/>
          <a:p>
            <a:pPr algn="r"/>
            <a:r>
              <a:rPr lang="en-US" sz="6600" b="1" dirty="0" smtClean="0">
                <a:latin typeface="Calibri" panose="020F0502020204030204" pitchFamily="34" charset="0"/>
                <a:cs typeface="Calibri" panose="020F0502020204030204" pitchFamily="34" charset="0"/>
              </a:rPr>
              <a:t>Questions?</a:t>
            </a:r>
            <a:endParaRPr lang="en-US" sz="6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02817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cology 16x9">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_tsc_lib">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txDef>
      <a:spPr>
        <a:noFill/>
      </a:spPr>
      <a:bodyPr wrap="none" rtlCol="0">
        <a:spAutoFit/>
      </a:bodyPr>
      <a:lstStyle>
        <a:defPPr>
          <a:defRPr dirty="0" smtClean="0">
            <a:latin typeface="+mn-lt"/>
          </a:defRPr>
        </a:defPPr>
      </a:lstStyle>
    </a:txDef>
  </a:objectDefaults>
  <a:extraClrSchemeLst/>
</a:theme>
</file>

<file path=ppt/theme/theme3.xml><?xml version="1.0" encoding="utf-8"?>
<a:theme xmlns:a="http://schemas.openxmlformats.org/drawingml/2006/main" name="1_Office Theme">
  <a:themeElements>
    <a:clrScheme name="DISD palettte">
      <a:dk1>
        <a:srgbClr val="2C2263"/>
      </a:dk1>
      <a:lt1>
        <a:srgbClr val="FFFFFF"/>
      </a:lt1>
      <a:dk2>
        <a:srgbClr val="009490"/>
      </a:dk2>
      <a:lt2>
        <a:srgbClr val="98252B"/>
      </a:lt2>
      <a:accent1>
        <a:srgbClr val="346093"/>
      </a:accent1>
      <a:accent2>
        <a:srgbClr val="A4D55D"/>
      </a:accent2>
      <a:accent3>
        <a:srgbClr val="6ECB98"/>
      </a:accent3>
      <a:accent4>
        <a:srgbClr val="646569"/>
      </a:accent4>
      <a:accent5>
        <a:srgbClr val="EB0029"/>
      </a:accent5>
      <a:accent6>
        <a:srgbClr val="FEFFFF"/>
      </a:accent6>
      <a:hlink>
        <a:srgbClr val="2C2263"/>
      </a:hlink>
      <a:folHlink>
        <a:srgbClr val="00948F"/>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E51A64D-70B9-0F49-A458-35B331EB5EDB}" vid="{949A4A7B-B373-E748-864B-2BB07CF9A7FF}"/>
    </a:ext>
  </a:extLst>
</a:theme>
</file>

<file path=ppt/theme/theme4.xml><?xml version="1.0" encoding="utf-8"?>
<a:theme xmlns:a="http://schemas.openxmlformats.org/drawingml/2006/main" name="3_Office Theme">
  <a:themeElements>
    <a:clrScheme name="DISD palettte">
      <a:dk1>
        <a:srgbClr val="2C2263"/>
      </a:dk1>
      <a:lt1>
        <a:srgbClr val="FFFFFF"/>
      </a:lt1>
      <a:dk2>
        <a:srgbClr val="009490"/>
      </a:dk2>
      <a:lt2>
        <a:srgbClr val="98252B"/>
      </a:lt2>
      <a:accent1>
        <a:srgbClr val="346093"/>
      </a:accent1>
      <a:accent2>
        <a:srgbClr val="A4D55D"/>
      </a:accent2>
      <a:accent3>
        <a:srgbClr val="6ECB98"/>
      </a:accent3>
      <a:accent4>
        <a:srgbClr val="646569"/>
      </a:accent4>
      <a:accent5>
        <a:srgbClr val="EB0029"/>
      </a:accent5>
      <a:accent6>
        <a:srgbClr val="FEFFFF"/>
      </a:accent6>
      <a:hlink>
        <a:srgbClr val="2C2263"/>
      </a:hlink>
      <a:folHlink>
        <a:srgbClr val="00948F"/>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E51A64D-70B9-0F49-A458-35B331EB5EDB}" vid="{39107B31-BA6F-E04C-A183-B879DDE91A27}"/>
    </a:ext>
  </a:extLst>
</a:theme>
</file>

<file path=ppt/theme/theme5.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270532A-D598-4F6B-B05D-F62B681804A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2971</Words>
  <Application>Microsoft Office PowerPoint</Application>
  <PresentationFormat>Widescreen</PresentationFormat>
  <Paragraphs>353</Paragraphs>
  <Slides>27</Slides>
  <Notes>27</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27</vt:i4>
      </vt:variant>
    </vt:vector>
  </HeadingPairs>
  <TitlesOfParts>
    <vt:vector size="43" baseType="lpstr">
      <vt:lpstr>MS PGothic</vt:lpstr>
      <vt:lpstr>.HelveticaNeueDeskInterface-Regular</vt:lpstr>
      <vt:lpstr>Arial</vt:lpstr>
      <vt:lpstr>Arial Black</vt:lpstr>
      <vt:lpstr>AvenirNext LT Pro MediumCn</vt:lpstr>
      <vt:lpstr>AvenirNext LT Pro Regular</vt:lpstr>
      <vt:lpstr>Calibri</vt:lpstr>
      <vt:lpstr>Corbel</vt:lpstr>
      <vt:lpstr>Segoe UI Black</vt:lpstr>
      <vt:lpstr>Verdana</vt:lpstr>
      <vt:lpstr>Wingdings</vt:lpstr>
      <vt:lpstr>Wingdings 2</vt:lpstr>
      <vt:lpstr>Ecology 16x9</vt:lpstr>
      <vt:lpstr>_tsc_lib</vt:lpstr>
      <vt:lpstr>1_Office Theme</vt:lpstr>
      <vt:lpstr>3_Office Theme</vt:lpstr>
      <vt:lpstr>House Bill 3  and the Impact of the  86th Legislative Session on  Grapevine-Colleyville ISD </vt:lpstr>
      <vt:lpstr>Share of State and Local Funding</vt:lpstr>
      <vt:lpstr>Recapture from 1994-2021 (estimated)</vt:lpstr>
      <vt:lpstr>Basic Allotment 2010-2019</vt:lpstr>
      <vt:lpstr>Basic Allotment 2010-2019</vt:lpstr>
      <vt:lpstr>Stuck in the Past</vt:lpstr>
      <vt:lpstr>86th Legislative Session</vt:lpstr>
      <vt:lpstr>Under HB 3</vt:lpstr>
      <vt:lpstr>Share of State and Local Funding under HB 3</vt:lpstr>
      <vt:lpstr>Recapture from 1994-2021 under HB 3</vt:lpstr>
      <vt:lpstr>Recapture from 2012-2021 – old law vs. new law</vt:lpstr>
      <vt:lpstr>Districts Required to Pay Recapture</vt:lpstr>
      <vt:lpstr>Basic Allotment 2010-2021</vt:lpstr>
      <vt:lpstr>Stuck in the Past</vt:lpstr>
      <vt:lpstr>Stuck in the Past</vt:lpstr>
      <vt:lpstr>Everything schools &amp; taxpayers asked for…</vt:lpstr>
      <vt:lpstr>Except…</vt:lpstr>
      <vt:lpstr>Voter-Approval Tax Rate (aka Rollback Rate) for FY 2020 (tax year 2019)</vt:lpstr>
      <vt:lpstr>M&amp;O Tax Rate Compression for GCISD</vt:lpstr>
      <vt:lpstr>HB 3 Grapevine-Colleyville ISD Impact </vt:lpstr>
      <vt:lpstr>HB 3 Grapevine-Colleyville ISD Impact </vt:lpstr>
      <vt:lpstr>HB 3 Grapevine-Colleyville ISD Impact </vt:lpstr>
      <vt:lpstr>HB 3 Grapevine-Colleyville ISD Impact </vt:lpstr>
      <vt:lpstr>Formula Transition Grant</vt:lpstr>
      <vt:lpstr>HB 3 Grapevine-Colleyville ISD Impact  (without $3 million Formula Transition Grant) </vt:lpstr>
      <vt:lpstr>The Future of School Finance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2018-08-23T04:19:53Z</dcterms:created>
  <dcterms:modified xsi:type="dcterms:W3CDTF">2020-02-25T17:51:09Z</dcterms:modified>
</cp:coreProperties>
</file>